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361" r:id="rId3"/>
    <p:sldId id="364" r:id="rId4"/>
    <p:sldId id="363" r:id="rId5"/>
    <p:sldId id="365" r:id="rId6"/>
    <p:sldId id="366" r:id="rId7"/>
    <p:sldId id="367" r:id="rId8"/>
    <p:sldId id="369" r:id="rId9"/>
    <p:sldId id="368" r:id="rId10"/>
    <p:sldId id="370" r:id="rId11"/>
    <p:sldId id="371" r:id="rId12"/>
    <p:sldId id="372" r:id="rId13"/>
    <p:sldId id="332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D1D1D1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B60D76-BB50-4D5F-8864-D0AF2515E332}">
  <a:tblStyle styleId="{93B60D76-BB50-4D5F-8864-D0AF2515E3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5" autoAdjust="0"/>
    <p:restoredTop sz="85605" autoAdjust="0"/>
  </p:normalViewPr>
  <p:slideViewPr>
    <p:cSldViewPr snapToGrid="0" showGuides="1">
      <p:cViewPr>
        <p:scale>
          <a:sx n="125" d="100"/>
          <a:sy n="125" d="100"/>
        </p:scale>
        <p:origin x="1344" y="-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0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2442856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2810393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3554178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43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1968779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3013004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1097960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2396035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1258546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479350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1062168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842077b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8842077b6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224925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9800" y="1617450"/>
            <a:ext cx="5504400" cy="19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28011" y="-602250"/>
            <a:ext cx="10000023" cy="5554500"/>
            <a:chOff x="-428011" y="-602250"/>
            <a:chExt cx="10000023" cy="55545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21" name="Google Shape;21;p2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24" name="Google Shape;24;p2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1769850" y="1810725"/>
            <a:ext cx="5604300" cy="1764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sz="25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grpSp>
        <p:nvGrpSpPr>
          <p:cNvPr id="276" name="Google Shape;276;p21"/>
          <p:cNvGrpSpPr/>
          <p:nvPr/>
        </p:nvGrpSpPr>
        <p:grpSpPr>
          <a:xfrm>
            <a:off x="-604491" y="-496839"/>
            <a:ext cx="10396060" cy="6576412"/>
            <a:chOff x="-604491" y="-496839"/>
            <a:chExt cx="10396060" cy="6576412"/>
          </a:xfrm>
        </p:grpSpPr>
        <p:grpSp>
          <p:nvGrpSpPr>
            <p:cNvPr id="277" name="Google Shape;277;p21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278" name="Google Shape;278;p21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279" name="Google Shape;279;p21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0" name="Google Shape;280;p21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1" name="Google Shape;281;p21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282" name="Google Shape;282;p21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283" name="Google Shape;283;p21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4" name="Google Shape;284;p21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5" name="Google Shape;285;p21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sp>
          <p:nvSpPr>
            <p:cNvPr id="286" name="Google Shape;286;p21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287" name="Google Shape;287;p21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288" name="Google Shape;288;p2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14" name="Google Shape;314;p23"/>
          <p:cNvGrpSpPr/>
          <p:nvPr/>
        </p:nvGrpSpPr>
        <p:grpSpPr>
          <a:xfrm>
            <a:off x="-604491" y="-496839"/>
            <a:ext cx="10396060" cy="6576412"/>
            <a:chOff x="-604491" y="-496839"/>
            <a:chExt cx="10396060" cy="6576412"/>
          </a:xfrm>
        </p:grpSpPr>
        <p:grpSp>
          <p:nvGrpSpPr>
            <p:cNvPr id="315" name="Google Shape;315;p23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316" name="Google Shape;316;p23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317" name="Google Shape;317;p2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8" name="Google Shape;318;p2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9" name="Google Shape;319;p2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20" name="Google Shape;320;p23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321" name="Google Shape;321;p2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2" name="Google Shape;322;p2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3" name="Google Shape;323;p2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24" name="Google Shape;324;p23"/>
            <p:cNvGrpSpPr/>
            <p:nvPr/>
          </p:nvGrpSpPr>
          <p:grpSpPr>
            <a:xfrm>
              <a:off x="-604491" y="-496839"/>
              <a:ext cx="10396060" cy="6576412"/>
              <a:chOff x="-604491" y="-496839"/>
              <a:chExt cx="10396060" cy="6576412"/>
            </a:xfrm>
          </p:grpSpPr>
          <p:sp>
            <p:nvSpPr>
              <p:cNvPr id="325" name="Google Shape;325;p23"/>
              <p:cNvSpPr/>
              <p:nvPr/>
            </p:nvSpPr>
            <p:spPr>
              <a:xfrm rot="10800000">
                <a:off x="-604491" y="-496839"/>
                <a:ext cx="1728600" cy="1727400"/>
              </a:xfrm>
              <a:prstGeom prst="arc">
                <a:avLst>
                  <a:gd name="adj1" fmla="val 20606760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326" name="Google Shape;326;p23"/>
              <p:cNvGrpSpPr/>
              <p:nvPr/>
            </p:nvGrpSpPr>
            <p:grpSpPr>
              <a:xfrm rot="7200044">
                <a:off x="7720263" y="3988947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27" name="Google Shape;327;p23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8" name="Google Shape;328;p23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31" name="Google Shape;331;p24"/>
          <p:cNvGrpSpPr/>
          <p:nvPr/>
        </p:nvGrpSpPr>
        <p:grpSpPr>
          <a:xfrm>
            <a:off x="-1054156" y="-656378"/>
            <a:ext cx="11095380" cy="6591992"/>
            <a:chOff x="-1054156" y="-656378"/>
            <a:chExt cx="11095380" cy="6591992"/>
          </a:xfrm>
        </p:grpSpPr>
        <p:grpSp>
          <p:nvGrpSpPr>
            <p:cNvPr id="332" name="Google Shape;332;p24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333" name="Google Shape;333;p24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4" name="Google Shape;334;p24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5" name="Google Shape;335;p24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6" name="Google Shape;336;p24"/>
            <p:cNvGrpSpPr/>
            <p:nvPr/>
          </p:nvGrpSpPr>
          <p:grpSpPr>
            <a:xfrm>
              <a:off x="-1054156" y="-656378"/>
              <a:ext cx="11095380" cy="6591992"/>
              <a:chOff x="-1054156" y="-656378"/>
              <a:chExt cx="11095380" cy="6591992"/>
            </a:xfrm>
          </p:grpSpPr>
          <p:grpSp>
            <p:nvGrpSpPr>
              <p:cNvPr id="337" name="Google Shape;337;p24"/>
              <p:cNvGrpSpPr/>
              <p:nvPr/>
            </p:nvGrpSpPr>
            <p:grpSpPr>
              <a:xfrm rot="-1800044">
                <a:off x="-741886" y="-324789"/>
                <a:ext cx="1789507" cy="1728562"/>
                <a:chOff x="7777000" y="-567252"/>
                <a:chExt cx="1789547" cy="1728600"/>
              </a:xfrm>
            </p:grpSpPr>
            <p:sp>
              <p:nvSpPr>
                <p:cNvPr id="338" name="Google Shape;338;p24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39" name="Google Shape;339;p24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40" name="Google Shape;340;p24"/>
              <p:cNvGrpSpPr/>
              <p:nvPr/>
            </p:nvGrpSpPr>
            <p:grpSpPr>
              <a:xfrm rot="8999956">
                <a:off x="7981072" y="3833834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41" name="Google Shape;341;p24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42" name="Google Shape;342;p24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8" name="Google Shape;28;p3"/>
          <p:cNvGrpSpPr/>
          <p:nvPr/>
        </p:nvGrpSpPr>
        <p:grpSpPr>
          <a:xfrm>
            <a:off x="-428011" y="-602250"/>
            <a:ext cx="10000023" cy="5554500"/>
            <a:chOff x="-428011" y="-602250"/>
            <a:chExt cx="10000023" cy="5554500"/>
          </a:xfrm>
        </p:grpSpPr>
        <p:grpSp>
          <p:nvGrpSpPr>
            <p:cNvPr id="29" name="Google Shape;29;p3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38" name="Google Shape;38;p3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40" name="Google Shape;40;p3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41" name="Google Shape;41;p3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720000" y="1596050"/>
            <a:ext cx="5067600" cy="22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30" y="539500"/>
            <a:ext cx="24453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720000" y="4023300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2" name="Google Shape;52;p5"/>
          <p:cNvGrpSpPr/>
          <p:nvPr/>
        </p:nvGrpSpPr>
        <p:grpSpPr>
          <a:xfrm>
            <a:off x="1049950" y="-1134178"/>
            <a:ext cx="9195591" cy="7500330"/>
            <a:chOff x="1049950" y="-1134178"/>
            <a:chExt cx="9195591" cy="7500330"/>
          </a:xfrm>
        </p:grpSpPr>
        <p:grpSp>
          <p:nvGrpSpPr>
            <p:cNvPr id="53" name="Google Shape;53;p5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54" name="Google Shape;54;p5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56" name="Google Shape;56;p5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57" name="Google Shape;57;p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60" name="Google Shape;60;p5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61" name="Google Shape;61;p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63" name="Google Shape;63;p5"/>
          <p:cNvSpPr txBox="1">
            <a:spLocks noGrp="1"/>
          </p:cNvSpPr>
          <p:nvPr>
            <p:ph type="subTitle" idx="1"/>
          </p:nvPr>
        </p:nvSpPr>
        <p:spPr>
          <a:xfrm>
            <a:off x="5184012" y="3230350"/>
            <a:ext cx="31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2"/>
          </p:nvPr>
        </p:nvSpPr>
        <p:spPr>
          <a:xfrm>
            <a:off x="786300" y="3230350"/>
            <a:ext cx="31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3"/>
          </p:nvPr>
        </p:nvSpPr>
        <p:spPr>
          <a:xfrm>
            <a:off x="5184001" y="2205100"/>
            <a:ext cx="3173700" cy="11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4"/>
          </p:nvPr>
        </p:nvSpPr>
        <p:spPr>
          <a:xfrm>
            <a:off x="786300" y="2205100"/>
            <a:ext cx="3173700" cy="11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2400"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6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720000" y="4289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6903525" y="-981734"/>
            <a:ext cx="3017493" cy="5933984"/>
            <a:chOff x="6903525" y="-981734"/>
            <a:chExt cx="3017493" cy="5933984"/>
          </a:xfrm>
        </p:grpSpPr>
        <p:grpSp>
          <p:nvGrpSpPr>
            <p:cNvPr id="73" name="Google Shape;73;p6"/>
            <p:cNvGrpSpPr/>
            <p:nvPr/>
          </p:nvGrpSpPr>
          <p:grpSpPr>
            <a:xfrm>
              <a:off x="6903525" y="4815150"/>
              <a:ext cx="593700" cy="137100"/>
              <a:chOff x="8290500" y="4746600"/>
              <a:chExt cx="593700" cy="137100"/>
            </a:xfrm>
          </p:grpSpPr>
          <p:sp>
            <p:nvSpPr>
              <p:cNvPr id="74" name="Google Shape;74;p6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77" name="Google Shape;77;p6"/>
            <p:cNvGrpSpPr/>
            <p:nvPr/>
          </p:nvGrpSpPr>
          <p:grpSpPr>
            <a:xfrm rot="-2700000">
              <a:off x="7782413" y="-602185"/>
              <a:ext cx="1789529" cy="1728583"/>
              <a:chOff x="7777000" y="-567252"/>
              <a:chExt cx="1789547" cy="1728600"/>
            </a:xfrm>
          </p:grpSpPr>
          <p:sp>
            <p:nvSpPr>
              <p:cNvPr id="78" name="Google Shape;78;p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7" name="Google Shape;97;p8"/>
          <p:cNvGrpSpPr/>
          <p:nvPr/>
        </p:nvGrpSpPr>
        <p:grpSpPr>
          <a:xfrm>
            <a:off x="-398276" y="-833272"/>
            <a:ext cx="9992412" cy="6691446"/>
            <a:chOff x="-398276" y="-833272"/>
            <a:chExt cx="9992412" cy="6691446"/>
          </a:xfrm>
        </p:grpSpPr>
        <p:grpSp>
          <p:nvGrpSpPr>
            <p:cNvPr id="98" name="Google Shape;98;p8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99" name="Google Shape;99;p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1" name="Google Shape;101;p8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02" name="Google Shape;102;p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5" name="Google Shape;105;p8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06" name="Google Shape;106;p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08" name="Google Shape;108;p8"/>
          <p:cNvSpPr txBox="1">
            <a:spLocks noGrp="1"/>
          </p:cNvSpPr>
          <p:nvPr>
            <p:ph type="title"/>
          </p:nvPr>
        </p:nvSpPr>
        <p:spPr>
          <a:xfrm>
            <a:off x="1341125" y="2047600"/>
            <a:ext cx="64617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>
            <a:spLocks noGrp="1"/>
          </p:cNvSpPr>
          <p:nvPr>
            <p:ph type="pic" idx="2"/>
          </p:nvPr>
        </p:nvSpPr>
        <p:spPr>
          <a:xfrm>
            <a:off x="-6650" y="-665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0" name="Google Shape;130;p11"/>
          <p:cNvGrpSpPr/>
          <p:nvPr/>
        </p:nvGrpSpPr>
        <p:grpSpPr>
          <a:xfrm>
            <a:off x="-398276" y="-833272"/>
            <a:ext cx="9992412" cy="6691446"/>
            <a:chOff x="-398276" y="-833272"/>
            <a:chExt cx="9992412" cy="6691446"/>
          </a:xfrm>
        </p:grpSpPr>
        <p:grpSp>
          <p:nvGrpSpPr>
            <p:cNvPr id="131" name="Google Shape;131;p11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132" name="Google Shape;132;p11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" name="Google Shape;133;p11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4" name="Google Shape;134;p11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35" name="Google Shape;135;p11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8" name="Google Shape;138;p11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39" name="Google Shape;139;p1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41" name="Google Shape;141;p11"/>
          <p:cNvSpPr txBox="1">
            <a:spLocks noGrp="1"/>
          </p:cNvSpPr>
          <p:nvPr>
            <p:ph type="title" hasCustomPrompt="1"/>
          </p:nvPr>
        </p:nvSpPr>
        <p:spPr>
          <a:xfrm>
            <a:off x="2085050" y="2084125"/>
            <a:ext cx="4974000" cy="8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1"/>
          </p:nvPr>
        </p:nvSpPr>
        <p:spPr>
          <a:xfrm>
            <a:off x="2085050" y="2927100"/>
            <a:ext cx="4974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/>
          <p:nvPr/>
        </p:nvSpPr>
        <p:spPr>
          <a:xfrm flipH="1">
            <a:off x="259800" y="259800"/>
            <a:ext cx="8624400" cy="46239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5553850" y="1821450"/>
            <a:ext cx="2630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"/>
          </p:nvPr>
        </p:nvSpPr>
        <p:spPr>
          <a:xfrm>
            <a:off x="5553975" y="2317950"/>
            <a:ext cx="2630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4" name="Google Shape;224;p18"/>
          <p:cNvGrpSpPr/>
          <p:nvPr/>
        </p:nvGrpSpPr>
        <p:grpSpPr>
          <a:xfrm>
            <a:off x="-1054156" y="-656378"/>
            <a:ext cx="11095380" cy="6591992"/>
            <a:chOff x="-1054156" y="-656378"/>
            <a:chExt cx="11095380" cy="6591992"/>
          </a:xfrm>
        </p:grpSpPr>
        <p:grpSp>
          <p:nvGrpSpPr>
            <p:cNvPr id="225" name="Google Shape;225;p18"/>
            <p:cNvGrpSpPr/>
            <p:nvPr/>
          </p:nvGrpSpPr>
          <p:grpSpPr>
            <a:xfrm rot="-1800044">
              <a:off x="-741886" y="-324789"/>
              <a:ext cx="1789507" cy="1728562"/>
              <a:chOff x="7777000" y="-567252"/>
              <a:chExt cx="1789547" cy="1728600"/>
            </a:xfrm>
          </p:grpSpPr>
          <p:sp>
            <p:nvSpPr>
              <p:cNvPr id="226" name="Google Shape;226;p1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229" name="Google Shape;229;p1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2" name="Google Shape;232;p18"/>
            <p:cNvGrpSpPr/>
            <p:nvPr/>
          </p:nvGrpSpPr>
          <p:grpSpPr>
            <a:xfrm rot="8999956">
              <a:off x="7981072" y="3833834"/>
              <a:ext cx="1728562" cy="1789510"/>
              <a:chOff x="-433476" y="-754650"/>
              <a:chExt cx="1728600" cy="1789549"/>
            </a:xfrm>
          </p:grpSpPr>
          <p:sp>
            <p:nvSpPr>
              <p:cNvPr id="233" name="Google Shape;233;p1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  <p:sldLayoutId id="2147483657" r:id="rId7"/>
    <p:sldLayoutId id="2147483658" r:id="rId8"/>
    <p:sldLayoutId id="2147483664" r:id="rId9"/>
    <p:sldLayoutId id="2147483667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>
            <a:spLocks noGrp="1"/>
          </p:cNvSpPr>
          <p:nvPr>
            <p:ph type="ctrTitle"/>
          </p:nvPr>
        </p:nvSpPr>
        <p:spPr>
          <a:xfrm>
            <a:off x="385010" y="2117558"/>
            <a:ext cx="8373979" cy="5493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+mn-lt"/>
              </a:rPr>
              <a:t>Reconstructing Noisy Images with Sparse Representation</a:t>
            </a:r>
          </a:p>
        </p:txBody>
      </p:sp>
      <p:sp>
        <p:nvSpPr>
          <p:cNvPr id="2" name="Google Shape;353;p28">
            <a:extLst>
              <a:ext uri="{FF2B5EF4-FFF2-40B4-BE49-F238E27FC236}">
                <a16:creationId xmlns:a16="http://schemas.microsoft.com/office/drawing/2014/main" id="{4FE6A975-E733-95E4-6772-5B99C42ED8ED}"/>
              </a:ext>
            </a:extLst>
          </p:cNvPr>
          <p:cNvSpPr txBox="1">
            <a:spLocks/>
          </p:cNvSpPr>
          <p:nvPr/>
        </p:nvSpPr>
        <p:spPr>
          <a:xfrm>
            <a:off x="6244999" y="3541253"/>
            <a:ext cx="2513990" cy="4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6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5200" b="1" i="0" u="none" strike="noStrike" cap="none">
                <a:solidFill>
                  <a:srgbClr val="191919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5200" b="1" i="0" u="none" strike="noStrike" cap="none">
                <a:solidFill>
                  <a:srgbClr val="191919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5200" b="1" i="0" u="none" strike="noStrike" cap="none">
                <a:solidFill>
                  <a:srgbClr val="191919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5200" b="1" i="0" u="none" strike="noStrike" cap="none">
                <a:solidFill>
                  <a:srgbClr val="191919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5200" b="1" i="0" u="none" strike="noStrike" cap="none">
                <a:solidFill>
                  <a:srgbClr val="191919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5200" b="1" i="0" u="none" strike="noStrike" cap="none">
                <a:solidFill>
                  <a:srgbClr val="191919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5200" b="1" i="0" u="none" strike="noStrike" cap="none">
                <a:solidFill>
                  <a:srgbClr val="191919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yne"/>
              <a:buNone/>
              <a:defRPr sz="5200" b="1" i="0" u="none" strike="noStrike" cap="none">
                <a:solidFill>
                  <a:srgbClr val="191919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algn="l"/>
            <a:r>
              <a:rPr lang="en-US" sz="2000">
                <a:latin typeface="+mn-lt"/>
              </a:rPr>
              <a:t>F14096148 </a:t>
            </a:r>
            <a:r>
              <a:rPr lang="zh-TW" altLang="en-US" sz="2000">
                <a:latin typeface="+mn-lt"/>
              </a:rPr>
              <a:t>邱柏穎</a:t>
            </a:r>
            <a:endParaRPr lang="en-US" sz="200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7704000" cy="572700"/>
          </a:xfrm>
        </p:spPr>
        <p:txBody>
          <a:bodyPr>
            <a:noAutofit/>
          </a:bodyPr>
          <a:lstStyle/>
          <a:p>
            <a:r>
              <a:rPr lang="en-US" altLang="zh-TW"/>
              <a:t>Reference</a:t>
            </a:r>
            <a:endParaRPr lang="zh-TW" altLang="en-US" sz="180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BEEB37F-0E0B-7CEF-AE59-9DCBE35F9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81" y="1275589"/>
            <a:ext cx="6789039" cy="259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3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7704000" cy="572700"/>
          </a:xfrm>
        </p:spPr>
        <p:txBody>
          <a:bodyPr>
            <a:noAutofit/>
          </a:bodyPr>
          <a:lstStyle/>
          <a:p>
            <a:r>
              <a:rPr lang="en-US" altLang="zh-TW"/>
              <a:t>Reference</a:t>
            </a:r>
            <a:endParaRPr lang="zh-TW" altLang="en-US" sz="180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0C158E-0879-5CDD-86EC-82EE6C823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0" y="1164857"/>
            <a:ext cx="6888480" cy="33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4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7704000" cy="572700"/>
          </a:xfrm>
        </p:spPr>
        <p:txBody>
          <a:bodyPr>
            <a:noAutofit/>
          </a:bodyPr>
          <a:lstStyle/>
          <a:p>
            <a:r>
              <a:rPr lang="en-US" altLang="zh-TW"/>
              <a:t>Reference</a:t>
            </a:r>
            <a:endParaRPr lang="zh-TW" altLang="en-US" sz="1800"/>
          </a:p>
        </p:txBody>
      </p:sp>
      <p:sp>
        <p:nvSpPr>
          <p:cNvPr id="2" name="Google Shape;370;p30">
            <a:extLst>
              <a:ext uri="{FF2B5EF4-FFF2-40B4-BE49-F238E27FC236}">
                <a16:creationId xmlns:a16="http://schemas.microsoft.com/office/drawing/2014/main" id="{C7AFCBF5-9AA0-3FEC-F189-C1FBA8E25D95}"/>
              </a:ext>
            </a:extLst>
          </p:cNvPr>
          <p:cNvSpPr txBox="1">
            <a:spLocks/>
          </p:cNvSpPr>
          <p:nvPr/>
        </p:nvSpPr>
        <p:spPr>
          <a:xfrm>
            <a:off x="364957" y="1058929"/>
            <a:ext cx="8414085" cy="3025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400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Wright, J., Yang, A. Y., Ganesh, A., Sastry, S. S., &amp; Ma, Y. (2008). </a:t>
            </a:r>
            <a:r>
              <a:rPr lang="en-US" altLang="zh-TW" sz="140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Robust face recognition via sparse representation</a:t>
            </a:r>
            <a:r>
              <a:rPr lang="en-US" altLang="zh-TW" sz="1400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 </a:t>
            </a:r>
            <a:r>
              <a:rPr lang="en-US" altLang="zh-TW" sz="1400" b="0" i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transactions on pattern analysis and machine intelligence</a:t>
            </a:r>
            <a:r>
              <a:rPr lang="en-US" altLang="zh-TW" sz="1400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zh-TW" sz="1400" b="0" i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31</a:t>
            </a:r>
            <a:r>
              <a:rPr lang="en-US" altLang="zh-TW" sz="1400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(2), 210-227.</a:t>
            </a:r>
            <a:endParaRPr lang="en-US" altLang="zh-TW" sz="2800" b="0" i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400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Brunton, S. L., &amp; Kutz, J. N. (2022). </a:t>
            </a:r>
            <a:r>
              <a:rPr lang="en-US" altLang="zh-TW" sz="1400" i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Data-driven science and engineering: Machine learning, dynamical systems, and control</a:t>
            </a:r>
            <a:r>
              <a:rPr lang="en-US" altLang="zh-TW" sz="1400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Cambridge University Press.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400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Donoho, D. L. (2006). </a:t>
            </a:r>
            <a:r>
              <a:rPr lang="en-US" altLang="zh-TW" sz="140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 most large underdetermined systems of linear equations the minimal </a:t>
            </a:r>
            <a:r>
              <a:rPr lang="zh-TW" altLang="en-US" sz="140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𝓁</a:t>
            </a:r>
            <a:r>
              <a:rPr lang="en-US" altLang="zh-TW" sz="140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1‐norm solution is also the sparsest solution</a:t>
            </a:r>
            <a:r>
              <a:rPr lang="en-US" altLang="zh-TW" sz="1400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 </a:t>
            </a:r>
            <a:r>
              <a:rPr lang="en-US" altLang="zh-TW" sz="1400" b="0" i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Communications on Pure and Applied Mathematics: A Journal Issued by the Courant Institute of Mathematical Sciences</a:t>
            </a:r>
            <a:r>
              <a:rPr lang="en-US" altLang="zh-TW" sz="1400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zh-TW" sz="1400" b="0" i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59</a:t>
            </a:r>
            <a:r>
              <a:rPr lang="en-US" altLang="zh-TW" sz="1400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(6), 797-829.</a:t>
            </a:r>
            <a:endParaRPr lang="en-US" altLang="zh-TW" sz="1400" b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TW" sz="140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Lecture Note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338151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>
            <a:spLocks noGrp="1"/>
          </p:cNvSpPr>
          <p:nvPr>
            <p:ph type="ctrTitle"/>
          </p:nvPr>
        </p:nvSpPr>
        <p:spPr>
          <a:xfrm>
            <a:off x="674725" y="2094600"/>
            <a:ext cx="7805318" cy="95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+mn-lt"/>
              </a:rPr>
              <a:t>Thank you</a:t>
            </a:r>
            <a:endParaRPr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933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7704000" cy="572700"/>
          </a:xfrm>
        </p:spPr>
        <p:txBody>
          <a:bodyPr>
            <a:noAutofit/>
          </a:bodyPr>
          <a:lstStyle/>
          <a:p>
            <a:r>
              <a:rPr lang="en-US" altLang="zh-TW"/>
              <a:t>Motivation</a:t>
            </a:r>
            <a:endParaRPr lang="zh-TW" altLang="en-US" sz="180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E5E788-D33B-04E0-5A60-707050006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9" y="1905851"/>
            <a:ext cx="6521116" cy="76523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BE16E79-CCAB-35D1-3A6E-DCA147972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89" y="3079406"/>
            <a:ext cx="7539789" cy="1165382"/>
          </a:xfrm>
          <a:prstGeom prst="rect">
            <a:avLst/>
          </a:prstGeom>
        </p:spPr>
      </p:pic>
      <p:sp>
        <p:nvSpPr>
          <p:cNvPr id="8" name="Google Shape;370;p30">
            <a:extLst>
              <a:ext uri="{FF2B5EF4-FFF2-40B4-BE49-F238E27FC236}">
                <a16:creationId xmlns:a16="http://schemas.microsoft.com/office/drawing/2014/main" id="{30DC381D-8E20-7C35-B788-EA650A9BCB2F}"/>
              </a:ext>
            </a:extLst>
          </p:cNvPr>
          <p:cNvSpPr txBox="1">
            <a:spLocks/>
          </p:cNvSpPr>
          <p:nvPr/>
        </p:nvSpPr>
        <p:spPr>
          <a:xfrm>
            <a:off x="529389" y="1199028"/>
            <a:ext cx="3580757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1800" b="0">
                <a:solidFill>
                  <a:schemeClr val="tx1"/>
                </a:solidFill>
                <a:latin typeface="+mn-lt"/>
              </a:rPr>
              <a:t>Lecture Note p.37-38</a:t>
            </a: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B9E51C1-09BD-A354-4E67-35624BF00743}"/>
              </a:ext>
            </a:extLst>
          </p:cNvPr>
          <p:cNvCxnSpPr/>
          <p:nvPr/>
        </p:nvCxnSpPr>
        <p:spPr>
          <a:xfrm>
            <a:off x="1917032" y="3810000"/>
            <a:ext cx="265496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AFEEEB7-6A16-52A0-061E-254D1A5383E4}"/>
              </a:ext>
            </a:extLst>
          </p:cNvPr>
          <p:cNvCxnSpPr>
            <a:cxnSpLocks/>
          </p:cNvCxnSpPr>
          <p:nvPr/>
        </p:nvCxnSpPr>
        <p:spPr>
          <a:xfrm>
            <a:off x="1106906" y="4050631"/>
            <a:ext cx="1419726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29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7704000" cy="572700"/>
          </a:xfrm>
        </p:spPr>
        <p:txBody>
          <a:bodyPr>
            <a:noAutofit/>
          </a:bodyPr>
          <a:lstStyle/>
          <a:p>
            <a:r>
              <a:rPr lang="en-US" altLang="zh-TW"/>
              <a:t>Concept</a:t>
            </a:r>
            <a:endParaRPr lang="zh-TW" altLang="en-US" sz="180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3879B32-919B-418E-1DC2-9874B34A319B}"/>
              </a:ext>
            </a:extLst>
          </p:cNvPr>
          <p:cNvGrpSpPr/>
          <p:nvPr/>
        </p:nvGrpSpPr>
        <p:grpSpPr>
          <a:xfrm>
            <a:off x="2795397" y="1406826"/>
            <a:ext cx="3553206" cy="2329847"/>
            <a:chOff x="666547" y="1685892"/>
            <a:chExt cx="3560826" cy="2159239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9C021204-BF27-B98A-7991-0B53C200D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549" y="1685892"/>
              <a:ext cx="3560824" cy="312353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915DE369-484F-B01D-5C11-29A7722A0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547" y="2107694"/>
              <a:ext cx="3560825" cy="1737437"/>
            </a:xfrm>
            <a:prstGeom prst="rect">
              <a:avLst/>
            </a:prstGeom>
          </p:spPr>
        </p:pic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AC672B5-D215-6FF3-8B97-FD04B8635CEA}"/>
              </a:ext>
            </a:extLst>
          </p:cNvPr>
          <p:cNvSpPr txBox="1"/>
          <p:nvPr/>
        </p:nvSpPr>
        <p:spPr>
          <a:xfrm>
            <a:off x="1339185" y="3854770"/>
            <a:ext cx="646562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Wright, J., Yang, A. Y., Ganesh, A., Sastry, S. S., &amp; Ma, Y. (2008). </a:t>
            </a:r>
          </a:p>
          <a:p>
            <a:r>
              <a:rPr lang="en-US" altLang="zh-TW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Robust face recognition via sparse representation. </a:t>
            </a:r>
            <a:r>
              <a:rPr lang="en-US" altLang="zh-TW" b="0" i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transactions on pattern analysis and machine intelligence</a:t>
            </a:r>
            <a:r>
              <a:rPr lang="en-US" altLang="zh-TW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zh-TW" b="0" i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31</a:t>
            </a:r>
            <a:r>
              <a:rPr lang="en-US" altLang="zh-TW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(2), 210-227.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60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7704000" cy="572700"/>
          </a:xfrm>
        </p:spPr>
        <p:txBody>
          <a:bodyPr>
            <a:noAutofit/>
          </a:bodyPr>
          <a:lstStyle/>
          <a:p>
            <a:r>
              <a:rPr lang="en-US" altLang="zh-TW"/>
              <a:t>Concept</a:t>
            </a:r>
            <a:endParaRPr lang="zh-TW" altLang="en-US" sz="180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9A38D9-4B5B-3D05-F460-1D5A4DB31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9" y="1537051"/>
            <a:ext cx="4011447" cy="206939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D93954C-B650-245A-68BF-AB844D7D1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164" y="1726879"/>
            <a:ext cx="3868616" cy="168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7704000" cy="572700"/>
          </a:xfrm>
        </p:spPr>
        <p:txBody>
          <a:bodyPr>
            <a:noAutofit/>
          </a:bodyPr>
          <a:lstStyle/>
          <a:p>
            <a:r>
              <a:rPr lang="en-US" altLang="zh-TW"/>
              <a:t>Code</a:t>
            </a:r>
            <a:endParaRPr lang="zh-TW" altLang="en-US" sz="180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FA9BA52-FC86-0BCF-FA7B-36E109CAE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9" y="1267243"/>
            <a:ext cx="3666994" cy="81781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A687A5B-E680-D18C-30AC-6AC50AD0C1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175"/>
          <a:stretch/>
        </p:blipFill>
        <p:spPr>
          <a:xfrm>
            <a:off x="5495742" y="1371785"/>
            <a:ext cx="2737647" cy="239992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4F71831-B85F-19AA-FABB-0FB632D1F777}"/>
              </a:ext>
            </a:extLst>
          </p:cNvPr>
          <p:cNvSpPr/>
          <p:nvPr/>
        </p:nvSpPr>
        <p:spPr>
          <a:xfrm>
            <a:off x="5774531" y="1371785"/>
            <a:ext cx="2078080" cy="11999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27537E7-FCE3-B8A5-1614-94DA825B5DAB}"/>
              </a:ext>
            </a:extLst>
          </p:cNvPr>
          <p:cNvCxnSpPr/>
          <p:nvPr/>
        </p:nvCxnSpPr>
        <p:spPr>
          <a:xfrm flipV="1">
            <a:off x="4356100" y="1549400"/>
            <a:ext cx="1358900" cy="19685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>
            <a:extLst>
              <a:ext uri="{FF2B5EF4-FFF2-40B4-BE49-F238E27FC236}">
                <a16:creationId xmlns:a16="http://schemas.microsoft.com/office/drawing/2014/main" id="{76C7C361-0F14-9F05-C4BA-A986B00DC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800" y="2571749"/>
            <a:ext cx="2808171" cy="1096341"/>
          </a:xfrm>
          <a:prstGeom prst="rect">
            <a:avLst/>
          </a:prstGeom>
        </p:spPr>
      </p:pic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832977C-31B3-7824-04BC-3911E5B37274}"/>
              </a:ext>
            </a:extLst>
          </p:cNvPr>
          <p:cNvCxnSpPr/>
          <p:nvPr/>
        </p:nvCxnSpPr>
        <p:spPr>
          <a:xfrm flipV="1">
            <a:off x="4508500" y="1701800"/>
            <a:ext cx="1358900" cy="19685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C8F7752-93D6-5AAE-3F13-EB1354243AEB}"/>
              </a:ext>
            </a:extLst>
          </p:cNvPr>
          <p:cNvCxnSpPr/>
          <p:nvPr/>
        </p:nvCxnSpPr>
        <p:spPr>
          <a:xfrm flipV="1">
            <a:off x="3951907" y="3073307"/>
            <a:ext cx="3828113" cy="41275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21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7704000" cy="572700"/>
          </a:xfrm>
        </p:spPr>
        <p:txBody>
          <a:bodyPr>
            <a:noAutofit/>
          </a:bodyPr>
          <a:lstStyle/>
          <a:p>
            <a:r>
              <a:rPr lang="en-US" altLang="zh-TW"/>
              <a:t>Result</a:t>
            </a:r>
            <a:endParaRPr lang="zh-TW" altLang="en-US" sz="180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5E4B248-65BC-CC6C-8F60-335AA0309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40" y="951497"/>
            <a:ext cx="6522720" cy="361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2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7704000" cy="572700"/>
          </a:xfrm>
        </p:spPr>
        <p:txBody>
          <a:bodyPr>
            <a:noAutofit/>
          </a:bodyPr>
          <a:lstStyle/>
          <a:p>
            <a:r>
              <a:rPr lang="en-US" altLang="zh-TW"/>
              <a:t>Result</a:t>
            </a:r>
            <a:endParaRPr lang="zh-TW" altLang="en-US" sz="180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11E77A-92C4-B0F5-7EDD-367FF58F8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40" y="951497"/>
            <a:ext cx="6084297" cy="363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7704000" cy="572700"/>
          </a:xfrm>
        </p:spPr>
        <p:txBody>
          <a:bodyPr>
            <a:noAutofit/>
          </a:bodyPr>
          <a:lstStyle/>
          <a:p>
            <a:r>
              <a:rPr lang="en-US" altLang="zh-TW"/>
              <a:t>Result</a:t>
            </a:r>
            <a:endParaRPr lang="zh-TW" altLang="en-US" sz="180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2F12139-B101-D94E-82DF-AF50107D704B}"/>
              </a:ext>
            </a:extLst>
          </p:cNvPr>
          <p:cNvGrpSpPr/>
          <p:nvPr/>
        </p:nvGrpSpPr>
        <p:grpSpPr>
          <a:xfrm>
            <a:off x="1479466" y="1218197"/>
            <a:ext cx="6185067" cy="3109449"/>
            <a:chOff x="1479466" y="1302017"/>
            <a:chExt cx="6185067" cy="3109449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3E3B449B-4930-D154-8BAF-07885DB6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9466" y="1302017"/>
              <a:ext cx="6185067" cy="1136898"/>
            </a:xfrm>
            <a:prstGeom prst="rect">
              <a:avLst/>
            </a:prstGeom>
          </p:spPr>
        </p:pic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6CB3B61-C2D5-3D3A-8998-E576EA647958}"/>
                </a:ext>
              </a:extLst>
            </p:cNvPr>
            <p:cNvGrpSpPr/>
            <p:nvPr/>
          </p:nvGrpSpPr>
          <p:grpSpPr>
            <a:xfrm>
              <a:off x="2315042" y="2704586"/>
              <a:ext cx="4124772" cy="1706880"/>
              <a:chOff x="2215982" y="2385060"/>
              <a:chExt cx="4992538" cy="2065972"/>
            </a:xfrm>
          </p:grpSpPr>
          <p:pic>
            <p:nvPicPr>
              <p:cNvPr id="1026" name="Picture 2" descr="Mapping SSIM and VMAF Scores to Subjective Ratings - Streaming Learning  Center">
                <a:extLst>
                  <a:ext uri="{FF2B5EF4-FFF2-40B4-BE49-F238E27FC236}">
                    <a16:creationId xmlns:a16="http://schemas.microsoft.com/office/drawing/2014/main" id="{749C1508-96E6-4675-0295-19B19F592E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345" t="32430" r="7288"/>
              <a:stretch/>
            </p:blipFill>
            <p:spPr bwMode="auto">
              <a:xfrm>
                <a:off x="3474720" y="2385060"/>
                <a:ext cx="3733800" cy="20659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Mapping SSIM and VMAF Scores to Subjective Ratings - Streaming Learning  Center">
                <a:extLst>
                  <a:ext uri="{FF2B5EF4-FFF2-40B4-BE49-F238E27FC236}">
                    <a16:creationId xmlns:a16="http://schemas.microsoft.com/office/drawing/2014/main" id="{55F45C84-BD1F-A6B7-9B15-655BF532A9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84" t="34191" r="72373" b="2025"/>
              <a:stretch/>
            </p:blipFill>
            <p:spPr bwMode="auto">
              <a:xfrm>
                <a:off x="2215982" y="2438143"/>
                <a:ext cx="1304458" cy="19502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42567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8E8913B0-1608-A641-ACA6-647DF667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378797"/>
            <a:ext cx="7704000" cy="572700"/>
          </a:xfrm>
        </p:spPr>
        <p:txBody>
          <a:bodyPr>
            <a:noAutofit/>
          </a:bodyPr>
          <a:lstStyle/>
          <a:p>
            <a:r>
              <a:rPr lang="en-US" altLang="zh-TW"/>
              <a:t>Result</a:t>
            </a:r>
            <a:endParaRPr lang="zh-TW" altLang="en-US" sz="180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F03879E-EF22-93CB-D293-E5D299DAE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593" y="951497"/>
            <a:ext cx="5948814" cy="358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8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ntro to Iteration by Slidesgo">
  <a:themeElements>
    <a:clrScheme name="Simple Light">
      <a:dk1>
        <a:srgbClr val="242424"/>
      </a:dk1>
      <a:lt1>
        <a:srgbClr val="F3F3F3"/>
      </a:lt1>
      <a:dk2>
        <a:srgbClr val="E496CE"/>
      </a:dk2>
      <a:lt2>
        <a:srgbClr val="E4494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210</Words>
  <Application>Microsoft Office PowerPoint</Application>
  <PresentationFormat>如螢幕大小 (16:9)</PresentationFormat>
  <Paragraphs>21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Anaheim</vt:lpstr>
      <vt:lpstr>Syne</vt:lpstr>
      <vt:lpstr>Arial</vt:lpstr>
      <vt:lpstr>Poppins</vt:lpstr>
      <vt:lpstr>Poppins SemiBold</vt:lpstr>
      <vt:lpstr>Intro to Iteration by Slidesgo</vt:lpstr>
      <vt:lpstr>Reconstructing Noisy Images with Sparse Representation</vt:lpstr>
      <vt:lpstr>Motivation</vt:lpstr>
      <vt:lpstr>Concept</vt:lpstr>
      <vt:lpstr>Concept</vt:lpstr>
      <vt:lpstr>Code</vt:lpstr>
      <vt:lpstr>Result</vt:lpstr>
      <vt:lpstr>Result</vt:lpstr>
      <vt:lpstr>Result</vt:lpstr>
      <vt:lpstr>Result</vt:lpstr>
      <vt:lpstr>Reference</vt:lpstr>
      <vt:lpstr>Reference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ChatCPT to ThreatGPT: Impact of Generative AI in Cybersecurity and Privacy</dc:title>
  <dc:creator>邱柏穎</dc:creator>
  <cp:lastModifiedBy>邱柏穎</cp:lastModifiedBy>
  <cp:revision>245</cp:revision>
  <dcterms:modified xsi:type="dcterms:W3CDTF">2024-06-12T08:32:57Z</dcterms:modified>
</cp:coreProperties>
</file>