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0f6c9da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0f6c9da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0f6c9da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0f6c9da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e38657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e38657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e38657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e38657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0f5a8fa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0f5a8fa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0f3dcae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0f3dcae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de3865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e3865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0f3dcae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0f3dcae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e38657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e38657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0f3dcae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0f3dcae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0f3dcae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0f3dcae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f3dcae4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f3dcae4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0f6c9d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0f6c9d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 TargetMode="External"/><Relationship Id="rId4" Type="http://schemas.openxmlformats.org/officeDocument/2006/relationships/hyperlink" Target="https://archive.ics.uci.edu/ml/index.php" TargetMode="External"/><Relationship Id="rId5" Type="http://schemas.openxmlformats.org/officeDocument/2006/relationships/hyperlink" Target="https://developers.facebook.com/docs/graph-api/" TargetMode="External"/><Relationship Id="rId6" Type="http://schemas.openxmlformats.org/officeDocument/2006/relationships/hyperlink" Target="https://www.imf.org/en/Data" TargetMode="External"/><Relationship Id="rId7" Type="http://schemas.openxmlformats.org/officeDocument/2006/relationships/hyperlink" Target="https://stats.oecd.org/" TargetMode="External"/><Relationship Id="rId8" Type="http://schemas.openxmlformats.org/officeDocument/2006/relationships/hyperlink" Target="https://en.wikipedia.org/wiki/List_of_datasets_for_machine_learning_resear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naconda.com/download/" TargetMode="External"/><Relationship Id="rId4" Type="http://schemas.openxmlformats.org/officeDocument/2006/relationships/hyperlink" Target="https://scikit-learn.org/stable/" TargetMode="External"/><Relationship Id="rId9" Type="http://schemas.openxmlformats.org/officeDocument/2006/relationships/hyperlink" Target="https://jupyter.org/" TargetMode="External"/><Relationship Id="rId5" Type="http://schemas.openxmlformats.org/officeDocument/2006/relationships/hyperlink" Target="http://www.numpy.org/" TargetMode="External"/><Relationship Id="rId6" Type="http://schemas.openxmlformats.org/officeDocument/2006/relationships/hyperlink" Target="https://pandas.pydata.org/" TargetMode="External"/><Relationship Id="rId7" Type="http://schemas.openxmlformats.org/officeDocument/2006/relationships/hyperlink" Target="https://matplotlib.org/" TargetMode="External"/><Relationship Id="rId8" Type="http://schemas.openxmlformats.org/officeDocument/2006/relationships/hyperlink" Target="https://www.tensorflow.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i.uga.edu/" TargetMode="External"/><Relationship Id="rId4" Type="http://schemas.openxmlformats.org/officeDocument/2006/relationships/hyperlink" Target="https://delug.github.io/index.html" TargetMode="External"/><Relationship Id="rId5" Type="http://schemas.openxmlformats.org/officeDocument/2006/relationships/hyperlink" Target="https://datadawgs.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bulletin.uga.edu/CoursesHome.aspx?Prefix=csc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ACM at UGA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274000"/>
            <a:ext cx="8520600" cy="18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FFFFF"/>
                </a:solidFill>
              </a:rPr>
              <a:t>Online Learning</a:t>
            </a:r>
            <a:endParaRPr b="1" i="1">
              <a:solidFill>
                <a:srgbClr val="FFFFFF"/>
              </a:solidFill>
            </a:endParaRPr>
          </a:p>
          <a:p>
            <a:pPr indent="0" lvl="0" marL="0" rtl="0" algn="l">
              <a:spcBef>
                <a:spcPts val="1600"/>
              </a:spcBef>
              <a:spcAft>
                <a:spcPts val="1600"/>
              </a:spcAft>
              <a:buNone/>
            </a:pPr>
            <a:r>
              <a:rPr lang="en">
                <a:solidFill>
                  <a:srgbClr val="FFFFFF"/>
                </a:solidFill>
              </a:rPr>
              <a:t>Train model incrementally, using </a:t>
            </a:r>
            <a:r>
              <a:rPr i="1" lang="en">
                <a:solidFill>
                  <a:srgbClr val="FFFFFF"/>
                </a:solidFill>
              </a:rPr>
              <a:t>mini-batches</a:t>
            </a:r>
            <a:r>
              <a:rPr lang="en">
                <a:solidFill>
                  <a:srgbClr val="FFFFFF"/>
                </a:solidFill>
              </a:rPr>
              <a:t>. We can continue training our model throughout the project’s (product’s) lifespan. This is also useful for offline training when using a huge dataset. Each training step is fast and cheap!</a:t>
            </a:r>
            <a:endParaRPr>
              <a:solidFill>
                <a:srgbClr val="FFFFFF"/>
              </a:solidFill>
            </a:endParaRPr>
          </a:p>
        </p:txBody>
      </p:sp>
      <p:pic>
        <p:nvPicPr>
          <p:cNvPr id="112" name="Google Shape;112;p22"/>
          <p:cNvPicPr preferRelativeResize="0"/>
          <p:nvPr/>
        </p:nvPicPr>
        <p:blipFill rotWithShape="1">
          <a:blip r:embed="rId3">
            <a:alphaModFix/>
          </a:blip>
          <a:srcRect b="0" l="5051" r="0" t="0"/>
          <a:stretch/>
        </p:blipFill>
        <p:spPr>
          <a:xfrm>
            <a:off x="4259625" y="2679500"/>
            <a:ext cx="4793750" cy="2230400"/>
          </a:xfrm>
          <a:prstGeom prst="rect">
            <a:avLst/>
          </a:prstGeom>
          <a:noFill/>
          <a:ln>
            <a:noFill/>
          </a:ln>
        </p:spPr>
      </p:pic>
      <p:pic>
        <p:nvPicPr>
          <p:cNvPr id="113" name="Google Shape;113;p22"/>
          <p:cNvPicPr preferRelativeResize="0"/>
          <p:nvPr/>
        </p:nvPicPr>
        <p:blipFill>
          <a:blip r:embed="rId4">
            <a:alphaModFix/>
          </a:blip>
          <a:stretch>
            <a:fillRect/>
          </a:stretch>
        </p:blipFill>
        <p:spPr>
          <a:xfrm>
            <a:off x="110925" y="2679500"/>
            <a:ext cx="4106249" cy="223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Pitfalls of Machine Learning</a:t>
            </a:r>
            <a:endParaRPr/>
          </a:p>
        </p:txBody>
      </p:sp>
      <p:sp>
        <p:nvSpPr>
          <p:cNvPr id="119" name="Google Shape;119;p23"/>
          <p:cNvSpPr txBox="1"/>
          <p:nvPr>
            <p:ph idx="1" type="body"/>
          </p:nvPr>
        </p:nvSpPr>
        <p:spPr>
          <a:xfrm>
            <a:off x="311700" y="1152475"/>
            <a:ext cx="3560700" cy="3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Two Main Categories:</a:t>
            </a:r>
            <a:endParaRPr sz="1400">
              <a:solidFill>
                <a:srgbClr val="FFFFFF"/>
              </a:solidFill>
            </a:endParaRPr>
          </a:p>
          <a:p>
            <a:pPr indent="-317500" lvl="0" marL="457200" rtl="0" algn="l">
              <a:spcBef>
                <a:spcPts val="1600"/>
              </a:spcBef>
              <a:spcAft>
                <a:spcPts val="0"/>
              </a:spcAft>
              <a:buClr>
                <a:srgbClr val="FFFFFF"/>
              </a:buClr>
              <a:buSzPts val="1400"/>
              <a:buAutoNum type="arabicPeriod"/>
            </a:pPr>
            <a:r>
              <a:rPr lang="en" sz="1400">
                <a:solidFill>
                  <a:srgbClr val="FFFFFF"/>
                </a:solidFill>
              </a:rPr>
              <a:t>Bad Data</a:t>
            </a:r>
            <a:endParaRPr sz="1400">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Insufficient quantity</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Non-representative data</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Poor Quality</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Irrelevant Features</a:t>
            </a:r>
            <a:endParaRPr>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Bad Algorithm</a:t>
            </a:r>
            <a:endParaRPr sz="1400">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Underfitting/Overfitting</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Mismatched model to dataset</a:t>
            </a:r>
            <a:endParaRPr>
              <a:solidFill>
                <a:srgbClr val="FFFFFF"/>
              </a:solidFill>
            </a:endParaRPr>
          </a:p>
          <a:p>
            <a:pPr indent="-317500" lvl="2" marL="1371600" rtl="0" algn="l">
              <a:spcBef>
                <a:spcPts val="0"/>
              </a:spcBef>
              <a:spcAft>
                <a:spcPts val="0"/>
              </a:spcAft>
              <a:buClr>
                <a:srgbClr val="FFFFFF"/>
              </a:buClr>
              <a:buSzPts val="1400"/>
              <a:buAutoNum type="romanLcPeriod"/>
            </a:pPr>
            <a:r>
              <a:rPr lang="en">
                <a:solidFill>
                  <a:srgbClr val="FFFFFF"/>
                </a:solidFill>
              </a:rPr>
              <a:t>Certain models are well suited to certain tasks. There is no ‘universal’ ML algorithm</a:t>
            </a:r>
            <a:endParaRPr>
              <a:solidFill>
                <a:srgbClr val="FFFFFF"/>
              </a:solidFill>
            </a:endParaRPr>
          </a:p>
          <a:p>
            <a:pPr indent="0" lvl="0" marL="0" rtl="0" algn="l">
              <a:spcBef>
                <a:spcPts val="1600"/>
              </a:spcBef>
              <a:spcAft>
                <a:spcPts val="1600"/>
              </a:spcAft>
              <a:buNone/>
            </a:pPr>
            <a:r>
              <a:t/>
            </a:r>
            <a:endParaRPr sz="1400"/>
          </a:p>
        </p:txBody>
      </p:sp>
      <p:pic>
        <p:nvPicPr>
          <p:cNvPr id="120" name="Google Shape;120;p23"/>
          <p:cNvPicPr preferRelativeResize="0"/>
          <p:nvPr/>
        </p:nvPicPr>
        <p:blipFill>
          <a:blip r:embed="rId3">
            <a:alphaModFix/>
          </a:blip>
          <a:stretch>
            <a:fillRect/>
          </a:stretch>
        </p:blipFill>
        <p:spPr>
          <a:xfrm>
            <a:off x="4415325" y="3540600"/>
            <a:ext cx="4327099" cy="1503900"/>
          </a:xfrm>
          <a:prstGeom prst="rect">
            <a:avLst/>
          </a:prstGeom>
          <a:noFill/>
          <a:ln>
            <a:noFill/>
          </a:ln>
        </p:spPr>
      </p:pic>
      <p:pic>
        <p:nvPicPr>
          <p:cNvPr id="121" name="Google Shape;121;p23"/>
          <p:cNvPicPr preferRelativeResize="0"/>
          <p:nvPr/>
        </p:nvPicPr>
        <p:blipFill rotWithShape="1">
          <a:blip r:embed="rId4">
            <a:alphaModFix/>
          </a:blip>
          <a:srcRect b="29328" l="0" r="0" t="0"/>
          <a:stretch/>
        </p:blipFill>
        <p:spPr>
          <a:xfrm>
            <a:off x="5095650" y="2057150"/>
            <a:ext cx="3646775" cy="145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Sources of ML Data</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Kaggle </a:t>
            </a:r>
            <a:r>
              <a:rPr lang="en" u="sng">
                <a:solidFill>
                  <a:schemeClr val="hlink"/>
                </a:solidFill>
                <a:hlinkClick r:id="rId3"/>
              </a:rPr>
              <a:t>https://www.kaggle.com/</a:t>
            </a:r>
            <a:r>
              <a:rPr lang="en">
                <a:solidFill>
                  <a:srgbClr val="FFFFFF"/>
                </a:solidFill>
              </a:rPr>
              <a:t> - Online community for collaboration and competition among data scientists.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UCI Machine Learning Repository </a:t>
            </a:r>
            <a:r>
              <a:rPr lang="en" u="sng">
                <a:solidFill>
                  <a:schemeClr val="hlink"/>
                </a:solidFill>
                <a:hlinkClick r:id="rId4"/>
              </a:rPr>
              <a:t>https://archive.ics.uci.edu/ml/index.php</a:t>
            </a:r>
            <a:r>
              <a:rPr lang="en">
                <a:solidFill>
                  <a:srgbClr val="FFFFFF"/>
                </a:solidFill>
              </a:rPr>
              <a:t> - great resource for datasets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Facebook Graph API </a:t>
            </a:r>
            <a:r>
              <a:rPr lang="en" u="sng">
                <a:solidFill>
                  <a:schemeClr val="hlink"/>
                </a:solidFill>
                <a:hlinkClick r:id="rId5"/>
              </a:rPr>
              <a:t>https://developers.facebook.com/docs/graph-api/</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International Monetary Fund (IMF) </a:t>
            </a:r>
            <a:r>
              <a:rPr lang="en" u="sng">
                <a:solidFill>
                  <a:schemeClr val="hlink"/>
                </a:solidFill>
                <a:hlinkClick r:id="rId6"/>
              </a:rPr>
              <a:t>https://www.imf.org/en/Data</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OECD </a:t>
            </a:r>
            <a:r>
              <a:rPr lang="en" u="sng">
                <a:solidFill>
                  <a:schemeClr val="hlink"/>
                </a:solidFill>
                <a:hlinkClick r:id="rId7"/>
              </a:rPr>
              <a:t>https://stats.oecd.org/</a:t>
            </a:r>
            <a:r>
              <a:rPr lang="en">
                <a:solidFill>
                  <a:srgbClr val="FFFFFF"/>
                </a:solidFill>
              </a:rPr>
              <a:t> </a:t>
            </a:r>
            <a:endParaRPr>
              <a:solidFill>
                <a:srgbClr val="FFFFFF"/>
              </a:solidFill>
            </a:endParaRPr>
          </a:p>
          <a:p>
            <a:pPr indent="0" lvl="0" marL="0" rtl="0" algn="l">
              <a:spcBef>
                <a:spcPts val="1600"/>
              </a:spcBef>
              <a:spcAft>
                <a:spcPts val="1600"/>
              </a:spcAft>
              <a:buNone/>
            </a:pPr>
            <a:r>
              <a:rPr lang="en">
                <a:solidFill>
                  <a:srgbClr val="FFFFFF"/>
                </a:solidFill>
              </a:rPr>
              <a:t>More datasets here: </a:t>
            </a:r>
            <a:r>
              <a:rPr lang="en" u="sng">
                <a:solidFill>
                  <a:schemeClr val="hlink"/>
                </a:solidFill>
                <a:hlinkClick r:id="rId8"/>
              </a:rPr>
              <a:t>https://en.wikipedia.org/wiki/List_of_datasets_for_machine_learning_research</a:t>
            </a:r>
            <a:r>
              <a:rPr lang="en">
                <a:solidFill>
                  <a:srgbClr val="FFFFFF"/>
                </a:solidFill>
              </a:rPr>
              <a:t>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Packages We Will Use</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Python 3.6, as provided by the Anaconda distribution </a:t>
            </a:r>
            <a:r>
              <a:rPr lang="en" u="sng">
                <a:solidFill>
                  <a:schemeClr val="hlink"/>
                </a:solidFill>
                <a:hlinkClick r:id="rId3"/>
              </a:rPr>
              <a:t>https://www.anaconda.com/download/</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Additional Python Libraries:</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Scikit-learn </a:t>
            </a:r>
            <a:r>
              <a:rPr lang="en" sz="1800" u="sng">
                <a:solidFill>
                  <a:schemeClr val="hlink"/>
                </a:solidFill>
                <a:hlinkClick r:id="rId4"/>
              </a:rPr>
              <a:t>https://scikit-learn.org/stable/</a:t>
            </a:r>
            <a:r>
              <a:rPr lang="en" sz="1800">
                <a:solidFill>
                  <a:srgbClr val="FFFFFF"/>
                </a:solidFill>
              </a:rPr>
              <a:t>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NumPy </a:t>
            </a:r>
            <a:r>
              <a:rPr lang="en" sz="1800" u="sng">
                <a:solidFill>
                  <a:schemeClr val="hlink"/>
                </a:solidFill>
                <a:hlinkClick r:id="rId5"/>
              </a:rPr>
              <a:t>http://www.numpy.org/</a:t>
            </a:r>
            <a:r>
              <a:rPr lang="en" sz="1800">
                <a:solidFill>
                  <a:srgbClr val="FFFFFF"/>
                </a:solidFill>
              </a:rPr>
              <a:t>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Pands </a:t>
            </a:r>
            <a:r>
              <a:rPr lang="en" sz="1800" u="sng">
                <a:solidFill>
                  <a:schemeClr val="hlink"/>
                </a:solidFill>
                <a:hlinkClick r:id="rId6"/>
              </a:rPr>
              <a:t>https://pandas.pydata.org/</a:t>
            </a:r>
            <a:r>
              <a:rPr lang="en" sz="1800">
                <a:solidFill>
                  <a:srgbClr val="FFFFFF"/>
                </a:solidFill>
              </a:rPr>
              <a:t>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Matplotlib </a:t>
            </a:r>
            <a:r>
              <a:rPr lang="en" sz="1800" u="sng">
                <a:solidFill>
                  <a:schemeClr val="hlink"/>
                </a:solidFill>
                <a:hlinkClick r:id="rId7"/>
              </a:rPr>
              <a:t>https://matplotlib.org/</a:t>
            </a:r>
            <a:r>
              <a:rPr lang="en" sz="1800">
                <a:solidFill>
                  <a:srgbClr val="FFFFFF"/>
                </a:solidFill>
              </a:rPr>
              <a:t>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TensorFlow </a:t>
            </a:r>
            <a:r>
              <a:rPr lang="en" sz="1800" u="sng">
                <a:solidFill>
                  <a:schemeClr val="hlink"/>
                </a:solidFill>
                <a:hlinkClick r:id="rId8"/>
              </a:rPr>
              <a:t>https://www.tensorflow.org/</a:t>
            </a:r>
            <a:r>
              <a:rPr lang="en" sz="1800">
                <a:solidFill>
                  <a:srgbClr val="FFFFFF"/>
                </a:solidFill>
              </a:rPr>
              <a:t> </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IDE</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Jupyter </a:t>
            </a:r>
            <a:r>
              <a:rPr lang="en" sz="1800" u="sng">
                <a:solidFill>
                  <a:schemeClr val="hlink"/>
                </a:solidFill>
                <a:hlinkClick r:id="rId9"/>
              </a:rPr>
              <a:t>https://jupyter.org/</a:t>
            </a:r>
            <a:r>
              <a:rPr lang="en" sz="1800">
                <a:solidFill>
                  <a:srgbClr val="FFFFFF"/>
                </a:solidFill>
              </a:rPr>
              <a:t> </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11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Projects in Machine Learning:</a:t>
            </a:r>
            <a:endParaRPr/>
          </a:p>
          <a:p>
            <a:pPr indent="0" lvl="0" marL="0" rtl="0" algn="l">
              <a:spcBef>
                <a:spcPts val="0"/>
              </a:spcBef>
              <a:spcAft>
                <a:spcPts val="0"/>
              </a:spcAft>
              <a:buNone/>
            </a:pPr>
            <a:r>
              <a:rPr lang="en"/>
              <a:t>What sounds interesting?</a:t>
            </a:r>
            <a:endParaRPr/>
          </a:p>
        </p:txBody>
      </p:sp>
      <p:sp>
        <p:nvSpPr>
          <p:cNvPr id="139" name="Google Shape;139;p26"/>
          <p:cNvSpPr txBox="1"/>
          <p:nvPr>
            <p:ph idx="1" type="body"/>
          </p:nvPr>
        </p:nvSpPr>
        <p:spPr>
          <a:xfrm>
            <a:off x="311700" y="1488925"/>
            <a:ext cx="8520600" cy="341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Predicting Stock Market Prices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Classifying Images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Annotating Images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Movie Recommendation System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Classifying Tweets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Voice Recognition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Classifying Text Documents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Medical Diagnostics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Train a RL agent to play a video game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AI/Machine Learning resources at UGA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Institute for Artificial Intelligence </a:t>
            </a:r>
            <a:r>
              <a:rPr lang="en" u="sng">
                <a:solidFill>
                  <a:srgbClr val="00FFFF"/>
                </a:solidFill>
                <a:hlinkClick r:id="rId3"/>
              </a:rPr>
              <a:t>https://www.ai.uga.edu/</a:t>
            </a:r>
            <a:r>
              <a:rPr lang="en">
                <a:solidFill>
                  <a:srgbClr val="00FFFF"/>
                </a:solidFill>
              </a:rPr>
              <a:t> </a:t>
            </a:r>
            <a:endParaRPr>
              <a:solidFill>
                <a:srgbClr val="00FFFF"/>
              </a:solidFill>
            </a:endParaRPr>
          </a:p>
          <a:p>
            <a:pPr indent="-317500" lvl="1" marL="914400" rtl="0" algn="l">
              <a:spcBef>
                <a:spcPts val="0"/>
              </a:spcBef>
              <a:spcAft>
                <a:spcPts val="0"/>
              </a:spcAft>
              <a:buClr>
                <a:srgbClr val="FFFFFF"/>
              </a:buClr>
              <a:buSzPts val="1400"/>
              <a:buChar char="○"/>
            </a:pPr>
            <a:r>
              <a:rPr lang="en">
                <a:solidFill>
                  <a:srgbClr val="FFFFFF"/>
                </a:solidFill>
              </a:rPr>
              <a:t>interdepartmental research and instructional  unit within the Franklin College of Arts and Sciences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2 degree programs:</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BA in Cognitive Science</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MS in Artificial Intelligence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Deep Learning @ UGA </a:t>
            </a:r>
            <a:r>
              <a:rPr lang="en" u="sng">
                <a:solidFill>
                  <a:srgbClr val="00FFFF"/>
                </a:solidFill>
                <a:hlinkClick r:id="rId4"/>
              </a:rPr>
              <a:t>https://delug.github.io/index.html</a:t>
            </a:r>
            <a:r>
              <a:rPr lang="en">
                <a:solidFill>
                  <a:srgbClr val="FFFFFF"/>
                </a:solidFill>
              </a:rPr>
              <a: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An interest group of UGA students and faculty discussing deep learning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 Dawgs </a:t>
            </a:r>
            <a:r>
              <a:rPr lang="en" u="sng">
                <a:solidFill>
                  <a:srgbClr val="00FFFF"/>
                </a:solidFill>
                <a:hlinkClick r:id="rId5"/>
              </a:rPr>
              <a:t>https://datadawgs.github.io/</a:t>
            </a:r>
            <a:r>
              <a:rPr lang="en">
                <a:solidFill>
                  <a:srgbClr val="FFFFFF"/>
                </a:solidFill>
              </a:rPr>
              <a: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An Informatics organization at the UGA College of Engineering.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Focused on Data Science with minor emphasis in Machine Learning and Deep Learning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Courses at UGA related to Machine Learning/AI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CSCI 3360 - </a:t>
            </a:r>
            <a:r>
              <a:rPr b="1" lang="en">
                <a:solidFill>
                  <a:srgbClr val="FFFFFF"/>
                </a:solidFill>
              </a:rPr>
              <a:t>Data Science 1</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4330/6330 - </a:t>
            </a:r>
            <a:r>
              <a:rPr b="1" lang="en">
                <a:solidFill>
                  <a:srgbClr val="FFFFFF"/>
                </a:solidFill>
              </a:rPr>
              <a:t>AI and the web</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4360/6360 - </a:t>
            </a:r>
            <a:r>
              <a:rPr b="1" lang="en">
                <a:solidFill>
                  <a:srgbClr val="FFFFFF"/>
                </a:solidFill>
              </a:rPr>
              <a:t>Data Science 2</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4380/6380 - </a:t>
            </a:r>
            <a:r>
              <a:rPr b="1" lang="en">
                <a:solidFill>
                  <a:srgbClr val="FFFFFF"/>
                </a:solidFill>
              </a:rPr>
              <a:t>Data Mining</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(ARTI) 4540/6540 - </a:t>
            </a:r>
            <a:r>
              <a:rPr b="1" lang="en">
                <a:solidFill>
                  <a:srgbClr val="FFFFFF"/>
                </a:solidFill>
              </a:rPr>
              <a:t>Symbolic Programming</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(ARTI) 4550/6550 - </a:t>
            </a:r>
            <a:r>
              <a:rPr b="1" lang="en">
                <a:solidFill>
                  <a:srgbClr val="FFFFFF"/>
                </a:solidFill>
              </a:rPr>
              <a:t>Artificial Intelligence</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CSCI 4560/6560 - </a:t>
            </a:r>
            <a:r>
              <a:rPr b="1" lang="en">
                <a:solidFill>
                  <a:srgbClr val="FFFFFF"/>
                </a:solidFill>
              </a:rPr>
              <a:t>Evolutionary Computation</a:t>
            </a:r>
            <a:endParaRPr b="1">
              <a:solidFill>
                <a:srgbClr val="FFFFFF"/>
              </a:solidFill>
            </a:endParaRPr>
          </a:p>
          <a:p>
            <a:pPr indent="0" lvl="0" marL="0" rtl="0" algn="l">
              <a:spcBef>
                <a:spcPts val="1600"/>
              </a:spcBef>
              <a:spcAft>
                <a:spcPts val="1600"/>
              </a:spcAft>
              <a:buNone/>
            </a:pPr>
            <a:r>
              <a:rPr lang="en">
                <a:solidFill>
                  <a:srgbClr val="FFFFFF"/>
                </a:solidFill>
              </a:rPr>
              <a:t>All CSCI courses: </a:t>
            </a:r>
            <a:r>
              <a:rPr lang="en" u="sng">
                <a:solidFill>
                  <a:schemeClr val="hlink"/>
                </a:solidFill>
                <a:hlinkClick r:id="rId3"/>
              </a:rPr>
              <a:t>http://bulletin.uga.edu/CoursesHome.aspx?Prefix=csci</a:t>
            </a:r>
            <a:r>
              <a:rPr lang="en">
                <a:solidFill>
                  <a:srgbClr val="FFFFFF"/>
                </a:solidFill>
              </a:rPr>
              <a:t>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73" name="Google Shape;73;p16"/>
          <p:cNvSpPr txBox="1"/>
          <p:nvPr>
            <p:ph idx="1" type="body"/>
          </p:nvPr>
        </p:nvSpPr>
        <p:spPr>
          <a:xfrm>
            <a:off x="311700" y="1152475"/>
            <a:ext cx="8520600" cy="369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a:t>
            </a:r>
            <a:r>
              <a:rPr lang="en">
                <a:solidFill>
                  <a:srgbClr val="FFFFFF"/>
                </a:solidFill>
              </a:rPr>
              <a:t>rogramming computers so they can learn from data.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Intersection of Computer Science, Applied Math, and Statistics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“Machine Learning is the field of study that gives computers the ability to learn without being explicitly programmed”     </a:t>
            </a:r>
            <a:br>
              <a:rPr lang="en">
                <a:solidFill>
                  <a:srgbClr val="FFFFFF"/>
                </a:solidFill>
              </a:rPr>
            </a:br>
            <a:r>
              <a:rPr lang="en">
                <a:solidFill>
                  <a:srgbClr val="FFFFFF"/>
                </a:solidFill>
              </a:rPr>
              <a:t>		- Arthur Samuel, 1959</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Examples: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spam filter can be trained to classify emails as spam or not-spam (‘ham’) by looking at examples of emails that have already been labeled.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biologist might train a model to classify species of plant based on data gathered in the field. E</a:t>
            </a:r>
            <a:r>
              <a:rPr lang="en">
                <a:solidFill>
                  <a:srgbClr val="FFFFFF"/>
                </a:solidFill>
              </a:rPr>
              <a:t>.g. petal width, bean count, etc.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real estate firm uses a ML algorithm to estimate the value of a house given various attributes (bedrooms, year built, location, etc)</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Data Science, ML, AI the same thing?</a:t>
            </a:r>
            <a:endParaRPr/>
          </a:p>
        </p:txBody>
      </p:sp>
      <p:sp>
        <p:nvSpPr>
          <p:cNvPr id="79" name="Google Shape;79;p17"/>
          <p:cNvSpPr txBox="1"/>
          <p:nvPr>
            <p:ph idx="1" type="body"/>
          </p:nvPr>
        </p:nvSpPr>
        <p:spPr>
          <a:xfrm>
            <a:off x="311700" y="1152475"/>
            <a:ext cx="6288300" cy="383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u="sng">
                <a:solidFill>
                  <a:srgbClr val="FFFFFF"/>
                </a:solidFill>
              </a:rPr>
              <a:t>Data Science</a:t>
            </a:r>
            <a:r>
              <a:rPr lang="en">
                <a:solidFill>
                  <a:srgbClr val="FFFFFF"/>
                </a:solidFill>
              </a:rPr>
              <a:t> is concerned with the entire </a:t>
            </a:r>
            <a:r>
              <a:rPr b="1" lang="en">
                <a:solidFill>
                  <a:srgbClr val="FFFFFF"/>
                </a:solidFill>
              </a:rPr>
              <a:t>Data Life Cycle</a:t>
            </a:r>
            <a:endParaRPr b="1">
              <a:solidFill>
                <a:srgbClr val="FFFFFF"/>
              </a:solidFill>
            </a:endParaRPr>
          </a:p>
          <a:p>
            <a:pPr indent="-342900" lvl="0" marL="457200" rtl="0" algn="l">
              <a:spcBef>
                <a:spcPts val="0"/>
              </a:spcBef>
              <a:spcAft>
                <a:spcPts val="0"/>
              </a:spcAft>
              <a:buClr>
                <a:srgbClr val="FFFFFF"/>
              </a:buClr>
              <a:buSzPts val="1800"/>
              <a:buChar char="●"/>
            </a:pPr>
            <a:r>
              <a:rPr lang="en" u="sng">
                <a:solidFill>
                  <a:srgbClr val="FFFFFF"/>
                </a:solidFill>
              </a:rPr>
              <a:t>Machine Learning</a:t>
            </a:r>
            <a:r>
              <a:rPr lang="en">
                <a:solidFill>
                  <a:srgbClr val="FFFFFF"/>
                </a:solidFill>
              </a:rPr>
              <a:t> is primarily used in the processing and analysis stages </a:t>
            </a:r>
            <a:endParaRPr>
              <a:solidFill>
                <a:srgbClr val="FFFFFF"/>
              </a:solidFill>
            </a:endParaRPr>
          </a:p>
          <a:p>
            <a:pPr indent="-342900" lvl="0" marL="457200" rtl="0" algn="l">
              <a:spcBef>
                <a:spcPts val="0"/>
              </a:spcBef>
              <a:spcAft>
                <a:spcPts val="0"/>
              </a:spcAft>
              <a:buClr>
                <a:srgbClr val="FFFFFF"/>
              </a:buClr>
              <a:buSzPts val="1800"/>
              <a:buChar char="●"/>
            </a:pPr>
            <a:r>
              <a:rPr lang="en" u="sng">
                <a:solidFill>
                  <a:srgbClr val="FFFFFF"/>
                </a:solidFill>
              </a:rPr>
              <a:t>AI</a:t>
            </a:r>
            <a:r>
              <a:rPr lang="en">
                <a:solidFill>
                  <a:srgbClr val="FFFFFF"/>
                </a:solidFill>
              </a:rPr>
              <a:t> is more difficult to pin down. Loosely defined as “Intelligent behavior exhibited by machines.” What we consider to be “intelligent” changes over time</a:t>
            </a:r>
            <a:endParaRPr>
              <a:solidFill>
                <a:srgbClr val="FFFFFF"/>
              </a:solidFill>
            </a:endParaRPr>
          </a:p>
          <a:p>
            <a:pPr indent="-342900" lvl="0" marL="457200" rtl="0" algn="l">
              <a:spcBef>
                <a:spcPts val="0"/>
              </a:spcBef>
              <a:spcAft>
                <a:spcPts val="0"/>
              </a:spcAft>
              <a:buClr>
                <a:srgbClr val="FFFFFF"/>
              </a:buClr>
              <a:buSzPts val="1800"/>
              <a:buChar char="●"/>
            </a:pPr>
            <a:r>
              <a:rPr lang="en" u="sng">
                <a:solidFill>
                  <a:srgbClr val="FFFFFF"/>
                </a:solidFill>
              </a:rPr>
              <a:t>Deep Learning</a:t>
            </a:r>
            <a:r>
              <a:rPr lang="en">
                <a:solidFill>
                  <a:srgbClr val="FFFFFF"/>
                </a:solidFill>
              </a:rPr>
              <a:t> is a subset of ML concerned with deep neural networks</a:t>
            </a:r>
            <a:endParaRPr>
              <a:solidFill>
                <a:srgbClr val="FFFFFF"/>
              </a:solidFill>
            </a:endParaRPr>
          </a:p>
          <a:p>
            <a:pPr indent="-342900" lvl="0" marL="457200" rtl="0" algn="l">
              <a:spcBef>
                <a:spcPts val="0"/>
              </a:spcBef>
              <a:spcAft>
                <a:spcPts val="0"/>
              </a:spcAft>
              <a:buClr>
                <a:srgbClr val="FFFFFF"/>
              </a:buClr>
              <a:buSzPts val="1800"/>
              <a:buChar char="●"/>
            </a:pPr>
            <a:r>
              <a:rPr lang="en" u="sng">
                <a:solidFill>
                  <a:srgbClr val="FFFFFF"/>
                </a:solidFill>
              </a:rPr>
              <a:t>Data Mining</a:t>
            </a:r>
            <a:r>
              <a:rPr lang="en">
                <a:solidFill>
                  <a:srgbClr val="FFFFFF"/>
                </a:solidFill>
              </a:rPr>
              <a:t> is the process of extracting a small amount of useful information from large sets of data. </a:t>
            </a:r>
            <a:endParaRPr>
              <a:solidFill>
                <a:srgbClr val="FFFFFF"/>
              </a:solidFill>
            </a:endParaRPr>
          </a:p>
        </p:txBody>
      </p:sp>
      <p:pic>
        <p:nvPicPr>
          <p:cNvPr descr="Image result for data life cycle" id="80" name="Google Shape;80;p17"/>
          <p:cNvPicPr preferRelativeResize="0"/>
          <p:nvPr/>
        </p:nvPicPr>
        <p:blipFill>
          <a:blip r:embed="rId3">
            <a:alphaModFix/>
          </a:blip>
          <a:stretch>
            <a:fillRect/>
          </a:stretch>
        </p:blipFill>
        <p:spPr>
          <a:xfrm>
            <a:off x="6600000" y="1620075"/>
            <a:ext cx="2486175" cy="247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Machine Learning problem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rPr>
              <a:t>We’re given a dataset with several</a:t>
            </a:r>
            <a:r>
              <a:rPr lang="en">
                <a:solidFill>
                  <a:srgbClr val="FFFFFF"/>
                </a:solidFill>
              </a:rPr>
              <a:t> </a:t>
            </a:r>
            <a:r>
              <a:rPr b="1" i="1" lang="en">
                <a:solidFill>
                  <a:srgbClr val="FFFFFF"/>
                </a:solidFill>
              </a:rPr>
              <a:t>instances</a:t>
            </a:r>
            <a:r>
              <a:rPr i="1" lang="en">
                <a:solidFill>
                  <a:srgbClr val="FFFFFF"/>
                </a:solidFill>
              </a:rPr>
              <a:t> (rows)</a:t>
            </a:r>
            <a:r>
              <a:rPr lang="en">
                <a:solidFill>
                  <a:srgbClr val="FFFFFF"/>
                </a:solidFill>
              </a:rPr>
              <a:t> and </a:t>
            </a:r>
            <a:r>
              <a:rPr b="1" i="1" lang="en">
                <a:solidFill>
                  <a:srgbClr val="FFFFFF"/>
                </a:solidFill>
              </a:rPr>
              <a:t>features</a:t>
            </a:r>
            <a:r>
              <a:rPr lang="en">
                <a:solidFill>
                  <a:srgbClr val="FFFFFF"/>
                </a:solidFill>
              </a:rPr>
              <a:t> (columns). One of these features is our </a:t>
            </a:r>
            <a:r>
              <a:rPr b="1" i="1" lang="en">
                <a:solidFill>
                  <a:srgbClr val="FFFFFF"/>
                </a:solidFill>
              </a:rPr>
              <a:t>target</a:t>
            </a:r>
            <a:r>
              <a:rPr lang="en">
                <a:solidFill>
                  <a:srgbClr val="FFFFFF"/>
                </a:solidFill>
              </a:rPr>
              <a:t>. We separate this column out from the rest. Our </a:t>
            </a:r>
            <a:r>
              <a:rPr b="1" i="1" lang="en">
                <a:solidFill>
                  <a:srgbClr val="FFFFFF"/>
                </a:solidFill>
              </a:rPr>
              <a:t>model</a:t>
            </a:r>
            <a:r>
              <a:rPr i="1" lang="en">
                <a:solidFill>
                  <a:srgbClr val="FFFFFF"/>
                </a:solidFill>
              </a:rPr>
              <a:t> </a:t>
            </a:r>
            <a:r>
              <a:rPr lang="en">
                <a:solidFill>
                  <a:srgbClr val="FFFFFF"/>
                </a:solidFill>
              </a:rPr>
              <a:t>(algorithm) is a function that takes the non-target features as input, and outputs a predicted target value. The target may be a class (‘spam’ or ‘not spam’) or a numeric value (predicted value of a house, for e.g.). </a:t>
            </a:r>
            <a:endParaRPr>
              <a:solidFill>
                <a:srgbClr val="FFFFFF"/>
              </a:solidFill>
            </a:endParaRPr>
          </a:p>
          <a:p>
            <a:pPr indent="0" lvl="0" marL="0" rtl="0" algn="l">
              <a:spcBef>
                <a:spcPts val="1600"/>
              </a:spcBef>
              <a:spcAft>
                <a:spcPts val="1600"/>
              </a:spcAft>
              <a:buNone/>
            </a:pPr>
            <a:r>
              <a:rPr lang="en">
                <a:solidFill>
                  <a:srgbClr val="FFFFFF"/>
                </a:solidFill>
              </a:rPr>
              <a:t>	Once we have our data, we can train the model. Training is an optimization problem. At each step, we measure the performance of our model, and tweak it to be slightly better. In general, we’ll be minimizing a </a:t>
            </a:r>
            <a:r>
              <a:rPr i="1" lang="en">
                <a:solidFill>
                  <a:srgbClr val="FFFFFF"/>
                </a:solidFill>
              </a:rPr>
              <a:t>Cost Function</a:t>
            </a:r>
            <a:r>
              <a:rPr lang="en">
                <a:solidFill>
                  <a:srgbClr val="FFFFFF"/>
                </a:solidFill>
              </a:rPr>
              <a:t> or maximizing a </a:t>
            </a:r>
            <a:r>
              <a:rPr i="1" lang="en">
                <a:solidFill>
                  <a:srgbClr val="FFFFFF"/>
                </a:solidFill>
              </a:rPr>
              <a:t>Utility Function</a:t>
            </a:r>
            <a:r>
              <a:rPr lang="en">
                <a:solidFill>
                  <a:srgbClr val="FFFFFF"/>
                </a:solidFill>
              </a:rPr>
              <a:t>. We’ll talk more in depth about training algorithms soon.</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kinds of problems do we use ML for?</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Problems which require a lot of hand-tuning or a long set of rules.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Complex or difficult problems for which there is no good existing solution using traditional techniques (e.g. image recognition)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Fluctuating Environment - ML systems can adapt to new data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Gaining insight about complex problems or huge datasets (e.g. data visualization techniques)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a:t>
            </a:r>
            <a:r>
              <a:rPr lang="en"/>
              <a:t>of Machine Learning Systems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Supervised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Data has labels (target feature)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Classification, Regression tasks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Unsupervised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Data has no labels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Clustering, Visualization tasks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Reinforcement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Instead of an algorithm and data, we have an </a:t>
            </a:r>
            <a:r>
              <a:rPr i="1" lang="en">
                <a:solidFill>
                  <a:srgbClr val="FFFFFF"/>
                </a:solidFill>
              </a:rPr>
              <a:t>Agent</a:t>
            </a:r>
            <a:r>
              <a:rPr lang="en">
                <a:solidFill>
                  <a:srgbClr val="FFFFFF"/>
                </a:solidFill>
              </a:rPr>
              <a:t> and an </a:t>
            </a:r>
            <a:r>
              <a:rPr i="1" lang="en">
                <a:solidFill>
                  <a:srgbClr val="FFFFFF"/>
                </a:solidFill>
              </a:rPr>
              <a:t>Environment</a:t>
            </a:r>
            <a:r>
              <a:rPr lang="en">
                <a:solidFill>
                  <a:srgbClr val="FFFFFF"/>
                </a:solidFill>
              </a:rPr>
              <a: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 agent can observe the environment, select and perform actions, and get rewards or penalties as a result of the actions.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Over time, the agent learns the best </a:t>
            </a:r>
            <a:r>
              <a:rPr i="1" lang="en">
                <a:solidFill>
                  <a:srgbClr val="FFFFFF"/>
                </a:solidFill>
              </a:rPr>
              <a:t>Policy (</a:t>
            </a:r>
            <a:r>
              <a:rPr lang="en">
                <a:solidFill>
                  <a:srgbClr val="FFFFFF"/>
                </a:solidFill>
              </a:rPr>
              <a:t>list of actions) to maximize the reward.</a:t>
            </a:r>
            <a:endParaRPr>
              <a:solidFill>
                <a:srgbClr val="FFFFFF"/>
              </a:solidFill>
            </a:endParaRPr>
          </a:p>
        </p:txBody>
      </p:sp>
      <p:pic>
        <p:nvPicPr>
          <p:cNvPr descr="https://searchengineland.com/figz/wp-content/seloads/2016/07/class-regress.png" id="99" name="Google Shape;99;p20"/>
          <p:cNvPicPr preferRelativeResize="0"/>
          <p:nvPr/>
        </p:nvPicPr>
        <p:blipFill>
          <a:blip r:embed="rId3">
            <a:alphaModFix/>
          </a:blip>
          <a:stretch>
            <a:fillRect/>
          </a:stretch>
        </p:blipFill>
        <p:spPr>
          <a:xfrm>
            <a:off x="5023250" y="1152475"/>
            <a:ext cx="3034175" cy="172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project flow</a:t>
            </a:r>
            <a:endParaRPr/>
          </a:p>
        </p:txBody>
      </p:sp>
      <p:sp>
        <p:nvSpPr>
          <p:cNvPr id="105" name="Google Shape;105;p21"/>
          <p:cNvSpPr txBox="1"/>
          <p:nvPr>
            <p:ph idx="1" type="body"/>
          </p:nvPr>
        </p:nvSpPr>
        <p:spPr>
          <a:xfrm>
            <a:off x="5728850" y="1152475"/>
            <a:ext cx="310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FFFFF"/>
                </a:solidFill>
              </a:rPr>
              <a:t>Batch Learning</a:t>
            </a:r>
            <a:r>
              <a:rPr lang="en">
                <a:solidFill>
                  <a:srgbClr val="FFFFFF"/>
                </a:solidFill>
              </a:rPr>
              <a:t>:</a:t>
            </a:r>
            <a:endParaRPr>
              <a:solidFill>
                <a:srgbClr val="FFFFFF"/>
              </a:solidFill>
            </a:endParaRPr>
          </a:p>
          <a:p>
            <a:pPr indent="0" lvl="0" marL="0" rtl="0" algn="l">
              <a:spcBef>
                <a:spcPts val="1600"/>
              </a:spcBef>
              <a:spcAft>
                <a:spcPts val="1600"/>
              </a:spcAft>
              <a:buNone/>
            </a:pPr>
            <a:r>
              <a:rPr lang="en">
                <a:solidFill>
                  <a:srgbClr val="FFFFFF"/>
                </a:solidFill>
              </a:rPr>
              <a:t>We train our system using all available data. This can be very time- and resource-intensive for big datasets. Once the system is launched, it’s done learning.</a:t>
            </a:r>
            <a:endParaRPr>
              <a:solidFill>
                <a:srgbClr val="FFFFFF"/>
              </a:solidFill>
            </a:endParaRPr>
          </a:p>
        </p:txBody>
      </p:sp>
      <p:pic>
        <p:nvPicPr>
          <p:cNvPr id="106" name="Google Shape;106;p21"/>
          <p:cNvPicPr preferRelativeResize="0"/>
          <p:nvPr/>
        </p:nvPicPr>
        <p:blipFill>
          <a:blip r:embed="rId3">
            <a:alphaModFix/>
          </a:blip>
          <a:stretch>
            <a:fillRect/>
          </a:stretch>
        </p:blipFill>
        <p:spPr>
          <a:xfrm>
            <a:off x="311702" y="1152475"/>
            <a:ext cx="5341700" cy="3137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