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1fbe67a9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1fbe67a9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1fbe67a9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1fbe67a9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1fbe67a9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1fbe67a9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ikit-learn.org/stabl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Training &amp; Testing</a:t>
            </a:r>
            <a:endParaRPr/>
          </a:p>
        </p:txBody>
      </p:sp>
      <p:sp>
        <p:nvSpPr>
          <p:cNvPr id="55" name="Google Shape;55;p13"/>
          <p:cNvSpPr txBox="1"/>
          <p:nvPr>
            <p:ph idx="1" type="subTitle"/>
          </p:nvPr>
        </p:nvSpPr>
        <p:spPr>
          <a:xfrm>
            <a:off x="311700" y="2834125"/>
            <a:ext cx="8520600" cy="180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First steps in ML using scikit-learn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ACM at UGA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We visualize our dataset as a 2d array. The rows are </a:t>
            </a:r>
            <a:r>
              <a:rPr i="1" lang="en">
                <a:solidFill>
                  <a:srgbClr val="FFFFFF"/>
                </a:solidFill>
              </a:rPr>
              <a:t>instances </a:t>
            </a:r>
            <a:r>
              <a:rPr lang="en">
                <a:solidFill>
                  <a:srgbClr val="FFFFFF"/>
                </a:solidFill>
              </a:rPr>
              <a:t>(examples) and the columns are </a:t>
            </a:r>
            <a:r>
              <a:rPr i="1" lang="en">
                <a:solidFill>
                  <a:srgbClr val="FFFFFF"/>
                </a:solidFill>
              </a:rPr>
              <a:t>features </a:t>
            </a:r>
            <a:r>
              <a:rPr lang="en">
                <a:solidFill>
                  <a:srgbClr val="FFFFFF"/>
                </a:solidFill>
              </a:rPr>
              <a:t>(attributes). For a Supervised Learning task, we have a target feature, or </a:t>
            </a:r>
            <a:r>
              <a:rPr i="1" lang="en">
                <a:solidFill>
                  <a:srgbClr val="FFFFFF"/>
                </a:solidFill>
              </a:rPr>
              <a:t>label</a:t>
            </a:r>
            <a:r>
              <a:rPr lang="en">
                <a:solidFill>
                  <a:srgbClr val="FFFFFF"/>
                </a:solidFill>
              </a:rPr>
              <a:t> for each instance.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2 main types of </a:t>
            </a:r>
            <a:r>
              <a:rPr lang="en" u="sng">
                <a:solidFill>
                  <a:srgbClr val="FFFFFF"/>
                </a:solidFill>
              </a:rPr>
              <a:t>Supervised Learning</a:t>
            </a:r>
            <a:r>
              <a:rPr lang="en">
                <a:solidFill>
                  <a:srgbClr val="FFFFFF"/>
                </a:solidFill>
              </a:rPr>
              <a:t> problems:</a:t>
            </a:r>
            <a:endParaRPr>
              <a:solidFill>
                <a:srgbClr val="FFFFFF"/>
              </a:solidFill>
            </a:endParaRPr>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Review:</a:t>
            </a:r>
            <a:endParaRPr/>
          </a:p>
        </p:txBody>
      </p:sp>
      <p:pic>
        <p:nvPicPr>
          <p:cNvPr descr="https://searchengineland.com/figz/wp-content/seloads/2016/07/class-regress.png" id="62" name="Google Shape;62;p14"/>
          <p:cNvPicPr preferRelativeResize="0"/>
          <p:nvPr/>
        </p:nvPicPr>
        <p:blipFill>
          <a:blip r:embed="rId3">
            <a:alphaModFix/>
          </a:blip>
          <a:stretch>
            <a:fillRect/>
          </a:stretch>
        </p:blipFill>
        <p:spPr>
          <a:xfrm>
            <a:off x="4572000" y="2571749"/>
            <a:ext cx="4260300" cy="2420201"/>
          </a:xfrm>
          <a:prstGeom prst="rect">
            <a:avLst/>
          </a:prstGeom>
          <a:noFill/>
          <a:ln>
            <a:noFill/>
          </a:ln>
        </p:spPr>
      </p:pic>
      <p:sp>
        <p:nvSpPr>
          <p:cNvPr id="63" name="Google Shape;63;p14"/>
          <p:cNvSpPr txBox="1"/>
          <p:nvPr/>
        </p:nvSpPr>
        <p:spPr>
          <a:xfrm>
            <a:off x="249375" y="2571750"/>
            <a:ext cx="4187700" cy="2348400"/>
          </a:xfrm>
          <a:prstGeom prst="rect">
            <a:avLst/>
          </a:prstGeom>
          <a:noFill/>
          <a:ln>
            <a:noFill/>
          </a:ln>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rgbClr val="FFFFFF"/>
              </a:buClr>
              <a:buSzPts val="1400"/>
              <a:buChar char="○"/>
            </a:pPr>
            <a:r>
              <a:rPr b="1" lang="en">
                <a:solidFill>
                  <a:srgbClr val="FFFFFF"/>
                </a:solidFill>
              </a:rPr>
              <a:t>Classification  - </a:t>
            </a:r>
            <a:r>
              <a:rPr lang="en">
                <a:solidFill>
                  <a:srgbClr val="FFFFFF"/>
                </a:solidFill>
              </a:rPr>
              <a:t>Our instances belong to one of several classes, and we want to learn from already labeled data how to predict the class of unlabeled data</a:t>
            </a:r>
            <a:endParaRPr>
              <a:solidFill>
                <a:srgbClr val="FFFFFF"/>
              </a:solidFill>
            </a:endParaRPr>
          </a:p>
          <a:p>
            <a:pPr indent="-317500" lvl="1" marL="914400" rtl="0" algn="l">
              <a:lnSpc>
                <a:spcPct val="115000"/>
              </a:lnSpc>
              <a:spcBef>
                <a:spcPts val="0"/>
              </a:spcBef>
              <a:spcAft>
                <a:spcPts val="0"/>
              </a:spcAft>
              <a:buClr>
                <a:srgbClr val="FFFFFF"/>
              </a:buClr>
              <a:buSzPts val="1400"/>
              <a:buChar char="○"/>
            </a:pPr>
            <a:r>
              <a:rPr b="1" lang="en">
                <a:solidFill>
                  <a:srgbClr val="FFFFFF"/>
                </a:solidFill>
              </a:rPr>
              <a:t>Regression - </a:t>
            </a:r>
            <a:r>
              <a:rPr lang="en">
                <a:solidFill>
                  <a:srgbClr val="FFFFFF"/>
                </a:solidFill>
              </a:rPr>
              <a:t>the desired output consists of one or more continuous variables</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325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Train/Test Split</a:t>
            </a:r>
            <a:endParaRPr/>
          </a:p>
        </p:txBody>
      </p:sp>
      <p:sp>
        <p:nvSpPr>
          <p:cNvPr id="69" name="Google Shape;69;p15"/>
          <p:cNvSpPr txBox="1"/>
          <p:nvPr>
            <p:ph idx="1" type="body"/>
          </p:nvPr>
        </p:nvSpPr>
        <p:spPr>
          <a:xfrm>
            <a:off x="311700" y="898175"/>
            <a:ext cx="8520600" cy="388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We need to set aside part of our data set, so we can evaluate our model after training. Remember, we’re not trying to simply memorize the training data - we want a model that can handle instances it has never seen.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We want our model to </a:t>
            </a:r>
            <a:r>
              <a:rPr i="1" lang="en">
                <a:solidFill>
                  <a:srgbClr val="FFFFFF"/>
                </a:solidFill>
              </a:rPr>
              <a:t>generalize</a:t>
            </a:r>
            <a:r>
              <a:rPr lang="en">
                <a:solidFill>
                  <a:srgbClr val="FFFFFF"/>
                </a:solidFill>
              </a:rPr>
              <a:t> well.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partition the dataset into a </a:t>
            </a:r>
            <a:r>
              <a:rPr i="1" lang="en">
                <a:solidFill>
                  <a:srgbClr val="FFFFFF"/>
                </a:solidFill>
              </a:rPr>
              <a:t>Training Set</a:t>
            </a:r>
            <a:r>
              <a:rPr lang="en">
                <a:solidFill>
                  <a:srgbClr val="FFFFFF"/>
                </a:solidFill>
              </a:rPr>
              <a:t> and a </a:t>
            </a:r>
            <a:r>
              <a:rPr i="1" lang="en">
                <a:solidFill>
                  <a:srgbClr val="FFFFFF"/>
                </a:solidFill>
              </a:rPr>
              <a:t>Testing Set</a:t>
            </a:r>
            <a:r>
              <a:rPr lang="en">
                <a:solidFill>
                  <a:srgbClr val="FFFFFF"/>
                </a:solidFill>
              </a:rPr>
              <a: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It is </a:t>
            </a:r>
            <a:r>
              <a:rPr b="1" i="1" lang="en">
                <a:solidFill>
                  <a:srgbClr val="FFFFFF"/>
                </a:solidFill>
              </a:rPr>
              <a:t>very important</a:t>
            </a:r>
            <a:r>
              <a:rPr lang="en">
                <a:solidFill>
                  <a:srgbClr val="FFFFFF"/>
                </a:solidFill>
              </a:rPr>
              <a:t> that we see as little of the test set as possible to prevent bias on our end.</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This is called </a:t>
            </a:r>
            <a:r>
              <a:rPr i="1" lang="en">
                <a:solidFill>
                  <a:srgbClr val="FFFFFF"/>
                </a:solidFill>
              </a:rPr>
              <a:t>Data Snooping Bias</a:t>
            </a:r>
            <a:r>
              <a:rPr lang="en">
                <a:solidFill>
                  <a:srgbClr val="FFFFFF"/>
                </a:solidFill>
              </a:rPr>
              <a:t>. The human brain is extraordinary  at detecting subtle patterns. If you examine the test set too closely, you risk overfitting the test set, and having an unrealistically high accuracy, which won’t be reflected when you start processing real world data</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We also separate the target column from the non-target features. This leaves us with four objects. data_train, target_train, data_test, and target_test.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What do these four objects look like?</a:t>
            </a:r>
            <a:endParaRPr i="1">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Scikit-learn		</a:t>
            </a:r>
            <a:r>
              <a:rPr lang="en" u="sng">
                <a:solidFill>
                  <a:schemeClr val="hlink"/>
                </a:solidFill>
                <a:hlinkClick r:id="rId3"/>
              </a:rPr>
              <a:t>http://scikit-learn.org/stable/</a:t>
            </a:r>
            <a:r>
              <a:rPr lang="en"/>
              <a:t>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ML library in python that builds on other python libraries (Numpy, pandas, etc)</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Provides numerous </a:t>
            </a:r>
            <a:r>
              <a:rPr b="1" lang="en">
                <a:solidFill>
                  <a:srgbClr val="FFFFFF"/>
                </a:solidFill>
              </a:rPr>
              <a:t>estimators</a:t>
            </a:r>
            <a:r>
              <a:rPr lang="en">
                <a:solidFill>
                  <a:srgbClr val="FFFFFF"/>
                </a:solidFill>
              </a:rPr>
              <a:t> (models) for a variety of ML problems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Each estimator provides two important methods: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fit():  trains the model on our data. We need to pass in the training data, as well as the training labels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predict(): returns a predicted class or target value. We pass in one or more instances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Scikit-learn also provides…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Several small (‘toy’) datasets for easy &amp; quick experimentation with different kinds of problems.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Classes and methods for preprocessing data</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Tools for evaluating and comparing different models, and for tuning a particular model</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Data visualization tools.</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