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Century Schoolboo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CenturySchoolbook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CenturySchoolbook-italic.fntdata"/><Relationship Id="rId23" Type="http://schemas.openxmlformats.org/officeDocument/2006/relationships/font" Target="fonts/CenturySchoolbook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44989625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4498962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498962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e44989625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e4498962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e44989625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4498962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e44989625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4498962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e44989625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90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0" y="0"/>
            <a:ext cx="11292900" cy="51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914400" y="6108589"/>
            <a:ext cx="9982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3383982" y="-293250"/>
            <a:ext cx="4351200" cy="8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938100" y="2091600"/>
            <a:ext cx="5897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1680300" y="-537300"/>
            <a:ext cx="58977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261872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⚫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26480" y="1828800"/>
            <a:ext cx="448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⚫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261872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261872" y="2507550"/>
            <a:ext cx="44805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⚫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126480" y="1713655"/>
            <a:ext cx="4480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126480" y="2507550"/>
            <a:ext cx="44805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⚫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41248" y="457200"/>
            <a:ext cx="320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04267" y="685800"/>
            <a:ext cx="607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⚫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⚫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841248" y="2099734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9959328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orldometers.info/world-population/lebanon-population/" TargetMode="External"/><Relationship Id="rId4" Type="http://schemas.openxmlformats.org/officeDocument/2006/relationships/hyperlink" Target="https://data2.unhcr.org/en/situations/syria/location/71" TargetMode="External"/><Relationship Id="rId9" Type="http://schemas.openxmlformats.org/officeDocument/2006/relationships/hyperlink" Target="http://www.wrapsnet.org/archives/" TargetMode="External"/><Relationship Id="rId5" Type="http://schemas.openxmlformats.org/officeDocument/2006/relationships/hyperlink" Target="http://www.worldometers.info/world-population/jordan-population/" TargetMode="External"/><Relationship Id="rId6" Type="http://schemas.openxmlformats.org/officeDocument/2006/relationships/hyperlink" Target="https://data2.unhcr.org/en/situations/syria/location/36" TargetMode="External"/><Relationship Id="rId7" Type="http://schemas.openxmlformats.org/officeDocument/2006/relationships/hyperlink" Target="http://www.worldometers.info/world-population/turkey-population/" TargetMode="External"/><Relationship Id="rId8" Type="http://schemas.openxmlformats.org/officeDocument/2006/relationships/hyperlink" Target="https://data2.unhcr.org/en/situations/syria/location/11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entury Schoolbook"/>
              <a:buNone/>
            </a:pPr>
            <a:r>
              <a:rPr lang="en-US" sz="6800"/>
              <a:t>Is There an Immigration </a:t>
            </a:r>
            <a:r>
              <a:rPr i="1" lang="en-US" sz="6800" u="sng">
                <a:solidFill>
                  <a:srgbClr val="FF0000"/>
                </a:solidFill>
              </a:rPr>
              <a:t>CRISIS</a:t>
            </a:r>
            <a:r>
              <a:rPr lang="en-US" sz="6800"/>
              <a:t> Occurring in America?</a:t>
            </a:r>
            <a:endParaRPr sz="6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Fact or Fiction Presents…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3353" r="0" t="0"/>
          <a:stretch/>
        </p:blipFill>
        <p:spPr>
          <a:xfrm>
            <a:off x="522800" y="0"/>
            <a:ext cx="10769326" cy="64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76975" y="4703450"/>
            <a:ext cx="4501500" cy="21063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879775" y="3491425"/>
            <a:ext cx="3698700" cy="2106300"/>
          </a:xfrm>
          <a:prstGeom prst="roundRect">
            <a:avLst>
              <a:gd fmla="val 16667" name="adj"/>
            </a:avLst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325000" y="4388150"/>
            <a:ext cx="3421500" cy="1838100"/>
          </a:xfrm>
          <a:prstGeom prst="roundRect">
            <a:avLst>
              <a:gd fmla="val 16667" name="adj"/>
            </a:avLst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75" y="3609800"/>
            <a:ext cx="4653900" cy="303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What Does The Data Tell Us?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1319597" y="175185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-US"/>
              <a:t>Border apprehensions show a general decline</a:t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F6F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-US"/>
              <a:t>Refugees compared to population are almost nil</a:t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F6F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-US"/>
              <a:t>Immigration from our southwest border is </a:t>
            </a:r>
            <a:r>
              <a:rPr b="1" i="1" lang="en-US"/>
              <a:t>NOT</a:t>
            </a:r>
            <a:r>
              <a:rPr i="1" lang="en-US"/>
              <a:t> at an all time high</a:t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-US"/>
              <a:t>The number of refugees from Central and South America has risen</a:t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-US"/>
              <a:t>The number of refugees as a whole has not increased drastically</a:t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-US"/>
              <a:t>Asylum seekers peaked in 2001, Afghan War</a:t>
            </a:r>
            <a:endParaRPr i="1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F6F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-US"/>
              <a:t>The U.S. is </a:t>
            </a:r>
            <a:r>
              <a:rPr b="1" i="1" lang="en-US"/>
              <a:t>NOT</a:t>
            </a:r>
            <a:r>
              <a:rPr i="1" lang="en-US"/>
              <a:t> experiencing an immigration ‘crisis’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Additional Sources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http://www.worldometers.info/world-population/lebanon-population/</a:t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34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https://data2.unhcr.org/en/situations/syria/location/71</a:t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34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http://www.worldometers.info/world-population/jordan-population/</a:t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34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lang="en-U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https://data2.unhcr.org/en/situations/syria/location/36</a:t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34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Montserrat"/>
              <a:buChar char="•"/>
            </a:pPr>
            <a:r>
              <a:rPr lang="en-U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http://www.worldometers.info/world-population/turkey-population/</a:t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34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Montserrat"/>
              <a:buChar char="•"/>
            </a:pPr>
            <a:r>
              <a:rPr lang="en-U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https://data2.unhcr.org/en/situations/syria/location/113</a:t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34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Montserrat"/>
              <a:buChar char="•"/>
            </a:pPr>
            <a:r>
              <a:rPr lang="en-U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http://www.wrapsnet.org/archives/</a:t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99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261875" y="758950"/>
            <a:ext cx="94182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/>
              <a:t>Our Goal…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560025" y="3991550"/>
            <a:ext cx="74718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i="1" lang="en-US" sz="2800" u="sng">
                <a:solidFill>
                  <a:schemeClr val="dk1"/>
                </a:solidFill>
              </a:rPr>
              <a:t>Answer 3 Questions</a:t>
            </a:r>
            <a:endParaRPr sz="18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sz="1800">
                <a:solidFill>
                  <a:schemeClr val="dk1"/>
                </a:solidFill>
              </a:rPr>
              <a:t>What is an immigration </a:t>
            </a:r>
            <a:r>
              <a:rPr i="1" lang="en-US" sz="1800" u="sng">
                <a:solidFill>
                  <a:schemeClr val="dk1"/>
                </a:solidFill>
              </a:rPr>
              <a:t>crisis</a:t>
            </a:r>
            <a:r>
              <a:rPr lang="en-US" sz="1800">
                <a:solidFill>
                  <a:schemeClr val="dk1"/>
                </a:solidFill>
              </a:rPr>
              <a:t>?</a:t>
            </a:r>
            <a:endParaRPr sz="18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sz="1800">
                <a:solidFill>
                  <a:schemeClr val="dk1"/>
                </a:solidFill>
              </a:rPr>
              <a:t>Is the U.S. experiencing an immigration crisis?</a:t>
            </a:r>
            <a:endParaRPr sz="18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sz="1800">
                <a:solidFill>
                  <a:schemeClr val="dk1"/>
                </a:solidFill>
              </a:rPr>
              <a:t>Is there a crisis on the US-Mexico border?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The Data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/>
              <a:t>Where Did it Come From?</a:t>
            </a:r>
            <a:endParaRPr i="1" sz="2400"/>
          </a:p>
          <a:p>
            <a:pPr indent="-13843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⚫"/>
            </a:pPr>
            <a:r>
              <a:rPr lang="en-US"/>
              <a:t>Department of Homeland Security</a:t>
            </a:r>
            <a:endParaRPr/>
          </a:p>
          <a:p>
            <a:pPr indent="-13843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⚫"/>
            </a:pPr>
            <a:r>
              <a:rPr lang="en-US"/>
              <a:t>U.S. Border Patrol</a:t>
            </a:r>
            <a:endParaRPr/>
          </a:p>
          <a:p>
            <a:pPr indent="-13843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⚫"/>
            </a:pPr>
            <a:r>
              <a:rPr lang="en-US"/>
              <a:t>U.S. State Department</a:t>
            </a:r>
            <a:endParaRPr/>
          </a:p>
          <a:p>
            <a:pPr indent="-812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-US" sz="2400"/>
              <a:t>What Kind of Data is It?</a:t>
            </a:r>
            <a:endParaRPr i="1" sz="2400"/>
          </a:p>
          <a:p>
            <a:pPr indent="-13843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⚫"/>
            </a:pPr>
            <a:r>
              <a:rPr lang="en-US"/>
              <a:t>Immigration data on Syrian refugees in Turkey, Lebanon, and Jordan</a:t>
            </a:r>
            <a:endParaRPr/>
          </a:p>
          <a:p>
            <a:pPr indent="-13843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⚫"/>
            </a:pPr>
            <a:r>
              <a:rPr lang="en-US"/>
              <a:t>Immigration data on border apprehensions</a:t>
            </a:r>
            <a:endParaRPr/>
          </a:p>
          <a:p>
            <a:pPr indent="-13843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⚫"/>
            </a:pPr>
            <a:r>
              <a:rPr lang="en-US"/>
              <a:t>Immigration data on refugee and asylum grantees</a:t>
            </a:r>
            <a:endParaRPr/>
          </a:p>
          <a:p>
            <a:pPr indent="0" lvl="1" marL="3759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76200"/>
            <a:ext cx="1130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What does an actual crisis look like?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700"/>
            <a:ext cx="11263273" cy="55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-US"/>
              <a:t>'Source',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1325700"/>
            <a:ext cx="11292126" cy="55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0"/>
            <a:ext cx="1130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How does the USA compare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1130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How is this Proportional to Population</a:t>
            </a:r>
            <a:r>
              <a:rPr lang="en-US"/>
              <a:t>?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138" y="1238250"/>
            <a:ext cx="7407264" cy="55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1128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Has illegal immigration through our borders increased in the US?</a:t>
            </a:r>
            <a:endParaRPr/>
          </a:p>
        </p:txBody>
      </p:sp>
      <p:pic>
        <p:nvPicPr>
          <p:cNvPr id="140" name="Google Shape;14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100" y="1325700"/>
            <a:ext cx="8614200" cy="53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7299704" cy="36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925" y="3604625"/>
            <a:ext cx="5841150" cy="31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7277550" y="290450"/>
            <a:ext cx="3711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entury Schoolbook"/>
                <a:ea typeface="Century Schoolbook"/>
                <a:cs typeface="Century Schoolbook"/>
                <a:sym typeface="Century Schoolbook"/>
              </a:rPr>
              <a:t>Has the number of refugees entering the US increased?</a:t>
            </a:r>
            <a:endParaRPr sz="3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97050" y="3921150"/>
            <a:ext cx="45183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entury Schoolbook"/>
                <a:ea typeface="Century Schoolbook"/>
                <a:cs typeface="Century Schoolbook"/>
                <a:sym typeface="Century Schoolbook"/>
              </a:rPr>
              <a:t>Has the number of South American refugees increased?</a:t>
            </a:r>
            <a:endParaRPr sz="3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454500"/>
            <a:ext cx="112824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600"/>
              <a:t>Have the number of asylum grantees increased?</a:t>
            </a:r>
            <a:endParaRPr sz="36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13" y="1628150"/>
            <a:ext cx="8602975" cy="4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