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303" r:id="rId4"/>
    <p:sldId id="264" r:id="rId5"/>
    <p:sldId id="268" r:id="rId6"/>
    <p:sldId id="301" r:id="rId7"/>
    <p:sldId id="302" r:id="rId8"/>
    <p:sldId id="426" r:id="rId9"/>
    <p:sldId id="423" r:id="rId10"/>
    <p:sldId id="277" r:id="rId11"/>
    <p:sldId id="293" r:id="rId12"/>
    <p:sldId id="294" r:id="rId13"/>
    <p:sldId id="296" r:id="rId14"/>
    <p:sldId id="295" r:id="rId15"/>
    <p:sldId id="413" r:id="rId16"/>
    <p:sldId id="414" r:id="rId17"/>
    <p:sldId id="427" r:id="rId18"/>
    <p:sldId id="425" r:id="rId19"/>
    <p:sldId id="278" r:id="rId20"/>
    <p:sldId id="418" r:id="rId21"/>
    <p:sldId id="417" r:id="rId22"/>
    <p:sldId id="419" r:id="rId23"/>
    <p:sldId id="420" r:id="rId24"/>
    <p:sldId id="421" r:id="rId25"/>
    <p:sldId id="428" r:id="rId26"/>
    <p:sldId id="424" r:id="rId27"/>
    <p:sldId id="288" r:id="rId28"/>
    <p:sldId id="300" r:id="rId29"/>
    <p:sldId id="429" r:id="rId30"/>
    <p:sldId id="297" r:id="rId31"/>
    <p:sldId id="298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0C20"/>
    <a:srgbClr val="35B821"/>
    <a:srgbClr val="595959"/>
    <a:srgbClr val="7A230E"/>
    <a:srgbClr val="C5D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24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1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6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6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8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9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8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소파 위 개">
            <a:extLst>
              <a:ext uri="{FF2B5EF4-FFF2-40B4-BE49-F238E27FC236}">
                <a16:creationId xmlns:a16="http://schemas.microsoft.com/office/drawing/2014/main" id="{2DFFE6C3-3AF2-2F29-2F1F-4F0881F8A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9" b="580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4EBCC8-7121-49CF-1120-7EF058C0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421187" cy="2866405"/>
          </a:xfrm>
        </p:spPr>
        <p:txBody>
          <a:bodyPr>
            <a:normAutofit/>
          </a:bodyPr>
          <a:lstStyle/>
          <a:p>
            <a:r>
              <a:rPr kumimoji="1" lang="en-US" altLang="ko-Kore-KR" sz="5400" dirty="0" err="1"/>
              <a:t>AnimalLover</a:t>
            </a:r>
            <a:br>
              <a:rPr kumimoji="1" lang="en-US" altLang="ko-Kore-KR" sz="5400" dirty="0"/>
            </a:b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자유로운 반려동물 커뮤니티</a:t>
            </a:r>
            <a:endParaRPr kumimoji="1" lang="ko-Kore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04E46-40CA-8DD5-1B08-E431B1F2B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Java Servlet Project</a:t>
            </a:r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팀 </a:t>
            </a:r>
            <a:r>
              <a:rPr kumimoji="1" lang="en-US" altLang="ko-KR" dirty="0"/>
              <a:t>- </a:t>
            </a:r>
            <a:r>
              <a:rPr kumimoji="1" lang="ko-KR" altLang="en-US" dirty="0" err="1"/>
              <a:t>이게나조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73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개">
            <a:extLst>
              <a:ext uri="{FF2B5EF4-FFF2-40B4-BE49-F238E27FC236}">
                <a16:creationId xmlns:a16="http://schemas.microsoft.com/office/drawing/2014/main" id="{0CBAEBD0-F4A1-C5B2-776A-F3A19EFD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014" y="0"/>
            <a:ext cx="1232480" cy="1232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7E8297-E466-43C0-0ACD-52975127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9" y="155020"/>
            <a:ext cx="7287816" cy="10241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5000" dirty="0"/>
              <a:t>Notice </a:t>
            </a:r>
            <a:r>
              <a:rPr kumimoji="1" lang="ko-KR" altLang="en-US" sz="5000" dirty="0"/>
              <a:t>공지 </a:t>
            </a:r>
            <a:r>
              <a:rPr kumimoji="1" lang="en-US" altLang="ko-KR" sz="5000" dirty="0"/>
              <a:t>- </a:t>
            </a:r>
            <a:r>
              <a:rPr kumimoji="1" lang="ko-KR" altLang="en-US" sz="5000" dirty="0"/>
              <a:t> 와이어프레임</a:t>
            </a:r>
            <a:endParaRPr kumimoji="1" lang="en-US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2343333" y="1325882"/>
            <a:ext cx="2350456" cy="89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/notice/list.do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6BDC05F-8138-86AF-8643-6E945C0644F2}"/>
              </a:ext>
            </a:extLst>
          </p:cNvPr>
          <p:cNvSpPr/>
          <p:nvPr/>
        </p:nvSpPr>
        <p:spPr>
          <a:xfrm>
            <a:off x="543661" y="1355556"/>
            <a:ext cx="1232480" cy="893538"/>
          </a:xfrm>
          <a:prstGeom prst="roundRect">
            <a:avLst>
              <a:gd name="adj" fmla="val 16667"/>
            </a:avLst>
          </a:prstGeom>
          <a:solidFill>
            <a:srgbClr val="35B8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dirty="0">
                <a:latin typeface="나눔고딕 ExtraBold"/>
                <a:ea typeface="나눔고딕 ExtraBold"/>
              </a:rPr>
              <a:t>main</a:t>
            </a:r>
            <a:endParaRPr lang="ko-KR" altLang="en-US" sz="2200" dirty="0">
              <a:latin typeface="나눔고딕 ExtraBold"/>
              <a:ea typeface="나눔고딕 ExtraBold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cxnSpLocks/>
          </p:cNvCxnSpPr>
          <p:nvPr/>
        </p:nvCxnSpPr>
        <p:spPr>
          <a:xfrm>
            <a:off x="1776141" y="1612669"/>
            <a:ext cx="618267" cy="8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9744301-D907-7DC1-AA5A-9CB5C22AFED4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1776141" y="1791093"/>
            <a:ext cx="580560" cy="11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5490253" y="1296208"/>
            <a:ext cx="2350456" cy="89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/notice/view.do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670365" y="4199271"/>
            <a:ext cx="2653806" cy="8935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/notice/write.do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8637173" y="1317491"/>
            <a:ext cx="2653806" cy="8935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/notice/updateForm.do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8637173" y="2545581"/>
            <a:ext cx="2653806" cy="8935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/notice/delete.do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5347687" y="2636515"/>
            <a:ext cx="2653806" cy="8935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/notice/updateImage.do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670365" y="2858504"/>
            <a:ext cx="2653806" cy="8935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/notice/writeForm.do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V="1">
            <a:off x="4693789" y="1587731"/>
            <a:ext cx="817549" cy="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endCxn id="4" idx="3"/>
          </p:cNvCxnSpPr>
          <p:nvPr/>
        </p:nvCxnSpPr>
        <p:spPr>
          <a:xfrm flipH="1">
            <a:off x="4693789" y="1770611"/>
            <a:ext cx="792611" cy="2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V="1">
            <a:off x="7840709" y="1587037"/>
            <a:ext cx="817549" cy="69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endCxn id="76" idx="3"/>
          </p:cNvCxnSpPr>
          <p:nvPr/>
        </p:nvCxnSpPr>
        <p:spPr>
          <a:xfrm flipH="1">
            <a:off x="7840709" y="1737360"/>
            <a:ext cx="779589" cy="561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>
            <a:off x="7857584" y="2087624"/>
            <a:ext cx="779589" cy="69358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H="1" flipV="1">
            <a:off x="6833062" y="2189746"/>
            <a:ext cx="8313" cy="40130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stCxn id="76" idx="2"/>
            <a:endCxn id="90" idx="0"/>
          </p:cNvCxnSpPr>
          <p:nvPr/>
        </p:nvCxnSpPr>
        <p:spPr>
          <a:xfrm>
            <a:off x="6665481" y="2189746"/>
            <a:ext cx="9109" cy="44676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V="1">
            <a:off x="2610727" y="2264991"/>
            <a:ext cx="1" cy="54794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>
            <a:off x="2435629" y="2264990"/>
            <a:ext cx="16626" cy="5935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>
            <a:off x="2435628" y="3765259"/>
            <a:ext cx="16627" cy="43401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flipV="1">
            <a:off x="3331219" y="2219420"/>
            <a:ext cx="1139764" cy="2381050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꺾인 연결선 186"/>
          <p:cNvCxnSpPr/>
          <p:nvPr/>
        </p:nvCxnSpPr>
        <p:spPr>
          <a:xfrm rot="16200000" flipV="1">
            <a:off x="3630441" y="3226649"/>
            <a:ext cx="2365257" cy="382386"/>
          </a:xfrm>
          <a:prstGeom prst="bentConnector3">
            <a:avLst>
              <a:gd name="adj1" fmla="val 94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10800000" flipV="1">
            <a:off x="5004263" y="3439118"/>
            <a:ext cx="3790602" cy="1161351"/>
          </a:xfrm>
          <a:prstGeom prst="bentConnector3">
            <a:avLst>
              <a:gd name="adj1" fmla="val -439"/>
            </a:avLst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5347687" y="4811614"/>
            <a:ext cx="2653806" cy="8935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/notice/update.do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5" name="꺾인 연결선 194"/>
          <p:cNvCxnSpPr>
            <a:stCxn id="88" idx="3"/>
            <a:endCxn id="193" idx="3"/>
          </p:cNvCxnSpPr>
          <p:nvPr/>
        </p:nvCxnSpPr>
        <p:spPr>
          <a:xfrm flipH="1">
            <a:off x="8001493" y="1764260"/>
            <a:ext cx="3289486" cy="3494123"/>
          </a:xfrm>
          <a:prstGeom prst="bentConnector3">
            <a:avLst>
              <a:gd name="adj1" fmla="val -6949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193" idx="1"/>
          </p:cNvCxnSpPr>
          <p:nvPr/>
        </p:nvCxnSpPr>
        <p:spPr>
          <a:xfrm rot="10800000" flipH="1">
            <a:off x="5347686" y="1954837"/>
            <a:ext cx="129025" cy="3303546"/>
          </a:xfrm>
          <a:prstGeom prst="bentConnector4">
            <a:avLst>
              <a:gd name="adj1" fmla="val -177175"/>
              <a:gd name="adj2" fmla="val 100042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EC2AD-49C2-3DEC-F06F-B2C572D78B2D}"/>
              </a:ext>
            </a:extLst>
          </p:cNvPr>
          <p:cNvSpPr/>
          <p:nvPr/>
        </p:nvSpPr>
        <p:spPr>
          <a:xfrm>
            <a:off x="9766168" y="5452127"/>
            <a:ext cx="1743959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권한 필터 없음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F2B0BC-A69B-867C-ED89-D1E1FCF893F9}"/>
              </a:ext>
            </a:extLst>
          </p:cNvPr>
          <p:cNvSpPr/>
          <p:nvPr/>
        </p:nvSpPr>
        <p:spPr>
          <a:xfrm>
            <a:off x="9766168" y="6166041"/>
            <a:ext cx="1743959" cy="603316"/>
          </a:xfrm>
          <a:prstGeom prst="rect">
            <a:avLst/>
          </a:prstGeom>
          <a:solidFill>
            <a:srgbClr val="7A230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권한 관리자 이상</a:t>
            </a:r>
          </a:p>
        </p:txBody>
      </p:sp>
    </p:spTree>
    <p:extLst>
      <p:ext uri="{BB962C8B-B14F-4D97-AF65-F5344CB8AC3E}">
        <p14:creationId xmlns:p14="http://schemas.microsoft.com/office/powerpoint/2010/main" val="163591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E5F5CA-2C45-3CFB-9A6D-8553E5DB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"/>
            <a:ext cx="12192000" cy="671169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87AD83-5F9D-7814-6C26-1FA8AD5A18A9}"/>
              </a:ext>
            </a:extLst>
          </p:cNvPr>
          <p:cNvSpPr/>
          <p:nvPr/>
        </p:nvSpPr>
        <p:spPr>
          <a:xfrm>
            <a:off x="514904" y="5105351"/>
            <a:ext cx="710213" cy="355107"/>
          </a:xfrm>
          <a:prstGeom prst="roundRect">
            <a:avLst/>
          </a:prstGeom>
          <a:solidFill>
            <a:srgbClr val="C5D7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공지작성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D288-9C50-9A34-AC24-86ED718C07DD}"/>
              </a:ext>
            </a:extLst>
          </p:cNvPr>
          <p:cNvSpPr/>
          <p:nvPr/>
        </p:nvSpPr>
        <p:spPr>
          <a:xfrm>
            <a:off x="445362" y="5083156"/>
            <a:ext cx="779755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7B75B4-1D5C-472B-2BA0-0946108961E4}"/>
              </a:ext>
            </a:extLst>
          </p:cNvPr>
          <p:cNvCxnSpPr>
            <a:cxnSpLocks/>
          </p:cNvCxnSpPr>
          <p:nvPr/>
        </p:nvCxnSpPr>
        <p:spPr>
          <a:xfrm>
            <a:off x="1225117" y="5288723"/>
            <a:ext cx="594805" cy="1014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EF30FE-FDDA-EC8A-9CA7-CE0BFB58B68A}"/>
              </a:ext>
            </a:extLst>
          </p:cNvPr>
          <p:cNvSpPr txBox="1"/>
          <p:nvPr/>
        </p:nvSpPr>
        <p:spPr>
          <a:xfrm>
            <a:off x="1819922" y="5003257"/>
            <a:ext cx="32936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등급이 </a:t>
            </a:r>
            <a:r>
              <a:rPr lang="en-US" altLang="ko-KR" sz="2400" b="1" dirty="0"/>
              <a:t>2 </a:t>
            </a:r>
            <a:r>
              <a:rPr lang="ko-KR" altLang="en-US" sz="2400" b="1" dirty="0"/>
              <a:t>이상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운영자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계정으로 로그인 시 공지작성 버튼이 뜹니다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A368AA-5365-0E68-913F-636FFE773394}"/>
              </a:ext>
            </a:extLst>
          </p:cNvPr>
          <p:cNvSpPr/>
          <p:nvPr/>
        </p:nvSpPr>
        <p:spPr>
          <a:xfrm>
            <a:off x="10514119" y="2634397"/>
            <a:ext cx="1257671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550144A-29DE-FBFF-8E90-89B2DE693B2C}"/>
              </a:ext>
            </a:extLst>
          </p:cNvPr>
          <p:cNvCxnSpPr>
            <a:cxnSpLocks/>
          </p:cNvCxnSpPr>
          <p:nvPr/>
        </p:nvCxnSpPr>
        <p:spPr>
          <a:xfrm flipH="1" flipV="1">
            <a:off x="9889724" y="2723175"/>
            <a:ext cx="624395" cy="1775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B3E0C9-E2F6-9C93-6AC1-5C735630750F}"/>
              </a:ext>
            </a:extLst>
          </p:cNvPr>
          <p:cNvSpPr txBox="1"/>
          <p:nvPr/>
        </p:nvSpPr>
        <p:spPr>
          <a:xfrm>
            <a:off x="6810652" y="2247285"/>
            <a:ext cx="30790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한 페이지당 보여질 글 개수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3475B6-8655-B383-7424-9F84F6CA7C0D}"/>
              </a:ext>
            </a:extLst>
          </p:cNvPr>
          <p:cNvSpPr/>
          <p:nvPr/>
        </p:nvSpPr>
        <p:spPr>
          <a:xfrm>
            <a:off x="9005655" y="5620306"/>
            <a:ext cx="2732846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943CBB-9ABA-B3B4-B999-6030A16346B6}"/>
              </a:ext>
            </a:extLst>
          </p:cNvPr>
          <p:cNvCxnSpPr>
            <a:cxnSpLocks/>
          </p:cNvCxnSpPr>
          <p:nvPr/>
        </p:nvCxnSpPr>
        <p:spPr>
          <a:xfrm flipH="1">
            <a:off x="8211312" y="5820028"/>
            <a:ext cx="794343" cy="3835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3FEF76-40D4-E82E-15D8-0E1201DBAADC}"/>
              </a:ext>
            </a:extLst>
          </p:cNvPr>
          <p:cNvSpPr txBox="1"/>
          <p:nvPr/>
        </p:nvSpPr>
        <p:spPr>
          <a:xfrm>
            <a:off x="5242263" y="5852817"/>
            <a:ext cx="366499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제목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내용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작성자 아이디로 공지사항 글 검색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A45A37D-E0C8-10C4-EEC2-EA93F48B112C}"/>
              </a:ext>
            </a:extLst>
          </p:cNvPr>
          <p:cNvCxnSpPr>
            <a:cxnSpLocks/>
          </p:cNvCxnSpPr>
          <p:nvPr/>
        </p:nvCxnSpPr>
        <p:spPr>
          <a:xfrm flipV="1">
            <a:off x="3755254" y="2900728"/>
            <a:ext cx="0" cy="3931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A2C816-5925-D128-B7C5-A943AF658FA6}"/>
              </a:ext>
            </a:extLst>
          </p:cNvPr>
          <p:cNvSpPr/>
          <p:nvPr/>
        </p:nvSpPr>
        <p:spPr>
          <a:xfrm>
            <a:off x="264848" y="3328336"/>
            <a:ext cx="11412248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FBA7CF-4834-C08D-49A4-7BD811249234}"/>
              </a:ext>
            </a:extLst>
          </p:cNvPr>
          <p:cNvSpPr txBox="1"/>
          <p:nvPr/>
        </p:nvSpPr>
        <p:spPr>
          <a:xfrm>
            <a:off x="1819922" y="2035238"/>
            <a:ext cx="42183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리스트 한 줄을 누르면 공지사항 </a:t>
            </a:r>
            <a:r>
              <a:rPr lang="ko-KR" altLang="en-US" sz="2400" b="1" dirty="0" err="1"/>
              <a:t>글보기</a:t>
            </a:r>
            <a:r>
              <a:rPr lang="ko-KR" altLang="en-US" sz="2400" b="1" dirty="0"/>
              <a:t> 페이지로 이동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B9F16C5-930E-9276-DC99-E0BDD9F5FBA5}"/>
              </a:ext>
            </a:extLst>
          </p:cNvPr>
          <p:cNvSpPr/>
          <p:nvPr/>
        </p:nvSpPr>
        <p:spPr>
          <a:xfrm>
            <a:off x="5242263" y="5074861"/>
            <a:ext cx="1451500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1FE4DE3C-F7AB-F770-3454-A875EA95D01F}"/>
              </a:ext>
            </a:extLst>
          </p:cNvPr>
          <p:cNvCxnSpPr>
            <a:cxnSpLocks/>
            <a:stCxn id="224" idx="3"/>
          </p:cNvCxnSpPr>
          <p:nvPr/>
        </p:nvCxnSpPr>
        <p:spPr>
          <a:xfrm flipV="1">
            <a:off x="6693763" y="5074861"/>
            <a:ext cx="328474" cy="177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70B4BC36-E137-450F-3F0E-AB7D2612EFA0}"/>
              </a:ext>
            </a:extLst>
          </p:cNvPr>
          <p:cNvSpPr txBox="1"/>
          <p:nvPr/>
        </p:nvSpPr>
        <p:spPr>
          <a:xfrm>
            <a:off x="7036915" y="4821239"/>
            <a:ext cx="17666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페이지 이동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5ABF634-9C93-D95D-A2BD-A77E4DB6BFE4}"/>
              </a:ext>
            </a:extLst>
          </p:cNvPr>
          <p:cNvSpPr txBox="1"/>
          <p:nvPr/>
        </p:nvSpPr>
        <p:spPr>
          <a:xfrm>
            <a:off x="3363645" y="145925"/>
            <a:ext cx="4207587" cy="5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리스트 페이지</a:t>
            </a:r>
          </a:p>
        </p:txBody>
      </p:sp>
    </p:spTree>
    <p:extLst>
      <p:ext uri="{BB962C8B-B14F-4D97-AF65-F5344CB8AC3E}">
        <p14:creationId xmlns:p14="http://schemas.microsoft.com/office/powerpoint/2010/main" val="165802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5E27F2-D2F3-9B51-B8EE-4848C748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44"/>
            <a:ext cx="12192000" cy="66061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D288-9C50-9A34-AC24-86ED718C07DD}"/>
              </a:ext>
            </a:extLst>
          </p:cNvPr>
          <p:cNvSpPr/>
          <p:nvPr/>
        </p:nvSpPr>
        <p:spPr>
          <a:xfrm>
            <a:off x="445362" y="2493050"/>
            <a:ext cx="3001925" cy="2309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7B75B4-1D5C-472B-2BA0-0946108961E4}"/>
              </a:ext>
            </a:extLst>
          </p:cNvPr>
          <p:cNvCxnSpPr>
            <a:cxnSpLocks/>
          </p:cNvCxnSpPr>
          <p:nvPr/>
        </p:nvCxnSpPr>
        <p:spPr>
          <a:xfrm flipV="1">
            <a:off x="3447287" y="2116203"/>
            <a:ext cx="1051561" cy="4087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EF30FE-FDDA-EC8A-9CA7-CE0BFB58B68A}"/>
              </a:ext>
            </a:extLst>
          </p:cNvPr>
          <p:cNvSpPr txBox="1"/>
          <p:nvPr/>
        </p:nvSpPr>
        <p:spPr>
          <a:xfrm>
            <a:off x="4498848" y="1885370"/>
            <a:ext cx="32936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공지사항 사진 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3E0C9-E2F6-9C93-6AC1-5C735630750F}"/>
              </a:ext>
            </a:extLst>
          </p:cNvPr>
          <p:cNvSpPr txBox="1"/>
          <p:nvPr/>
        </p:nvSpPr>
        <p:spPr>
          <a:xfrm>
            <a:off x="5511918" y="3419149"/>
            <a:ext cx="3545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기간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공지 내용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3475B6-8655-B383-7424-9F84F6CA7C0D}"/>
              </a:ext>
            </a:extLst>
          </p:cNvPr>
          <p:cNvSpPr/>
          <p:nvPr/>
        </p:nvSpPr>
        <p:spPr>
          <a:xfrm>
            <a:off x="445362" y="4971335"/>
            <a:ext cx="1191414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943CBB-9ABA-B3B4-B999-6030A16346B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636776" y="5148889"/>
            <a:ext cx="498161" cy="304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3FEF76-40D4-E82E-15D8-0E1201DBAADC}"/>
              </a:ext>
            </a:extLst>
          </p:cNvPr>
          <p:cNvSpPr txBox="1"/>
          <p:nvPr/>
        </p:nvSpPr>
        <p:spPr>
          <a:xfrm>
            <a:off x="2134937" y="4892078"/>
            <a:ext cx="21296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이미지 바꾸기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다운로드 버튼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A2C816-5925-D128-B7C5-A943AF658FA6}"/>
              </a:ext>
            </a:extLst>
          </p:cNvPr>
          <p:cNvSpPr/>
          <p:nvPr/>
        </p:nvSpPr>
        <p:spPr>
          <a:xfrm>
            <a:off x="4736972" y="2524972"/>
            <a:ext cx="5232649" cy="2558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0C6B34-B59D-F4DB-0FD3-0CC9DF27A2B1}"/>
              </a:ext>
            </a:extLst>
          </p:cNvPr>
          <p:cNvSpPr/>
          <p:nvPr/>
        </p:nvSpPr>
        <p:spPr>
          <a:xfrm>
            <a:off x="8433786" y="1953087"/>
            <a:ext cx="3243310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748D9-EA83-F7E1-A8DB-18CD3A7E16F7}"/>
              </a:ext>
            </a:extLst>
          </p:cNvPr>
          <p:cNvSpPr txBox="1"/>
          <p:nvPr/>
        </p:nvSpPr>
        <p:spPr>
          <a:xfrm>
            <a:off x="7980470" y="1433730"/>
            <a:ext cx="41499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닉네임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아이디</a:t>
            </a:r>
            <a:r>
              <a:rPr lang="en-US" altLang="ko-KR" sz="2400" b="1" dirty="0"/>
              <a:t>), </a:t>
            </a:r>
            <a:r>
              <a:rPr lang="ko-KR" altLang="en-US" sz="2400" b="1" dirty="0"/>
              <a:t>작성일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조회수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34ACC5-7148-6502-0427-FDD6E55C1A38}"/>
              </a:ext>
            </a:extLst>
          </p:cNvPr>
          <p:cNvSpPr/>
          <p:nvPr/>
        </p:nvSpPr>
        <p:spPr>
          <a:xfrm>
            <a:off x="323230" y="1969106"/>
            <a:ext cx="1313546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2CB60-72D0-9007-4044-501BB0E2A854}"/>
              </a:ext>
            </a:extLst>
          </p:cNvPr>
          <p:cNvSpPr txBox="1"/>
          <p:nvPr/>
        </p:nvSpPr>
        <p:spPr>
          <a:xfrm>
            <a:off x="223311" y="1485701"/>
            <a:ext cx="26844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 err="1"/>
              <a:t>글번호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공지 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CA58B0-347E-4324-C649-C70C746F3A0E}"/>
              </a:ext>
            </a:extLst>
          </p:cNvPr>
          <p:cNvSpPr/>
          <p:nvPr/>
        </p:nvSpPr>
        <p:spPr>
          <a:xfrm>
            <a:off x="350662" y="5674141"/>
            <a:ext cx="1688450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7119E2-3424-73F7-5352-94241CE62B10}"/>
              </a:ext>
            </a:extLst>
          </p:cNvPr>
          <p:cNvCxnSpPr>
            <a:cxnSpLocks/>
          </p:cNvCxnSpPr>
          <p:nvPr/>
        </p:nvCxnSpPr>
        <p:spPr>
          <a:xfrm>
            <a:off x="2082138" y="5900629"/>
            <a:ext cx="2563014" cy="79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A1FFB-58D5-6B97-FACA-674653C120E6}"/>
              </a:ext>
            </a:extLst>
          </p:cNvPr>
          <p:cNvSpPr txBox="1"/>
          <p:nvPr/>
        </p:nvSpPr>
        <p:spPr>
          <a:xfrm>
            <a:off x="4645152" y="5424270"/>
            <a:ext cx="400849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글 수정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삭제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리스트로 돌아가기 버튼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363645" y="145925"/>
            <a:ext cx="4207587" cy="5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</a:t>
            </a:r>
            <a:r>
              <a:rPr lang="ko-KR" altLang="en-US" sz="3200" dirty="0" err="1"/>
              <a:t>글보기</a:t>
            </a:r>
            <a:r>
              <a:rPr lang="ko-KR" altLang="en-US" sz="3200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114116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B168FA4-F819-0B97-9515-197574F6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"/>
            <a:ext cx="12192000" cy="6793991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363645" y="145925"/>
            <a:ext cx="4207587" cy="5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</a:t>
            </a:r>
            <a:r>
              <a:rPr lang="ko-KR" altLang="en-US" sz="3200" dirty="0" err="1"/>
              <a:t>글작성</a:t>
            </a:r>
            <a:r>
              <a:rPr lang="ko-KR" altLang="en-US" sz="3200" dirty="0"/>
              <a:t>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95273-AECB-F358-7D43-F1C256CE3F04}"/>
              </a:ext>
            </a:extLst>
          </p:cNvPr>
          <p:cNvSpPr txBox="1"/>
          <p:nvPr/>
        </p:nvSpPr>
        <p:spPr>
          <a:xfrm>
            <a:off x="987917" y="2932664"/>
            <a:ext cx="2815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내용 입력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필수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53A47F-D40B-8D5B-C9C8-1D17568E3062}"/>
              </a:ext>
            </a:extLst>
          </p:cNvPr>
          <p:cNvSpPr/>
          <p:nvPr/>
        </p:nvSpPr>
        <p:spPr>
          <a:xfrm>
            <a:off x="219704" y="4891122"/>
            <a:ext cx="4041400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6AD2BF-DF69-CD60-5B38-7B1B8BD9A52F}"/>
              </a:ext>
            </a:extLst>
          </p:cNvPr>
          <p:cNvCxnSpPr>
            <a:cxnSpLocks/>
          </p:cNvCxnSpPr>
          <p:nvPr/>
        </p:nvCxnSpPr>
        <p:spPr>
          <a:xfrm flipV="1">
            <a:off x="2764152" y="2715307"/>
            <a:ext cx="1954292" cy="2268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C3A88D-DE7A-F837-F104-DD028C562AB7}"/>
              </a:ext>
            </a:extLst>
          </p:cNvPr>
          <p:cNvSpPr/>
          <p:nvPr/>
        </p:nvSpPr>
        <p:spPr>
          <a:xfrm>
            <a:off x="302000" y="2644658"/>
            <a:ext cx="11374888" cy="2139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E17291-7AC1-AE65-542E-17B1C83D06DE}"/>
              </a:ext>
            </a:extLst>
          </p:cNvPr>
          <p:cNvSpPr/>
          <p:nvPr/>
        </p:nvSpPr>
        <p:spPr>
          <a:xfrm>
            <a:off x="292856" y="1977389"/>
            <a:ext cx="11374888" cy="631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DCA9C-2083-0AF6-2C8E-F66F20A31992}"/>
              </a:ext>
            </a:extLst>
          </p:cNvPr>
          <p:cNvSpPr txBox="1"/>
          <p:nvPr/>
        </p:nvSpPr>
        <p:spPr>
          <a:xfrm>
            <a:off x="1337539" y="2047279"/>
            <a:ext cx="27744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제목 입력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필수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2A4C02-4668-1062-CA4D-3778DDA83D8E}"/>
              </a:ext>
            </a:extLst>
          </p:cNvPr>
          <p:cNvSpPr/>
          <p:nvPr/>
        </p:nvSpPr>
        <p:spPr>
          <a:xfrm>
            <a:off x="219704" y="5352727"/>
            <a:ext cx="1276243" cy="351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E245BE-CADB-36CB-2646-CA3F9820F662}"/>
              </a:ext>
            </a:extLst>
          </p:cNvPr>
          <p:cNvCxnSpPr>
            <a:cxnSpLocks/>
          </p:cNvCxnSpPr>
          <p:nvPr/>
        </p:nvCxnSpPr>
        <p:spPr>
          <a:xfrm>
            <a:off x="1532523" y="5543536"/>
            <a:ext cx="2143365" cy="23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223FE8-7845-104E-4CAC-CDD417DF02F4}"/>
              </a:ext>
            </a:extLst>
          </p:cNvPr>
          <p:cNvSpPr txBox="1"/>
          <p:nvPr/>
        </p:nvSpPr>
        <p:spPr>
          <a:xfrm>
            <a:off x="3712464" y="5306628"/>
            <a:ext cx="390448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글 수정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리셋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취소 버튼</a:t>
            </a:r>
            <a:endParaRPr lang="en-US" altLang="ko-KR" sz="2400" b="1" dirty="0"/>
          </a:p>
          <a:p>
            <a:r>
              <a:rPr lang="ko-KR" altLang="en-US" sz="2400" b="1" dirty="0"/>
              <a:t>수정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완료</a:t>
            </a:r>
            <a:endParaRPr lang="en-US" altLang="ko-KR" sz="2400" b="1" dirty="0"/>
          </a:p>
          <a:p>
            <a:r>
              <a:rPr lang="ko-KR" altLang="en-US" sz="2400" b="1" dirty="0"/>
              <a:t>리셋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처음 상태로</a:t>
            </a:r>
            <a:endParaRPr lang="en-US" altLang="ko-KR" sz="2400" b="1" dirty="0"/>
          </a:p>
          <a:p>
            <a:r>
              <a:rPr lang="ko-KR" altLang="en-US" sz="2400" b="1" dirty="0"/>
              <a:t>취소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글보기로 </a:t>
            </a:r>
            <a:r>
              <a:rPr lang="ko-KR" altLang="en-US" sz="2400" b="1" dirty="0" err="1"/>
              <a:t>돌아감</a:t>
            </a:r>
            <a:endParaRPr lang="ko-KR" altLang="en-US" sz="24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91E90E-830A-1793-CB2C-A8A02472A611}"/>
              </a:ext>
            </a:extLst>
          </p:cNvPr>
          <p:cNvSpPr/>
          <p:nvPr/>
        </p:nvSpPr>
        <p:spPr>
          <a:xfrm>
            <a:off x="8798982" y="4877940"/>
            <a:ext cx="2941914" cy="4286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1A21FEA-2EFD-A5E7-8091-67C9D507866D}"/>
              </a:ext>
            </a:extLst>
          </p:cNvPr>
          <p:cNvCxnSpPr>
            <a:cxnSpLocks/>
          </p:cNvCxnSpPr>
          <p:nvPr/>
        </p:nvCxnSpPr>
        <p:spPr>
          <a:xfrm>
            <a:off x="8906256" y="5306628"/>
            <a:ext cx="283464" cy="3971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A47EB34-6691-D7D8-83E6-B07AFEE83B62}"/>
              </a:ext>
            </a:extLst>
          </p:cNvPr>
          <p:cNvSpPr txBox="1"/>
          <p:nvPr/>
        </p:nvSpPr>
        <p:spPr>
          <a:xfrm>
            <a:off x="8851392" y="5716932"/>
            <a:ext cx="180014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이미지 파일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선택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4C5A49-58E9-5CC4-EDBF-EADE9CDC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444" y="3230925"/>
            <a:ext cx="2249291" cy="2015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4EDF6A-FD46-E359-76A9-33739897255A}"/>
              </a:ext>
            </a:extLst>
          </p:cNvPr>
          <p:cNvSpPr txBox="1"/>
          <p:nvPr/>
        </p:nvSpPr>
        <p:spPr>
          <a:xfrm>
            <a:off x="4718444" y="1994623"/>
            <a:ext cx="686709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시작일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종료일 입력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필수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jQuery</a:t>
            </a:r>
            <a:r>
              <a:rPr lang="ko-KR" altLang="en-US" sz="2400" b="1" dirty="0"/>
              <a:t>를 이용한 캘린더로 현재 날짜 혹은 공지 시작일 이전 날짜를 종료일로 설정할 수 없습니다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F5569BC-07D3-6951-EBE7-32C39774E316}"/>
              </a:ext>
            </a:extLst>
          </p:cNvPr>
          <p:cNvCxnSpPr>
            <a:cxnSpLocks/>
          </p:cNvCxnSpPr>
          <p:nvPr/>
        </p:nvCxnSpPr>
        <p:spPr>
          <a:xfrm flipV="1">
            <a:off x="2764152" y="4023605"/>
            <a:ext cx="1954292" cy="9604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6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22377D-EBEF-7544-CCC9-BC743211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7"/>
            <a:ext cx="12192000" cy="67939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B3E0C9-E2F6-9C93-6AC1-5C735630750F}"/>
              </a:ext>
            </a:extLst>
          </p:cNvPr>
          <p:cNvSpPr txBox="1"/>
          <p:nvPr/>
        </p:nvSpPr>
        <p:spPr>
          <a:xfrm>
            <a:off x="1079357" y="2914376"/>
            <a:ext cx="2815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내용 수정 가능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3475B6-8655-B383-7424-9F84F6CA7C0D}"/>
              </a:ext>
            </a:extLst>
          </p:cNvPr>
          <p:cNvSpPr/>
          <p:nvPr/>
        </p:nvSpPr>
        <p:spPr>
          <a:xfrm>
            <a:off x="384296" y="4816137"/>
            <a:ext cx="4041400" cy="355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943CBB-9ABA-B3B4-B999-6030A16346B6}"/>
              </a:ext>
            </a:extLst>
          </p:cNvPr>
          <p:cNvCxnSpPr>
            <a:cxnSpLocks/>
          </p:cNvCxnSpPr>
          <p:nvPr/>
        </p:nvCxnSpPr>
        <p:spPr>
          <a:xfrm>
            <a:off x="4425696" y="4994303"/>
            <a:ext cx="498161" cy="304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3FEF76-40D4-E82E-15D8-0E1201DBAADC}"/>
              </a:ext>
            </a:extLst>
          </p:cNvPr>
          <p:cNvSpPr txBox="1"/>
          <p:nvPr/>
        </p:nvSpPr>
        <p:spPr>
          <a:xfrm>
            <a:off x="4905569" y="4789100"/>
            <a:ext cx="40414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시작일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종료일 수정 가능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A2C816-5925-D128-B7C5-A943AF658FA6}"/>
              </a:ext>
            </a:extLst>
          </p:cNvPr>
          <p:cNvSpPr/>
          <p:nvPr/>
        </p:nvSpPr>
        <p:spPr>
          <a:xfrm>
            <a:off x="393440" y="2579484"/>
            <a:ext cx="11155432" cy="2116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34ACC5-7148-6502-0427-FDD6E55C1A38}"/>
              </a:ext>
            </a:extLst>
          </p:cNvPr>
          <p:cNvSpPr/>
          <p:nvPr/>
        </p:nvSpPr>
        <p:spPr>
          <a:xfrm>
            <a:off x="384296" y="1959101"/>
            <a:ext cx="11164576" cy="631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2CB60-72D0-9007-4044-501BB0E2A854}"/>
              </a:ext>
            </a:extLst>
          </p:cNvPr>
          <p:cNvSpPr txBox="1"/>
          <p:nvPr/>
        </p:nvSpPr>
        <p:spPr>
          <a:xfrm>
            <a:off x="1468369" y="2043916"/>
            <a:ext cx="27744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공지 제목 수정 가능</a:t>
            </a:r>
            <a:endParaRPr lang="ko-KR" altLang="en-US" sz="2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CA58B0-347E-4324-C649-C70C746F3A0E}"/>
              </a:ext>
            </a:extLst>
          </p:cNvPr>
          <p:cNvSpPr/>
          <p:nvPr/>
        </p:nvSpPr>
        <p:spPr>
          <a:xfrm>
            <a:off x="384296" y="5250766"/>
            <a:ext cx="1276243" cy="351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7119E2-3424-73F7-5352-94241CE62B10}"/>
              </a:ext>
            </a:extLst>
          </p:cNvPr>
          <p:cNvCxnSpPr>
            <a:cxnSpLocks/>
          </p:cNvCxnSpPr>
          <p:nvPr/>
        </p:nvCxnSpPr>
        <p:spPr>
          <a:xfrm>
            <a:off x="1660539" y="5522524"/>
            <a:ext cx="2143365" cy="23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A1FFB-58D5-6B97-FACA-674653C120E6}"/>
              </a:ext>
            </a:extLst>
          </p:cNvPr>
          <p:cNvSpPr txBox="1"/>
          <p:nvPr/>
        </p:nvSpPr>
        <p:spPr>
          <a:xfrm>
            <a:off x="3803904" y="5288340"/>
            <a:ext cx="390448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 글 수정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리셋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취소 버튼</a:t>
            </a:r>
            <a:endParaRPr lang="en-US" altLang="ko-KR" sz="2400" b="1" dirty="0"/>
          </a:p>
          <a:p>
            <a:r>
              <a:rPr lang="ko-KR" altLang="en-US" sz="2400" b="1" dirty="0"/>
              <a:t>수정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완료</a:t>
            </a:r>
            <a:endParaRPr lang="en-US" altLang="ko-KR" sz="2400" b="1" dirty="0"/>
          </a:p>
          <a:p>
            <a:r>
              <a:rPr lang="ko-KR" altLang="en-US" sz="2400" b="1" dirty="0"/>
              <a:t>리셋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처음 상태로</a:t>
            </a:r>
            <a:endParaRPr lang="en-US" altLang="ko-KR" sz="2400" b="1" dirty="0"/>
          </a:p>
          <a:p>
            <a:r>
              <a:rPr lang="ko-KR" altLang="en-US" sz="2400" b="1" dirty="0"/>
              <a:t>취소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글보기로 </a:t>
            </a:r>
            <a:r>
              <a:rPr lang="ko-KR" altLang="en-US" sz="2400" b="1" dirty="0" err="1"/>
              <a:t>돌아감</a:t>
            </a:r>
            <a:endParaRPr lang="ko-KR" altLang="en-US" sz="24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363645" y="145925"/>
            <a:ext cx="4207587" cy="5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</a:t>
            </a:r>
            <a:r>
              <a:rPr lang="ko-KR" altLang="en-US" sz="3200" dirty="0" err="1"/>
              <a:t>글수정</a:t>
            </a:r>
            <a:r>
              <a:rPr lang="ko-KR" altLang="en-US" sz="3200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141368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064153" y="240088"/>
            <a:ext cx="6210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</a:t>
            </a:r>
            <a:r>
              <a:rPr lang="ko-KR" altLang="en-US" sz="3200" dirty="0" err="1"/>
              <a:t>이미지수정</a:t>
            </a:r>
            <a:r>
              <a:rPr lang="ko-KR" altLang="en-US" sz="3200" dirty="0"/>
              <a:t> </a:t>
            </a:r>
            <a:r>
              <a:rPr lang="en-US" altLang="ko-KR" sz="3200" dirty="0"/>
              <a:t>Modal </a:t>
            </a:r>
            <a:r>
              <a:rPr lang="ko-KR" altLang="en-US" sz="3200" dirty="0"/>
              <a:t>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737856"/>
            <a:ext cx="9974820" cy="61201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4ACC5-7148-6502-0427-FDD6E55C1A38}"/>
              </a:ext>
            </a:extLst>
          </p:cNvPr>
          <p:cNvSpPr/>
          <p:nvPr/>
        </p:nvSpPr>
        <p:spPr>
          <a:xfrm flipV="1">
            <a:off x="4650377" y="1428205"/>
            <a:ext cx="3178630" cy="3570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943CBB-9ABA-B3B4-B999-6030A16346B6}"/>
              </a:ext>
            </a:extLst>
          </p:cNvPr>
          <p:cNvCxnSpPr>
            <a:cxnSpLocks/>
          </p:cNvCxnSpPr>
          <p:nvPr/>
        </p:nvCxnSpPr>
        <p:spPr>
          <a:xfrm flipV="1">
            <a:off x="7829007" y="1428205"/>
            <a:ext cx="498161" cy="185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FEF76-40D4-E82E-15D8-0E1201DBAADC}"/>
              </a:ext>
            </a:extLst>
          </p:cNvPr>
          <p:cNvSpPr txBox="1"/>
          <p:nvPr/>
        </p:nvSpPr>
        <p:spPr>
          <a:xfrm>
            <a:off x="8327168" y="1228209"/>
            <a:ext cx="35339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수정할 이미지 파일 선택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34ACC5-7148-6502-0427-FDD6E55C1A38}"/>
              </a:ext>
            </a:extLst>
          </p:cNvPr>
          <p:cNvSpPr/>
          <p:nvPr/>
        </p:nvSpPr>
        <p:spPr>
          <a:xfrm flipV="1">
            <a:off x="6737853" y="2093220"/>
            <a:ext cx="594764" cy="2953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943CBB-9ABA-B3B4-B999-6030A16346B6}"/>
              </a:ext>
            </a:extLst>
          </p:cNvPr>
          <p:cNvCxnSpPr>
            <a:cxnSpLocks/>
          </p:cNvCxnSpPr>
          <p:nvPr/>
        </p:nvCxnSpPr>
        <p:spPr>
          <a:xfrm>
            <a:off x="7149737" y="2388598"/>
            <a:ext cx="304800" cy="307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FEF76-40D4-E82E-15D8-0E1201DBAADC}"/>
              </a:ext>
            </a:extLst>
          </p:cNvPr>
          <p:cNvSpPr txBox="1"/>
          <p:nvPr/>
        </p:nvSpPr>
        <p:spPr>
          <a:xfrm>
            <a:off x="6889366" y="2732665"/>
            <a:ext cx="35339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/notice/update.do </a:t>
            </a:r>
            <a:r>
              <a:rPr lang="ko-KR" altLang="en-US" sz="2400" b="1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55466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5E27F2-D2F3-9B51-B8EE-4848C748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44"/>
            <a:ext cx="12192000" cy="66061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CA58B0-347E-4324-C649-C70C746F3A0E}"/>
              </a:ext>
            </a:extLst>
          </p:cNvPr>
          <p:cNvSpPr/>
          <p:nvPr/>
        </p:nvSpPr>
        <p:spPr>
          <a:xfrm>
            <a:off x="879566" y="5674141"/>
            <a:ext cx="531223" cy="305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7119E2-3424-73F7-5352-94241CE62B1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410789" y="5827013"/>
            <a:ext cx="2538545" cy="1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A1FFB-58D5-6B97-FACA-674653C120E6}"/>
              </a:ext>
            </a:extLst>
          </p:cNvPr>
          <p:cNvSpPr txBox="1"/>
          <p:nvPr/>
        </p:nvSpPr>
        <p:spPr>
          <a:xfrm>
            <a:off x="3949334" y="5411514"/>
            <a:ext cx="400849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삭제 버튼 클릭 시 </a:t>
            </a:r>
            <a:r>
              <a:rPr lang="en-US" altLang="ko-KR" sz="2400" b="1" dirty="0"/>
              <a:t>/notice/delete.do </a:t>
            </a:r>
            <a:r>
              <a:rPr lang="ko-KR" altLang="en-US" sz="2400" b="1" dirty="0"/>
              <a:t>처리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363645" y="145925"/>
            <a:ext cx="4616825" cy="5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</a:t>
            </a:r>
            <a:r>
              <a:rPr lang="ko-KR" altLang="en-US" sz="3200" dirty="0" err="1"/>
              <a:t>글삭제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96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슬픈 회색 고양이">
            <a:extLst>
              <a:ext uri="{FF2B5EF4-FFF2-40B4-BE49-F238E27FC236}">
                <a16:creationId xmlns:a16="http://schemas.microsoft.com/office/drawing/2014/main" id="{9426E2F8-2881-FA61-0572-7184FD150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3" b="139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28393"/>
            <a:ext cx="6155707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0FF435-866E-F3C0-E8DA-89C99FD6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035840"/>
            <a:ext cx="5022050" cy="2641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 dirty="0"/>
              <a:t>Part 5</a:t>
            </a:r>
            <a:br>
              <a:rPr kumimoji="1" lang="en-US" altLang="ko-KR" sz="4200" dirty="0"/>
            </a:br>
            <a:r>
              <a:rPr kumimoji="1" lang="ko-KR" altLang="en-US" sz="5400" dirty="0"/>
              <a:t>공지사항 게시판 댓글 구현</a:t>
            </a:r>
            <a:endParaRPr kumimoji="1" lang="en-US" altLang="en-US" sz="5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58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323576" y="284528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공지사항 댓글 테이블 정의서</a:t>
            </a:r>
          </a:p>
        </p:txBody>
      </p:sp>
      <p:pic>
        <p:nvPicPr>
          <p:cNvPr id="36" name="Graphic 6" descr="개">
            <a:extLst>
              <a:ext uri="{FF2B5EF4-FFF2-40B4-BE49-F238E27FC236}">
                <a16:creationId xmlns:a16="http://schemas.microsoft.com/office/drawing/2014/main" id="{0CBAEBD0-F4A1-C5B2-776A-F3A19EFDA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96" y="-100879"/>
            <a:ext cx="1232480" cy="123248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55012"/>
              </p:ext>
            </p:extLst>
          </p:nvPr>
        </p:nvGraphicFramePr>
        <p:xfrm>
          <a:off x="311268" y="1131601"/>
          <a:ext cx="11424070" cy="402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391">
                  <a:extLst>
                    <a:ext uri="{9D8B030D-6E8A-4147-A177-3AD203B41FA5}">
                      <a16:colId xmlns:a16="http://schemas.microsoft.com/office/drawing/2014/main" val="2694021753"/>
                    </a:ext>
                  </a:extLst>
                </a:gridCol>
                <a:gridCol w="1743231">
                  <a:extLst>
                    <a:ext uri="{9D8B030D-6E8A-4147-A177-3AD203B41FA5}">
                      <a16:colId xmlns:a16="http://schemas.microsoft.com/office/drawing/2014/main" val="2161829867"/>
                    </a:ext>
                  </a:extLst>
                </a:gridCol>
                <a:gridCol w="1548883">
                  <a:extLst>
                    <a:ext uri="{9D8B030D-6E8A-4147-A177-3AD203B41FA5}">
                      <a16:colId xmlns:a16="http://schemas.microsoft.com/office/drawing/2014/main" val="1777604915"/>
                    </a:ext>
                  </a:extLst>
                </a:gridCol>
                <a:gridCol w="1320656">
                  <a:extLst>
                    <a:ext uri="{9D8B030D-6E8A-4147-A177-3AD203B41FA5}">
                      <a16:colId xmlns:a16="http://schemas.microsoft.com/office/drawing/2014/main" val="3655848644"/>
                    </a:ext>
                  </a:extLst>
                </a:gridCol>
                <a:gridCol w="305735">
                  <a:extLst>
                    <a:ext uri="{9D8B030D-6E8A-4147-A177-3AD203B41FA5}">
                      <a16:colId xmlns:a16="http://schemas.microsoft.com/office/drawing/2014/main" val="1808792013"/>
                    </a:ext>
                  </a:extLst>
                </a:gridCol>
                <a:gridCol w="966112">
                  <a:extLst>
                    <a:ext uri="{9D8B030D-6E8A-4147-A177-3AD203B41FA5}">
                      <a16:colId xmlns:a16="http://schemas.microsoft.com/office/drawing/2014/main" val="3103351100"/>
                    </a:ext>
                  </a:extLst>
                </a:gridCol>
                <a:gridCol w="1313411">
                  <a:extLst>
                    <a:ext uri="{9D8B030D-6E8A-4147-A177-3AD203B41FA5}">
                      <a16:colId xmlns:a16="http://schemas.microsoft.com/office/drawing/2014/main" val="2062652472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2205485711"/>
                    </a:ext>
                  </a:extLst>
                </a:gridCol>
                <a:gridCol w="1369367">
                  <a:extLst>
                    <a:ext uri="{9D8B030D-6E8A-4147-A177-3AD203B41FA5}">
                      <a16:colId xmlns:a16="http://schemas.microsoft.com/office/drawing/2014/main" val="3424515330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 정의서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업무영역</a:t>
                      </a:r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공지사항 댓글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이종민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테이블명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공지사항 댓글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NOTICE_REPLY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3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설명</a:t>
                      </a:r>
                    </a:p>
                  </a:txBody>
                  <a:tcPr marT="46800"/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공지사항 댓글을 위한 데이터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71000"/>
                  </a:ext>
                </a:extLst>
              </a:tr>
              <a:tr h="272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컬럼명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컬럼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타입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NN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333554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댓글 번호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NOTICE_REPLY_SEQ</a:t>
                      </a:r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144697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공지 번호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NOTICENO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NOTICE </a:t>
                      </a:r>
                      <a:r>
                        <a:rPr lang="ko-KR" altLang="en-US" sz="1600" dirty="0"/>
                        <a:t>참조</a:t>
                      </a:r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3861696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댓글 내용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CONTENT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300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2973169805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아이디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 </a:t>
                      </a:r>
                      <a:r>
                        <a:rPr lang="ko-KR" altLang="en-US" sz="1400" dirty="0"/>
                        <a:t>참조</a:t>
                      </a:r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868702908"/>
                  </a:ext>
                </a:extLst>
              </a:tr>
              <a:tr h="259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WRITEDATE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기본값 </a:t>
                      </a:r>
                      <a:r>
                        <a:rPr lang="en-US" altLang="ko-KR" sz="1600" dirty="0"/>
                        <a:t>: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/>
                        <a:t>SYSDATE</a:t>
                      </a:r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322970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2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개">
            <a:extLst>
              <a:ext uri="{FF2B5EF4-FFF2-40B4-BE49-F238E27FC236}">
                <a16:creationId xmlns:a16="http://schemas.microsoft.com/office/drawing/2014/main" id="{0CBAEBD0-F4A1-C5B2-776A-F3A19EFD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014" y="0"/>
            <a:ext cx="1232480" cy="1232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7E8297-E466-43C0-0ACD-52975127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9" y="155020"/>
            <a:ext cx="7287816" cy="10241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5000" dirty="0"/>
              <a:t>Notice </a:t>
            </a:r>
            <a:r>
              <a:rPr kumimoji="1" lang="ko-KR" altLang="en-US" sz="5000" dirty="0"/>
              <a:t>댓글</a:t>
            </a:r>
            <a:r>
              <a:rPr kumimoji="1" lang="en-US" altLang="ko-KR" sz="5000" dirty="0"/>
              <a:t> - </a:t>
            </a:r>
            <a:r>
              <a:rPr kumimoji="1" lang="ko-KR" altLang="en-US" sz="5000" dirty="0"/>
              <a:t> 와이어프레임</a:t>
            </a:r>
            <a:endParaRPr kumimoji="1" lang="en-US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2343333" y="1325882"/>
            <a:ext cx="2350456" cy="89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/notice/list.do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6BDC05F-8138-86AF-8643-6E945C0644F2}"/>
              </a:ext>
            </a:extLst>
          </p:cNvPr>
          <p:cNvSpPr/>
          <p:nvPr/>
        </p:nvSpPr>
        <p:spPr>
          <a:xfrm>
            <a:off x="543661" y="1355556"/>
            <a:ext cx="1232480" cy="834190"/>
          </a:xfrm>
          <a:prstGeom prst="roundRect">
            <a:avLst>
              <a:gd name="adj" fmla="val 16667"/>
            </a:avLst>
          </a:prstGeom>
          <a:solidFill>
            <a:srgbClr val="35B8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dirty="0">
                <a:latin typeface="나눔고딕 ExtraBold"/>
                <a:ea typeface="나눔고딕 ExtraBold"/>
              </a:rPr>
              <a:t>main</a:t>
            </a:r>
            <a:endParaRPr lang="ko-KR" altLang="en-US" sz="2200" dirty="0">
              <a:latin typeface="나눔고딕 ExtraBold"/>
              <a:ea typeface="나눔고딕 ExtraBold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V="1">
            <a:off x="1776141" y="1611322"/>
            <a:ext cx="567192" cy="1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9744301-D907-7DC1-AA5A-9CB5C22AFED4}"/>
              </a:ext>
            </a:extLst>
          </p:cNvPr>
          <p:cNvCxnSpPr>
            <a:cxnSpLocks/>
            <a:stCxn id="4" idx="1"/>
            <a:endCxn id="35" idx="3"/>
          </p:cNvCxnSpPr>
          <p:nvPr/>
        </p:nvCxnSpPr>
        <p:spPr>
          <a:xfrm flipH="1">
            <a:off x="1776141" y="1772651"/>
            <a:ext cx="567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5490253" y="1296208"/>
            <a:ext cx="2350456" cy="89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/notice/view.do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5347687" y="2952287"/>
            <a:ext cx="2653806" cy="893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/noticereply/list.do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V="1">
            <a:off x="4693789" y="1587731"/>
            <a:ext cx="817549" cy="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endCxn id="4" idx="3"/>
          </p:cNvCxnSpPr>
          <p:nvPr/>
        </p:nvCxnSpPr>
        <p:spPr>
          <a:xfrm flipH="1">
            <a:off x="4693789" y="1770611"/>
            <a:ext cx="792611" cy="2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2343333" y="3008630"/>
            <a:ext cx="2350456" cy="893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/noticereply/write.do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8655391" y="2952287"/>
            <a:ext cx="2350456" cy="893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/noticereply/update.do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5490253" y="4559724"/>
            <a:ext cx="2350456" cy="893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/noticereply/delete.do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endCxn id="30" idx="3"/>
          </p:cNvCxnSpPr>
          <p:nvPr/>
        </p:nvCxnSpPr>
        <p:spPr>
          <a:xfrm flipH="1" flipV="1">
            <a:off x="4693789" y="3455399"/>
            <a:ext cx="609731" cy="269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>
            <a:off x="4693789" y="3237728"/>
            <a:ext cx="63282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>
            <a:off x="6849687" y="3873731"/>
            <a:ext cx="8313" cy="69826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stCxn id="32" idx="0"/>
            <a:endCxn id="88" idx="2"/>
          </p:cNvCxnSpPr>
          <p:nvPr/>
        </p:nvCxnSpPr>
        <p:spPr>
          <a:xfrm flipV="1">
            <a:off x="6665481" y="3845825"/>
            <a:ext cx="9109" cy="71389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>
            <a:off x="8030095" y="3225338"/>
            <a:ext cx="607078" cy="1239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H="1" flipV="1">
            <a:off x="8005156" y="3391593"/>
            <a:ext cx="598517" cy="83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>
            <a:off x="6849687" y="2217652"/>
            <a:ext cx="0" cy="70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H="1" flipV="1">
            <a:off x="6657168" y="2205394"/>
            <a:ext cx="8313" cy="716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909FA5-16F1-2BB4-EABB-6388B2437DDF}"/>
              </a:ext>
            </a:extLst>
          </p:cNvPr>
          <p:cNvSpPr/>
          <p:nvPr/>
        </p:nvSpPr>
        <p:spPr>
          <a:xfrm>
            <a:off x="9624766" y="5317316"/>
            <a:ext cx="1743959" cy="603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권한 필터 없음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D5D57-6D84-11E9-4C78-51CDD5A75DB0}"/>
              </a:ext>
            </a:extLst>
          </p:cNvPr>
          <p:cNvSpPr/>
          <p:nvPr/>
        </p:nvSpPr>
        <p:spPr>
          <a:xfrm>
            <a:off x="9624766" y="6031230"/>
            <a:ext cx="1743959" cy="603316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권한 일반회원 </a:t>
            </a:r>
            <a:r>
              <a:rPr lang="ko-KR" altLang="en-US" sz="1600" dirty="0"/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84625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FFD3753-BD8A-316E-CEEB-4F470ACB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180" y="253217"/>
            <a:ext cx="6795560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en-US" dirty="0"/>
              <a:t>목</a:t>
            </a:r>
            <a:r>
              <a:rPr kumimoji="1" lang="ko-KR" altLang="en-US" dirty="0"/>
              <a:t>차 </a:t>
            </a:r>
            <a:endParaRPr kumimoji="1"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81E24-7CEC-8743-E70F-416103FB30D9}"/>
              </a:ext>
            </a:extLst>
          </p:cNvPr>
          <p:cNvSpPr txBox="1"/>
          <p:nvPr/>
        </p:nvSpPr>
        <p:spPr>
          <a:xfrm>
            <a:off x="4743180" y="1841627"/>
            <a:ext cx="6795560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ko-KR" sz="2800" dirty="0"/>
              <a:t>1. </a:t>
            </a:r>
            <a:r>
              <a:rPr lang="ko-KR" altLang="en-US" sz="2800" dirty="0"/>
              <a:t>목적과 특징</a:t>
            </a:r>
            <a:endParaRPr lang="en-US" altLang="ko-KR" sz="2800" dirty="0"/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ko-KR" sz="2800" dirty="0"/>
              <a:t>2. </a:t>
            </a:r>
            <a:r>
              <a:rPr lang="ko-KR" altLang="en-US" sz="2800" dirty="0"/>
              <a:t>소요 자원</a:t>
            </a:r>
            <a:endParaRPr lang="en-US" altLang="ko-KR" sz="2800" dirty="0"/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ko-KR" sz="2800" dirty="0"/>
              <a:t>3. </a:t>
            </a:r>
            <a:r>
              <a:rPr lang="ko-KR" altLang="en-US" sz="2800" dirty="0"/>
              <a:t>메인 페이지 구성</a:t>
            </a:r>
            <a:endParaRPr lang="en-US" altLang="ko-KR" sz="2800" dirty="0"/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ko-KR" sz="2800" dirty="0"/>
              <a:t>4. </a:t>
            </a:r>
            <a:r>
              <a:rPr lang="ko-KR" altLang="en-US" sz="2800" dirty="0"/>
              <a:t>공지사항 게시판 구현</a:t>
            </a:r>
            <a:endParaRPr lang="en-US" altLang="ko-KR" sz="2800" dirty="0"/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ko-KR" sz="2800" dirty="0"/>
              <a:t>5. </a:t>
            </a:r>
            <a:r>
              <a:rPr lang="ko-KR" altLang="en-US" sz="2800" dirty="0"/>
              <a:t>공지사항 게시판 댓글 구현</a:t>
            </a:r>
            <a:endParaRPr lang="en-US" altLang="ko-KR" sz="2800" dirty="0"/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ko-KR" sz="2800" dirty="0"/>
              <a:t>6. </a:t>
            </a:r>
            <a:r>
              <a:rPr lang="ko-KR" altLang="en-US" sz="2800" dirty="0"/>
              <a:t>카테고리 </a:t>
            </a:r>
            <a:r>
              <a:rPr lang="en-US" altLang="ko-KR" sz="2800" dirty="0"/>
              <a:t>CRUD </a:t>
            </a:r>
            <a:r>
              <a:rPr lang="ko-KR" altLang="en-US" sz="2800" dirty="0"/>
              <a:t>구현</a:t>
            </a:r>
            <a:endParaRPr lang="en-US" altLang="ko-KR" sz="2800" dirty="0"/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ko-KR" sz="2800" dirty="0"/>
              <a:t>7. </a:t>
            </a:r>
            <a:r>
              <a:rPr lang="ko-KR" altLang="en-US" sz="2800" dirty="0"/>
              <a:t>오류 코드 해결</a:t>
            </a:r>
            <a:endParaRPr lang="en-US" altLang="ko-KR" sz="2800" dirty="0"/>
          </a:p>
        </p:txBody>
      </p:sp>
      <p:pic>
        <p:nvPicPr>
          <p:cNvPr id="5" name="Picture 4" descr="사진의 아래쪽에서 엿보고 있는 호기심 많은 고양이">
            <a:extLst>
              <a:ext uri="{FF2B5EF4-FFF2-40B4-BE49-F238E27FC236}">
                <a16:creationId xmlns:a16="http://schemas.microsoft.com/office/drawing/2014/main" id="{8F440CAA-592A-A1E5-4750-F16E3E9FD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8" r="4" b="4"/>
          <a:stretch/>
        </p:blipFill>
        <p:spPr>
          <a:xfrm>
            <a:off x="1022" y="10"/>
            <a:ext cx="4170223" cy="3428989"/>
          </a:xfrm>
          <a:prstGeom prst="rect">
            <a:avLst/>
          </a:prstGeom>
        </p:spPr>
      </p:pic>
      <p:pic>
        <p:nvPicPr>
          <p:cNvPr id="6" name="Picture 4" descr="사진의 아래쪽에서 엿보고 있는 호기심 많은 고양이">
            <a:extLst>
              <a:ext uri="{FF2B5EF4-FFF2-40B4-BE49-F238E27FC236}">
                <a16:creationId xmlns:a16="http://schemas.microsoft.com/office/drawing/2014/main" id="{E2C2A3E7-22DD-6E58-1438-E3F58F672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7" r="4" b="4"/>
          <a:stretch/>
        </p:blipFill>
        <p:spPr>
          <a:xfrm>
            <a:off x="1022" y="3429001"/>
            <a:ext cx="4170223" cy="3429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36798F-FAB1-724D-8B51-AA8BC0FE7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757" y="3428999"/>
            <a:ext cx="4173576" cy="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3180" y="6087110"/>
            <a:ext cx="688798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라인이(가) 표시된 사진">
            <a:extLst>
              <a:ext uri="{FF2B5EF4-FFF2-40B4-BE49-F238E27FC236}">
                <a16:creationId xmlns:a16="http://schemas.microsoft.com/office/drawing/2014/main" id="{23A05BFA-B293-A4AE-602B-9E5A07884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6"/>
          <a:stretch/>
        </p:blipFill>
        <p:spPr>
          <a:xfrm>
            <a:off x="0" y="1135787"/>
            <a:ext cx="12192000" cy="36436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CA58B0-347E-4324-C649-C70C746F3A0E}"/>
              </a:ext>
            </a:extLst>
          </p:cNvPr>
          <p:cNvSpPr/>
          <p:nvPr/>
        </p:nvSpPr>
        <p:spPr>
          <a:xfrm>
            <a:off x="949904" y="2004004"/>
            <a:ext cx="9994616" cy="673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7119E2-3424-73F7-5352-94241CE62B1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228841" y="3009808"/>
            <a:ext cx="835654" cy="261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A1FFB-58D5-6B97-FACA-674653C120E6}"/>
              </a:ext>
            </a:extLst>
          </p:cNvPr>
          <p:cNvSpPr txBox="1"/>
          <p:nvPr/>
        </p:nvSpPr>
        <p:spPr>
          <a:xfrm>
            <a:off x="2634981" y="2109774"/>
            <a:ext cx="189931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댓글 </a:t>
            </a:r>
            <a:r>
              <a:rPr lang="ko-KR" altLang="en-US" sz="2400" b="1" dirty="0" err="1"/>
              <a:t>작성란</a:t>
            </a:r>
            <a:endParaRPr lang="ko-KR" altLang="en-US" sz="24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363646" y="145924"/>
            <a:ext cx="5723794" cy="111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댓글 리스트 </a:t>
            </a:r>
            <a:endParaRPr lang="en-US" altLang="ko-KR" sz="3200" dirty="0"/>
          </a:p>
          <a:p>
            <a:r>
              <a:rPr lang="en-US" altLang="ko-KR" sz="3200" dirty="0"/>
              <a:t>(</a:t>
            </a:r>
            <a:r>
              <a:rPr lang="ko-KR" altLang="en-US" sz="3200" dirty="0"/>
              <a:t>공지사항 </a:t>
            </a:r>
            <a:r>
              <a:rPr lang="ko-KR" altLang="en-US" sz="3200" dirty="0" err="1"/>
              <a:t>글보기</a:t>
            </a:r>
            <a:r>
              <a:rPr lang="ko-KR" altLang="en-US" sz="3200" dirty="0"/>
              <a:t> 페이지에 있음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89311-EBD5-4331-2C3C-F24980709E5A}"/>
              </a:ext>
            </a:extLst>
          </p:cNvPr>
          <p:cNvSpPr/>
          <p:nvPr/>
        </p:nvSpPr>
        <p:spPr>
          <a:xfrm>
            <a:off x="949904" y="2844221"/>
            <a:ext cx="4159424" cy="3366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862F-3F05-D457-CB17-12B7E8EDEF8F}"/>
              </a:ext>
            </a:extLst>
          </p:cNvPr>
          <p:cNvSpPr txBox="1"/>
          <p:nvPr/>
        </p:nvSpPr>
        <p:spPr>
          <a:xfrm>
            <a:off x="2127505" y="2782981"/>
            <a:ext cx="24067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본인의 계정 정보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90392-E00D-A020-4943-3EB7D1412F65}"/>
              </a:ext>
            </a:extLst>
          </p:cNvPr>
          <p:cNvSpPr/>
          <p:nvPr/>
        </p:nvSpPr>
        <p:spPr>
          <a:xfrm>
            <a:off x="949903" y="3338895"/>
            <a:ext cx="9994615" cy="592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915D2-23BE-8B73-16F7-C817DCC393E9}"/>
              </a:ext>
            </a:extLst>
          </p:cNvPr>
          <p:cNvSpPr txBox="1"/>
          <p:nvPr/>
        </p:nvSpPr>
        <p:spPr>
          <a:xfrm>
            <a:off x="2517479" y="3488882"/>
            <a:ext cx="283694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해당 </a:t>
            </a:r>
            <a:r>
              <a:rPr lang="ko-KR" altLang="en-US" sz="2400" b="1" dirty="0" err="1"/>
              <a:t>공지글의</a:t>
            </a:r>
            <a:r>
              <a:rPr lang="ko-KR" altLang="en-US" sz="2400" b="1" dirty="0"/>
              <a:t> 댓글 리스트가 표시되는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7D2783-B266-C793-016D-E5CB755DB784}"/>
              </a:ext>
            </a:extLst>
          </p:cNvPr>
          <p:cNvSpPr/>
          <p:nvPr/>
        </p:nvSpPr>
        <p:spPr>
          <a:xfrm>
            <a:off x="10064495" y="2827199"/>
            <a:ext cx="880023" cy="417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B1F66-60F2-A583-37F6-3A6F5FABAC29}"/>
              </a:ext>
            </a:extLst>
          </p:cNvPr>
          <p:cNvSpPr txBox="1"/>
          <p:nvPr/>
        </p:nvSpPr>
        <p:spPr>
          <a:xfrm>
            <a:off x="6922001" y="2805090"/>
            <a:ext cx="230684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버튼을 누르면 </a:t>
            </a:r>
            <a:r>
              <a:rPr lang="en-US" altLang="ko-KR" sz="2400" b="1" dirty="0"/>
              <a:t>/noticereply/write.do</a:t>
            </a:r>
            <a:r>
              <a:rPr lang="ko-KR" altLang="en-US" sz="2400" b="1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410370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D9973E5C-9C6D-706D-F3BE-C10B8075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914400"/>
            <a:ext cx="12016740" cy="50292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CA58B0-347E-4324-C649-C70C746F3A0E}"/>
              </a:ext>
            </a:extLst>
          </p:cNvPr>
          <p:cNvSpPr/>
          <p:nvPr/>
        </p:nvSpPr>
        <p:spPr>
          <a:xfrm>
            <a:off x="648247" y="3077984"/>
            <a:ext cx="10635638" cy="2125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DA1FFB-58D5-6B97-FACA-674653C120E6}"/>
              </a:ext>
            </a:extLst>
          </p:cNvPr>
          <p:cNvSpPr txBox="1"/>
          <p:nvPr/>
        </p:nvSpPr>
        <p:spPr>
          <a:xfrm>
            <a:off x="7615887" y="4974894"/>
            <a:ext cx="390448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로그인을 한 상태이기 때문에 댓글 등록이 되고 댓글 리스트와 댓글 페이지 처리까지 구현된 모습입니다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363645" y="145925"/>
            <a:ext cx="4207587" cy="5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댓글 </a:t>
            </a:r>
            <a:r>
              <a:rPr lang="ko-KR" altLang="en-US" sz="3200" dirty="0" err="1"/>
              <a:t>등록시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484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85D56902-102F-1F73-9480-DF855149B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67"/>
          <a:stretch/>
        </p:blipFill>
        <p:spPr>
          <a:xfrm>
            <a:off x="434340" y="876692"/>
            <a:ext cx="11323320" cy="5522524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025586" y="190946"/>
            <a:ext cx="58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댓글 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E405C-260F-4000-7FE4-D5D622292042}"/>
              </a:ext>
            </a:extLst>
          </p:cNvPr>
          <p:cNvSpPr/>
          <p:nvPr/>
        </p:nvSpPr>
        <p:spPr>
          <a:xfrm>
            <a:off x="1185085" y="5870890"/>
            <a:ext cx="408046" cy="303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21CB26A-2D95-D151-0717-7647AED187AD}"/>
              </a:ext>
            </a:extLst>
          </p:cNvPr>
          <p:cNvCxnSpPr>
            <a:cxnSpLocks/>
          </p:cNvCxnSpPr>
          <p:nvPr/>
        </p:nvCxnSpPr>
        <p:spPr>
          <a:xfrm flipV="1">
            <a:off x="1593131" y="5870890"/>
            <a:ext cx="848411" cy="1518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ABD5B9-1B94-F06D-30A6-126975174DB9}"/>
              </a:ext>
            </a:extLst>
          </p:cNvPr>
          <p:cNvSpPr txBox="1"/>
          <p:nvPr/>
        </p:nvSpPr>
        <p:spPr>
          <a:xfrm>
            <a:off x="2441542" y="4748651"/>
            <a:ext cx="390448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본인의 댓글만 수정 삭제 버튼이 보이며 관리자의 경우 모든 회원의 댓글을 삭제만 할 수 있습니다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7B5F66-7A85-4906-CDF8-ED3575047839}"/>
              </a:ext>
            </a:extLst>
          </p:cNvPr>
          <p:cNvSpPr/>
          <p:nvPr/>
        </p:nvSpPr>
        <p:spPr>
          <a:xfrm>
            <a:off x="3985740" y="876692"/>
            <a:ext cx="4225006" cy="1232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08832-45DA-06B3-EE04-FF69DEC4FBA1}"/>
              </a:ext>
            </a:extLst>
          </p:cNvPr>
          <p:cNvSpPr txBox="1"/>
          <p:nvPr/>
        </p:nvSpPr>
        <p:spPr>
          <a:xfrm>
            <a:off x="4705545" y="2163312"/>
            <a:ext cx="39044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삭제 버튼을 누르면 한번 더 물어본 뒤 확인을 눌러야 댓글이 삭제됩니다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9714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CE85F92-8DEB-B2D7-CE48-C23A9B43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35277"/>
            <a:ext cx="11315700" cy="5753100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025586" y="190946"/>
            <a:ext cx="58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댓글 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E405C-260F-4000-7FE4-D5D622292042}"/>
              </a:ext>
            </a:extLst>
          </p:cNvPr>
          <p:cNvSpPr/>
          <p:nvPr/>
        </p:nvSpPr>
        <p:spPr>
          <a:xfrm>
            <a:off x="810705" y="5194169"/>
            <a:ext cx="301658" cy="2733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21CB26A-2D95-D151-0717-7647AED187AD}"/>
              </a:ext>
            </a:extLst>
          </p:cNvPr>
          <p:cNvCxnSpPr>
            <a:cxnSpLocks/>
          </p:cNvCxnSpPr>
          <p:nvPr/>
        </p:nvCxnSpPr>
        <p:spPr>
          <a:xfrm flipV="1">
            <a:off x="1070480" y="4920792"/>
            <a:ext cx="1371062" cy="2703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ABD5B9-1B94-F06D-30A6-126975174DB9}"/>
              </a:ext>
            </a:extLst>
          </p:cNvPr>
          <p:cNvSpPr txBox="1"/>
          <p:nvPr/>
        </p:nvSpPr>
        <p:spPr>
          <a:xfrm>
            <a:off x="2441542" y="4748651"/>
            <a:ext cx="314855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본인의 댓글만 수정이 가능합니다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7B5F66-7A85-4906-CDF8-ED3575047839}"/>
              </a:ext>
            </a:extLst>
          </p:cNvPr>
          <p:cNvSpPr/>
          <p:nvPr/>
        </p:nvSpPr>
        <p:spPr>
          <a:xfrm>
            <a:off x="3099620" y="908991"/>
            <a:ext cx="5755130" cy="2196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08832-45DA-06B3-EE04-FF69DEC4FBA1}"/>
              </a:ext>
            </a:extLst>
          </p:cNvPr>
          <p:cNvSpPr txBox="1"/>
          <p:nvPr/>
        </p:nvSpPr>
        <p:spPr>
          <a:xfrm>
            <a:off x="6902506" y="3178841"/>
            <a:ext cx="390448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본인이 작성했던 댓글 내용이 </a:t>
            </a:r>
            <a:r>
              <a:rPr lang="en-US" altLang="ko-KR" sz="2400" b="1" dirty="0"/>
              <a:t>Modal </a:t>
            </a:r>
            <a:r>
              <a:rPr lang="ko-KR" altLang="en-US" sz="2400" b="1" dirty="0"/>
              <a:t>창에 뜹니다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수정을 다 했다면 수정 버튼을 클릭하여 수정할 수 있습니다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0404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컴퓨터 아이콘이(가) 표시된 사진">
            <a:extLst>
              <a:ext uri="{FF2B5EF4-FFF2-40B4-BE49-F238E27FC236}">
                <a16:creationId xmlns:a16="http://schemas.microsoft.com/office/drawing/2014/main" id="{BAAC9703-B780-B73C-5FAB-E203A2B3E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5"/>
          <a:stretch/>
        </p:blipFill>
        <p:spPr>
          <a:xfrm>
            <a:off x="1260810" y="990798"/>
            <a:ext cx="9358715" cy="5676256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025586" y="190946"/>
            <a:ext cx="58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댓글 비로그인 등록 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E405C-260F-4000-7FE4-D5D622292042}"/>
              </a:ext>
            </a:extLst>
          </p:cNvPr>
          <p:cNvSpPr/>
          <p:nvPr/>
        </p:nvSpPr>
        <p:spPr>
          <a:xfrm>
            <a:off x="1389107" y="4748652"/>
            <a:ext cx="3805062" cy="3606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BD5B9-1B94-F06D-30A6-126975174DB9}"/>
              </a:ext>
            </a:extLst>
          </p:cNvPr>
          <p:cNvSpPr txBox="1"/>
          <p:nvPr/>
        </p:nvSpPr>
        <p:spPr>
          <a:xfrm>
            <a:off x="5322466" y="4638919"/>
            <a:ext cx="39044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비로그인 시 로그인 후 이용해 주세요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라는 문구가 보이게 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7B5F66-7A85-4906-CDF8-ED3575047839}"/>
              </a:ext>
            </a:extLst>
          </p:cNvPr>
          <p:cNvSpPr/>
          <p:nvPr/>
        </p:nvSpPr>
        <p:spPr>
          <a:xfrm>
            <a:off x="4157220" y="990798"/>
            <a:ext cx="3629319" cy="1118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08832-45DA-06B3-EE04-FF69DEC4FBA1}"/>
              </a:ext>
            </a:extLst>
          </p:cNvPr>
          <p:cNvSpPr txBox="1"/>
          <p:nvPr/>
        </p:nvSpPr>
        <p:spPr>
          <a:xfrm>
            <a:off x="5346568" y="2214694"/>
            <a:ext cx="390448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비로그인으로 댓글 등록 버튼을 클릭하면 댓글이 등록되지 않고 로그인 하라는 안내 문구가 뜨게 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575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슬픈 회색 고양이">
            <a:extLst>
              <a:ext uri="{FF2B5EF4-FFF2-40B4-BE49-F238E27FC236}">
                <a16:creationId xmlns:a16="http://schemas.microsoft.com/office/drawing/2014/main" id="{9426E2F8-2881-FA61-0572-7184FD150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3" b="139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28393"/>
            <a:ext cx="6155707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0FF435-866E-F3C0-E8DA-89C99FD6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035840"/>
            <a:ext cx="5022050" cy="2750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 dirty="0"/>
              <a:t>Part 6</a:t>
            </a:r>
            <a:br>
              <a:rPr kumimoji="1" lang="en-US" altLang="ko-KR" sz="4200" dirty="0"/>
            </a:br>
            <a:r>
              <a:rPr kumimoji="1" lang="ko-KR" altLang="en-US" sz="5400" dirty="0"/>
              <a:t>카테고리 </a:t>
            </a:r>
            <a:r>
              <a:rPr kumimoji="1" lang="en-US" altLang="ko-KR" sz="5400" dirty="0"/>
              <a:t>CRUD </a:t>
            </a:r>
            <a:r>
              <a:rPr kumimoji="1" lang="ko-KR" altLang="en-US" sz="5400" dirty="0"/>
              <a:t>구현</a:t>
            </a:r>
            <a:endParaRPr kumimoji="1" lang="en-US" altLang="en-US" sz="5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896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323576" y="284528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테이블 정의서</a:t>
            </a:r>
          </a:p>
        </p:txBody>
      </p:sp>
      <p:pic>
        <p:nvPicPr>
          <p:cNvPr id="36" name="Graphic 6" descr="개">
            <a:extLst>
              <a:ext uri="{FF2B5EF4-FFF2-40B4-BE49-F238E27FC236}">
                <a16:creationId xmlns:a16="http://schemas.microsoft.com/office/drawing/2014/main" id="{0CBAEBD0-F4A1-C5B2-776A-F3A19EFDA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96" y="-100879"/>
            <a:ext cx="1232480" cy="123248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82009"/>
              </p:ext>
            </p:extLst>
          </p:nvPr>
        </p:nvGraphicFramePr>
        <p:xfrm>
          <a:off x="311268" y="1131601"/>
          <a:ext cx="11424070" cy="256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391">
                  <a:extLst>
                    <a:ext uri="{9D8B030D-6E8A-4147-A177-3AD203B41FA5}">
                      <a16:colId xmlns:a16="http://schemas.microsoft.com/office/drawing/2014/main" val="2694021753"/>
                    </a:ext>
                  </a:extLst>
                </a:gridCol>
                <a:gridCol w="1743231">
                  <a:extLst>
                    <a:ext uri="{9D8B030D-6E8A-4147-A177-3AD203B41FA5}">
                      <a16:colId xmlns:a16="http://schemas.microsoft.com/office/drawing/2014/main" val="2161829867"/>
                    </a:ext>
                  </a:extLst>
                </a:gridCol>
                <a:gridCol w="1548883">
                  <a:extLst>
                    <a:ext uri="{9D8B030D-6E8A-4147-A177-3AD203B41FA5}">
                      <a16:colId xmlns:a16="http://schemas.microsoft.com/office/drawing/2014/main" val="1777604915"/>
                    </a:ext>
                  </a:extLst>
                </a:gridCol>
                <a:gridCol w="1320656">
                  <a:extLst>
                    <a:ext uri="{9D8B030D-6E8A-4147-A177-3AD203B41FA5}">
                      <a16:colId xmlns:a16="http://schemas.microsoft.com/office/drawing/2014/main" val="3655848644"/>
                    </a:ext>
                  </a:extLst>
                </a:gridCol>
                <a:gridCol w="305735">
                  <a:extLst>
                    <a:ext uri="{9D8B030D-6E8A-4147-A177-3AD203B41FA5}">
                      <a16:colId xmlns:a16="http://schemas.microsoft.com/office/drawing/2014/main" val="1808792013"/>
                    </a:ext>
                  </a:extLst>
                </a:gridCol>
                <a:gridCol w="966112">
                  <a:extLst>
                    <a:ext uri="{9D8B030D-6E8A-4147-A177-3AD203B41FA5}">
                      <a16:colId xmlns:a16="http://schemas.microsoft.com/office/drawing/2014/main" val="3103351100"/>
                    </a:ext>
                  </a:extLst>
                </a:gridCol>
                <a:gridCol w="1313411">
                  <a:extLst>
                    <a:ext uri="{9D8B030D-6E8A-4147-A177-3AD203B41FA5}">
                      <a16:colId xmlns:a16="http://schemas.microsoft.com/office/drawing/2014/main" val="2062652472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2205485711"/>
                    </a:ext>
                  </a:extLst>
                </a:gridCol>
                <a:gridCol w="1369367">
                  <a:extLst>
                    <a:ext uri="{9D8B030D-6E8A-4147-A177-3AD203B41FA5}">
                      <a16:colId xmlns:a16="http://schemas.microsoft.com/office/drawing/2014/main" val="3424515330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 정의서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업무영역</a:t>
                      </a:r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카테고리 분류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이종민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테이블명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카테고리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CATEGORY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3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설명</a:t>
                      </a:r>
                    </a:p>
                  </a:txBody>
                  <a:tcPr marT="46800"/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카테고리 분류를 위한 데이터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71000"/>
                  </a:ext>
                </a:extLst>
              </a:tr>
              <a:tr h="272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컬럼명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컬럼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타입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NN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333554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카테고리 번호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CATEGORYNO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144697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카테고리 이름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CATEGORYNAME</a:t>
                      </a:r>
                      <a:endParaRPr lang="ko-KR" altLang="en-US" sz="14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386169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26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개">
            <a:extLst>
              <a:ext uri="{FF2B5EF4-FFF2-40B4-BE49-F238E27FC236}">
                <a16:creationId xmlns:a16="http://schemas.microsoft.com/office/drawing/2014/main" id="{0CBAEBD0-F4A1-C5B2-776A-F3A19EFD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014" y="0"/>
            <a:ext cx="1232480" cy="1232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7E8297-E466-43C0-0ACD-52975127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8" y="155020"/>
            <a:ext cx="8903261" cy="1024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5000"/>
              <a:t>게시판 카테고리</a:t>
            </a:r>
            <a:r>
              <a:rPr kumimoji="1" lang="en-US" altLang="ko-KR" sz="5000" dirty="0"/>
              <a:t> - </a:t>
            </a:r>
            <a:r>
              <a:rPr kumimoji="1" lang="ko-KR" altLang="en-US" sz="5000" dirty="0"/>
              <a:t> 와이어프레임</a:t>
            </a:r>
            <a:endParaRPr kumimoji="1" lang="en-US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2343333" y="1325882"/>
            <a:ext cx="2350456" cy="8935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/category/list.do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6BDC05F-8138-86AF-8643-6E945C0644F2}"/>
              </a:ext>
            </a:extLst>
          </p:cNvPr>
          <p:cNvSpPr/>
          <p:nvPr/>
        </p:nvSpPr>
        <p:spPr>
          <a:xfrm>
            <a:off x="306014" y="1355556"/>
            <a:ext cx="1470127" cy="862096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>
                <a:latin typeface="나눔고딕 ExtraBold"/>
                <a:ea typeface="나눔고딕 ExtraBold"/>
              </a:rPr>
              <a:t>관리자 페이지</a:t>
            </a:r>
            <a:endParaRPr lang="ko-KR" altLang="en-US" sz="2200" dirty="0">
              <a:latin typeface="나눔고딕 ExtraBold"/>
              <a:ea typeface="나눔고딕 ExtraBold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V="1">
            <a:off x="1776141" y="1611322"/>
            <a:ext cx="567192" cy="13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9744301-D907-7DC1-AA5A-9CB5C22AFED4}"/>
              </a:ext>
            </a:extLst>
          </p:cNvPr>
          <p:cNvCxnSpPr>
            <a:cxnSpLocks/>
            <a:stCxn id="4" idx="1"/>
            <a:endCxn id="35" idx="3"/>
          </p:cNvCxnSpPr>
          <p:nvPr/>
        </p:nvCxnSpPr>
        <p:spPr>
          <a:xfrm flipH="1">
            <a:off x="1776141" y="1772651"/>
            <a:ext cx="567192" cy="1395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1538494" y="3399056"/>
            <a:ext cx="3458645" cy="10978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/category/update.do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/>
          <p:nvPr/>
        </p:nvCxnSpPr>
        <p:spPr>
          <a:xfrm flipV="1">
            <a:off x="4693789" y="1587731"/>
            <a:ext cx="817549" cy="69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endCxn id="4" idx="3"/>
          </p:cNvCxnSpPr>
          <p:nvPr/>
        </p:nvCxnSpPr>
        <p:spPr>
          <a:xfrm flipH="1">
            <a:off x="4693789" y="1770611"/>
            <a:ext cx="792611" cy="204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5486400" y="1324998"/>
            <a:ext cx="3295634" cy="98559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/category/write.do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2DEF57-C098-3CE0-139C-D8113A26FA85}"/>
              </a:ext>
            </a:extLst>
          </p:cNvPr>
          <p:cNvSpPr/>
          <p:nvPr/>
        </p:nvSpPr>
        <p:spPr>
          <a:xfrm>
            <a:off x="5626421" y="3357268"/>
            <a:ext cx="3295635" cy="1139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/category/delete.do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cxnSpLocks/>
          </p:cNvCxnSpPr>
          <p:nvPr/>
        </p:nvCxnSpPr>
        <p:spPr>
          <a:xfrm>
            <a:off x="3879542" y="2217652"/>
            <a:ext cx="0" cy="121134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518561" y="2219420"/>
            <a:ext cx="0" cy="117963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cxnSpLocks/>
          </p:cNvCxnSpPr>
          <p:nvPr/>
        </p:nvCxnSpPr>
        <p:spPr>
          <a:xfrm>
            <a:off x="4468371" y="2217652"/>
            <a:ext cx="1225419" cy="113961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06F95D-31CA-4502-663F-3FFADE2765A0}"/>
              </a:ext>
            </a:extLst>
          </p:cNvPr>
          <p:cNvCxnSpPr>
            <a:cxnSpLocks/>
          </p:cNvCxnSpPr>
          <p:nvPr/>
        </p:nvCxnSpPr>
        <p:spPr>
          <a:xfrm flipH="1" flipV="1">
            <a:off x="4693789" y="2217652"/>
            <a:ext cx="1245098" cy="113961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723C68-8496-49D6-3986-BBD748612CC3}"/>
              </a:ext>
            </a:extLst>
          </p:cNvPr>
          <p:cNvSpPr txBox="1"/>
          <p:nvPr/>
        </p:nvSpPr>
        <p:spPr>
          <a:xfrm>
            <a:off x="452761" y="5042517"/>
            <a:ext cx="958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관리자 이상만 카테고리 리스트에 들어갈 수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D51E83-951A-C4E8-0DD0-B6F16EC6F9CD}"/>
              </a:ext>
            </a:extLst>
          </p:cNvPr>
          <p:cNvSpPr/>
          <p:nvPr/>
        </p:nvSpPr>
        <p:spPr>
          <a:xfrm>
            <a:off x="9624766" y="6031230"/>
            <a:ext cx="1743959" cy="603316"/>
          </a:xfrm>
          <a:prstGeom prst="rect">
            <a:avLst/>
          </a:prstGeom>
          <a:solidFill>
            <a:srgbClr val="6A0C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권한 관리자 이상</a:t>
            </a:r>
          </a:p>
        </p:txBody>
      </p:sp>
    </p:spTree>
    <p:extLst>
      <p:ext uri="{BB962C8B-B14F-4D97-AF65-F5344CB8AC3E}">
        <p14:creationId xmlns:p14="http://schemas.microsoft.com/office/powerpoint/2010/main" val="292467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D32860-F139-BF21-2388-3ECBD302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44"/>
            <a:ext cx="12192000" cy="6795855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212199" y="144293"/>
            <a:ext cx="5087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카테고리 리스트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B34D2B-9A5F-AD6C-80BF-AC7798193172}"/>
              </a:ext>
            </a:extLst>
          </p:cNvPr>
          <p:cNvSpPr/>
          <p:nvPr/>
        </p:nvSpPr>
        <p:spPr>
          <a:xfrm>
            <a:off x="2168706" y="3704470"/>
            <a:ext cx="4311992" cy="6686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62F52-CBDD-CB2D-45F1-CB86055ECF74}"/>
              </a:ext>
            </a:extLst>
          </p:cNvPr>
          <p:cNvSpPr txBox="1"/>
          <p:nvPr/>
        </p:nvSpPr>
        <p:spPr>
          <a:xfrm>
            <a:off x="2304001" y="4481458"/>
            <a:ext cx="40414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카테고리 번호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카테고리 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EB3956-E8C7-A90D-2A02-13B1C37B7DEF}"/>
              </a:ext>
            </a:extLst>
          </p:cNvPr>
          <p:cNvSpPr/>
          <p:nvPr/>
        </p:nvSpPr>
        <p:spPr>
          <a:xfrm>
            <a:off x="6848718" y="3695951"/>
            <a:ext cx="1043531" cy="6686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2214C-D6D0-680C-0529-C379309DBD57}"/>
              </a:ext>
            </a:extLst>
          </p:cNvPr>
          <p:cNvSpPr txBox="1"/>
          <p:nvPr/>
        </p:nvSpPr>
        <p:spPr>
          <a:xfrm>
            <a:off x="7010860" y="4575477"/>
            <a:ext cx="374234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카테고리 수정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삭제 버튼</a:t>
            </a:r>
            <a:endParaRPr lang="en-US" altLang="ko-KR" sz="2400" b="1" dirty="0"/>
          </a:p>
          <a:p>
            <a:r>
              <a:rPr lang="ko-KR" altLang="en-US" sz="2400" b="1" dirty="0"/>
              <a:t>카테고리 이름을 변경하고 수정 버튼을 누르면 이름이 변경됩니다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4BA18-9CC1-8B00-6191-91BAD68A5E24}"/>
              </a:ext>
            </a:extLst>
          </p:cNvPr>
          <p:cNvSpPr/>
          <p:nvPr/>
        </p:nvSpPr>
        <p:spPr>
          <a:xfrm>
            <a:off x="2033410" y="5153010"/>
            <a:ext cx="1038264" cy="528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D687A9-C8A9-0BD8-9C12-D3C647E04BB9}"/>
              </a:ext>
            </a:extLst>
          </p:cNvPr>
          <p:cNvCxnSpPr>
            <a:cxnSpLocks/>
          </p:cNvCxnSpPr>
          <p:nvPr/>
        </p:nvCxnSpPr>
        <p:spPr>
          <a:xfrm>
            <a:off x="2974019" y="4092382"/>
            <a:ext cx="0" cy="3890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90EFDD-F6BC-3082-553B-4346916D351D}"/>
              </a:ext>
            </a:extLst>
          </p:cNvPr>
          <p:cNvCxnSpPr>
            <a:cxnSpLocks/>
          </p:cNvCxnSpPr>
          <p:nvPr/>
        </p:nvCxnSpPr>
        <p:spPr>
          <a:xfrm flipV="1">
            <a:off x="7635711" y="2983089"/>
            <a:ext cx="386499" cy="9007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C74FF-A4F9-6FA3-9FE9-782923EAB603}"/>
              </a:ext>
            </a:extLst>
          </p:cNvPr>
          <p:cNvCxnSpPr>
            <a:cxnSpLocks/>
          </p:cNvCxnSpPr>
          <p:nvPr/>
        </p:nvCxnSpPr>
        <p:spPr>
          <a:xfrm flipH="1">
            <a:off x="4919708" y="4190260"/>
            <a:ext cx="113931" cy="3183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35423E-79D3-0EEB-35C7-12B0D7AAF74F}"/>
              </a:ext>
            </a:extLst>
          </p:cNvPr>
          <p:cNvCxnSpPr>
            <a:cxnSpLocks/>
          </p:cNvCxnSpPr>
          <p:nvPr/>
        </p:nvCxnSpPr>
        <p:spPr>
          <a:xfrm>
            <a:off x="7210147" y="4170102"/>
            <a:ext cx="0" cy="4053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B11B342-35C7-E9BE-CA47-E034B7AE45C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94612" y="3261622"/>
            <a:ext cx="1438798" cy="21557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B43575-3FA3-D854-5FF8-BBA5A6454A9E}"/>
              </a:ext>
            </a:extLst>
          </p:cNvPr>
          <p:cNvSpPr txBox="1"/>
          <p:nvPr/>
        </p:nvSpPr>
        <p:spPr>
          <a:xfrm>
            <a:off x="0" y="5595527"/>
            <a:ext cx="47503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카테고리 작성 </a:t>
            </a:r>
            <a:r>
              <a:rPr lang="en-US" altLang="ko-KR" sz="2400" b="1" dirty="0"/>
              <a:t>modal </a:t>
            </a:r>
            <a:r>
              <a:rPr lang="ko-KR" altLang="en-US" sz="2400" b="1" dirty="0"/>
              <a:t>창이 열립니다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카테고리 번호가 겹치지 않도록 입력해야 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8354950-1A73-8B87-B2A9-E78942CA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69" y="1443849"/>
            <a:ext cx="4251960" cy="153924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73BEDA-43C8-CD46-9CAF-0EFE0B20C814}"/>
              </a:ext>
            </a:extLst>
          </p:cNvPr>
          <p:cNvSpPr/>
          <p:nvPr/>
        </p:nvSpPr>
        <p:spPr>
          <a:xfrm>
            <a:off x="5746720" y="1467008"/>
            <a:ext cx="4271509" cy="1524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33A20E-3749-EC2B-8FB5-E05AF7FBF2E9}"/>
              </a:ext>
            </a:extLst>
          </p:cNvPr>
          <p:cNvSpPr txBox="1"/>
          <p:nvPr/>
        </p:nvSpPr>
        <p:spPr>
          <a:xfrm>
            <a:off x="8235934" y="3037075"/>
            <a:ext cx="374234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삭제 시 카테고리 번호와 이름이 표시되며 한번 더 물어보게 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21" name="그림 20" descr="텍스트, 스크린샷, 폰트, 번호이(가) 표시된 사진">
            <a:extLst>
              <a:ext uri="{FF2B5EF4-FFF2-40B4-BE49-F238E27FC236}">
                <a16:creationId xmlns:a16="http://schemas.microsoft.com/office/drawing/2014/main" id="{B11BBE7C-21F9-F6F7-EA36-F4D075E2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1" y="837367"/>
            <a:ext cx="3756660" cy="23622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101A2-DADD-F90F-2584-5CF2BA183B78}"/>
              </a:ext>
            </a:extLst>
          </p:cNvPr>
          <p:cNvSpPr/>
          <p:nvPr/>
        </p:nvSpPr>
        <p:spPr>
          <a:xfrm>
            <a:off x="425671" y="818550"/>
            <a:ext cx="3756660" cy="24242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46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슬픈 회색 고양이">
            <a:extLst>
              <a:ext uri="{FF2B5EF4-FFF2-40B4-BE49-F238E27FC236}">
                <a16:creationId xmlns:a16="http://schemas.microsoft.com/office/drawing/2014/main" id="{9426E2F8-2881-FA61-0572-7184FD150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3" b="139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28393"/>
            <a:ext cx="6155707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0FF435-866E-F3C0-E8DA-89C99FD6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035840"/>
            <a:ext cx="5022050" cy="2740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 dirty="0"/>
              <a:t>Part 7</a:t>
            </a:r>
            <a:br>
              <a:rPr kumimoji="1" lang="en-US" altLang="ko-KR" sz="5400" dirty="0"/>
            </a:br>
            <a:r>
              <a:rPr kumimoji="1" lang="ko-KR" altLang="en-US" sz="5400" dirty="0"/>
              <a:t>오류 코드 해결</a:t>
            </a:r>
            <a:endParaRPr kumimoji="1" lang="en-US" altLang="en-US" sz="5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52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F79DB-239E-53DA-2C97-1608B05C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 반려동물을 키우는 이용자들이  정보를 나누고 자유롭게 대화할 수 있는 커뮤니티 사이트입니다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/>
              <a:t>사용자들이 반려동물에 대한 정보를 자유롭게 공유하고 서로 반려동물 용품을 사고 </a:t>
            </a:r>
            <a:r>
              <a:rPr lang="ko-KR" altLang="en-US" sz="2400" dirty="0" err="1"/>
              <a:t>팔수</a:t>
            </a:r>
            <a:r>
              <a:rPr lang="ko-KR" altLang="en-US" sz="2400" dirty="0"/>
              <a:t> 있게 하기 위해 서비스하는 목적을 가집니다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/>
              <a:t>동물 사랑 게시판의 특징으로는 회원과 비회원 모두 정보 공유를 할 수 있다는 점입니다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6147E6-3EDD-12FE-0FFC-10878AF52C32}"/>
              </a:ext>
            </a:extLst>
          </p:cNvPr>
          <p:cNvGrpSpPr/>
          <p:nvPr/>
        </p:nvGrpSpPr>
        <p:grpSpPr>
          <a:xfrm>
            <a:off x="219201" y="331084"/>
            <a:ext cx="1152086" cy="479503"/>
            <a:chOff x="219201" y="331084"/>
            <a:chExt cx="1152086" cy="4795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사각형: 둥근 모서리 3">
              <a:extLst>
                <a:ext uri="{FF2B5EF4-FFF2-40B4-BE49-F238E27FC236}">
                  <a16:creationId xmlns:a16="http://schemas.microsoft.com/office/drawing/2014/main" id="{FDDB8299-97B5-6A94-A51D-BCD79B60CD48}"/>
                </a:ext>
              </a:extLst>
            </p:cNvPr>
            <p:cNvSpPr/>
            <p:nvPr/>
          </p:nvSpPr>
          <p:spPr>
            <a:xfrm>
              <a:off x="219201" y="331084"/>
              <a:ext cx="1152086" cy="479503"/>
            </a:xfrm>
            <a:prstGeom prst="roundRect">
              <a:avLst>
                <a:gd name="adj" fmla="val 3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30965-CD02-1996-6F4B-220C50CDE65C}"/>
                </a:ext>
              </a:extLst>
            </p:cNvPr>
            <p:cNvSpPr txBox="1"/>
            <p:nvPr/>
          </p:nvSpPr>
          <p:spPr>
            <a:xfrm>
              <a:off x="404753" y="370780"/>
              <a:ext cx="780984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/>
                <a:t>Part</a:t>
              </a:r>
              <a:r>
                <a:rPr lang="ko-KR" altLang="en-US" sz="2000" b="1" spc="-150" dirty="0"/>
                <a:t>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E1231D37-35B3-524D-42FE-C2AFDBF63288}"/>
              </a:ext>
            </a:extLst>
          </p:cNvPr>
          <p:cNvSpPr txBox="1">
            <a:spLocks/>
          </p:cNvSpPr>
          <p:nvPr/>
        </p:nvSpPr>
        <p:spPr>
          <a:xfrm>
            <a:off x="1371287" y="176095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i="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6000" dirty="0"/>
              <a:t>목적과 특징</a:t>
            </a:r>
            <a:endParaRPr kumimoji="1" lang="ko-Kore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5774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EC0821-1E56-B324-EAEC-378BFA0F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5480"/>
            <a:ext cx="8676443" cy="413991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895344" y="138651"/>
            <a:ext cx="4207587" cy="5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오류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D0E9D-9C6D-9F0E-13DE-EB62CB01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4003"/>
            <a:ext cx="6249272" cy="19814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2C1CF2-6508-FD75-0B85-D41D836D38BF}"/>
              </a:ext>
            </a:extLst>
          </p:cNvPr>
          <p:cNvSpPr/>
          <p:nvPr/>
        </p:nvSpPr>
        <p:spPr>
          <a:xfrm>
            <a:off x="648069" y="1384137"/>
            <a:ext cx="2743201" cy="311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CA97BE-1AA9-6300-177B-0E41EEF222AA}"/>
              </a:ext>
            </a:extLst>
          </p:cNvPr>
          <p:cNvCxnSpPr>
            <a:cxnSpLocks/>
          </p:cNvCxnSpPr>
          <p:nvPr/>
        </p:nvCxnSpPr>
        <p:spPr>
          <a:xfrm>
            <a:off x="3391270" y="1539886"/>
            <a:ext cx="10475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7D8948-C66D-BF16-B005-B7779F6D15C4}"/>
              </a:ext>
            </a:extLst>
          </p:cNvPr>
          <p:cNvSpPr txBox="1"/>
          <p:nvPr/>
        </p:nvSpPr>
        <p:spPr>
          <a:xfrm>
            <a:off x="4442222" y="1219980"/>
            <a:ext cx="36141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로그인 상태가 아니라면 경고 창을 띄우는 스크립트</a:t>
            </a:r>
            <a:endParaRPr lang="ko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0C1F03-C390-5CF1-733E-2A4F0CC7F7DF}"/>
              </a:ext>
            </a:extLst>
          </p:cNvPr>
          <p:cNvSpPr/>
          <p:nvPr/>
        </p:nvSpPr>
        <p:spPr>
          <a:xfrm>
            <a:off x="90255" y="5886595"/>
            <a:ext cx="3638366" cy="3366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C520CD-288F-EF25-07A8-6ABBE2C3D6D5}"/>
              </a:ext>
            </a:extLst>
          </p:cNvPr>
          <p:cNvCxnSpPr>
            <a:cxnSpLocks/>
          </p:cNvCxnSpPr>
          <p:nvPr/>
        </p:nvCxnSpPr>
        <p:spPr>
          <a:xfrm flipV="1">
            <a:off x="3187083" y="3613212"/>
            <a:ext cx="541538" cy="22733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81FF88-FBBA-7321-E44A-49343977FB7B}"/>
              </a:ext>
            </a:extLst>
          </p:cNvPr>
          <p:cNvSpPr/>
          <p:nvPr/>
        </p:nvSpPr>
        <p:spPr>
          <a:xfrm>
            <a:off x="3067234" y="2847848"/>
            <a:ext cx="2667741" cy="829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C4CEAB-A6D7-8208-D3C4-B31B32ACA7F4}"/>
              </a:ext>
            </a:extLst>
          </p:cNvPr>
          <p:cNvCxnSpPr>
            <a:cxnSpLocks/>
          </p:cNvCxnSpPr>
          <p:nvPr/>
        </p:nvCxnSpPr>
        <p:spPr>
          <a:xfrm>
            <a:off x="5734975" y="3521086"/>
            <a:ext cx="1198485" cy="349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8C80B7-4C32-952E-3A2B-7E0CBFBBFC1B}"/>
              </a:ext>
            </a:extLst>
          </p:cNvPr>
          <p:cNvSpPr txBox="1"/>
          <p:nvPr/>
        </p:nvSpPr>
        <p:spPr>
          <a:xfrm>
            <a:off x="6915704" y="3355230"/>
            <a:ext cx="27698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로그인 상태임에도 경고창이 뜹니다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231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895344" y="138651"/>
            <a:ext cx="4207587" cy="5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공지사항 오류 해결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F9E10-C850-F7D6-F19E-F9E390AC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5" y="1121994"/>
            <a:ext cx="10809207" cy="38317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637412-AC64-5A4C-52F1-AF8A8C3889CF}"/>
              </a:ext>
            </a:extLst>
          </p:cNvPr>
          <p:cNvSpPr/>
          <p:nvPr/>
        </p:nvSpPr>
        <p:spPr>
          <a:xfrm>
            <a:off x="2228295" y="2717492"/>
            <a:ext cx="4563122" cy="425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444FD29-3D47-80DA-C218-A1B234FEF72A}"/>
              </a:ext>
            </a:extLst>
          </p:cNvPr>
          <p:cNvCxnSpPr>
            <a:cxnSpLocks/>
          </p:cNvCxnSpPr>
          <p:nvPr/>
        </p:nvCxnSpPr>
        <p:spPr>
          <a:xfrm>
            <a:off x="6791417" y="2837729"/>
            <a:ext cx="6924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74AF1E-C10F-1C56-96B9-685955DC726B}"/>
              </a:ext>
            </a:extLst>
          </p:cNvPr>
          <p:cNvSpPr txBox="1"/>
          <p:nvPr/>
        </p:nvSpPr>
        <p:spPr>
          <a:xfrm>
            <a:off x="7525174" y="2253037"/>
            <a:ext cx="362297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Console.log</a:t>
            </a:r>
            <a:r>
              <a:rPr lang="ko-KR" altLang="en-US" sz="2400" b="1" dirty="0"/>
              <a:t>로 세션에 저장되어 있는 로그인을 출력했더니 정상 작동 되었습니다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970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73366-64C9-11DA-5B3F-47BC5EA3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B20052-1079-9AEB-858A-437A75DBE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06390"/>
              </p:ext>
            </p:extLst>
          </p:nvPr>
        </p:nvGraphicFramePr>
        <p:xfrm>
          <a:off x="565151" y="1535919"/>
          <a:ext cx="11061700" cy="480832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35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78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err="1">
                          <a:latin typeface="맑은 고딕"/>
                          <a:ea typeface="맑은 고딕"/>
                        </a:rPr>
                        <a:t>자원분류</a:t>
                      </a:r>
                      <a:endParaRPr lang="ko-KR" altLang="en-US" dirty="0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 err="1">
                          <a:latin typeface="맑은 고딕"/>
                          <a:ea typeface="맑은 고딕"/>
                        </a:rPr>
                        <a:t>자원명</a:t>
                      </a:r>
                      <a:endParaRPr lang="ko-KR" altLang="en-US" dirty="0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구매내용</a:t>
                      </a: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4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OS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Windows10</a:t>
                      </a:r>
                      <a:r>
                        <a:rPr lang="en-US" altLang="ko-KR" baseline="0" dirty="0">
                          <a:latin typeface="맑은 고딕"/>
                          <a:ea typeface="맑은 고딕"/>
                        </a:rPr>
                        <a:t>  Pro</a:t>
                      </a:r>
                      <a:endParaRPr lang="en-US" altLang="ko-KR" dirty="0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구매</a:t>
                      </a: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S/W</a:t>
                      </a:r>
                      <a:endParaRPr lang="ko-KR" altLang="en-US" dirty="0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Tomcat</a:t>
                      </a:r>
                      <a:r>
                        <a:rPr lang="en-US" altLang="ko-KR" baseline="0" dirty="0">
                          <a:latin typeface="맑은 고딕"/>
                          <a:ea typeface="맑은 고딕"/>
                        </a:rPr>
                        <a:t> 9.0</a:t>
                      </a:r>
                      <a:endParaRPr lang="en-US" altLang="ko-KR" dirty="0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무료 다운로드</a:t>
                      </a: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56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개발 프레임워크</a:t>
                      </a: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JDK</a:t>
                      </a:r>
                      <a:r>
                        <a:rPr lang="en-US" altLang="ko-KR" baseline="0" dirty="0">
                          <a:latin typeface="맑은 고딕"/>
                          <a:ea typeface="맑은 고딕"/>
                        </a:rPr>
                        <a:t> 1.8</a:t>
                      </a:r>
                      <a:endParaRPr lang="en-US" altLang="ko-KR" dirty="0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무료 다운로드</a:t>
                      </a: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156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Servlet</a:t>
                      </a: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Tomcat</a:t>
                      </a:r>
                      <a:r>
                        <a:rPr lang="en-US" altLang="ko-KR" baseline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baseline="0">
                          <a:latin typeface="맑은 고딕"/>
                          <a:ea typeface="맑은 고딕"/>
                        </a:rPr>
                        <a:t>포함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156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186978" marR="18697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JSP</a:t>
                      </a:r>
                      <a:endParaRPr lang="en-US" altLang="ko-KR" dirty="0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Tomcat</a:t>
                      </a:r>
                      <a:r>
                        <a:rPr lang="en-US" altLang="ko-KR" baseline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baseline="0" dirty="0">
                          <a:latin typeface="맑은 고딕"/>
                          <a:ea typeface="맑은 고딕"/>
                        </a:rPr>
                        <a:t>포함</a:t>
                      </a:r>
                      <a:endParaRPr lang="ko-KR" altLang="en-US" dirty="0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2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DB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aseline="0" dirty="0">
                          <a:latin typeface="맑은 고딕"/>
                          <a:ea typeface="맑은 고딕"/>
                        </a:rPr>
                        <a:t>Oracle 11g XE</a:t>
                      </a: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무료 다운로드</a:t>
                      </a: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8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>
                          <a:latin typeface="맑은 고딕"/>
                          <a:ea typeface="맑은 고딕"/>
                        </a:rPr>
                        <a:t>관리</a:t>
                      </a: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Oracle SQL</a:t>
                      </a:r>
                      <a:r>
                        <a:rPr lang="en-US" altLang="ko-KR" baseline="0" dirty="0">
                          <a:latin typeface="맑은 고딕"/>
                          <a:ea typeface="맑은 고딕"/>
                        </a:rPr>
                        <a:t> Developer</a:t>
                      </a:r>
                      <a:endParaRPr lang="en-US" altLang="ko-KR" dirty="0">
                        <a:latin typeface="맑은 고딕"/>
                        <a:ea typeface="맑은 고딕"/>
                      </a:endParaRP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무료 다운로드</a:t>
                      </a:r>
                    </a:p>
                  </a:txBody>
                  <a:tcPr marL="186978" marR="186978"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8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웹 브라우저</a:t>
                      </a: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Chrome</a:t>
                      </a: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무료 다운로드</a:t>
                      </a:r>
                    </a:p>
                  </a:txBody>
                  <a:tcPr marL="186978" marR="18697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1717D810-78E5-FF9A-7D65-5A3B70CC5429}"/>
              </a:ext>
            </a:extLst>
          </p:cNvPr>
          <p:cNvSpPr txBox="1">
            <a:spLocks/>
          </p:cNvSpPr>
          <p:nvPr/>
        </p:nvSpPr>
        <p:spPr>
          <a:xfrm>
            <a:off x="1371287" y="176095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i="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6000" dirty="0"/>
              <a:t>소요 자원</a:t>
            </a:r>
            <a:endParaRPr kumimoji="1" lang="ko-Kore-KR" altLang="en-US" sz="6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D78ED2-34CC-55E1-BEDF-36981D0A8EA4}"/>
              </a:ext>
            </a:extLst>
          </p:cNvPr>
          <p:cNvGrpSpPr/>
          <p:nvPr/>
        </p:nvGrpSpPr>
        <p:grpSpPr>
          <a:xfrm>
            <a:off x="219201" y="331084"/>
            <a:ext cx="1152086" cy="479503"/>
            <a:chOff x="219201" y="331084"/>
            <a:chExt cx="1152086" cy="4795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사각형: 둥근 모서리 3">
              <a:extLst>
                <a:ext uri="{FF2B5EF4-FFF2-40B4-BE49-F238E27FC236}">
                  <a16:creationId xmlns:a16="http://schemas.microsoft.com/office/drawing/2014/main" id="{A94D0AC8-AA6F-AF10-A19A-CCFAD2B4FC9E}"/>
                </a:ext>
              </a:extLst>
            </p:cNvPr>
            <p:cNvSpPr/>
            <p:nvPr/>
          </p:nvSpPr>
          <p:spPr>
            <a:xfrm>
              <a:off x="219201" y="331084"/>
              <a:ext cx="1152086" cy="479503"/>
            </a:xfrm>
            <a:prstGeom prst="roundRect">
              <a:avLst>
                <a:gd name="adj" fmla="val 3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31140-7C2C-29BA-D572-4E5A12C7C250}"/>
                </a:ext>
              </a:extLst>
            </p:cNvPr>
            <p:cNvSpPr txBox="1"/>
            <p:nvPr/>
          </p:nvSpPr>
          <p:spPr>
            <a:xfrm>
              <a:off x="396738" y="370780"/>
              <a:ext cx="797013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/>
                <a:t>Part</a:t>
              </a:r>
              <a:r>
                <a:rPr lang="ko-KR" altLang="en-US" sz="2000" b="1" spc="-150" dirty="0"/>
                <a:t>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1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슬픈 회색 고양이">
            <a:extLst>
              <a:ext uri="{FF2B5EF4-FFF2-40B4-BE49-F238E27FC236}">
                <a16:creationId xmlns:a16="http://schemas.microsoft.com/office/drawing/2014/main" id="{9426E2F8-2881-FA61-0572-7184FD150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8" b="95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28393"/>
            <a:ext cx="6155707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0FF435-866E-F3C0-E8DA-89C99FD6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035840"/>
            <a:ext cx="5066001" cy="2641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/>
              <a:t>Part 3</a:t>
            </a:r>
            <a:br>
              <a:rPr kumimoji="1" lang="en-US" altLang="ko-KR" sz="5400" dirty="0"/>
            </a:br>
            <a:r>
              <a:rPr kumimoji="1" lang="ko-KR" altLang="en-US" sz="5400" dirty="0"/>
              <a:t>메인 페이지 구성</a:t>
            </a:r>
            <a:endParaRPr kumimoji="1" lang="en-US" altLang="en-US" sz="5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982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DC3512-5519-0701-971B-DB29B5CD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99"/>
            <a:ext cx="12192000" cy="6711518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212199" y="144293"/>
            <a:ext cx="5087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동물 사랑 게시판 메인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66B05D-79DC-A7FE-BCBF-71D60B4643D8}"/>
              </a:ext>
            </a:extLst>
          </p:cNvPr>
          <p:cNvSpPr/>
          <p:nvPr/>
        </p:nvSpPr>
        <p:spPr>
          <a:xfrm>
            <a:off x="7776839" y="3169328"/>
            <a:ext cx="3426780" cy="23348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C0F94A-C647-AD7E-F62F-130AD0908A13}"/>
              </a:ext>
            </a:extLst>
          </p:cNvPr>
          <p:cNvSpPr/>
          <p:nvPr/>
        </p:nvSpPr>
        <p:spPr>
          <a:xfrm>
            <a:off x="7776839" y="1714871"/>
            <a:ext cx="3426780" cy="1454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7A04C8-45EC-C6F2-2E98-366854819282}"/>
              </a:ext>
            </a:extLst>
          </p:cNvPr>
          <p:cNvSpPr/>
          <p:nvPr/>
        </p:nvSpPr>
        <p:spPr>
          <a:xfrm>
            <a:off x="4280517" y="1714871"/>
            <a:ext cx="3426780" cy="37892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37B5A-F2A3-66BC-8EE0-EBB96310F0ED}"/>
              </a:ext>
            </a:extLst>
          </p:cNvPr>
          <p:cNvSpPr/>
          <p:nvPr/>
        </p:nvSpPr>
        <p:spPr>
          <a:xfrm>
            <a:off x="713173" y="1714871"/>
            <a:ext cx="3426780" cy="37892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A1E4-81DF-17E3-8D21-F1538B42AB4F}"/>
              </a:ext>
            </a:extLst>
          </p:cNvPr>
          <p:cNvSpPr/>
          <p:nvPr/>
        </p:nvSpPr>
        <p:spPr>
          <a:xfrm>
            <a:off x="713172" y="5556323"/>
            <a:ext cx="6994125" cy="1235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E13219-D958-CA33-7C63-D2468A3A105C}"/>
              </a:ext>
            </a:extLst>
          </p:cNvPr>
          <p:cNvSpPr/>
          <p:nvPr/>
        </p:nvSpPr>
        <p:spPr>
          <a:xfrm>
            <a:off x="7776838" y="5504155"/>
            <a:ext cx="3426781" cy="1351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31045C-0FBB-5DE3-EEF7-D2BA191C40E5}"/>
              </a:ext>
            </a:extLst>
          </p:cNvPr>
          <p:cNvSpPr/>
          <p:nvPr/>
        </p:nvSpPr>
        <p:spPr>
          <a:xfrm>
            <a:off x="8985379" y="645470"/>
            <a:ext cx="2218239" cy="4275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77A747-1AFF-F97C-3F6A-6F7AD7A02D3F}"/>
              </a:ext>
            </a:extLst>
          </p:cNvPr>
          <p:cNvSpPr txBox="1"/>
          <p:nvPr/>
        </p:nvSpPr>
        <p:spPr>
          <a:xfrm>
            <a:off x="1055779" y="3298577"/>
            <a:ext cx="27415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자유 게시판 리스트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C2993-747A-50D1-A8C7-6187E2593999}"/>
              </a:ext>
            </a:extLst>
          </p:cNvPr>
          <p:cNvSpPr txBox="1"/>
          <p:nvPr/>
        </p:nvSpPr>
        <p:spPr>
          <a:xfrm>
            <a:off x="4623123" y="3298577"/>
            <a:ext cx="27415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익명 게시판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0EBD1-DC90-160E-5069-83F66B1BA0E4}"/>
              </a:ext>
            </a:extLst>
          </p:cNvPr>
          <p:cNvSpPr txBox="1"/>
          <p:nvPr/>
        </p:nvSpPr>
        <p:spPr>
          <a:xfrm>
            <a:off x="10412670" y="1771082"/>
            <a:ext cx="17209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로그인 영역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0E056-55F2-E39A-6A5C-A2DD10A292A1}"/>
              </a:ext>
            </a:extLst>
          </p:cNvPr>
          <p:cNvSpPr txBox="1"/>
          <p:nvPr/>
        </p:nvSpPr>
        <p:spPr>
          <a:xfrm>
            <a:off x="10471019" y="3351294"/>
            <a:ext cx="17209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광고 영역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D22F9-4B2C-DD20-3543-7321DB449A68}"/>
              </a:ext>
            </a:extLst>
          </p:cNvPr>
          <p:cNvSpPr txBox="1"/>
          <p:nvPr/>
        </p:nvSpPr>
        <p:spPr>
          <a:xfrm>
            <a:off x="8420469" y="6131117"/>
            <a:ext cx="23244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공지사항 리스트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FA0BE-B040-5844-BA42-AC9AE3D0D355}"/>
              </a:ext>
            </a:extLst>
          </p:cNvPr>
          <p:cNvSpPr txBox="1"/>
          <p:nvPr/>
        </p:nvSpPr>
        <p:spPr>
          <a:xfrm>
            <a:off x="2909187" y="6112598"/>
            <a:ext cx="23244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중고거래 리스트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FA8B2-A4CE-215E-AE5C-DED9BA0CA197}"/>
              </a:ext>
            </a:extLst>
          </p:cNvPr>
          <p:cNvSpPr txBox="1"/>
          <p:nvPr/>
        </p:nvSpPr>
        <p:spPr>
          <a:xfrm>
            <a:off x="9116338" y="156574"/>
            <a:ext cx="17209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통합 검색</a:t>
            </a:r>
          </a:p>
        </p:txBody>
      </p:sp>
    </p:spTree>
    <p:extLst>
      <p:ext uri="{BB962C8B-B14F-4D97-AF65-F5344CB8AC3E}">
        <p14:creationId xmlns:p14="http://schemas.microsoft.com/office/powerpoint/2010/main" val="285649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7BECD0-56A1-0B17-A7AB-C8C269EB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45"/>
            <a:ext cx="12192000" cy="670870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B0AE3DD6-9114-099D-D5B5-DC03462CE7CC}"/>
              </a:ext>
            </a:extLst>
          </p:cNvPr>
          <p:cNvSpPr txBox="1"/>
          <p:nvPr/>
        </p:nvSpPr>
        <p:spPr>
          <a:xfrm>
            <a:off x="3025586" y="190946"/>
            <a:ext cx="58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동물 사랑 게시판 통합 검색 화면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D1E29-735C-AD04-680E-987BD73A44D2}"/>
              </a:ext>
            </a:extLst>
          </p:cNvPr>
          <p:cNvSpPr txBox="1"/>
          <p:nvPr/>
        </p:nvSpPr>
        <p:spPr>
          <a:xfrm>
            <a:off x="8996129" y="1591074"/>
            <a:ext cx="311500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전체검색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제목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내용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아이디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결과를 게시판 영역으로 구분해서 보여줍니다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E405C-260F-4000-7FE4-D5D622292042}"/>
              </a:ext>
            </a:extLst>
          </p:cNvPr>
          <p:cNvSpPr/>
          <p:nvPr/>
        </p:nvSpPr>
        <p:spPr>
          <a:xfrm>
            <a:off x="261257" y="2241004"/>
            <a:ext cx="4460033" cy="4275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5D704-3483-DB46-CDA6-E4A4F606B3C2}"/>
              </a:ext>
            </a:extLst>
          </p:cNvPr>
          <p:cNvSpPr txBox="1"/>
          <p:nvPr/>
        </p:nvSpPr>
        <p:spPr>
          <a:xfrm>
            <a:off x="1782857" y="1661934"/>
            <a:ext cx="33839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err="1"/>
              <a:t>클릭시</a:t>
            </a:r>
            <a:r>
              <a:rPr lang="ko-KR" altLang="en-US" sz="2400" b="1" dirty="0"/>
              <a:t> 해당 글로 이동</a:t>
            </a:r>
          </a:p>
        </p:txBody>
      </p:sp>
    </p:spTree>
    <p:extLst>
      <p:ext uri="{BB962C8B-B14F-4D97-AF65-F5344CB8AC3E}">
        <p14:creationId xmlns:p14="http://schemas.microsoft.com/office/powerpoint/2010/main" val="332388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슬픈 회색 고양이">
            <a:extLst>
              <a:ext uri="{FF2B5EF4-FFF2-40B4-BE49-F238E27FC236}">
                <a16:creationId xmlns:a16="http://schemas.microsoft.com/office/drawing/2014/main" id="{9426E2F8-2881-FA61-0572-7184FD150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3" b="139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28393"/>
            <a:ext cx="6155707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0FF435-866E-F3C0-E8DA-89C99FD6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035840"/>
            <a:ext cx="5022050" cy="2641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 dirty="0"/>
              <a:t>Part 4</a:t>
            </a:r>
            <a:br>
              <a:rPr kumimoji="1" lang="en-US" altLang="ko-KR" sz="5400" dirty="0"/>
            </a:br>
            <a:r>
              <a:rPr kumimoji="1" lang="ko-KR" altLang="en-US" sz="5400" dirty="0"/>
              <a:t>공지사항 게시판 구현</a:t>
            </a:r>
            <a:endParaRPr kumimoji="1" lang="en-US" altLang="en-US" sz="5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9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323576" y="284528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공지사항 게시판 테이블 정의서</a:t>
            </a:r>
          </a:p>
        </p:txBody>
      </p:sp>
      <p:pic>
        <p:nvPicPr>
          <p:cNvPr id="36" name="Graphic 6" descr="개">
            <a:extLst>
              <a:ext uri="{FF2B5EF4-FFF2-40B4-BE49-F238E27FC236}">
                <a16:creationId xmlns:a16="http://schemas.microsoft.com/office/drawing/2014/main" id="{0CBAEBD0-F4A1-C5B2-776A-F3A19EFDA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96" y="-100879"/>
            <a:ext cx="1232480" cy="123248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03528"/>
              </p:ext>
            </p:extLst>
          </p:nvPr>
        </p:nvGraphicFramePr>
        <p:xfrm>
          <a:off x="311268" y="1131601"/>
          <a:ext cx="11424070" cy="540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391">
                  <a:extLst>
                    <a:ext uri="{9D8B030D-6E8A-4147-A177-3AD203B41FA5}">
                      <a16:colId xmlns:a16="http://schemas.microsoft.com/office/drawing/2014/main" val="2694021753"/>
                    </a:ext>
                  </a:extLst>
                </a:gridCol>
                <a:gridCol w="1743231">
                  <a:extLst>
                    <a:ext uri="{9D8B030D-6E8A-4147-A177-3AD203B41FA5}">
                      <a16:colId xmlns:a16="http://schemas.microsoft.com/office/drawing/2014/main" val="2161829867"/>
                    </a:ext>
                  </a:extLst>
                </a:gridCol>
                <a:gridCol w="1548883">
                  <a:extLst>
                    <a:ext uri="{9D8B030D-6E8A-4147-A177-3AD203B41FA5}">
                      <a16:colId xmlns:a16="http://schemas.microsoft.com/office/drawing/2014/main" val="1777604915"/>
                    </a:ext>
                  </a:extLst>
                </a:gridCol>
                <a:gridCol w="1320656">
                  <a:extLst>
                    <a:ext uri="{9D8B030D-6E8A-4147-A177-3AD203B41FA5}">
                      <a16:colId xmlns:a16="http://schemas.microsoft.com/office/drawing/2014/main" val="3655848644"/>
                    </a:ext>
                  </a:extLst>
                </a:gridCol>
                <a:gridCol w="305735">
                  <a:extLst>
                    <a:ext uri="{9D8B030D-6E8A-4147-A177-3AD203B41FA5}">
                      <a16:colId xmlns:a16="http://schemas.microsoft.com/office/drawing/2014/main" val="1808792013"/>
                    </a:ext>
                  </a:extLst>
                </a:gridCol>
                <a:gridCol w="966112">
                  <a:extLst>
                    <a:ext uri="{9D8B030D-6E8A-4147-A177-3AD203B41FA5}">
                      <a16:colId xmlns:a16="http://schemas.microsoft.com/office/drawing/2014/main" val="3103351100"/>
                    </a:ext>
                  </a:extLst>
                </a:gridCol>
                <a:gridCol w="1313411">
                  <a:extLst>
                    <a:ext uri="{9D8B030D-6E8A-4147-A177-3AD203B41FA5}">
                      <a16:colId xmlns:a16="http://schemas.microsoft.com/office/drawing/2014/main" val="2062652472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2205485711"/>
                    </a:ext>
                  </a:extLst>
                </a:gridCol>
                <a:gridCol w="1369367">
                  <a:extLst>
                    <a:ext uri="{9D8B030D-6E8A-4147-A177-3AD203B41FA5}">
                      <a16:colId xmlns:a16="http://schemas.microsoft.com/office/drawing/2014/main" val="3424515330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 정의서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업무영역</a:t>
                      </a:r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공지사항 게시판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이종민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테이블명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공지사항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NOTICE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3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설명</a:t>
                      </a:r>
                    </a:p>
                  </a:txBody>
                  <a:tcPr marT="46800"/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공지사항 게시판을 위한 데이터</a:t>
                      </a:r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71000"/>
                  </a:ext>
                </a:extLst>
              </a:tr>
              <a:tr h="272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컬럼명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컬럼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타입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NN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333554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공지 번호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NOTICE_SEQ</a:t>
                      </a:r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144697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공지 제목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TITLE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300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3861696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공지 내용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CONTENT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3000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2973169805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 아이디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 </a:t>
                      </a:r>
                      <a:r>
                        <a:rPr lang="ko-KR" altLang="en-US" sz="1400" dirty="0"/>
                        <a:t>참조</a:t>
                      </a:r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868702908"/>
                  </a:ext>
                </a:extLst>
              </a:tr>
              <a:tr h="259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WRITEDATE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기본값 </a:t>
                      </a:r>
                      <a:r>
                        <a:rPr lang="en-US" altLang="ko-KR" sz="1600" dirty="0"/>
                        <a:t>: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/>
                        <a:t>SYSDATE</a:t>
                      </a:r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322970137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공지 시작일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STARTDATE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46505539"/>
                  </a:ext>
                </a:extLst>
              </a:tr>
              <a:tr h="15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공지 종료일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ENDDATE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178740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사진 파일 이름</a:t>
                      </a:r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FILENAME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</a:t>
                      </a:r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300</a:t>
                      </a:r>
                      <a:endParaRPr lang="ko-KR" altLang="en-US" sz="1600" dirty="0"/>
                    </a:p>
                  </a:txBody>
                  <a:tcPr marT="46800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T="46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기본값 </a:t>
                      </a:r>
                      <a:r>
                        <a:rPr lang="en-US" altLang="ko-KR" sz="1600" dirty="0"/>
                        <a:t>:</a:t>
                      </a:r>
                      <a:r>
                        <a:rPr lang="en-US" altLang="ko-KR" sz="1600" baseline="0" dirty="0"/>
                        <a:t> NULL</a:t>
                      </a:r>
                      <a:endParaRPr lang="ko-KR" altLang="en-US" sz="1600" dirty="0"/>
                    </a:p>
                  </a:txBody>
                  <a:tcPr marT="46800"/>
                </a:tc>
                <a:extLst>
                  <a:ext uri="{0D108BD9-81ED-4DB2-BD59-A6C34878D82A}">
                    <a16:rowId xmlns:a16="http://schemas.microsoft.com/office/drawing/2014/main" val="3598888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기본값 </a:t>
                      </a:r>
                      <a:r>
                        <a:rPr lang="en-US" altLang="ko-KR" sz="1600" dirty="0"/>
                        <a:t>: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7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49588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7E2E8"/>
      </a:lt2>
      <a:accent1>
        <a:srgbClr val="35B821"/>
      </a:accent1>
      <a:accent2>
        <a:srgbClr val="6CB313"/>
      </a:accent2>
      <a:accent3>
        <a:srgbClr val="A1A61D"/>
      </a:accent3>
      <a:accent4>
        <a:srgbClr val="D58C17"/>
      </a:accent4>
      <a:accent5>
        <a:srgbClr val="E74F29"/>
      </a:accent5>
      <a:accent6>
        <a:srgbClr val="D51741"/>
      </a:accent6>
      <a:hlink>
        <a:srgbClr val="BE6C3D"/>
      </a:hlink>
      <a:folHlink>
        <a:srgbClr val="7F7F7F"/>
      </a:folHlink>
    </a:clrScheme>
    <a:fontScheme name="Punchcar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190855</TotalTime>
  <Words>1000</Words>
  <Application>Microsoft Office PowerPoint</Application>
  <PresentationFormat>와이드스크린</PresentationFormat>
  <Paragraphs>295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Microsoft GothicNeo</vt:lpstr>
      <vt:lpstr>나눔고딕 ExtraBold</vt:lpstr>
      <vt:lpstr>맑은 고딕</vt:lpstr>
      <vt:lpstr>Arial</vt:lpstr>
      <vt:lpstr>PunchcardVTI</vt:lpstr>
      <vt:lpstr>AnimalLover  - 자유로운 반려동물 커뮤니티</vt:lpstr>
      <vt:lpstr>목차 </vt:lpstr>
      <vt:lpstr>PowerPoint 프레젠테이션</vt:lpstr>
      <vt:lpstr>PowerPoint 프레젠테이션</vt:lpstr>
      <vt:lpstr>Part 3 메인 페이지 구성</vt:lpstr>
      <vt:lpstr>PowerPoint 프레젠테이션</vt:lpstr>
      <vt:lpstr>PowerPoint 프레젠테이션</vt:lpstr>
      <vt:lpstr>Part 4 공지사항 게시판 구현</vt:lpstr>
      <vt:lpstr>PowerPoint 프레젠테이션</vt:lpstr>
      <vt:lpstr>Notice 공지 -  와이어프레임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5 공지사항 게시판 댓글 구현</vt:lpstr>
      <vt:lpstr>PowerPoint 프레젠테이션</vt:lpstr>
      <vt:lpstr>Notice 댓글 -  와이어프레임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6 카테고리 CRUD 구현</vt:lpstr>
      <vt:lpstr>PowerPoint 프레젠테이션</vt:lpstr>
      <vt:lpstr>게시판 카테고리 -  와이어프레임</vt:lpstr>
      <vt:lpstr>PowerPoint 프레젠테이션</vt:lpstr>
      <vt:lpstr>Part 7 오류 코드 해결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</dc:title>
  <dc:creator>이하늘</dc:creator>
  <cp:lastModifiedBy>종민 이</cp:lastModifiedBy>
  <cp:revision>284</cp:revision>
  <dcterms:created xsi:type="dcterms:W3CDTF">2023-08-08T02:51:09Z</dcterms:created>
  <dcterms:modified xsi:type="dcterms:W3CDTF">2023-12-21T02:30:20Z</dcterms:modified>
</cp:coreProperties>
</file>