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4f0b04b5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4f0b04b5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4f0b04b5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4f0b04b5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4f0b04b5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4f0b04b5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8000"/>
              <a:t>Hicks Law</a:t>
            </a:r>
            <a:endParaRPr sz="8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Charles Richardson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3" name="Google Shape;93;p14"/>
          <p:cNvSpPr txBox="1"/>
          <p:nvPr>
            <p:ph idx="1" type="body"/>
          </p:nvPr>
        </p:nvSpPr>
        <p:spPr>
          <a:xfrm>
            <a:off x="8056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2D3B45"/>
                </a:solidFill>
                <a:highlight>
                  <a:srgbClr val="FFFFFF"/>
                </a:highlight>
              </a:rPr>
              <a:t>Hicks Law is meant to help all personnel dealing with a product/service (P/S)</a:t>
            </a:r>
            <a:endParaRPr sz="1800">
              <a:solidFill>
                <a:srgbClr val="2D3B45"/>
              </a:solidFill>
              <a:highlight>
                <a:srgbClr val="FFFFFF"/>
              </a:highlight>
            </a:endParaRPr>
          </a:p>
          <a:p>
            <a:pPr indent="-342900" lvl="0" marL="457200" rtl="0" algn="l">
              <a:spcBef>
                <a:spcPts val="1200"/>
              </a:spcBef>
              <a:spcAft>
                <a:spcPts val="0"/>
              </a:spcAft>
              <a:buClr>
                <a:srgbClr val="2D3B45"/>
              </a:buClr>
              <a:buSzPts val="1800"/>
              <a:buChar char="●"/>
            </a:pPr>
            <a:r>
              <a:rPr lang="en" sz="1800">
                <a:solidFill>
                  <a:srgbClr val="2D3B45"/>
                </a:solidFill>
                <a:highlight>
                  <a:srgbClr val="FFFFFF"/>
                </a:highlight>
              </a:rPr>
              <a:t>UX designers: Design more effective P/S</a:t>
            </a:r>
            <a:endParaRPr sz="1800">
              <a:solidFill>
                <a:srgbClr val="2D3B45"/>
              </a:solidFill>
              <a:highlight>
                <a:srgbClr val="FFFFFF"/>
              </a:highlight>
            </a:endParaRPr>
          </a:p>
          <a:p>
            <a:pPr indent="-342900" lvl="0" marL="457200" rtl="0" algn="l">
              <a:spcBef>
                <a:spcPts val="0"/>
              </a:spcBef>
              <a:spcAft>
                <a:spcPts val="0"/>
              </a:spcAft>
              <a:buClr>
                <a:srgbClr val="2D3B45"/>
              </a:buClr>
              <a:buSzPts val="1800"/>
              <a:buChar char="●"/>
            </a:pPr>
            <a:r>
              <a:rPr lang="en" sz="1800">
                <a:solidFill>
                  <a:srgbClr val="2D3B45"/>
                </a:solidFill>
                <a:highlight>
                  <a:srgbClr val="FFFFFF"/>
                </a:highlight>
              </a:rPr>
              <a:t>Users/Clients: Use P/S  with satisfaction and little to no confusion</a:t>
            </a:r>
            <a:endParaRPr sz="1800">
              <a:solidFill>
                <a:srgbClr val="2D3B45"/>
              </a:solidFill>
              <a:highlight>
                <a:srgbClr val="FFFFFF"/>
              </a:highlight>
            </a:endParaRPr>
          </a:p>
          <a:p>
            <a:pPr indent="-342900" lvl="0" marL="457200" rtl="0" algn="l">
              <a:spcBef>
                <a:spcPts val="0"/>
              </a:spcBef>
              <a:spcAft>
                <a:spcPts val="0"/>
              </a:spcAft>
              <a:buClr>
                <a:srgbClr val="2D3B45"/>
              </a:buClr>
              <a:buSzPts val="1800"/>
              <a:buChar char="●"/>
            </a:pPr>
            <a:r>
              <a:rPr lang="en" sz="1800">
                <a:solidFill>
                  <a:srgbClr val="2D3B45"/>
                </a:solidFill>
                <a:highlight>
                  <a:srgbClr val="FFFFFF"/>
                </a:highlight>
              </a:rPr>
              <a:t>Maintenance personnel: Spend less time troubleshooting as options are limited </a:t>
            </a:r>
            <a:endParaRPr sz="1800">
              <a:solidFill>
                <a:srgbClr val="2D3B4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t>
            </a:r>
            <a:r>
              <a:rPr lang="en"/>
              <a:t>ow it works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800">
                <a:solidFill>
                  <a:srgbClr val="2D3B45"/>
                </a:solidFill>
                <a:highlight>
                  <a:schemeClr val="lt1"/>
                </a:highlight>
              </a:rPr>
              <a:t>Hicks Law shows that the number of options (</a:t>
            </a:r>
            <a:r>
              <a:rPr b="1" lang="en" sz="1800">
                <a:solidFill>
                  <a:srgbClr val="2D3B45"/>
                </a:solidFill>
                <a:highlight>
                  <a:schemeClr val="lt1"/>
                </a:highlight>
              </a:rPr>
              <a:t>n</a:t>
            </a:r>
            <a:r>
              <a:rPr lang="en" sz="1800">
                <a:solidFill>
                  <a:srgbClr val="2D3B45"/>
                </a:solidFill>
                <a:highlight>
                  <a:schemeClr val="lt1"/>
                </a:highlight>
              </a:rPr>
              <a:t>)  available at any given moment influences the reaction time (</a:t>
            </a:r>
            <a:r>
              <a:rPr b="1" lang="en" sz="1800">
                <a:solidFill>
                  <a:srgbClr val="2D3B45"/>
                </a:solidFill>
                <a:highlight>
                  <a:schemeClr val="lt1"/>
                </a:highlight>
              </a:rPr>
              <a:t>RT</a:t>
            </a:r>
            <a:r>
              <a:rPr lang="en" sz="1800">
                <a:solidFill>
                  <a:srgbClr val="2D3B45"/>
                </a:solidFill>
                <a:highlight>
                  <a:schemeClr val="lt1"/>
                </a:highlight>
              </a:rPr>
              <a:t>) of the user with a logarithmic proportion.</a:t>
            </a:r>
            <a:endParaRPr sz="1800">
              <a:solidFill>
                <a:srgbClr val="2D3B45"/>
              </a:solidFill>
              <a:highlight>
                <a:schemeClr val="lt1"/>
              </a:highlight>
            </a:endParaRPr>
          </a:p>
          <a:p>
            <a:pPr indent="0" lvl="0" marL="0" rtl="0" algn="l">
              <a:spcBef>
                <a:spcPts val="1200"/>
              </a:spcBef>
              <a:spcAft>
                <a:spcPts val="0"/>
              </a:spcAft>
              <a:buNone/>
            </a:pPr>
            <a:r>
              <a:rPr b="1" lang="en" sz="1800">
                <a:solidFill>
                  <a:srgbClr val="2D3B45"/>
                </a:solidFill>
                <a:highlight>
                  <a:schemeClr val="lt1"/>
                </a:highlight>
              </a:rPr>
              <a:t>RT = a + b*log2(n)</a:t>
            </a:r>
            <a:endParaRPr b="1" sz="1800">
              <a:solidFill>
                <a:srgbClr val="2D3B45"/>
              </a:solidFill>
              <a:highlight>
                <a:schemeClr val="lt1"/>
              </a:highlight>
            </a:endParaRPr>
          </a:p>
          <a:p>
            <a:pPr indent="0" lvl="0" marL="0" rtl="0" algn="l">
              <a:spcBef>
                <a:spcPts val="1200"/>
              </a:spcBef>
              <a:spcAft>
                <a:spcPts val="1200"/>
              </a:spcAft>
              <a:buNone/>
            </a:pPr>
            <a:r>
              <a:rPr lang="en" sz="1800">
                <a:solidFill>
                  <a:srgbClr val="2D3B45"/>
                </a:solidFill>
                <a:highlight>
                  <a:schemeClr val="lt1"/>
                </a:highlight>
              </a:rPr>
              <a:t>This means that the more options a user is presented with, the longer it will take that user to decide what to do given the options. This commonly results in more elapsed time than desired, leaving the user confused, lost,  and or frustrated.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Hicks Law application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2D3B45"/>
                </a:solidFill>
                <a:highlight>
                  <a:schemeClr val="lt1"/>
                </a:highlight>
              </a:rPr>
              <a:t>Restaurants love presenting their customers with plenty of options to make sure they can make a sale. However, sometimes there are just too many options on the menu, making it difficult to choose and wasting time trying to make a decision. By consulting Hicks Law, the menu designer could both: 1) Order the sequence of the menu by the most popular meals, and 2) Remove poor performing meals from the </a:t>
            </a:r>
            <a:r>
              <a:rPr lang="en" sz="1800">
                <a:solidFill>
                  <a:srgbClr val="2D3B45"/>
                </a:solidFill>
                <a:highlight>
                  <a:schemeClr val="lt1"/>
                </a:highlight>
              </a:rPr>
              <a:t>menu</a:t>
            </a:r>
            <a:r>
              <a:rPr lang="en" sz="1800">
                <a:solidFill>
                  <a:srgbClr val="2D3B45"/>
                </a:solidFill>
                <a:highlight>
                  <a:schemeClr val="lt1"/>
                </a:highlight>
              </a:rPr>
              <a:t> to keep it shorter and </a:t>
            </a:r>
            <a:r>
              <a:rPr lang="en" sz="1800">
                <a:solidFill>
                  <a:srgbClr val="2D3B45"/>
                </a:solidFill>
                <a:highlight>
                  <a:schemeClr val="lt1"/>
                </a:highlight>
              </a:rPr>
              <a:t>more</a:t>
            </a:r>
            <a:r>
              <a:rPr lang="en" sz="1800">
                <a:solidFill>
                  <a:srgbClr val="2D3B45"/>
                </a:solidFill>
                <a:highlight>
                  <a:schemeClr val="lt1"/>
                </a:highlight>
              </a:rPr>
              <a:t> efficient.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