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3396B9-71E6-4025-939F-8D0F0351DE9B}">
  <a:tblStyle styleId="{1C3396B9-71E6-4025-939F-8D0F0351DE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1b27a7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1b27a7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21b27a77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21b27a77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21b27a77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21b27a77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21b27a77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21b27a77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21b27a77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21b27a77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21b27a7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21b27a7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21b27a77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21b27a77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21b27a77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21b27a77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21b27a77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21b27a77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0ed9e7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0ed9e7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0ed9e77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0ed9e77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21b27a77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21b27a77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21b27a77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21b27a77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21b27a77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21b27a77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21b27a77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21b27a77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21b27a77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21b27a77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1b27a77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1b27a77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21b27a77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21b27a77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21b27a77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21b27a77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21b27a77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21b27a77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21b27a77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21b27a77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1b27a7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1b27a7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21b27a77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21b27a77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21b27a775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21b27a775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21b27a775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21b27a77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21b27a775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21b27a77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21b27a77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21b27a77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00ed9e77b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00ed9e77b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21b27a7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21b27a7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21b27a77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21b27a77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21b27a77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21b27a77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21b27a77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21b27a77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21b27a77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21b27a77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21b27a77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21b27a77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file/d/1QfUBruKMoEIU74oUYXub8VB-Zym_ynYT/view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PmlRbfSavbI" TargetMode="External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395450"/>
            <a:ext cx="8520600" cy="21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What is AI?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Tell us what you think in the Zoom chat!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Q: </a:t>
            </a:r>
            <a:r>
              <a:rPr b="1" lang="en"/>
              <a:t>But </a:t>
            </a:r>
            <a:r>
              <a:rPr b="1" lang="en" u="sng"/>
              <a:t>how</a:t>
            </a:r>
            <a:r>
              <a:rPr b="1" lang="en"/>
              <a:t> do computers learn?</a:t>
            </a:r>
            <a:endParaRPr b="1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Q: </a:t>
            </a:r>
            <a:r>
              <a:rPr b="1" lang="en"/>
              <a:t>But </a:t>
            </a:r>
            <a:r>
              <a:rPr b="1" lang="en" u="sng"/>
              <a:t>how</a:t>
            </a:r>
            <a:r>
              <a:rPr b="1" lang="en"/>
              <a:t> do computers learn?</a:t>
            </a:r>
            <a:endParaRPr b="1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463" y="1017725"/>
            <a:ext cx="626506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Q: </a:t>
            </a:r>
            <a:r>
              <a:rPr b="1" lang="en"/>
              <a:t>But </a:t>
            </a:r>
            <a:r>
              <a:rPr b="1" lang="en" u="sng"/>
              <a:t>how</a:t>
            </a:r>
            <a:r>
              <a:rPr b="1" lang="en"/>
              <a:t> do computers learn?</a:t>
            </a:r>
            <a:endParaRPr b="1"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A: </a:t>
            </a:r>
            <a:r>
              <a:rPr b="1" lang="en" sz="2800">
                <a:solidFill>
                  <a:srgbClr val="000000"/>
                </a:solidFill>
              </a:rPr>
              <a:t>Feedback</a:t>
            </a:r>
            <a:endParaRPr b="1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</a:t>
            </a:r>
            <a:r>
              <a:rPr lang="en" u="sng">
                <a:solidFill>
                  <a:schemeClr val="hlink"/>
                </a:solidFill>
                <a:hlinkClick r:id="rId3"/>
              </a:rPr>
              <a:t>Guess My Passcode</a:t>
            </a:r>
            <a:r>
              <a:rPr lang="en"/>
              <a:t> (Colab / Jupyter)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1395450"/>
            <a:ext cx="8520600" cy="21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did you think of the game?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Zoom Chat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Q: How do computers learn?</a:t>
            </a:r>
            <a:endParaRPr b="1"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Computers learn by making mistakes!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Q: How do computers learn?</a:t>
            </a:r>
            <a:endParaRPr b="1"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Computers learn by making mistakes!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…</a:t>
            </a:r>
            <a:r>
              <a:rPr lang="en" sz="2800">
                <a:solidFill>
                  <a:srgbClr val="000000"/>
                </a:solidFill>
              </a:rPr>
              <a:t> and t</a:t>
            </a:r>
            <a:r>
              <a:rPr lang="en" sz="2800">
                <a:solidFill>
                  <a:srgbClr val="000000"/>
                </a:solidFill>
              </a:rPr>
              <a:t>hen adjusting via simple arithmetic operations to “learn” from their mistakes.</a:t>
            </a:r>
            <a:endParaRPr b="1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Real-World Connection</a:t>
            </a:r>
            <a:endParaRPr b="1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675" y="1073650"/>
            <a:ext cx="4528650" cy="276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/>
        </p:nvSpPr>
        <p:spPr>
          <a:xfrm>
            <a:off x="377375" y="4165125"/>
            <a:ext cx="28374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“Multipliers”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29"/>
          <p:cNvCxnSpPr>
            <a:stCxn id="158" idx="0"/>
          </p:cNvCxnSpPr>
          <p:nvPr/>
        </p:nvCxnSpPr>
        <p:spPr>
          <a:xfrm flipH="1" rot="10800000">
            <a:off x="1796075" y="3144825"/>
            <a:ext cx="691800" cy="1020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Real-World Connection</a:t>
            </a:r>
            <a:endParaRPr b="1"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675" y="1073650"/>
            <a:ext cx="4528650" cy="276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/>
        </p:nvSpPr>
        <p:spPr>
          <a:xfrm>
            <a:off x="377375" y="4165125"/>
            <a:ext cx="28374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“Multipliers”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30"/>
          <p:cNvCxnSpPr>
            <a:stCxn id="166" idx="0"/>
          </p:cNvCxnSpPr>
          <p:nvPr/>
        </p:nvCxnSpPr>
        <p:spPr>
          <a:xfrm flipH="1" rot="10800000">
            <a:off x="1796075" y="3144825"/>
            <a:ext cx="691800" cy="1020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30"/>
          <p:cNvSpPr txBox="1"/>
          <p:nvPr/>
        </p:nvSpPr>
        <p:spPr>
          <a:xfrm>
            <a:off x="3153300" y="4165125"/>
            <a:ext cx="2032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“Passcode”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30"/>
          <p:cNvCxnSpPr>
            <a:stCxn id="168" idx="0"/>
          </p:cNvCxnSpPr>
          <p:nvPr/>
        </p:nvCxnSpPr>
        <p:spPr>
          <a:xfrm flipH="1" rot="10800000">
            <a:off x="4169400" y="2599725"/>
            <a:ext cx="1295700" cy="1565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30"/>
          <p:cNvCxnSpPr>
            <a:stCxn id="168" idx="0"/>
          </p:cNvCxnSpPr>
          <p:nvPr/>
        </p:nvCxnSpPr>
        <p:spPr>
          <a:xfrm rot="10800000">
            <a:off x="3158700" y="2432025"/>
            <a:ext cx="1010700" cy="1733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Real-World Connection</a:t>
            </a:r>
            <a:endParaRPr b="1"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675" y="1073650"/>
            <a:ext cx="4528650" cy="276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377375" y="4165125"/>
            <a:ext cx="28374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“Multipliers”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31"/>
          <p:cNvCxnSpPr>
            <a:stCxn id="177" idx="0"/>
          </p:cNvCxnSpPr>
          <p:nvPr/>
        </p:nvCxnSpPr>
        <p:spPr>
          <a:xfrm flipH="1" rot="10800000">
            <a:off x="1796075" y="3144825"/>
            <a:ext cx="691800" cy="1020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31"/>
          <p:cNvSpPr txBox="1"/>
          <p:nvPr/>
        </p:nvSpPr>
        <p:spPr>
          <a:xfrm>
            <a:off x="3153300" y="4165125"/>
            <a:ext cx="2032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“Passcode”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31"/>
          <p:cNvCxnSpPr>
            <a:stCxn id="179" idx="0"/>
          </p:cNvCxnSpPr>
          <p:nvPr/>
        </p:nvCxnSpPr>
        <p:spPr>
          <a:xfrm flipH="1" rot="10800000">
            <a:off x="4169400" y="2599725"/>
            <a:ext cx="1295700" cy="1565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31"/>
          <p:cNvCxnSpPr>
            <a:stCxn id="179" idx="0"/>
          </p:cNvCxnSpPr>
          <p:nvPr/>
        </p:nvCxnSpPr>
        <p:spPr>
          <a:xfrm rot="10800000">
            <a:off x="3158700" y="2432025"/>
            <a:ext cx="1010700" cy="1733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31"/>
          <p:cNvSpPr txBox="1"/>
          <p:nvPr/>
        </p:nvSpPr>
        <p:spPr>
          <a:xfrm>
            <a:off x="5723725" y="4165125"/>
            <a:ext cx="2032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“Total”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31"/>
          <p:cNvCxnSpPr>
            <a:stCxn id="182" idx="0"/>
          </p:cNvCxnSpPr>
          <p:nvPr/>
        </p:nvCxnSpPr>
        <p:spPr>
          <a:xfrm rot="10800000">
            <a:off x="6359425" y="2781525"/>
            <a:ext cx="380400" cy="1383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 always sucked at baseball... until now... ok, I still probably suck.  Go to https://NordVPN.com/MarkRober and use code MARKROBER to get 75% off a 3 year plan and an extra month for free.&#10;&#10;Go subscribe to Jabril's channel!!! https://www.youtube.com/channel/UCQALLeQPoZdZC4JNUboVEUg&#10;&#10;Simple app (it's actually just a webpage for now):  http://jabrils.com/sp/&#10;Complex app using ML: https://github.com/Jabrils/Uncle-Rober-Baseball-Predictor&#10;&#10;CORRECTION: I said in ad portion of the video that my data could be stolen on unprotected WiFi. This is true but in the example I gave with YouTube which uses HTTPS it’s already encrypted.  Sorry. Didn’t know that’s how it worked. I will correct that in any future ads with Nord. &#10;&#10;&#10;&#10;***Music***&#10;0:29 Dansez  - Fasion  https://www.epidemicsound.com/track/QXxs7iZ3Rn&#10;1:01 Dive - Lvly https://www.epidemicsound.com/track/4JmHD4z5Bj&#10;2:19 Dansez - Fasion  https://www.epidemicsound.com/track/QXxs7iZ3Rn&#10;4:16 Kalimba Jam - Blue Wednesday https://soundcloud.com/bluewednesday/ &#10;5:23 Take Me Out to the Ballgame -Matt Cherne-  https://smarturl.it/einsteinbeats&#10;7:04 Arrow - Andrew Applepie http://andrewapplepie.com/&#10;8:18 Cereal Killa - Blue Wednesday https://soundcloud.com/bluewednesday/&#10;11:16 Salamanca - Sarah, the Illstrumentalist https://www.epidemicsound.com/track/nAhVeSoknF&#10;13:12   Q - Blue Wednesday https://soundcloud.com/bluewednesday/    &#10;14:18 Too Happy to be cool - Notebreak https://soundcloud.com/notebreak/dubstep-too-happy-to-be-cool&#10;&#10;&#10;&#10;Summary:  I wanted to see if I could make an app that could decode baseball signs.  Turns out we could and it was a great opportunity for me to learn more about Machine Learning and neural networks and artificial intelligence from my friend Jabril.&#10;&#10;&#10;&#10;MERCH-&#10;They are soft- https://teespring.com/stores/markrober&#10;&#10;&#10;PLEASE CONSIDER SUBSCRIBING: http://tinyurl.com/MarkRober-Sub&#10;&#10;****************************************­&#10;&#10;I make videos like this once a month all year long while supplies last:&#10;&#10;CHECK OUT MY CHANNEL: http://tinyurl.com/MarkRober-YouTube&#10;&#10;FACEBOOK: https://www.facebook.com/MarkRoberYouTube&#10;&#10;TWITTER: https://twitter.com/#!/MarkRober&#10;&#10;INSTAGRAM:  https://www.instagram.com/markrober/" id="59" name="Google Shape;59;p14" title="Stealing Baseball Signs with a Phone (Machine Learning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738" y="118300"/>
            <a:ext cx="6542525" cy="49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Real-World Connection</a:t>
            </a:r>
            <a:endParaRPr b="1"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675" y="1073650"/>
            <a:ext cx="4528650" cy="276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/>
        </p:nvSpPr>
        <p:spPr>
          <a:xfrm>
            <a:off x="377375" y="4165125"/>
            <a:ext cx="28374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“Input Features”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32"/>
          <p:cNvCxnSpPr>
            <a:stCxn id="190" idx="0"/>
          </p:cNvCxnSpPr>
          <p:nvPr/>
        </p:nvCxnSpPr>
        <p:spPr>
          <a:xfrm flipH="1" rot="10800000">
            <a:off x="1796075" y="3144825"/>
            <a:ext cx="691800" cy="1020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32"/>
          <p:cNvSpPr txBox="1"/>
          <p:nvPr/>
        </p:nvSpPr>
        <p:spPr>
          <a:xfrm>
            <a:off x="3153300" y="4165125"/>
            <a:ext cx="2032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“Weights”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32"/>
          <p:cNvCxnSpPr>
            <a:stCxn id="192" idx="0"/>
          </p:cNvCxnSpPr>
          <p:nvPr/>
        </p:nvCxnSpPr>
        <p:spPr>
          <a:xfrm flipH="1" rot="10800000">
            <a:off x="4169400" y="2599725"/>
            <a:ext cx="1295700" cy="1565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2"/>
          <p:cNvCxnSpPr>
            <a:stCxn id="192" idx="0"/>
          </p:cNvCxnSpPr>
          <p:nvPr/>
        </p:nvCxnSpPr>
        <p:spPr>
          <a:xfrm rot="10800000">
            <a:off x="3158700" y="2432025"/>
            <a:ext cx="1010700" cy="1733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32"/>
          <p:cNvSpPr txBox="1"/>
          <p:nvPr/>
        </p:nvSpPr>
        <p:spPr>
          <a:xfrm>
            <a:off x="5723725" y="4165125"/>
            <a:ext cx="2032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“Prediction”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32"/>
          <p:cNvCxnSpPr>
            <a:stCxn id="195" idx="0"/>
          </p:cNvCxnSpPr>
          <p:nvPr/>
        </p:nvCxnSpPr>
        <p:spPr>
          <a:xfrm rot="10800000">
            <a:off x="6359425" y="2781525"/>
            <a:ext cx="380400" cy="1383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Real-World Example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Real-World Example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Suppose you’ve designed a new shoe!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Can we use AI to help predict the best price to sell it at?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1395450"/>
            <a:ext cx="8520600" cy="21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Let’s predict the price of a new shoe.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What features might be important?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“Raise your hand” and we’ll call on you!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Real-World Example: Predicting Shoe Prices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</a:rPr>
              <a:t>Features</a:t>
            </a:r>
            <a:endParaRPr sz="2400" u="sng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Material Cost ($)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Real-World Example: Predicting Shoe Prices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</a:rPr>
              <a:t>Features</a:t>
            </a:r>
            <a:endParaRPr sz="2400" u="sng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Material Cost ($)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Brand Popularity (1-10)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Real-World Example: Predicting Shoe Prices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</a:rPr>
              <a:t>Features</a:t>
            </a:r>
            <a:endParaRPr sz="2400" u="sng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Material Cost ($)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Brand Popularity (1-10)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Customer Age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Real-World Example: Predicting Shoe Prices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</a:rPr>
              <a:t>Features</a:t>
            </a:r>
            <a:endParaRPr sz="2400" u="sng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Material Cost ($)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Brand Popularity (1-10)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Customer Age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</a:rPr>
              <a:t>Prediction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Price ($)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Real-World Example: Predicting Shoe Prices</a:t>
            </a:r>
            <a:endParaRPr/>
          </a:p>
        </p:txBody>
      </p:sp>
      <p:graphicFrame>
        <p:nvGraphicFramePr>
          <p:cNvPr id="242" name="Google Shape;242;p40"/>
          <p:cNvGraphicFramePr/>
          <p:nvPr/>
        </p:nvGraphicFramePr>
        <p:xfrm>
          <a:off x="519225" y="12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{1C3396B9-71E6-4025-939F-8D0F0351DE9B}</a:tableStyleId>
              </a:tblPr>
              <a:tblGrid>
                <a:gridCol w="2473375"/>
                <a:gridCol w="1229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Material Cost ($)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Brand Popularity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Customer Age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Prediction ($)</a:t>
                      </a:r>
                      <a:endParaRPr b="1"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Actual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Price ($)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Real-World Example: Predicting Shoe Prices</a:t>
            </a:r>
            <a:endParaRPr/>
          </a:p>
        </p:txBody>
      </p:sp>
      <p:graphicFrame>
        <p:nvGraphicFramePr>
          <p:cNvPr id="248" name="Google Shape;248;p41"/>
          <p:cNvGraphicFramePr/>
          <p:nvPr/>
        </p:nvGraphicFramePr>
        <p:xfrm>
          <a:off x="519225" y="12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{1C3396B9-71E6-4025-939F-8D0F0351DE9B}</a:tableStyleId>
              </a:tblPr>
              <a:tblGrid>
                <a:gridCol w="2473375"/>
                <a:gridCol w="1229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Material Cost ($)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Brand Popularity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Customer Age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Prediction ($)</a:t>
                      </a:r>
                      <a:endParaRPr b="1"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Actual Price ($)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1395450"/>
            <a:ext cx="8520600" cy="21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are computers good at?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do humans do better?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“Raise your hand” and we’ll call on you!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Real-World Example: Predicting Shoe Prices</a:t>
            </a:r>
            <a:endParaRPr/>
          </a:p>
        </p:txBody>
      </p:sp>
      <p:graphicFrame>
        <p:nvGraphicFramePr>
          <p:cNvPr id="254" name="Google Shape;254;p42"/>
          <p:cNvGraphicFramePr/>
          <p:nvPr/>
        </p:nvGraphicFramePr>
        <p:xfrm>
          <a:off x="519225" y="12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{1C3396B9-71E6-4025-939F-8D0F0351DE9B}</a:tableStyleId>
              </a:tblPr>
              <a:tblGrid>
                <a:gridCol w="2473375"/>
                <a:gridCol w="1229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Material Cost ($)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Brand Popularity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Customer Age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Prediction ($)</a:t>
                      </a:r>
                      <a:endParaRPr b="1"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Actual Price ($)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Real-World Example: Predicting Shoe Prices</a:t>
            </a:r>
            <a:endParaRPr/>
          </a:p>
        </p:txBody>
      </p:sp>
      <p:graphicFrame>
        <p:nvGraphicFramePr>
          <p:cNvPr id="260" name="Google Shape;260;p43"/>
          <p:cNvGraphicFramePr/>
          <p:nvPr/>
        </p:nvGraphicFramePr>
        <p:xfrm>
          <a:off x="519225" y="12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{1C3396B9-71E6-4025-939F-8D0F0351DE9B}</a:tableStyleId>
              </a:tblPr>
              <a:tblGrid>
                <a:gridCol w="2495050"/>
                <a:gridCol w="1058125"/>
                <a:gridCol w="108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Material Cost ($)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Brand Popularity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Customer Age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18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Prediction ($)</a:t>
                      </a:r>
                      <a:endParaRPr b="1"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Actual Price ($)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Real-World Example: Predicting Shoe Prices</a:t>
            </a:r>
            <a:endParaRPr/>
          </a:p>
        </p:txBody>
      </p:sp>
      <p:graphicFrame>
        <p:nvGraphicFramePr>
          <p:cNvPr id="266" name="Google Shape;266;p44"/>
          <p:cNvGraphicFramePr/>
          <p:nvPr/>
        </p:nvGraphicFramePr>
        <p:xfrm>
          <a:off x="519225" y="12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{1C3396B9-71E6-4025-939F-8D0F0351DE9B}</a:tableStyleId>
              </a:tblPr>
              <a:tblGrid>
                <a:gridCol w="2495050"/>
                <a:gridCol w="1058125"/>
                <a:gridCol w="108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Material Cost ($)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Brand Popularity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Customer Age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18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Prediction ($)</a:t>
                      </a:r>
                      <a:endParaRPr b="1"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20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Actual Price ($)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Real-World Example: Predicting Shoe Prices</a:t>
            </a:r>
            <a:endParaRPr/>
          </a:p>
        </p:txBody>
      </p:sp>
      <p:graphicFrame>
        <p:nvGraphicFramePr>
          <p:cNvPr id="272" name="Google Shape;272;p45"/>
          <p:cNvGraphicFramePr/>
          <p:nvPr/>
        </p:nvGraphicFramePr>
        <p:xfrm>
          <a:off x="519225" y="12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{1C3396B9-71E6-4025-939F-8D0F0351DE9B}</a:tableStyleId>
              </a:tblPr>
              <a:tblGrid>
                <a:gridCol w="2495050"/>
                <a:gridCol w="1058125"/>
                <a:gridCol w="108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Material Cost ($)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Brand Popularity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Customer Age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18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Prediction ($)</a:t>
                      </a:r>
                      <a:endParaRPr b="1"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20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Actual Price ($)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3" name="Google Shape;273;p45"/>
          <p:cNvSpPr txBox="1"/>
          <p:nvPr/>
        </p:nvSpPr>
        <p:spPr>
          <a:xfrm>
            <a:off x="5506900" y="1970750"/>
            <a:ext cx="15096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...</a:t>
            </a:r>
            <a:endParaRPr sz="6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Real-World Example: Predicting Shoe Prices</a:t>
            </a:r>
            <a:endParaRPr/>
          </a:p>
        </p:txBody>
      </p:sp>
      <p:graphicFrame>
        <p:nvGraphicFramePr>
          <p:cNvPr id="279" name="Google Shape;279;p46"/>
          <p:cNvGraphicFramePr/>
          <p:nvPr/>
        </p:nvGraphicFramePr>
        <p:xfrm>
          <a:off x="519225" y="12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{1C3396B9-71E6-4025-939F-8D0F0351DE9B}</a:tableStyleId>
              </a:tblPr>
              <a:tblGrid>
                <a:gridCol w="2495050"/>
                <a:gridCol w="1058125"/>
                <a:gridCol w="108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Material Cost ($)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Brand Popularity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Customer Age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18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Prediction ($)</a:t>
                      </a:r>
                      <a:endParaRPr b="1"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20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Actual Price ($)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32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0" name="Google Shape;280;p46"/>
          <p:cNvSpPr txBox="1"/>
          <p:nvPr/>
        </p:nvSpPr>
        <p:spPr>
          <a:xfrm>
            <a:off x="5506900" y="1970750"/>
            <a:ext cx="15096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...</a:t>
            </a:r>
            <a:endParaRPr sz="6000"/>
          </a:p>
        </p:txBody>
      </p:sp>
      <p:graphicFrame>
        <p:nvGraphicFramePr>
          <p:cNvPr id="281" name="Google Shape;281;p46"/>
          <p:cNvGraphicFramePr/>
          <p:nvPr/>
        </p:nvGraphicFramePr>
        <p:xfrm>
          <a:off x="6541925" y="12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{1C3396B9-71E6-4025-939F-8D0F0351DE9B}</a:tableStyleId>
              </a:tblPr>
              <a:tblGrid>
                <a:gridCol w="108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9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15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49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50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Challenges</a:t>
            </a:r>
            <a:endParaRPr/>
          </a:p>
        </p:txBody>
      </p:sp>
      <p:sp>
        <p:nvSpPr>
          <p:cNvPr id="287" name="Google Shape;287;p47"/>
          <p:cNvSpPr txBox="1"/>
          <p:nvPr>
            <p:ph idx="1" type="body"/>
          </p:nvPr>
        </p:nvSpPr>
        <p:spPr>
          <a:xfrm>
            <a:off x="311700" y="1152475"/>
            <a:ext cx="868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Researcher</a:t>
            </a:r>
            <a:r>
              <a:rPr lang="en" sz="2000">
                <a:solidFill>
                  <a:srgbClr val="000000"/>
                </a:solidFill>
              </a:rPr>
              <a:t>: How can you evaluate how well AI works for different people?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Entrepreneur</a:t>
            </a:r>
            <a:r>
              <a:rPr lang="en" sz="2000">
                <a:solidFill>
                  <a:srgbClr val="000000"/>
                </a:solidFill>
              </a:rPr>
              <a:t>: Can you come up with your own AI project idea?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Inventor</a:t>
            </a:r>
            <a:r>
              <a:rPr lang="en" sz="2000">
                <a:solidFill>
                  <a:schemeClr val="dk1"/>
                </a:solidFill>
              </a:rPr>
              <a:t>: Can you invent your own algorithm for prediction?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Mathematician</a:t>
            </a:r>
            <a:r>
              <a:rPr lang="en" sz="2000">
                <a:solidFill>
                  <a:srgbClr val="000000"/>
                </a:solidFill>
              </a:rPr>
              <a:t>: Learning rate challenge problem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Teacher</a:t>
            </a:r>
            <a:r>
              <a:rPr lang="en" sz="2000">
                <a:solidFill>
                  <a:srgbClr val="000000"/>
                </a:solidFill>
              </a:rPr>
              <a:t>: Explain how AI learns to a friend or family member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Engineer</a:t>
            </a:r>
            <a:r>
              <a:rPr lang="en" sz="2000">
                <a:solidFill>
                  <a:srgbClr val="000000"/>
                </a:solidFill>
              </a:rPr>
              <a:t>: Can you code an AI that beats “Guess My Passcode”?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Computers learn from data</a:t>
            </a:r>
            <a:endParaRPr b="1"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Computers learn from data</a:t>
            </a:r>
            <a:endParaRPr b="1"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6783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Computers learn from data</a:t>
            </a:r>
            <a:endParaRPr b="1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0" l="0" r="26519" t="0"/>
          <a:stretch/>
        </p:blipFill>
        <p:spPr>
          <a:xfrm>
            <a:off x="152400" y="1170125"/>
            <a:ext cx="4907250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8"/>
          <p:cNvCxnSpPr>
            <a:endCxn id="84" idx="1"/>
          </p:cNvCxnSpPr>
          <p:nvPr/>
        </p:nvCxnSpPr>
        <p:spPr>
          <a:xfrm>
            <a:off x="3452300" y="2278225"/>
            <a:ext cx="25287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4" name="Google Shape;84;p18"/>
          <p:cNvSpPr txBox="1"/>
          <p:nvPr/>
        </p:nvSpPr>
        <p:spPr>
          <a:xfrm>
            <a:off x="5981000" y="1991875"/>
            <a:ext cx="292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“Input Features”</a:t>
            </a:r>
            <a:endParaRPr b="1" sz="2400"/>
          </a:p>
        </p:txBody>
      </p:sp>
      <p:cxnSp>
        <p:nvCxnSpPr>
          <p:cNvPr id="85" name="Google Shape;85;p18"/>
          <p:cNvCxnSpPr>
            <a:endCxn id="84" idx="1"/>
          </p:cNvCxnSpPr>
          <p:nvPr/>
        </p:nvCxnSpPr>
        <p:spPr>
          <a:xfrm flipH="1" rot="10800000">
            <a:off x="3815600" y="2278225"/>
            <a:ext cx="2165400" cy="1984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Computers learn from data</a:t>
            </a:r>
            <a:endParaRPr b="1"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0" r="26519" t="0"/>
          <a:stretch/>
        </p:blipFill>
        <p:spPr>
          <a:xfrm>
            <a:off x="152400" y="1170125"/>
            <a:ext cx="4907250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9"/>
          <p:cNvCxnSpPr>
            <a:endCxn id="93" idx="1"/>
          </p:cNvCxnSpPr>
          <p:nvPr/>
        </p:nvCxnSpPr>
        <p:spPr>
          <a:xfrm>
            <a:off x="3452300" y="3116425"/>
            <a:ext cx="25287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3" name="Google Shape;93;p19"/>
          <p:cNvSpPr txBox="1"/>
          <p:nvPr/>
        </p:nvSpPr>
        <p:spPr>
          <a:xfrm>
            <a:off x="5981000" y="2830075"/>
            <a:ext cx="307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“</a:t>
            </a:r>
            <a:r>
              <a:rPr b="1" lang="en" sz="2400"/>
              <a:t>Prediction”</a:t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Computers learn from data</a:t>
            </a:r>
            <a:endParaRPr b="1"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0" l="0" r="26519" t="0"/>
          <a:stretch/>
        </p:blipFill>
        <p:spPr>
          <a:xfrm>
            <a:off x="152400" y="1170125"/>
            <a:ext cx="4907250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20"/>
          <p:cNvCxnSpPr>
            <a:endCxn id="101" idx="1"/>
          </p:cNvCxnSpPr>
          <p:nvPr/>
        </p:nvCxnSpPr>
        <p:spPr>
          <a:xfrm>
            <a:off x="3452300" y="3116425"/>
            <a:ext cx="25287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1" name="Google Shape;101;p20"/>
          <p:cNvSpPr txBox="1"/>
          <p:nvPr/>
        </p:nvSpPr>
        <p:spPr>
          <a:xfrm>
            <a:off x="5981000" y="2830075"/>
            <a:ext cx="307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“Prediction”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(or “Label”)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Computers learn from data</a:t>
            </a:r>
            <a:endParaRPr b="1"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0" r="26519" t="0"/>
          <a:stretch/>
        </p:blipFill>
        <p:spPr>
          <a:xfrm>
            <a:off x="152400" y="1170125"/>
            <a:ext cx="4907250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1"/>
          <p:cNvCxnSpPr>
            <a:endCxn id="109" idx="1"/>
          </p:cNvCxnSpPr>
          <p:nvPr/>
        </p:nvCxnSpPr>
        <p:spPr>
          <a:xfrm>
            <a:off x="3452300" y="3116425"/>
            <a:ext cx="25287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9" name="Google Shape;109;p21"/>
          <p:cNvSpPr txBox="1"/>
          <p:nvPr/>
        </p:nvSpPr>
        <p:spPr>
          <a:xfrm>
            <a:off x="5981000" y="2830075"/>
            <a:ext cx="307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“Training Example”</a:t>
            </a:r>
            <a:endParaRPr b="1" sz="2400"/>
          </a:p>
        </p:txBody>
      </p:sp>
      <p:cxnSp>
        <p:nvCxnSpPr>
          <p:cNvPr id="110" name="Google Shape;110;p21"/>
          <p:cNvCxnSpPr>
            <a:endCxn id="109" idx="1"/>
          </p:cNvCxnSpPr>
          <p:nvPr/>
        </p:nvCxnSpPr>
        <p:spPr>
          <a:xfrm>
            <a:off x="3381200" y="2332225"/>
            <a:ext cx="2599800" cy="78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1" name="Google Shape;111;p21"/>
          <p:cNvCxnSpPr>
            <a:endCxn id="109" idx="1"/>
          </p:cNvCxnSpPr>
          <p:nvPr/>
        </p:nvCxnSpPr>
        <p:spPr>
          <a:xfrm flipH="1" rot="10800000">
            <a:off x="3743000" y="3116425"/>
            <a:ext cx="2238000" cy="1213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