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664"/>
  </p:normalViewPr>
  <p:slideViewPr>
    <p:cSldViewPr snapToGrid="0" snapToObjects="1">
      <p:cViewPr>
        <p:scale>
          <a:sx n="132" d="100"/>
          <a:sy n="132" d="100"/>
        </p:scale>
        <p:origin x="49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E9E41-D71C-8A4B-A070-F2F3C2315F29}" type="datetimeFigureOut">
              <a:rPr lang="en-US" smtClean="0"/>
              <a:t>8/29/17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2E173-884F-424D-AE36-FD9AA37E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79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FA1C-F675-1042-88BE-B141DD40B822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491C-3E2B-6049-8283-11A022CA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2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FA1C-F675-1042-88BE-B141DD40B822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491C-3E2B-6049-8283-11A022CA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FA1C-F675-1042-88BE-B141DD40B822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491C-3E2B-6049-8283-11A022CA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1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FA1C-F675-1042-88BE-B141DD40B822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491C-3E2B-6049-8283-11A022CA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0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FA1C-F675-1042-88BE-B141DD40B822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491C-3E2B-6049-8283-11A022CA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0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FA1C-F675-1042-88BE-B141DD40B822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491C-3E2B-6049-8283-11A022CA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FA1C-F675-1042-88BE-B141DD40B822}" type="datetimeFigureOut">
              <a:rPr lang="en-US" smtClean="0"/>
              <a:t>8/29/17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491C-3E2B-6049-8283-11A022CA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3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FA1C-F675-1042-88BE-B141DD40B822}" type="datetimeFigureOut">
              <a:rPr lang="en-US" smtClean="0"/>
              <a:t>8/29/17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491C-3E2B-6049-8283-11A022CA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4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FA1C-F675-1042-88BE-B141DD40B822}" type="datetimeFigureOut">
              <a:rPr lang="en-US" smtClean="0"/>
              <a:t>8/29/17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491C-3E2B-6049-8283-11A022CA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9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FA1C-F675-1042-88BE-B141DD40B822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491C-3E2B-6049-8283-11A022CA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FA1C-F675-1042-88BE-B141DD40B822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491C-3E2B-6049-8283-11A022CA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3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DFA1C-F675-1042-88BE-B141DD40B822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E491C-3E2B-6049-8283-11A022CA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4876" y="854503"/>
            <a:ext cx="226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preamble (or header) which tells RStudio what to output (and how), written in YAML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9176" y="1577925"/>
            <a:ext cx="2266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special code chunk that sets “global” code chunk options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137" y="854503"/>
            <a:ext cx="6375713" cy="4919582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>
          <a:xfrm>
            <a:off x="2461458" y="934291"/>
            <a:ext cx="248478" cy="546652"/>
          </a:xfrm>
          <a:prstGeom prst="leftBrace">
            <a:avLst>
              <a:gd name="adj1" fmla="val 52942"/>
              <a:gd name="adj2" fmla="val 51351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flipH="1">
            <a:off x="2461458" y="1578875"/>
            <a:ext cx="248477" cy="461665"/>
          </a:xfrm>
          <a:prstGeom prst="rightBrace">
            <a:avLst>
              <a:gd name="adj1" fmla="val 43008"/>
              <a:gd name="adj2" fmla="val 5000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>
            <a:off x="8229600" y="1432664"/>
            <a:ext cx="385010" cy="376093"/>
          </a:xfrm>
          <a:prstGeom prst="donut">
            <a:avLst>
              <a:gd name="adj" fmla="val 12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11" idx="7"/>
          </p:cNvCxnSpPr>
          <p:nvPr/>
        </p:nvCxnSpPr>
        <p:spPr>
          <a:xfrm flipV="1">
            <a:off x="8558227" y="1207617"/>
            <a:ext cx="585773" cy="2801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44000" y="884451"/>
            <a:ext cx="2877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clicking the cog provides an interface for changing code chunk options (the global options </a:t>
            </a:r>
            <a:r>
              <a:rPr lang="en-US" sz="1200" smtClean="0">
                <a:latin typeface="Helvetica" charset="0"/>
                <a:ea typeface="Helvetica" charset="0"/>
                <a:cs typeface="Helvetica" charset="0"/>
              </a:rPr>
              <a:t>in </a:t>
            </a:r>
            <a:r>
              <a:rPr lang="en-US" sz="1200" b="1" smtClean="0">
                <a:latin typeface="Helvetica" charset="0"/>
                <a:ea typeface="Helvetica" charset="0"/>
                <a:cs typeface="Helvetica" charset="0"/>
              </a:rPr>
              <a:t>this</a:t>
            </a:r>
            <a:r>
              <a:rPr lang="en-US" sz="1200" smtClean="0">
                <a:latin typeface="Helvetica" charset="0"/>
                <a:ea typeface="Helvetica" charset="0"/>
                <a:cs typeface="Helvetica" charset="0"/>
              </a:rPr>
              <a:t> case)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Donut 14"/>
          <p:cNvSpPr/>
          <p:nvPr/>
        </p:nvSpPr>
        <p:spPr>
          <a:xfrm>
            <a:off x="2596082" y="3251420"/>
            <a:ext cx="1918165" cy="376093"/>
          </a:xfrm>
          <a:prstGeom prst="donut">
            <a:avLst>
              <a:gd name="adj" fmla="val 12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5" idx="6"/>
            <a:endCxn id="20" idx="1"/>
          </p:cNvCxnSpPr>
          <p:nvPr/>
        </p:nvCxnSpPr>
        <p:spPr>
          <a:xfrm>
            <a:off x="4514247" y="3439467"/>
            <a:ext cx="4593914" cy="415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108161" y="3439466"/>
            <a:ext cx="3083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## represent subheadings</a:t>
            </a:r>
          </a:p>
          <a:p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in the case of output: </a:t>
            </a:r>
            <a:r>
              <a:rPr lang="en-US" sz="1200" dirty="0" err="1" smtClean="0">
                <a:latin typeface="Helvetica" charset="0"/>
                <a:ea typeface="Helvetica" charset="0"/>
                <a:cs typeface="Helvetica" charset="0"/>
              </a:rPr>
              <a:t>X_presentation</a:t>
            </a:r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 documents </a:t>
            </a:r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these </a:t>
            </a:r>
            <a:r>
              <a:rPr lang="en-US" sz="1200" dirty="0" err="1">
                <a:latin typeface="Helvetica" charset="0"/>
                <a:ea typeface="Helvetica" charset="0"/>
                <a:cs typeface="Helvetica" charset="0"/>
              </a:rPr>
              <a:t>deliminate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slides</a:t>
            </a:r>
          </a:p>
        </p:txBody>
      </p:sp>
      <p:sp>
        <p:nvSpPr>
          <p:cNvPr id="22" name="Right Brace 21"/>
          <p:cNvSpPr/>
          <p:nvPr/>
        </p:nvSpPr>
        <p:spPr>
          <a:xfrm flipH="1">
            <a:off x="2459074" y="4469966"/>
            <a:ext cx="248477" cy="461665"/>
          </a:xfrm>
          <a:prstGeom prst="rightBrace">
            <a:avLst>
              <a:gd name="adj1" fmla="val 43008"/>
              <a:gd name="adj2" fmla="val 5000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1919" y="4375563"/>
            <a:ext cx="2437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code chunk: both output and the code will be displayed because of the option echo = TRUE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381" y="4542667"/>
            <a:ext cx="1193196" cy="1517926"/>
          </a:xfrm>
          <a:prstGeom prst="rect">
            <a:avLst/>
          </a:prstGeom>
          <a:effectLst>
            <a:glow rad="76200">
              <a:schemeClr val="accent1">
                <a:alpha val="40000"/>
              </a:schemeClr>
            </a:glow>
            <a:outerShdw blurRad="50800" dist="38100" dir="5220000" sx="1000" sy="1000" algn="l" rotWithShape="0">
              <a:prstClr val="black">
                <a:alpha val="40000"/>
              </a:prstClr>
            </a:outerShdw>
          </a:effectLst>
        </p:spPr>
      </p:pic>
      <p:sp>
        <p:nvSpPr>
          <p:cNvPr id="25" name="Donut 24"/>
          <p:cNvSpPr/>
          <p:nvPr/>
        </p:nvSpPr>
        <p:spPr>
          <a:xfrm>
            <a:off x="2876349" y="5209943"/>
            <a:ext cx="1137385" cy="376093"/>
          </a:xfrm>
          <a:prstGeom prst="donut">
            <a:avLst>
              <a:gd name="adj" fmla="val 12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25" idx="6"/>
          </p:cNvCxnSpPr>
          <p:nvPr/>
        </p:nvCxnSpPr>
        <p:spPr>
          <a:xfrm flipV="1">
            <a:off x="4013734" y="5021894"/>
            <a:ext cx="4998795" cy="37609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783736" y="4451560"/>
            <a:ext cx="1914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naming code chunks allows you to easily navigate through your document and to </a:t>
            </a:r>
            <a:r>
              <a:rPr lang="en-US" sz="1200" smtClean="0">
                <a:latin typeface="Helvetica" charset="0"/>
                <a:ea typeface="Helvetica" charset="0"/>
                <a:cs typeface="Helvetica" charset="0"/>
              </a:rPr>
              <a:t>find errors later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18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4065" y="3820850"/>
            <a:ext cx="3190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output appears directly below code chunks, rather than in the console or viewer panel.</a:t>
            </a:r>
          </a:p>
          <a:p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This output has two elements: 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messages that would be printed to the console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he htmlwidget output itself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209" y="481263"/>
            <a:ext cx="5031653" cy="5707781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 flipH="1">
            <a:off x="3481951" y="2652987"/>
            <a:ext cx="248477" cy="3536057"/>
          </a:xfrm>
          <a:prstGeom prst="rightBrace">
            <a:avLst>
              <a:gd name="adj1" fmla="val 43008"/>
              <a:gd name="adj2" fmla="val 5000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>
            <a:off x="5245769" y="373885"/>
            <a:ext cx="385010" cy="376093"/>
          </a:xfrm>
          <a:prstGeom prst="donut">
            <a:avLst>
              <a:gd name="adj" fmla="val 12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endCxn id="11" idx="2"/>
          </p:cNvCxnSpPr>
          <p:nvPr/>
        </p:nvCxnSpPr>
        <p:spPr>
          <a:xfrm flipV="1">
            <a:off x="3262964" y="561932"/>
            <a:ext cx="1982805" cy="679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7936" y="883429"/>
            <a:ext cx="3190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click this cog to access the options for the RMarkdown document, including “Chunk Output in Console”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" name="Donut 15"/>
          <p:cNvSpPr/>
          <p:nvPr/>
        </p:nvSpPr>
        <p:spPr>
          <a:xfrm>
            <a:off x="8257552" y="561931"/>
            <a:ext cx="292126" cy="270258"/>
          </a:xfrm>
          <a:prstGeom prst="donut">
            <a:avLst>
              <a:gd name="adj" fmla="val 12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onut 16"/>
          <p:cNvSpPr/>
          <p:nvPr/>
        </p:nvSpPr>
        <p:spPr>
          <a:xfrm>
            <a:off x="7447426" y="425573"/>
            <a:ext cx="551168" cy="270258"/>
          </a:xfrm>
          <a:prstGeom prst="donut">
            <a:avLst>
              <a:gd name="adj" fmla="val 12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stCxn id="16" idx="6"/>
          </p:cNvCxnSpPr>
          <p:nvPr/>
        </p:nvCxnSpPr>
        <p:spPr>
          <a:xfrm>
            <a:off x="8549678" y="697060"/>
            <a:ext cx="363316" cy="1351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912994" y="652596"/>
            <a:ext cx="264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clicking the ”play” button on a code chunk will run </a:t>
            </a:r>
            <a:r>
              <a:rPr lang="en-US" sz="1200" i="1" dirty="0" smtClean="0">
                <a:latin typeface="Helvetica" charset="0"/>
                <a:ea typeface="Helvetica" charset="0"/>
                <a:cs typeface="Helvetica" charset="0"/>
              </a:rPr>
              <a:t>just</a:t>
            </a:r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 that </a:t>
            </a:r>
            <a:r>
              <a:rPr lang="en-US" sz="1200" smtClean="0">
                <a:latin typeface="Helvetica" charset="0"/>
                <a:ea typeface="Helvetica" charset="0"/>
                <a:cs typeface="Helvetica" charset="0"/>
              </a:rPr>
              <a:t>code chunk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2" name="Straight Connector 21"/>
          <p:cNvCxnSpPr>
            <a:stCxn id="17" idx="4"/>
            <a:endCxn id="25" idx="1"/>
          </p:cNvCxnSpPr>
          <p:nvPr/>
        </p:nvCxnSpPr>
        <p:spPr>
          <a:xfrm>
            <a:off x="7723010" y="695831"/>
            <a:ext cx="1189983" cy="19991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912993" y="2094781"/>
            <a:ext cx="2648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click here for both the commands and keyboard shortcuts to evaluate: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all code chunks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all codes chunks above/below current chunk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evaluate current code chunk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09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190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John Hadley</dc:creator>
  <cp:lastModifiedBy>Martin John Hadley</cp:lastModifiedBy>
  <cp:revision>8</cp:revision>
  <dcterms:created xsi:type="dcterms:W3CDTF">2017-08-29T14:08:44Z</dcterms:created>
  <dcterms:modified xsi:type="dcterms:W3CDTF">2017-08-29T16:21:27Z</dcterms:modified>
</cp:coreProperties>
</file>