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60" r:id="rId4"/>
    <p:sldId id="261" r:id="rId5"/>
    <p:sldId id="262" r:id="rId6"/>
    <p:sldId id="263" r:id="rId7"/>
    <p:sldId id="264" r:id="rId8"/>
    <p:sldId id="265" r:id="rId9"/>
    <p:sldId id="266" r:id="rId10"/>
    <p:sldId id="269" r:id="rId11"/>
    <p:sldId id="267" r:id="rId12"/>
    <p:sldId id="268" r:id="rId13"/>
    <p:sldId id="273"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p15:clr>
            <a:srgbClr val="A4A3A4"/>
          </p15:clr>
        </p15:guide>
        <p15:guide id="2" orient="horz" pos="2160">
          <p15:clr>
            <a:srgbClr val="A4A3A4"/>
          </p15:clr>
        </p15:guide>
        <p15:guide id="3" orient="horz" pos="1071">
          <p15:clr>
            <a:srgbClr val="A4A3A4"/>
          </p15:clr>
        </p15:guide>
        <p15:guide id="4" pos="2880">
          <p15:clr>
            <a:srgbClr val="A4A3A4"/>
          </p15:clr>
        </p15:guide>
        <p15:guide id="5" pos="431">
          <p15:clr>
            <a:srgbClr val="A4A3A4"/>
          </p15:clr>
        </p15:guide>
        <p15:guide id="6" pos="476">
          <p15:clr>
            <a:srgbClr val="A4A3A4"/>
          </p15:clr>
        </p15:guide>
        <p15:guide id="7" pos="5329">
          <p15:clr>
            <a:srgbClr val="A4A3A4"/>
          </p15:clr>
        </p15:guide>
        <p15:guide id="8" pos="5284">
          <p15:clr>
            <a:srgbClr val="A4A3A4"/>
          </p15:clr>
        </p15:guide>
        <p15:guide id="9" pos="2835">
          <p15:clr>
            <a:srgbClr val="A4A3A4"/>
          </p15:clr>
        </p15:guide>
        <p15:guide id="10" pos="2925">
          <p15:clr>
            <a:srgbClr val="A4A3A4"/>
          </p15:clr>
        </p15:guide>
        <p15:guide id="11" pos="42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howGuides="1">
      <p:cViewPr varScale="1">
        <p:scale>
          <a:sx n="114" d="100"/>
          <a:sy n="114" d="100"/>
        </p:scale>
        <p:origin x="1446" y="96"/>
      </p:cViewPr>
      <p:guideLst>
        <p:guide orient="horz" pos="1026"/>
        <p:guide orient="horz" pos="2160"/>
        <p:guide orient="horz" pos="1071"/>
        <p:guide pos="2880"/>
        <p:guide pos="431"/>
        <p:guide pos="476"/>
        <p:guide pos="5329"/>
        <p:guide pos="5284"/>
        <p:guide pos="2835"/>
        <p:guide pos="2925"/>
        <p:guide pos="42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44A6A3-BCB9-4B97-8FA7-5F7879A6F873}" type="datetimeFigureOut">
              <a:rPr lang="en-GB" smtClean="0"/>
              <a:t>06/02/2020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554A7E-8681-495F-9B14-DE44B4364598}" type="slidenum">
              <a:rPr lang="en-GB" smtClean="0"/>
              <a:t>‹#›</a:t>
            </a:fld>
            <a:endParaRPr lang="en-GB"/>
          </a:p>
        </p:txBody>
      </p:sp>
    </p:spTree>
    <p:extLst>
      <p:ext uri="{BB962C8B-B14F-4D97-AF65-F5344CB8AC3E}">
        <p14:creationId xmlns:p14="http://schemas.microsoft.com/office/powerpoint/2010/main" val="65285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B554A7E-8681-495F-9B14-DE44B4364598}" type="slidenum">
              <a:rPr lang="en-GB" smtClean="0"/>
              <a:t>1</a:t>
            </a:fld>
            <a:endParaRPr lang="en-GB"/>
          </a:p>
        </p:txBody>
      </p:sp>
    </p:spTree>
    <p:extLst>
      <p:ext uri="{BB962C8B-B14F-4D97-AF65-F5344CB8AC3E}">
        <p14:creationId xmlns:p14="http://schemas.microsoft.com/office/powerpoint/2010/main" val="407947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39577"/>
            <a:ext cx="7772400" cy="480131"/>
          </a:xfrm>
        </p:spPr>
        <p:txBody>
          <a:bodyPr/>
          <a:lstStyle>
            <a:lvl1pPr>
              <a:defRPr/>
            </a:lvl1pPr>
          </a:lstStyle>
          <a:p>
            <a:r>
              <a:rPr lang="en-US"/>
              <a:t>Click to edit Master title style</a:t>
            </a:r>
            <a:endParaRPr lang="en-GB" dirty="0"/>
          </a:p>
        </p:txBody>
      </p:sp>
      <p:sp>
        <p:nvSpPr>
          <p:cNvPr id="3" name="Subtitle 2"/>
          <p:cNvSpPr>
            <a:spLocks noGrp="1"/>
          </p:cNvSpPr>
          <p:nvPr>
            <p:ph type="subTitle" idx="1"/>
          </p:nvPr>
        </p:nvSpPr>
        <p:spPr>
          <a:xfrm>
            <a:off x="684213" y="3429000"/>
            <a:ext cx="7775575" cy="369332"/>
          </a:xfrm>
        </p:spPr>
        <p:txBody>
          <a:bodyPr/>
          <a:lstStyle>
            <a:lvl1pPr marL="0" indent="0" algn="l">
              <a:lnSpc>
                <a:spcPct val="90000"/>
              </a:lnSpc>
              <a:spcBef>
                <a:spcPts val="0"/>
              </a:spcBef>
              <a:spcAft>
                <a:spcPts val="0"/>
              </a:spcAft>
              <a:buNone/>
              <a:defRPr sz="20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9" name="Date Placeholder 3"/>
          <p:cNvSpPr>
            <a:spLocks noGrp="1"/>
          </p:cNvSpPr>
          <p:nvPr>
            <p:ph type="dt" sz="half" idx="2"/>
          </p:nvPr>
        </p:nvSpPr>
        <p:spPr>
          <a:xfrm>
            <a:off x="684213" y="4654800"/>
            <a:ext cx="7704137" cy="307777"/>
          </a:xfrm>
          <a:prstGeom prst="rect">
            <a:avLst/>
          </a:prstGeom>
        </p:spPr>
        <p:txBody>
          <a:bodyPr vert="horz" wrap="square" lIns="91440" tIns="45720" rIns="91440" bIns="45720" rtlCol="0">
            <a:spAutoFit/>
          </a:bodyPr>
          <a:lstStyle>
            <a:lvl1pPr>
              <a:defRPr lang="en-GB" sz="1400" smtClean="0">
                <a:solidFill>
                  <a:schemeClr val="tx2"/>
                </a:solidFill>
              </a:defRPr>
            </a:lvl1pPr>
          </a:lstStyle>
          <a:p>
            <a:pPr>
              <a:spcBef>
                <a:spcPts val="600"/>
              </a:spcBef>
              <a:spcAft>
                <a:spcPts val="300"/>
              </a:spcAft>
              <a:buFont typeface="Arial" panose="020B0604020202020204" pitchFamily="34" charset="0"/>
              <a:buNone/>
            </a:pPr>
            <a:r>
              <a:rPr lang="en-GB" dirty="0"/>
              <a:t>Thursday, 05 March 2015</a:t>
            </a:r>
          </a:p>
        </p:txBody>
      </p:sp>
    </p:spTree>
    <p:extLst>
      <p:ext uri="{BB962C8B-B14F-4D97-AF65-F5344CB8AC3E}">
        <p14:creationId xmlns:p14="http://schemas.microsoft.com/office/powerpoint/2010/main" val="111604760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7466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87457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39577"/>
            <a:ext cx="7772400" cy="480131"/>
          </a:xfrm>
        </p:spPr>
        <p:txBody>
          <a:bodyPr/>
          <a:lstStyle>
            <a:lvl1pPr>
              <a:defRPr/>
            </a:lvl1pPr>
          </a:lstStyle>
          <a:p>
            <a:r>
              <a:rPr lang="en-US"/>
              <a:t>Click to edit Master title style</a:t>
            </a:r>
            <a:endParaRPr lang="en-GB" dirty="0"/>
          </a:p>
        </p:txBody>
      </p:sp>
      <p:sp>
        <p:nvSpPr>
          <p:cNvPr id="3" name="Subtitle 2"/>
          <p:cNvSpPr>
            <a:spLocks noGrp="1"/>
          </p:cNvSpPr>
          <p:nvPr>
            <p:ph type="subTitle" idx="1"/>
          </p:nvPr>
        </p:nvSpPr>
        <p:spPr>
          <a:xfrm>
            <a:off x="684213" y="3429000"/>
            <a:ext cx="7775575" cy="369332"/>
          </a:xfrm>
        </p:spPr>
        <p:txBody>
          <a:bodyPr/>
          <a:lstStyle>
            <a:lvl1pPr marL="0" indent="0" algn="l">
              <a:lnSpc>
                <a:spcPct val="90000"/>
              </a:lnSpc>
              <a:spcBef>
                <a:spcPts val="0"/>
              </a:spcBef>
              <a:spcAft>
                <a:spcPts val="0"/>
              </a:spcAft>
              <a:buNone/>
              <a:defRPr sz="20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301510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39577"/>
            <a:ext cx="7772400" cy="480131"/>
          </a:xfrm>
        </p:spPr>
        <p:txBody>
          <a:bodyPr/>
          <a:lstStyle>
            <a:lvl1pPr>
              <a:defRPr/>
            </a:lvl1pPr>
          </a:lstStyle>
          <a:p>
            <a:r>
              <a:rPr lang="en-US"/>
              <a:t>Click to edit Master title style</a:t>
            </a:r>
            <a:endParaRPr lang="en-GB" dirty="0"/>
          </a:p>
        </p:txBody>
      </p:sp>
      <p:sp>
        <p:nvSpPr>
          <p:cNvPr id="3" name="Subtitle 2"/>
          <p:cNvSpPr>
            <a:spLocks noGrp="1"/>
          </p:cNvSpPr>
          <p:nvPr>
            <p:ph type="subTitle" idx="1"/>
          </p:nvPr>
        </p:nvSpPr>
        <p:spPr>
          <a:xfrm>
            <a:off x="684213" y="3429000"/>
            <a:ext cx="7775575" cy="369332"/>
          </a:xfrm>
        </p:spPr>
        <p:txBody>
          <a:bodyPr/>
          <a:lstStyle>
            <a:lvl1pPr marL="0" indent="0" algn="l">
              <a:lnSpc>
                <a:spcPct val="90000"/>
              </a:lnSpc>
              <a:spcBef>
                <a:spcPts val="0"/>
              </a:spcBef>
              <a:spcAft>
                <a:spcPts val="0"/>
              </a:spcAft>
              <a:buNone/>
              <a:defRPr sz="20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335620536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50386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788629"/>
            <a:ext cx="6048027" cy="480131"/>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396314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3" name="Content Placeholder 2"/>
          <p:cNvSpPr>
            <a:spLocks noGrp="1"/>
          </p:cNvSpPr>
          <p:nvPr>
            <p:ph sz="half" idx="1"/>
          </p:nvPr>
        </p:nvSpPr>
        <p:spPr>
          <a:xfrm>
            <a:off x="683568" y="1628800"/>
            <a:ext cx="3816995" cy="1838965"/>
          </a:xfrm>
        </p:spPr>
        <p:txBody>
          <a:bodyPr vert="horz" wrap="square" lIns="91440" tIns="45720" rIns="91440" bIns="45720" rtlCol="0">
            <a:spAutoFit/>
          </a:bodyPr>
          <a:lstStyle>
            <a:lvl1pPr>
              <a:defRPr lang="en-US" smtClean="0"/>
            </a:lvl1pPr>
            <a:lvl2pPr>
              <a:defRPr lang="en-US" smtClean="0"/>
            </a:lvl2pPr>
            <a:lvl3pPr>
              <a:defRPr lang="en-US" smtClean="0"/>
            </a:lvl3pPr>
            <a:lvl4pPr>
              <a:defRPr lang="en-US" smtClean="0"/>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4008" y="1628800"/>
            <a:ext cx="3815780" cy="1838965"/>
          </a:xfrm>
        </p:spPr>
        <p:txBody>
          <a:bodyPr vert="horz" wrap="square" lIns="91440" tIns="45720" rIns="91440" bIns="45720" rtlCol="0">
            <a:spAutoFit/>
          </a:bodyPr>
          <a:lstStyle>
            <a:lvl1pPr>
              <a:defRPr lang="en-US" smtClean="0"/>
            </a:lvl1pPr>
            <a:lvl2pPr>
              <a:defRPr lang="en-US" smtClean="0"/>
            </a:lvl2pPr>
            <a:lvl3pPr>
              <a:defRPr lang="en-US" smtClean="0"/>
            </a:lvl3pPr>
            <a:lvl4pPr>
              <a:defRPr lang="en-US" smtClean="0"/>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1658164539"/>
      </p:ext>
    </p:extLst>
  </p:cSld>
  <p:clrMapOvr>
    <a:masterClrMapping/>
  </p:clrMapOvr>
  <p:extLst>
    <p:ext uri="{DCECCB84-F9BA-43D5-87BE-67443E8EF086}">
      <p15:sldGuideLst xmlns:p15="http://schemas.microsoft.com/office/powerpoint/2012/main">
        <p15:guide id="1" pos="2880" userDrawn="1">
          <p15:clr>
            <a:srgbClr val="FBAE40"/>
          </p15:clr>
        </p15:guide>
        <p15:guide id="2" pos="2835" userDrawn="1">
          <p15:clr>
            <a:srgbClr val="FBAE40"/>
          </p15:clr>
        </p15:guide>
        <p15:guide id="3" pos="292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imag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788629"/>
            <a:ext cx="6048375" cy="480131"/>
          </a:xfrm>
        </p:spPr>
        <p:txBody>
          <a:bodyPr/>
          <a:lstStyle>
            <a:lvl1pPr>
              <a:defRPr/>
            </a:lvl1pPr>
          </a:lstStyle>
          <a:p>
            <a:r>
              <a:rPr lang="en-US"/>
              <a:t>Click to edit Master title style</a:t>
            </a:r>
            <a:endParaRPr lang="en-GB" dirty="0"/>
          </a:p>
        </p:txBody>
      </p:sp>
      <p:sp>
        <p:nvSpPr>
          <p:cNvPr id="3" name="Content Placeholder 2"/>
          <p:cNvSpPr>
            <a:spLocks noGrp="1"/>
          </p:cNvSpPr>
          <p:nvPr>
            <p:ph sz="half" idx="1"/>
          </p:nvPr>
        </p:nvSpPr>
        <p:spPr>
          <a:xfrm>
            <a:off x="683568" y="1628800"/>
            <a:ext cx="3816995" cy="1838965"/>
          </a:xfrm>
        </p:spPr>
        <p:txBody>
          <a:bodyPr vert="horz" wrap="square" lIns="91440" tIns="45720" rIns="91440" bIns="45720" rtlCol="0">
            <a:spAutoFit/>
          </a:bodyPr>
          <a:lstStyle>
            <a:lvl1pPr>
              <a:defRPr lang="en-US" smtClean="0"/>
            </a:lvl1pPr>
            <a:lvl2pPr>
              <a:defRPr lang="en-US" smtClean="0"/>
            </a:lvl2pPr>
            <a:lvl3pPr>
              <a:defRPr lang="en-US" smtClean="0"/>
            </a:lvl3pPr>
            <a:lvl4pPr>
              <a:defRPr lang="en-US" smtClean="0"/>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4008" y="1628800"/>
            <a:ext cx="3815780" cy="1838965"/>
          </a:xfrm>
        </p:spPr>
        <p:txBody>
          <a:bodyPr vert="horz" wrap="square" lIns="91440" tIns="45720" rIns="91440" bIns="45720" rtlCol="0">
            <a:spAutoFit/>
          </a:bodyPr>
          <a:lstStyle>
            <a:lvl1pPr>
              <a:defRPr lang="en-US" smtClean="0"/>
            </a:lvl1pPr>
            <a:lvl2pPr>
              <a:defRPr lang="en-US" smtClean="0"/>
            </a:lvl2pPr>
            <a:lvl3pPr>
              <a:defRPr lang="en-US" smtClean="0"/>
            </a:lvl3pPr>
            <a:lvl4pPr>
              <a:defRPr lang="en-US" smtClean="0"/>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368110053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guide id="2" pos="2835" userDrawn="1">
          <p15:clr>
            <a:srgbClr val="FBAE40"/>
          </p15:clr>
        </p15:guide>
        <p15:guide id="3" pos="292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5" name="Slide Number Placeholder 4"/>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2769110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imag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788629"/>
            <a:ext cx="6048375" cy="480131"/>
          </a:xfrm>
        </p:spPr>
        <p:txBody>
          <a:bodyPr/>
          <a:lstStyle>
            <a:lvl1pPr>
              <a:defRPr/>
            </a:lvl1pPr>
          </a:lstStyle>
          <a:p>
            <a:r>
              <a:rPr lang="en-US"/>
              <a:t>Click to edit Master title style</a:t>
            </a:r>
            <a:endParaRPr lang="en-GB" dirty="0"/>
          </a:p>
        </p:txBody>
      </p:sp>
      <p:sp>
        <p:nvSpPr>
          <p:cNvPr id="5" name="Slide Number Placeholder 4"/>
          <p:cNvSpPr>
            <a:spLocks noGrp="1"/>
          </p:cNvSpPr>
          <p:nvPr>
            <p:ph type="sldNum" sz="quarter" idx="12"/>
          </p:nvPr>
        </p:nvSpPr>
        <p:spPr/>
        <p:txBody>
          <a:bodyPr/>
          <a:lstStyle/>
          <a:p>
            <a:fld id="{D39A7AC4-12F7-4BA7-9B98-8E27ADB650AD}" type="slidenum">
              <a:rPr lang="en-GB" smtClean="0"/>
              <a:t>‹#›</a:t>
            </a:fld>
            <a:endParaRPr lang="en-GB"/>
          </a:p>
        </p:txBody>
      </p:sp>
    </p:spTree>
    <p:extLst>
      <p:ext uri="{BB962C8B-B14F-4D97-AF65-F5344CB8AC3E}">
        <p14:creationId xmlns:p14="http://schemas.microsoft.com/office/powerpoint/2010/main" val="97067516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4213" y="932400"/>
            <a:ext cx="7775576" cy="480131"/>
          </a:xfrm>
          <a:prstGeom prst="rect">
            <a:avLst/>
          </a:prstGeom>
        </p:spPr>
        <p:txBody>
          <a:bodyPr vert="horz" wrap="square" lIns="91440" tIns="45720" rIns="91440" bIns="45720" rtlCol="0" anchor="b"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684213" y="1628800"/>
            <a:ext cx="7775576" cy="1384995"/>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4139952" y="6642556"/>
            <a:ext cx="864096" cy="215444"/>
          </a:xfrm>
          <a:prstGeom prst="rect">
            <a:avLst/>
          </a:prstGeom>
        </p:spPr>
        <p:txBody>
          <a:bodyPr vert="horz" wrap="square" lIns="91440" tIns="45720" rIns="91440" bIns="45720" rtlCol="0" anchor="b" anchorCtr="0">
            <a:spAutoFit/>
          </a:bodyPr>
          <a:lstStyle>
            <a:lvl1pPr algn="ctr">
              <a:defRPr sz="800">
                <a:solidFill>
                  <a:schemeClr val="tx1">
                    <a:tint val="75000"/>
                  </a:schemeClr>
                </a:solidFill>
              </a:defRPr>
            </a:lvl1pPr>
          </a:lstStyle>
          <a:p>
            <a:fld id="{D39A7AC4-12F7-4BA7-9B98-8E27ADB650AD}" type="slidenum">
              <a:rPr lang="en-GB" smtClean="0"/>
              <a:pPr/>
              <a:t>‹#›</a:t>
            </a:fld>
            <a:endParaRPr lang="en-GB"/>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92281" y="6309320"/>
            <a:ext cx="1620000" cy="250551"/>
          </a:xfrm>
          <a:prstGeom prst="rect">
            <a:avLst/>
          </a:prstGeom>
        </p:spPr>
      </p:pic>
      <p:sp>
        <p:nvSpPr>
          <p:cNvPr id="8" name="TextBox 7"/>
          <p:cNvSpPr txBox="1"/>
          <p:nvPr userDrawn="1"/>
        </p:nvSpPr>
        <p:spPr>
          <a:xfrm>
            <a:off x="684213" y="6642555"/>
            <a:ext cx="1943571" cy="215444"/>
          </a:xfrm>
          <a:prstGeom prst="rect">
            <a:avLst/>
          </a:prstGeom>
        </p:spPr>
        <p:txBody>
          <a:bodyPr vert="horz" wrap="square" lIns="91440" tIns="45720" rIns="91440" bIns="45720" rtlCol="0" anchor="b" anchorCtr="0">
            <a:spAutoFit/>
          </a:bodyPr>
          <a:lstStyle>
            <a:defPPr>
              <a:defRPr lang="en-US"/>
            </a:defPPr>
            <a:lvl1pPr algn="ctr">
              <a:defRPr sz="800">
                <a:solidFill>
                  <a:schemeClr val="tx1">
                    <a:tint val="75000"/>
                  </a:schemeClr>
                </a:solidFill>
              </a:defRPr>
            </a:lvl1pPr>
          </a:lstStyle>
          <a:p>
            <a:pPr lvl="0" algn="l"/>
            <a:r>
              <a:rPr lang="en-GB" b="1" dirty="0"/>
              <a:t>PRIVATE &amp; CONFIDENTIAL.</a:t>
            </a:r>
          </a:p>
        </p:txBody>
      </p:sp>
    </p:spTree>
    <p:extLst>
      <p:ext uri="{BB962C8B-B14F-4D97-AF65-F5344CB8AC3E}">
        <p14:creationId xmlns:p14="http://schemas.microsoft.com/office/powerpoint/2010/main" val="110820665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4" r:id="rId3"/>
    <p:sldLayoutId id="2147483650" r:id="rId4"/>
    <p:sldLayoutId id="2147483656" r:id="rId5"/>
    <p:sldLayoutId id="2147483652" r:id="rId6"/>
    <p:sldLayoutId id="2147483657" r:id="rId7"/>
    <p:sldLayoutId id="2147483654" r:id="rId8"/>
    <p:sldLayoutId id="2147483658" r:id="rId9"/>
    <p:sldLayoutId id="2147483655" r:id="rId10"/>
    <p:sldLayoutId id="2147483659" r:id="rId11"/>
  </p:sldLayoutIdLst>
  <p:hf hdr="0" ftr="0" dt="0"/>
  <p:txStyles>
    <p:titleStyle>
      <a:lvl1pPr algn="l" defTabSz="914400" rtl="0" eaLnBrk="1" latinLnBrk="0" hangingPunct="1">
        <a:lnSpc>
          <a:spcPct val="90000"/>
        </a:lnSpc>
        <a:spcBef>
          <a:spcPct val="0"/>
        </a:spcBef>
        <a:buNone/>
        <a:defRPr sz="2800" kern="1200">
          <a:solidFill>
            <a:schemeClr val="bg2"/>
          </a:solidFill>
          <a:latin typeface="+mj-lt"/>
          <a:ea typeface="+mj-ea"/>
          <a:cs typeface="+mj-cs"/>
        </a:defRPr>
      </a:lvl1pPr>
    </p:titleStyle>
    <p:bodyStyle>
      <a:lvl1pPr marL="0" indent="0" algn="l" defTabSz="914400" rtl="0" eaLnBrk="1" latinLnBrk="0" hangingPunct="1">
        <a:spcBef>
          <a:spcPts val="1800"/>
        </a:spcBef>
        <a:spcAft>
          <a:spcPts val="0"/>
        </a:spcAft>
        <a:buFont typeface="Arial" panose="020B0604020202020204" pitchFamily="34" charset="0"/>
        <a:buNone/>
        <a:defRPr sz="1400" kern="1200">
          <a:solidFill>
            <a:schemeClr val="accent1"/>
          </a:solidFill>
          <a:latin typeface="+mn-lt"/>
          <a:ea typeface="+mn-ea"/>
          <a:cs typeface="+mn-cs"/>
        </a:defRPr>
      </a:lvl1pPr>
      <a:lvl2pPr marL="0" indent="0" algn="l" defTabSz="914400" rtl="0" eaLnBrk="1" latinLnBrk="0" hangingPunct="1">
        <a:spcBef>
          <a:spcPts val="1200"/>
        </a:spcBef>
        <a:spcAft>
          <a:spcPts val="0"/>
        </a:spcAft>
        <a:buFont typeface="Arial" panose="020B0604020202020204" pitchFamily="34" charset="0"/>
        <a:buNone/>
        <a:defRPr sz="1400" kern="1200">
          <a:solidFill>
            <a:schemeClr val="tx2"/>
          </a:solidFill>
          <a:latin typeface="+mn-lt"/>
          <a:ea typeface="+mn-ea"/>
          <a:cs typeface="+mn-cs"/>
        </a:defRPr>
      </a:lvl2pPr>
      <a:lvl3pPr marL="271463" indent="-271463" algn="l" defTabSz="914400" rtl="0" eaLnBrk="1" latinLnBrk="0" hangingPunct="1">
        <a:spcBef>
          <a:spcPts val="600"/>
        </a:spcBef>
        <a:spcAft>
          <a:spcPts val="0"/>
        </a:spcAft>
        <a:buClr>
          <a:schemeClr val="bg2"/>
        </a:buClr>
        <a:buFont typeface="Arial" panose="020B0604020202020204" pitchFamily="34" charset="0"/>
        <a:buChar char="•"/>
        <a:defRPr sz="1400" kern="1200">
          <a:solidFill>
            <a:schemeClr val="tx2"/>
          </a:solidFill>
          <a:latin typeface="+mn-lt"/>
          <a:ea typeface="+mn-ea"/>
          <a:cs typeface="+mn-cs"/>
        </a:defRPr>
      </a:lvl3pPr>
      <a:lvl4pPr marL="542925" indent="-271463" algn="l" defTabSz="914400" rtl="0" eaLnBrk="1" latinLnBrk="0" hangingPunct="1">
        <a:spcBef>
          <a:spcPts val="300"/>
        </a:spcBef>
        <a:spcAft>
          <a:spcPts val="300"/>
        </a:spcAft>
        <a:buClr>
          <a:schemeClr val="tx2"/>
        </a:buClr>
        <a:buFont typeface="Symbol" panose="05050102010706020507" pitchFamily="18" charset="2"/>
        <a:buChar char="-"/>
        <a:defRPr sz="1200" kern="1200">
          <a:solidFill>
            <a:schemeClr val="tx2"/>
          </a:solidFill>
          <a:latin typeface="+mn-lt"/>
          <a:ea typeface="+mn-ea"/>
          <a:cs typeface="+mn-cs"/>
        </a:defRPr>
      </a:lvl4pPr>
      <a:lvl5pPr marL="800100" indent="-257175" algn="l" defTabSz="914400" rtl="0" eaLnBrk="1" latinLnBrk="0" hangingPunct="1">
        <a:spcBef>
          <a:spcPts val="0"/>
        </a:spcBef>
        <a:spcAft>
          <a:spcPts val="0"/>
        </a:spcAft>
        <a:buClr>
          <a:schemeClr val="accent2"/>
        </a:buClr>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1" userDrawn="1">
          <p15:clr>
            <a:srgbClr val="F26B43"/>
          </p15:clr>
        </p15:guide>
        <p15:guide id="2" pos="476" userDrawn="1">
          <p15:clr>
            <a:srgbClr val="F26B43"/>
          </p15:clr>
        </p15:guide>
        <p15:guide id="3" pos="5329" userDrawn="1">
          <p15:clr>
            <a:srgbClr val="F26B43"/>
          </p15:clr>
        </p15:guide>
        <p15:guide id="4" pos="5284" userDrawn="1">
          <p15:clr>
            <a:srgbClr val="F26B43"/>
          </p15:clr>
        </p15:guide>
        <p15:guide id="5" orient="horz" pos="1026" userDrawn="1">
          <p15:clr>
            <a:srgbClr val="F26B43"/>
          </p15:clr>
        </p15:guide>
        <p15:guide id="6" orient="horz" pos="107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884177"/>
            <a:ext cx="7772400" cy="535531"/>
          </a:xfrm>
        </p:spPr>
        <p:txBody>
          <a:bodyPr/>
          <a:lstStyle/>
          <a:p>
            <a:r>
              <a:rPr lang="en-GB" dirty="0"/>
              <a:t>STIMULAN</a:t>
            </a:r>
            <a:r>
              <a:rPr lang="en-GB" sz="3200" baseline="30000" dirty="0"/>
              <a:t>®  </a:t>
            </a:r>
            <a:r>
              <a:rPr lang="en-GB" sz="3200" dirty="0">
                <a:solidFill>
                  <a:schemeClr val="accent1"/>
                </a:solidFill>
              </a:rPr>
              <a:t>Frequently Asked Questions </a:t>
            </a:r>
            <a:endParaRPr lang="en-GB" dirty="0">
              <a:solidFill>
                <a:schemeClr val="accent1"/>
              </a:solidFill>
            </a:endParaRPr>
          </a:p>
        </p:txBody>
      </p:sp>
      <p:sp>
        <p:nvSpPr>
          <p:cNvPr id="6" name="Subtitle 5"/>
          <p:cNvSpPr>
            <a:spLocks noGrp="1"/>
          </p:cNvSpPr>
          <p:nvPr>
            <p:ph type="subTitle" idx="1"/>
          </p:nvPr>
        </p:nvSpPr>
        <p:spPr>
          <a:xfrm>
            <a:off x="684213" y="3429000"/>
            <a:ext cx="7775575" cy="646331"/>
          </a:xfrm>
        </p:spPr>
        <p:txBody>
          <a:bodyPr/>
          <a:lstStyle/>
          <a:p>
            <a:r>
              <a:rPr lang="en-GB" dirty="0">
                <a:solidFill>
                  <a:schemeClr val="tx2"/>
                </a:solidFill>
              </a:rPr>
              <a:t>for Distributors (EU)</a:t>
            </a:r>
          </a:p>
          <a:p>
            <a:endParaRPr lang="en-GB" dirty="0"/>
          </a:p>
        </p:txBody>
      </p:sp>
      <p:sp>
        <p:nvSpPr>
          <p:cNvPr id="8" name="Slide Number Placeholder 7"/>
          <p:cNvSpPr>
            <a:spLocks noGrp="1"/>
          </p:cNvSpPr>
          <p:nvPr>
            <p:ph type="sldNum" sz="quarter" idx="4294967295"/>
          </p:nvPr>
        </p:nvSpPr>
        <p:spPr>
          <a:xfrm>
            <a:off x="0" y="6642100"/>
            <a:ext cx="863600" cy="215900"/>
          </a:xfrm>
        </p:spPr>
        <p:txBody>
          <a:bodyPr/>
          <a:lstStyle/>
          <a:p>
            <a:fld id="{D39A7AC4-12F7-4BA7-9B98-8E27ADB650AD}" type="slidenum">
              <a:rPr lang="en-GB" smtClean="0"/>
              <a:pPr/>
              <a:t>1</a:t>
            </a:fld>
            <a:endParaRPr lang="en-GB" dirty="0"/>
          </a:p>
        </p:txBody>
      </p:sp>
      <p:sp>
        <p:nvSpPr>
          <p:cNvPr id="7" name="Date Placeholder 6"/>
          <p:cNvSpPr>
            <a:spLocks noGrp="1"/>
          </p:cNvSpPr>
          <p:nvPr>
            <p:ph type="dt" sz="half" idx="2"/>
          </p:nvPr>
        </p:nvSpPr>
        <p:spPr/>
        <p:txBody>
          <a:bodyPr/>
          <a:lstStyle/>
          <a:p>
            <a:pPr>
              <a:spcBef>
                <a:spcPts val="600"/>
              </a:spcBef>
              <a:spcAft>
                <a:spcPts val="300"/>
              </a:spcAft>
              <a:buFont typeface="Arial" panose="020B0604020202020204" pitchFamily="34" charset="0"/>
              <a:buNone/>
            </a:pPr>
            <a:r>
              <a:rPr lang="en-GB" dirty="0"/>
              <a:t>February 2020</a:t>
            </a:r>
          </a:p>
        </p:txBody>
      </p:sp>
    </p:spTree>
    <p:extLst>
      <p:ext uri="{BB962C8B-B14F-4D97-AF65-F5344CB8AC3E}">
        <p14:creationId xmlns:p14="http://schemas.microsoft.com/office/powerpoint/2010/main" val="145255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10</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662815"/>
          </a:xfrm>
        </p:spPr>
        <p:txBody>
          <a:bodyPr/>
          <a:lstStyle/>
          <a:p>
            <a:r>
              <a:rPr lang="en-GB" dirty="0"/>
              <a:t>What is the powder weight of STIMULAN Rapid Cure per cc of paste volume?</a:t>
            </a:r>
          </a:p>
          <a:p>
            <a:r>
              <a:rPr lang="en-GB" dirty="0">
                <a:solidFill>
                  <a:schemeClr val="tx2"/>
                </a:solidFill>
              </a:rPr>
              <a:t>The powder weight of STIMULAN Rapid Cure per cc of paste volume is:</a:t>
            </a:r>
          </a:p>
          <a:p>
            <a:endParaRPr lang="en-GB" dirty="0">
              <a:solidFill>
                <a:srgbClr val="FF0000"/>
              </a:solidFill>
            </a:endParaRPr>
          </a:p>
          <a:p>
            <a:pPr lvl="1"/>
            <a:endParaRPr lang="en-GB" dirty="0">
              <a:solidFill>
                <a:schemeClr val="accent1"/>
              </a:solidFill>
            </a:endParaRPr>
          </a:p>
          <a:p>
            <a:pPr lvl="1"/>
            <a:endParaRPr lang="en-GB" dirty="0">
              <a:solidFill>
                <a:schemeClr val="accent1"/>
              </a:solidFill>
            </a:endParaRPr>
          </a:p>
          <a:p>
            <a:pPr lvl="1"/>
            <a:endParaRPr lang="en-GB" dirty="0">
              <a:solidFill>
                <a:schemeClr val="accent1"/>
              </a:solidFill>
            </a:endParaRPr>
          </a:p>
          <a:p>
            <a:pPr lvl="1"/>
            <a:r>
              <a:rPr lang="en-GB" dirty="0">
                <a:solidFill>
                  <a:schemeClr val="accent1"/>
                </a:solidFill>
              </a:rPr>
              <a:t>What is the compressive strength of STIMULAN?</a:t>
            </a:r>
          </a:p>
          <a:p>
            <a:r>
              <a:rPr lang="en-GB" dirty="0">
                <a:solidFill>
                  <a:schemeClr val="tx2"/>
                </a:solidFill>
              </a:rPr>
              <a:t>STIMULAN Kit/Rapid Cure have been shown to have a ‘wet’ compressive strength (as set at implantation time) of 21 MPa. This helps maintain bead integrity immediately following bead placement. The compressive strength reduces as STIMULAN is absorbed.</a:t>
            </a:r>
          </a:p>
          <a:p>
            <a:pPr>
              <a:spcBef>
                <a:spcPts val="1200"/>
              </a:spcBef>
            </a:pPr>
            <a:r>
              <a:rPr lang="en-GB" dirty="0">
                <a:solidFill>
                  <a:schemeClr val="tx2"/>
                </a:solidFill>
              </a:rPr>
              <a:t>Product  			Mean Compressive Strength (MPa)</a:t>
            </a:r>
          </a:p>
          <a:p>
            <a:pPr>
              <a:spcBef>
                <a:spcPts val="1200"/>
              </a:spcBef>
            </a:pPr>
            <a:r>
              <a:rPr lang="en-GB" dirty="0">
                <a:solidFill>
                  <a:schemeClr val="tx2"/>
                </a:solidFill>
              </a:rPr>
              <a:t>STIMULAN Kit 		21</a:t>
            </a:r>
          </a:p>
          <a:p>
            <a:pPr>
              <a:spcBef>
                <a:spcPts val="1200"/>
              </a:spcBef>
            </a:pPr>
            <a:r>
              <a:rPr lang="en-GB" dirty="0">
                <a:solidFill>
                  <a:schemeClr val="tx2"/>
                </a:solidFill>
              </a:rPr>
              <a:t>STIMULAN Rapid Cure 	21</a:t>
            </a:r>
          </a:p>
        </p:txBody>
      </p:sp>
      <p:pic>
        <p:nvPicPr>
          <p:cNvPr id="3" name="Picture 2" descr="A picture containing clock&#10;&#10;Description automatically generated">
            <a:extLst>
              <a:ext uri="{FF2B5EF4-FFF2-40B4-BE49-F238E27FC236}">
                <a16:creationId xmlns:a16="http://schemas.microsoft.com/office/drawing/2014/main" id="{23C1F13D-D14F-4EB1-83B3-85EACCC425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492896"/>
            <a:ext cx="5112568" cy="1331989"/>
          </a:xfrm>
          <a:prstGeom prst="rect">
            <a:avLst/>
          </a:prstGeom>
        </p:spPr>
      </p:pic>
    </p:spTree>
    <p:extLst>
      <p:ext uri="{BB962C8B-B14F-4D97-AF65-F5344CB8AC3E}">
        <p14:creationId xmlns:p14="http://schemas.microsoft.com/office/powerpoint/2010/main" val="1179990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11</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078039"/>
          </a:xfrm>
        </p:spPr>
        <p:txBody>
          <a:bodyPr/>
          <a:lstStyle/>
          <a:p>
            <a:r>
              <a:rPr lang="en-GB" dirty="0"/>
              <a:t>What are the working and setting times of STIMULAN Rapid Cure?</a:t>
            </a:r>
          </a:p>
          <a:p>
            <a:r>
              <a:rPr lang="en-GB" dirty="0">
                <a:solidFill>
                  <a:schemeClr val="tx2"/>
                </a:solidFill>
              </a:rPr>
              <a:t>When mixed with the solution provided STIMULAN Rapid Cure (10cc) has the following setting times:</a:t>
            </a:r>
          </a:p>
          <a:p>
            <a:r>
              <a:rPr lang="en-GB" dirty="0">
                <a:solidFill>
                  <a:schemeClr val="tx2"/>
                </a:solidFill>
              </a:rPr>
              <a:t>STIMULAN Rapid Cure has a 1-2 minute working time and will set approximately 4 minutes after mixing. Following mixing and application onto the bead mat, allow to set undisturbed for at least 8 minutes prior to release from bead mat.</a:t>
            </a:r>
          </a:p>
          <a:p>
            <a:r>
              <a:rPr lang="en-GB" dirty="0">
                <a:solidFill>
                  <a:schemeClr val="tx2"/>
                </a:solidFill>
              </a:rPr>
              <a:t>STIMULAN Rapid Cure is approved for mixing with vancomycin, gentamicin and tobramycin. </a:t>
            </a:r>
          </a:p>
          <a:p>
            <a:r>
              <a:rPr lang="en-GB" dirty="0">
                <a:solidFill>
                  <a:schemeClr val="tx2"/>
                </a:solidFill>
              </a:rPr>
              <a:t>STIMULAN Rapid Cure + Vancomycin (1000mg) – sets in 2-5 minutes</a:t>
            </a:r>
          </a:p>
          <a:p>
            <a:r>
              <a:rPr lang="en-GB" dirty="0">
                <a:solidFill>
                  <a:schemeClr val="tx2"/>
                </a:solidFill>
              </a:rPr>
              <a:t>STIMULAN Rapid Cure + Gentamicin (240mg in 6ml solution) – sets in 3-5 minutes</a:t>
            </a:r>
          </a:p>
          <a:p>
            <a:r>
              <a:rPr lang="en-GB" dirty="0">
                <a:solidFill>
                  <a:schemeClr val="tx2"/>
                </a:solidFill>
              </a:rPr>
              <a:t>STIMULAN Rapid Cure + Tobramycin (240mg in 6 ml solution) – sets in 5-15 minutes</a:t>
            </a:r>
          </a:p>
          <a:p>
            <a:endParaRPr lang="en-GB" dirty="0">
              <a:solidFill>
                <a:schemeClr val="tx2"/>
              </a:solidFill>
            </a:endParaRPr>
          </a:p>
        </p:txBody>
      </p:sp>
    </p:spTree>
    <p:extLst>
      <p:ext uri="{BB962C8B-B14F-4D97-AF65-F5344CB8AC3E}">
        <p14:creationId xmlns:p14="http://schemas.microsoft.com/office/powerpoint/2010/main" val="288979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12</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3370153"/>
          </a:xfrm>
        </p:spPr>
        <p:txBody>
          <a:bodyPr/>
          <a:lstStyle/>
          <a:p>
            <a:r>
              <a:rPr lang="en-GB" dirty="0">
                <a:solidFill>
                  <a:schemeClr val="tx2"/>
                </a:solidFill>
              </a:rPr>
              <a:t>Concurrent use of locally administered antibiotics may affect the setting time, absorption characteristics and / or bone formation. Antibiotics may affect the setting time as exemplified below for 10cc of STIMULAN Rapid Cure. Only the antibiotics shown can be added and the combination with other antibiotics shall be avoided. </a:t>
            </a:r>
          </a:p>
          <a:p>
            <a:r>
              <a:rPr lang="en-GB" dirty="0">
                <a:solidFill>
                  <a:schemeClr val="tx2"/>
                </a:solidFill>
              </a:rPr>
              <a:t>It is the surgeon/healthcare professional’s responsibility to give due consideration to the details contained in the medicinal product marketing authorisation in deciding whether it is appropriate for the patient under his/her care. The relevant Summary of Product Characteristics (</a:t>
            </a:r>
            <a:r>
              <a:rPr lang="en-GB" dirty="0" err="1">
                <a:solidFill>
                  <a:schemeClr val="tx2"/>
                </a:solidFill>
              </a:rPr>
              <a:t>SmPc</a:t>
            </a:r>
            <a:r>
              <a:rPr lang="en-GB" dirty="0">
                <a:solidFill>
                  <a:schemeClr val="tx2"/>
                </a:solidFill>
              </a:rPr>
              <a:t>) must be consulted. The type and dose of medicinal substance should also be assessed according to the individual patient’s clinical circumstances. Data based on 10cc </a:t>
            </a:r>
            <a:r>
              <a:rPr lang="en-GB" dirty="0" err="1">
                <a:solidFill>
                  <a:schemeClr val="tx2"/>
                </a:solidFill>
              </a:rPr>
              <a:t>Stimulan</a:t>
            </a:r>
            <a:r>
              <a:rPr lang="en-GB" dirty="0">
                <a:solidFill>
                  <a:schemeClr val="tx2"/>
                </a:solidFill>
              </a:rPr>
              <a:t> Rapid Cure for a given quantity of substance.</a:t>
            </a:r>
          </a:p>
          <a:p>
            <a:endParaRPr lang="en-GB" dirty="0">
              <a:solidFill>
                <a:schemeClr val="tx2"/>
              </a:solidFill>
            </a:endParaRPr>
          </a:p>
          <a:p>
            <a:endParaRPr lang="en-GB" dirty="0">
              <a:solidFill>
                <a:schemeClr val="tx2"/>
              </a:solidFill>
            </a:endParaRPr>
          </a:p>
        </p:txBody>
      </p:sp>
    </p:spTree>
    <p:extLst>
      <p:ext uri="{BB962C8B-B14F-4D97-AF65-F5344CB8AC3E}">
        <p14:creationId xmlns:p14="http://schemas.microsoft.com/office/powerpoint/2010/main" val="3430884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13</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3400931"/>
          </a:xfrm>
        </p:spPr>
        <p:txBody>
          <a:bodyPr/>
          <a:lstStyle/>
          <a:p>
            <a:pPr lvl="0"/>
            <a:r>
              <a:rPr lang="en-GB" dirty="0">
                <a:solidFill>
                  <a:srgbClr val="9BC13F"/>
                </a:solidFill>
              </a:rPr>
              <a:t>What are the working and setting times of STIMULAN Kit (beads)?</a:t>
            </a:r>
            <a:endParaRPr lang="en-GB" dirty="0">
              <a:solidFill>
                <a:schemeClr val="tx2"/>
              </a:solidFill>
            </a:endParaRPr>
          </a:p>
          <a:p>
            <a:r>
              <a:rPr lang="en-GB" dirty="0">
                <a:solidFill>
                  <a:schemeClr val="tx2"/>
                </a:solidFill>
              </a:rPr>
              <a:t>STIMULAN Kit (beads) has a 1-2 minute working time and will set in approximately 8 minutes after mixing. Following mixing and application onto the bead mat, allow to set undisturbed for at least 15 minutes prior to release from bead mat.</a:t>
            </a:r>
          </a:p>
          <a:p>
            <a:r>
              <a:rPr lang="en-GB" dirty="0">
                <a:solidFill>
                  <a:srgbClr val="9BC13F"/>
                </a:solidFill>
              </a:rPr>
              <a:t>What are the working and setting times of STIMULAN Kit (injectable paste)?</a:t>
            </a:r>
            <a:endParaRPr lang="en-GB" dirty="0">
              <a:solidFill>
                <a:schemeClr val="tx2"/>
              </a:solidFill>
            </a:endParaRPr>
          </a:p>
          <a:p>
            <a:r>
              <a:rPr lang="en-GB" dirty="0">
                <a:solidFill>
                  <a:schemeClr val="tx2"/>
                </a:solidFill>
              </a:rPr>
              <a:t>STIMULAN Kit (injectable paste) has a 30 second working time prior to injection and begins to set 2-3 minutes after mixing. Following mixing and application, allow paste to set undisturbed for at least 15 minutes prior to closure.</a:t>
            </a:r>
          </a:p>
          <a:p>
            <a:endParaRPr lang="en-GB" dirty="0">
              <a:solidFill>
                <a:schemeClr val="tx2"/>
              </a:solidFill>
            </a:endParaRPr>
          </a:p>
          <a:p>
            <a:endParaRPr lang="en-GB" dirty="0">
              <a:solidFill>
                <a:schemeClr val="tx2"/>
              </a:solidFill>
            </a:endParaRPr>
          </a:p>
        </p:txBody>
      </p:sp>
    </p:spTree>
    <p:extLst>
      <p:ext uri="{BB962C8B-B14F-4D97-AF65-F5344CB8AC3E}">
        <p14:creationId xmlns:p14="http://schemas.microsoft.com/office/powerpoint/2010/main" val="405980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14</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462760"/>
          </a:xfrm>
        </p:spPr>
        <p:txBody>
          <a:bodyPr/>
          <a:lstStyle/>
          <a:p>
            <a:r>
              <a:rPr lang="en-GB" dirty="0"/>
              <a:t>How does STIMULAN compare to OSTEOSET™?</a:t>
            </a:r>
          </a:p>
          <a:p>
            <a:r>
              <a:rPr lang="en-GB" dirty="0">
                <a:solidFill>
                  <a:schemeClr val="tx2"/>
                </a:solidFill>
              </a:rPr>
              <a:t>STIMULAN is the only calcium matrix approved for use in bone and soft tissue and approved for mixing with vancomycin, gentamicin and tobramycin. STIMULAN can be placed directly into infected and non-infected sites and is fully absorbable. OSTEOSET™ can be used at infected sites. It contains non-absorbable impurities and may not fully absorb. OSTEOSET™ is contraindicated in articulating surfaces and may cause third body damage. OSTEOSET™ contains 1.5% stearic acid as an excipient. No universal bead mat is available. OSTEOSET</a:t>
            </a:r>
            <a:r>
              <a:rPr lang="en-GB" baseline="30000" dirty="0">
                <a:solidFill>
                  <a:schemeClr val="tx2"/>
                </a:solidFill>
              </a:rPr>
              <a:t>®</a:t>
            </a:r>
            <a:r>
              <a:rPr lang="en-GB" dirty="0">
                <a:solidFill>
                  <a:schemeClr val="tx2"/>
                </a:solidFill>
              </a:rPr>
              <a:t> T (approx. 4% Tobramycin Sulfate) is supplied as preformed pellets only.</a:t>
            </a:r>
          </a:p>
          <a:p>
            <a:r>
              <a:rPr lang="en-GB" dirty="0"/>
              <a:t>How does STIMULAN compare to </a:t>
            </a:r>
            <a:r>
              <a:rPr lang="en-GB" dirty="0" err="1"/>
              <a:t>PerOssal</a:t>
            </a:r>
            <a:r>
              <a:rPr lang="en-GB" baseline="30000" dirty="0"/>
              <a:t>®</a:t>
            </a:r>
            <a:r>
              <a:rPr lang="en-GB" dirty="0"/>
              <a:t>?</a:t>
            </a:r>
          </a:p>
          <a:p>
            <a:r>
              <a:rPr lang="en-GB" dirty="0">
                <a:solidFill>
                  <a:schemeClr val="tx2"/>
                </a:solidFill>
              </a:rPr>
              <a:t>STIMULAN is the only calcium matrix approved for use in bone and soft tissue and approved for mixing with vancomycin, gentamicin and tobramycin. STIMULAN can be placed directly into infected and non-infected sites and is fully absorbable. </a:t>
            </a:r>
            <a:r>
              <a:rPr lang="en-GB" dirty="0" err="1">
                <a:solidFill>
                  <a:schemeClr val="tx2"/>
                </a:solidFill>
              </a:rPr>
              <a:t>PerOssal</a:t>
            </a:r>
            <a:r>
              <a:rPr lang="en-GB" baseline="30000" dirty="0">
                <a:solidFill>
                  <a:schemeClr val="tx2"/>
                </a:solidFill>
              </a:rPr>
              <a:t>®</a:t>
            </a:r>
            <a:r>
              <a:rPr lang="en-GB" dirty="0">
                <a:solidFill>
                  <a:schemeClr val="tx2"/>
                </a:solidFill>
              </a:rPr>
              <a:t> may be used where infection is present or likely to occur with simultaneous stimulation of bone growth. It is only available in pre-formed beads consisting of </a:t>
            </a:r>
            <a:r>
              <a:rPr lang="en-GB" dirty="0" err="1">
                <a:solidFill>
                  <a:schemeClr val="tx2"/>
                </a:solidFill>
              </a:rPr>
              <a:t>hydroxapatite</a:t>
            </a:r>
            <a:r>
              <a:rPr lang="en-GB" dirty="0">
                <a:solidFill>
                  <a:schemeClr val="tx2"/>
                </a:solidFill>
              </a:rPr>
              <a:t> (HA) and calcium sulfate dihydrate. HA may present a third body damage risk. </a:t>
            </a:r>
            <a:r>
              <a:rPr lang="en-GB" dirty="0" err="1">
                <a:solidFill>
                  <a:schemeClr val="tx2"/>
                </a:solidFill>
              </a:rPr>
              <a:t>PerOssal</a:t>
            </a:r>
            <a:r>
              <a:rPr lang="en-GB" baseline="30000" dirty="0">
                <a:solidFill>
                  <a:schemeClr val="tx2"/>
                </a:solidFill>
              </a:rPr>
              <a:t>®</a:t>
            </a:r>
            <a:r>
              <a:rPr lang="en-GB" dirty="0">
                <a:solidFill>
                  <a:schemeClr val="tx2"/>
                </a:solidFill>
              </a:rPr>
              <a:t> is not intended or cleared for soft tissue. </a:t>
            </a:r>
          </a:p>
          <a:p>
            <a:endParaRPr lang="en-GB" dirty="0">
              <a:solidFill>
                <a:schemeClr val="tx2"/>
              </a:solidFill>
            </a:endParaRPr>
          </a:p>
        </p:txBody>
      </p:sp>
    </p:spTree>
    <p:extLst>
      <p:ext uri="{BB962C8B-B14F-4D97-AF65-F5344CB8AC3E}">
        <p14:creationId xmlns:p14="http://schemas.microsoft.com/office/powerpoint/2010/main" val="4134901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15</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2277547"/>
          </a:xfrm>
        </p:spPr>
        <p:txBody>
          <a:bodyPr/>
          <a:lstStyle/>
          <a:p>
            <a:r>
              <a:rPr lang="en-GB" dirty="0"/>
              <a:t>How does STIMULAN compare to </a:t>
            </a:r>
            <a:r>
              <a:rPr lang="en-GB" dirty="0" err="1"/>
              <a:t>Herafill</a:t>
            </a:r>
            <a:r>
              <a:rPr lang="en-GB" baseline="30000" dirty="0"/>
              <a:t>®</a:t>
            </a:r>
            <a:r>
              <a:rPr lang="en-GB" dirty="0"/>
              <a:t> Beads G?</a:t>
            </a:r>
          </a:p>
          <a:p>
            <a:r>
              <a:rPr lang="en-GB" dirty="0">
                <a:solidFill>
                  <a:schemeClr val="tx2"/>
                </a:solidFill>
              </a:rPr>
              <a:t>STIMULAN is the only calcium matrix approved for use in bone and soft tissue and approved for mixing with vancomycin, gentamicin and tobramycin. STIMULAN can be placed directly into infected and non-infected sites and is fully absorbable. </a:t>
            </a:r>
            <a:r>
              <a:rPr lang="en-GB" dirty="0" err="1">
                <a:solidFill>
                  <a:schemeClr val="tx2"/>
                </a:solidFill>
              </a:rPr>
              <a:t>Herafill</a:t>
            </a:r>
            <a:r>
              <a:rPr lang="en-GB" baseline="30000" dirty="0">
                <a:solidFill>
                  <a:schemeClr val="tx2"/>
                </a:solidFill>
              </a:rPr>
              <a:t>®</a:t>
            </a:r>
            <a:r>
              <a:rPr lang="en-GB" dirty="0">
                <a:solidFill>
                  <a:schemeClr val="tx2"/>
                </a:solidFill>
              </a:rPr>
              <a:t> beads G are a resorbable bone graft material containing gentamicin sulfate as a protection against bacterial colonisation. The beads are biodegraded completely in bone tissue within a few months. Beads must not be used at the surface of joints.</a:t>
            </a:r>
          </a:p>
          <a:p>
            <a:endParaRPr lang="en-GB" dirty="0">
              <a:solidFill>
                <a:schemeClr val="tx2"/>
              </a:solidFill>
            </a:endParaRPr>
          </a:p>
        </p:txBody>
      </p:sp>
    </p:spTree>
    <p:extLst>
      <p:ext uri="{BB962C8B-B14F-4D97-AF65-F5344CB8AC3E}">
        <p14:creationId xmlns:p14="http://schemas.microsoft.com/office/powerpoint/2010/main" val="990536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16</a:t>
            </a:fld>
            <a:endParaRPr lang="en-GB" dirty="0"/>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585871"/>
          </a:xfrm>
        </p:spPr>
        <p:txBody>
          <a:bodyPr/>
          <a:lstStyle/>
          <a:p>
            <a:r>
              <a:rPr lang="en-GB" dirty="0"/>
              <a:t>For any other questions please contact:</a:t>
            </a:r>
          </a:p>
          <a:p>
            <a:pPr marL="0" lvl="2" indent="0">
              <a:buNone/>
            </a:pPr>
            <a:r>
              <a:rPr lang="en-GB" dirty="0">
                <a:solidFill>
                  <a:schemeClr val="tx2"/>
                </a:solidFill>
              </a:rPr>
              <a:t>Ian Pass, Senior Marketing Manager, Content </a:t>
            </a:r>
            <a:r>
              <a:rPr lang="en-GB" dirty="0"/>
              <a:t> -  </a:t>
            </a:r>
            <a:r>
              <a:rPr lang="en-GB" dirty="0">
                <a:solidFill>
                  <a:schemeClr val="tx2"/>
                </a:solidFill>
              </a:rPr>
              <a:t>ijp@biocomposites.com</a:t>
            </a:r>
          </a:p>
          <a:p>
            <a:r>
              <a:rPr lang="en-GB" dirty="0">
                <a:solidFill>
                  <a:schemeClr val="tx2"/>
                </a:solidFill>
              </a:rPr>
              <a:t>Company Confidential.</a:t>
            </a:r>
          </a:p>
          <a:p>
            <a:pPr lvl="1"/>
            <a:r>
              <a:rPr lang="en-GB" sz="1000" dirty="0">
                <a:solidFill>
                  <a:schemeClr val="tx2"/>
                </a:solidFill>
              </a:rPr>
              <a:t>This material is intended for use by Biocomposites' employees and their authorised representatives. This material is for informational purposes only, not for clinical application. Do not copy.</a:t>
            </a:r>
          </a:p>
          <a:p>
            <a:pPr lvl="1"/>
            <a:r>
              <a:rPr lang="en-GB" sz="1000" dirty="0"/>
              <a:t>For indications, contraindications, warnings and precautions see Instructions for Use. Concurrent use of locally administered antibiotics may affect the setting time, absorption characteristics and/or bone formation. Antibiotics may affect the setting time as exemplified above for 10cc of STIMULAN® Rapid Cure. Only the antibiotics shown can be added and the combination with other antibiotics shall be avoided. It is the surgeon/ healthcare professional’s responsibility to give due consideration to the details contained in the medicinal product marketing authorisation in deciding whether it is appropriate for the patient under his/her care. The relevant Summary of Product Characteristics (</a:t>
            </a:r>
            <a:r>
              <a:rPr lang="en-GB" sz="1000" dirty="0" err="1"/>
              <a:t>SmPc</a:t>
            </a:r>
            <a:r>
              <a:rPr lang="en-GB" sz="1000" dirty="0"/>
              <a:t>) must be consulted. The type and dose of medicinal substance should also be assessed according to the individual patient’s clinical circumstances. This presentation may include the use of STIMULAN or techniques that go beyond the current clearance/approval granted by the relevant regulatory authority. Please contact your local representative for further information. </a:t>
            </a:r>
          </a:p>
          <a:p>
            <a:pPr lvl="1"/>
            <a:r>
              <a:rPr lang="en-GB" sz="1000" dirty="0"/>
              <a:t>©2020, Biocomposites, STIMULAN, Bringing Calcium to Life, Power to Transform Outcomes and DRy26 are trademarks/registered trademarks of Biocomposites Ltd. All rights reserved. No unauthorised copying, reproduction, distributing or republication is allowed unless prior written permission is granted by the owner, Biocomposites Ltd. </a:t>
            </a:r>
          </a:p>
          <a:p>
            <a:pPr lvl="1"/>
            <a:r>
              <a:rPr lang="en-GB" sz="1000" dirty="0"/>
              <a:t>Patents granted: GB2367552, EP 1204599 B1, US 6780391, EP 2594231 B1, US 8883063, CN ZL201210466117.X, GB2496710, EP 3058899 B1, US 10390954 </a:t>
            </a:r>
          </a:p>
          <a:p>
            <a:pPr lvl="1"/>
            <a:r>
              <a:rPr lang="en-GB" sz="1000" dirty="0"/>
              <a:t>Patents pending: GB1502655.2, US 15/040075, CN 201610089710.5, GB1704688.9, EP 18275044.8, US 15/933936, CN 108619579A</a:t>
            </a:r>
          </a:p>
          <a:p>
            <a:pPr lvl="1"/>
            <a:r>
              <a:rPr lang="en-GB" sz="1000" dirty="0">
                <a:solidFill>
                  <a:schemeClr val="tx2"/>
                </a:solidFill>
              </a:rPr>
              <a:t>MA0036R4</a:t>
            </a:r>
          </a:p>
        </p:txBody>
      </p:sp>
    </p:spTree>
    <p:extLst>
      <p:ext uri="{BB962C8B-B14F-4D97-AF65-F5344CB8AC3E}">
        <p14:creationId xmlns:p14="http://schemas.microsoft.com/office/powerpoint/2010/main" val="3718810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2</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924425"/>
          </a:xfrm>
        </p:spPr>
        <p:txBody>
          <a:bodyPr/>
          <a:lstStyle/>
          <a:p>
            <a:r>
              <a:rPr lang="en-GB" dirty="0"/>
              <a:t>What supporting data do you have for STIMULAN?</a:t>
            </a:r>
          </a:p>
          <a:p>
            <a:r>
              <a:rPr lang="en-GB" dirty="0">
                <a:solidFill>
                  <a:schemeClr val="tx2"/>
                </a:solidFill>
              </a:rPr>
              <a:t>Biocomposites has a range of data including pre-clinical laboratory testing, </a:t>
            </a:r>
            <a:r>
              <a:rPr lang="en-GB" i="1" dirty="0">
                <a:solidFill>
                  <a:schemeClr val="tx2"/>
                </a:solidFill>
              </a:rPr>
              <a:t>in-vivo</a:t>
            </a:r>
            <a:r>
              <a:rPr lang="en-GB" dirty="0">
                <a:solidFill>
                  <a:schemeClr val="tx2"/>
                </a:solidFill>
              </a:rPr>
              <a:t>, clinical,       </a:t>
            </a:r>
            <a:r>
              <a:rPr lang="en-GB" i="1" dirty="0">
                <a:solidFill>
                  <a:schemeClr val="tx2"/>
                </a:solidFill>
              </a:rPr>
              <a:t>in-vitro</a:t>
            </a:r>
            <a:r>
              <a:rPr lang="en-GB" dirty="0">
                <a:solidFill>
                  <a:schemeClr val="tx2"/>
                </a:solidFill>
              </a:rPr>
              <a:t> microbiology and antibiotic elution data. Biocomposites also has numerous case studies that show how STIMULAN transforms outcomes in infected non-unions, osteomyelitis, periprosthetic joint infections and trauma.</a:t>
            </a:r>
          </a:p>
          <a:p>
            <a:r>
              <a:rPr lang="en-GB" dirty="0"/>
              <a:t>What is STIMULAN Rapid Cure indicated for?</a:t>
            </a:r>
          </a:p>
          <a:p>
            <a:r>
              <a:rPr lang="en-GB" dirty="0">
                <a:solidFill>
                  <a:schemeClr val="tx2"/>
                </a:solidFill>
              </a:rPr>
              <a:t>Indications for use for STIMULAN can be found in the Instructions for Use (IFU). STIMULAN Rapid Cure is the perfect partner for your infection management strategy. The characteristics of STIMULAN Rapid Cure make it suitable as a carrier material for substances such as antibiotics. It can be used at an infected site for bone and soft tissue implantation and regeneration. It is indicated for use in musculoskeletal defects created by surgery, a cyst, a </a:t>
            </a:r>
            <a:r>
              <a:rPr lang="en-GB" dirty="0" err="1">
                <a:solidFill>
                  <a:schemeClr val="tx2"/>
                </a:solidFill>
              </a:rPr>
              <a:t>tumor</a:t>
            </a:r>
            <a:r>
              <a:rPr lang="en-GB" dirty="0">
                <a:solidFill>
                  <a:schemeClr val="tx2"/>
                </a:solidFill>
              </a:rPr>
              <a:t>, osteomyelitis or traumatic  injury. STIMULAN Rapid Cure is not intended to provide structural support during the healing process</a:t>
            </a:r>
          </a:p>
          <a:p>
            <a:endParaRPr lang="en-GB" dirty="0">
              <a:solidFill>
                <a:schemeClr val="tx2"/>
              </a:solidFill>
            </a:endParaRPr>
          </a:p>
          <a:p>
            <a:endParaRPr lang="en-GB" dirty="0">
              <a:solidFill>
                <a:schemeClr val="tx2"/>
              </a:solidFill>
            </a:endParaRPr>
          </a:p>
          <a:p>
            <a:endParaRPr lang="en-GB" dirty="0">
              <a:solidFill>
                <a:schemeClr val="tx2"/>
              </a:solidFill>
            </a:endParaRPr>
          </a:p>
        </p:txBody>
      </p:sp>
    </p:spTree>
    <p:extLst>
      <p:ext uri="{BB962C8B-B14F-4D97-AF65-F5344CB8AC3E}">
        <p14:creationId xmlns:p14="http://schemas.microsoft.com/office/powerpoint/2010/main" val="827028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3</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047262"/>
          </a:xfrm>
        </p:spPr>
        <p:txBody>
          <a:bodyPr/>
          <a:lstStyle/>
          <a:p>
            <a:r>
              <a:rPr lang="en-GB" dirty="0"/>
              <a:t>What is STIMULAN Rapid Cure contraindicated for?</a:t>
            </a:r>
          </a:p>
          <a:p>
            <a:r>
              <a:rPr lang="en-GB" dirty="0">
                <a:solidFill>
                  <a:schemeClr val="tx2"/>
                </a:solidFill>
              </a:rPr>
              <a:t>Contraindications for STIMULAN can be found in the Instructions for Use (IFU). These include contraindications for filling defects which are intrinsic to the stability of the bony structure, hypercalcaemia, severe vascular or neurological disease, uncontrolled diabetes, pregnancy, severe degenerative bone disease and uncooperative patients who can’t or won't follow post-operative instructions including individuals who abuse alcohol or drugs.</a:t>
            </a:r>
          </a:p>
          <a:p>
            <a:r>
              <a:rPr lang="en-GB" dirty="0"/>
              <a:t>How long does STIMULAN take to absorb?</a:t>
            </a:r>
          </a:p>
          <a:p>
            <a:r>
              <a:rPr lang="en-GB" dirty="0">
                <a:solidFill>
                  <a:schemeClr val="tx2"/>
                </a:solidFill>
              </a:rPr>
              <a:t>STIMULAN is absorbed in approximately 30-60 days when used in accordance with the device labelling. Contributing factors include the vascularity of the surgical site, quantity used and patient health.</a:t>
            </a:r>
          </a:p>
          <a:p>
            <a:r>
              <a:rPr lang="en-GB" dirty="0"/>
              <a:t>Who is using STIMULAN and in which hospitals?</a:t>
            </a:r>
          </a:p>
          <a:p>
            <a:r>
              <a:rPr lang="en-GB" dirty="0">
                <a:solidFill>
                  <a:schemeClr val="tx2"/>
                </a:solidFill>
              </a:rPr>
              <a:t>STIMULAN is already used in over 50,000 cases a year. Biocomposites is happy to introduce physicians to an appropriate surgeon if they would like to have a peer to peer conversation.</a:t>
            </a:r>
          </a:p>
        </p:txBody>
      </p:sp>
    </p:spTree>
    <p:extLst>
      <p:ext uri="{BB962C8B-B14F-4D97-AF65-F5344CB8AC3E}">
        <p14:creationId xmlns:p14="http://schemas.microsoft.com/office/powerpoint/2010/main" val="697531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4</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3816429"/>
          </a:xfrm>
        </p:spPr>
        <p:txBody>
          <a:bodyPr/>
          <a:lstStyle/>
          <a:p>
            <a:r>
              <a:rPr lang="en-GB" dirty="0"/>
              <a:t>Can I mix antibiotics with STIMULAN Rapid Cure?</a:t>
            </a:r>
          </a:p>
          <a:p>
            <a:r>
              <a:rPr lang="en-GB" dirty="0">
                <a:solidFill>
                  <a:schemeClr val="tx2"/>
                </a:solidFill>
              </a:rPr>
              <a:t>STIMULAN is approved for mixing with vancomycin, gentamicin and tobramycin and can be placed directly into infected and non-infected sites. Please refer to the Instructions for Use (IFU).</a:t>
            </a:r>
          </a:p>
          <a:p>
            <a:r>
              <a:rPr lang="en-GB" dirty="0">
                <a:solidFill>
                  <a:schemeClr val="tx2"/>
                </a:solidFill>
              </a:rPr>
              <a:t>Concurrent use of locally administered antibiotics may affect the setting time, absorption characteristics and/or bone formation. Only the antibiotics shown above can be added and the combination with other antibiotics shall be avoided. It is the surgeon/ healthcare professional’s responsibility to give due consideration to the details contained in the medicinal product marketing authorisation in deciding whether it is appropriate for the patient under his/her care. The relevant Summary of Product Characteristics (</a:t>
            </a:r>
            <a:r>
              <a:rPr lang="en-GB" dirty="0" err="1">
                <a:solidFill>
                  <a:schemeClr val="tx2"/>
                </a:solidFill>
              </a:rPr>
              <a:t>SmPc</a:t>
            </a:r>
            <a:r>
              <a:rPr lang="en-GB" dirty="0">
                <a:solidFill>
                  <a:schemeClr val="tx2"/>
                </a:solidFill>
              </a:rPr>
              <a:t>) must be consulted. The type and dose of medicinal substance should also be assessed according to the individual patient’s clinical circumstances.</a:t>
            </a:r>
          </a:p>
          <a:p>
            <a:r>
              <a:rPr lang="en-GB" dirty="0"/>
              <a:t>Can STIMULAN Rapid Cure mixed with antibiotics replace I.V. delivery?</a:t>
            </a:r>
          </a:p>
          <a:p>
            <a:r>
              <a:rPr lang="en-GB" dirty="0">
                <a:solidFill>
                  <a:schemeClr val="tx2"/>
                </a:solidFill>
              </a:rPr>
              <a:t>STIMULAN Rapid Cure is not intended as a replacement therapy for I.V. antibiotics.</a:t>
            </a:r>
          </a:p>
        </p:txBody>
      </p:sp>
    </p:spTree>
    <p:extLst>
      <p:ext uri="{BB962C8B-B14F-4D97-AF65-F5344CB8AC3E}">
        <p14:creationId xmlns:p14="http://schemas.microsoft.com/office/powerpoint/2010/main" val="3320868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5</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478149"/>
          </a:xfrm>
        </p:spPr>
        <p:txBody>
          <a:bodyPr/>
          <a:lstStyle/>
          <a:p>
            <a:r>
              <a:rPr lang="en-GB" dirty="0"/>
              <a:t>What is the mechanism of release of the antibiotics? </a:t>
            </a:r>
          </a:p>
          <a:p>
            <a:r>
              <a:rPr lang="en-GB" dirty="0">
                <a:solidFill>
                  <a:schemeClr val="tx2"/>
                </a:solidFill>
              </a:rPr>
              <a:t>This is an area of ongoing research. However, molecular size, solubility and wound environment all play a role in the release mechanism. It is likely that most antibiotics will be released through a combination of both dissolution and diffusion.</a:t>
            </a:r>
          </a:p>
          <a:p>
            <a:r>
              <a:rPr lang="en-GB" dirty="0"/>
              <a:t>Can I substitute other mixing solutions or add additional solution when preparing STIMULAN Rapid Cure? </a:t>
            </a:r>
          </a:p>
          <a:p>
            <a:r>
              <a:rPr lang="en-GB" dirty="0">
                <a:solidFill>
                  <a:schemeClr val="tx2"/>
                </a:solidFill>
              </a:rPr>
              <a:t>You should only use the mixing solutions provided unless mixing with antibiotics stated in the Instructions for Use. Concurrent use of locally administered antibiotics may affect the setting time, absorption characteristics and/or bone formation. Only the antibiotics shown can be added and the combination with other antibiotics shall be avoided. Using alternative mixing solutions and/or adding other substances to the mixture may alter the setting time significantly. Some substances such as bone marrow and blood will prevent the paste from setting.</a:t>
            </a:r>
          </a:p>
          <a:p>
            <a:r>
              <a:rPr lang="en-GB" dirty="0"/>
              <a:t>Can STIMULAN be applied to a wet field? </a:t>
            </a:r>
          </a:p>
          <a:p>
            <a:r>
              <a:rPr lang="en-GB" dirty="0">
                <a:solidFill>
                  <a:schemeClr val="tx2"/>
                </a:solidFill>
              </a:rPr>
              <a:t>The device must be implanted where surrounding bone is healthy and vascular but not actively bleeding at time of insertion. Do not irrigate the site following implantation.</a:t>
            </a:r>
          </a:p>
        </p:txBody>
      </p:sp>
    </p:spTree>
    <p:extLst>
      <p:ext uri="{BB962C8B-B14F-4D97-AF65-F5344CB8AC3E}">
        <p14:creationId xmlns:p14="http://schemas.microsoft.com/office/powerpoint/2010/main" val="1663157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6</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462760"/>
          </a:xfrm>
        </p:spPr>
        <p:txBody>
          <a:bodyPr/>
          <a:lstStyle/>
          <a:p>
            <a:r>
              <a:rPr lang="en-GB" dirty="0"/>
              <a:t>Do we have any information on the use of antiseptic solutions, such as Betadine (povidone iodine) or chlorhexidine, used as wound irrigants and their interaction with locally applied antibiotics and STIMULAN? </a:t>
            </a:r>
          </a:p>
          <a:p>
            <a:r>
              <a:rPr lang="en-GB" dirty="0">
                <a:solidFill>
                  <a:schemeClr val="tx2"/>
                </a:solidFill>
              </a:rPr>
              <a:t>Laboratory testing has shown that chlorhexidine solution reacts with calcium sulfate producing a crystalline precipitate. Also povidone iodine solution (Betadine) has been shown to react with vancomycin hydrochloride giving a black/slimy precipitate. The clinical effects of these are unknown.</a:t>
            </a:r>
          </a:p>
          <a:p>
            <a:r>
              <a:rPr lang="en-GB" dirty="0"/>
              <a:t>What potential adverse effects may be associated with the implantation of STIMULAN? </a:t>
            </a:r>
          </a:p>
          <a:p>
            <a:r>
              <a:rPr lang="en-GB" dirty="0">
                <a:solidFill>
                  <a:schemeClr val="tx2"/>
                </a:solidFill>
              </a:rPr>
              <a:t>Adverse effects for STIMULAN can be found in the IFU. These may include but are not limited to: Inadequate or incomplete bone formation may occur, material sensitivity/allergic reactions, heterotopic ossification, device migration may occur and result in wound drainage, embolism may occur if injecting the device. Renal failure may occur due to concurrent therapies and/or the patient’s medical condition, including implantation into patients who have, or are at risk of impaired renal function. Hypercalcemia, infection and seroma are associated risks. Known risks and potential adverse effects associated with general surgical procedures may also occur.</a:t>
            </a:r>
          </a:p>
          <a:p>
            <a:endParaRPr lang="en-GB" dirty="0">
              <a:solidFill>
                <a:schemeClr val="tx2"/>
              </a:solidFill>
            </a:endParaRPr>
          </a:p>
        </p:txBody>
      </p:sp>
    </p:spTree>
    <p:extLst>
      <p:ext uri="{BB962C8B-B14F-4D97-AF65-F5344CB8AC3E}">
        <p14:creationId xmlns:p14="http://schemas.microsoft.com/office/powerpoint/2010/main" val="1535039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7</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939814"/>
          </a:xfrm>
        </p:spPr>
        <p:txBody>
          <a:bodyPr/>
          <a:lstStyle/>
          <a:p>
            <a:r>
              <a:rPr lang="en-GB" dirty="0"/>
              <a:t>Can STIMULAN cause an adverse soft tissue response? </a:t>
            </a:r>
          </a:p>
          <a:p>
            <a:r>
              <a:rPr lang="en-GB" dirty="0">
                <a:solidFill>
                  <a:schemeClr val="tx2"/>
                </a:solidFill>
              </a:rPr>
              <a:t>As part of a recent study by the University of New South Wales, Australia, a soft tissue inflammatory response to implanted STIMULAN was determined. The study describes a novel small animal model to investigate dead-space management in muscle tissue</a:t>
            </a:r>
            <a:r>
              <a:rPr lang="en-GB" baseline="30000" dirty="0">
                <a:solidFill>
                  <a:schemeClr val="tx2"/>
                </a:solidFill>
              </a:rPr>
              <a:t>1</a:t>
            </a:r>
            <a:r>
              <a:rPr lang="en-GB" dirty="0">
                <a:solidFill>
                  <a:schemeClr val="tx2"/>
                </a:solidFill>
              </a:rPr>
              <a:t>. Results from histology and serological analysis indicated no significant unusual inflammatory response to the implanted materials. </a:t>
            </a:r>
          </a:p>
          <a:p>
            <a:r>
              <a:rPr lang="en-GB" dirty="0">
                <a:solidFill>
                  <a:schemeClr val="tx2"/>
                </a:solidFill>
              </a:rPr>
              <a:t>Reference: 1. Oliver, R.A., et al., Development of a Novel Model for the Assessment of Dead Space Management in Soft Tissue. </a:t>
            </a:r>
            <a:r>
              <a:rPr lang="en-GB" dirty="0" err="1">
                <a:solidFill>
                  <a:schemeClr val="tx2"/>
                </a:solidFill>
              </a:rPr>
              <a:t>PLoS</a:t>
            </a:r>
            <a:r>
              <a:rPr lang="en-GB" dirty="0">
                <a:solidFill>
                  <a:schemeClr val="tx2"/>
                </a:solidFill>
              </a:rPr>
              <a:t> ONE, 2015. 10(8): p. e0136514.</a:t>
            </a:r>
          </a:p>
          <a:p>
            <a:r>
              <a:rPr lang="en-GB" dirty="0"/>
              <a:t>Can surgeons use STIMULAN when the patient has a known </a:t>
            </a:r>
            <a:r>
              <a:rPr lang="en-GB" dirty="0" err="1"/>
              <a:t>sulfonamide</a:t>
            </a:r>
            <a:r>
              <a:rPr lang="en-GB" dirty="0"/>
              <a:t> allergy?</a:t>
            </a:r>
          </a:p>
          <a:p>
            <a:r>
              <a:rPr lang="en-GB" dirty="0">
                <a:solidFill>
                  <a:schemeClr val="tx2"/>
                </a:solidFill>
              </a:rPr>
              <a:t>The Instructions for Use (IFU) does not contraindicate STIMULAN for </a:t>
            </a:r>
            <a:r>
              <a:rPr lang="en-GB" dirty="0" err="1">
                <a:solidFill>
                  <a:schemeClr val="tx2"/>
                </a:solidFill>
              </a:rPr>
              <a:t>sulfa</a:t>
            </a:r>
            <a:r>
              <a:rPr lang="en-GB" dirty="0">
                <a:solidFill>
                  <a:schemeClr val="tx2"/>
                </a:solidFill>
              </a:rPr>
              <a:t> allergies.</a:t>
            </a:r>
          </a:p>
          <a:p>
            <a:r>
              <a:rPr lang="en-GB" dirty="0"/>
              <a:t>Does STIMULAN damage articulating surfaces on joint prosthesis?</a:t>
            </a:r>
          </a:p>
          <a:p>
            <a:r>
              <a:rPr lang="en-GB" dirty="0">
                <a:solidFill>
                  <a:schemeClr val="tx2"/>
                </a:solidFill>
              </a:rPr>
              <a:t>Biomechanical testing (Pin on Plate) indicates that STIMULAN does not significantly scratch implant grade cobalt chrome and does not lead to increased wear of high-density polyethylene components, when compared to a control with no STIMULAN present.</a:t>
            </a:r>
          </a:p>
          <a:p>
            <a:endParaRPr lang="en-GB" dirty="0">
              <a:solidFill>
                <a:schemeClr val="tx2"/>
              </a:solidFill>
            </a:endParaRPr>
          </a:p>
        </p:txBody>
      </p:sp>
    </p:spTree>
    <p:extLst>
      <p:ext uri="{BB962C8B-B14F-4D97-AF65-F5344CB8AC3E}">
        <p14:creationId xmlns:p14="http://schemas.microsoft.com/office/powerpoint/2010/main" val="4173923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8</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4724370"/>
          </a:xfrm>
        </p:spPr>
        <p:txBody>
          <a:bodyPr/>
          <a:lstStyle/>
          <a:p>
            <a:r>
              <a:rPr lang="en-GB" dirty="0"/>
              <a:t>Will STIMULAN cause heterotopic ossification (HO) in soft tissue?</a:t>
            </a:r>
          </a:p>
          <a:p>
            <a:r>
              <a:rPr lang="en-GB" dirty="0">
                <a:solidFill>
                  <a:schemeClr val="tx2"/>
                </a:solidFill>
              </a:rPr>
              <a:t>STIMULAN is an osteoconductive material and is not </a:t>
            </a:r>
            <a:r>
              <a:rPr lang="en-GB" dirty="0" err="1">
                <a:solidFill>
                  <a:schemeClr val="tx2"/>
                </a:solidFill>
              </a:rPr>
              <a:t>osteoinductive</a:t>
            </a:r>
            <a:r>
              <a:rPr lang="en-GB" dirty="0">
                <a:solidFill>
                  <a:schemeClr val="tx2"/>
                </a:solidFill>
              </a:rPr>
              <a:t> or osteogenic in nature. Biocomposites has published a range of clinical data indicating a minimal risk of HO if implanted in soft tissue.</a:t>
            </a:r>
          </a:p>
          <a:p>
            <a:r>
              <a:rPr lang="en-GB" dirty="0"/>
              <a:t>Can wound drainage occur with the use of STIMULAN?</a:t>
            </a:r>
          </a:p>
          <a:p>
            <a:r>
              <a:rPr lang="en-GB" dirty="0">
                <a:solidFill>
                  <a:schemeClr val="tx2"/>
                </a:solidFill>
              </a:rPr>
              <a:t>Wound drainage may occur with any implanted material. STIMULAN has a low documented occurrence of wound drainage.</a:t>
            </a:r>
          </a:p>
          <a:p>
            <a:r>
              <a:rPr lang="en-GB" dirty="0">
                <a:solidFill>
                  <a:schemeClr val="tx2"/>
                </a:solidFill>
              </a:rPr>
              <a:t>It may be attributed to several factors including patient health and surgical methods e.g. </a:t>
            </a:r>
          </a:p>
          <a:p>
            <a:r>
              <a:rPr lang="en-GB" dirty="0">
                <a:solidFill>
                  <a:schemeClr val="tx2"/>
                </a:solidFill>
              </a:rPr>
              <a:t>1) Large volumes of STIMULAN beads placed in a concentrated area may cause stretching of the tissue envelope during normal range of motion and leakage at the wound site. </a:t>
            </a:r>
          </a:p>
          <a:p>
            <a:r>
              <a:rPr lang="en-GB" dirty="0">
                <a:solidFill>
                  <a:schemeClr val="tx2"/>
                </a:solidFill>
              </a:rPr>
              <a:t>2) Patients with comorbidities have a much greater probability of drainage due to their poor tissue quality, which may not permit a water tight seal. </a:t>
            </a:r>
          </a:p>
          <a:p>
            <a:r>
              <a:rPr lang="en-GB" dirty="0">
                <a:solidFill>
                  <a:schemeClr val="tx2"/>
                </a:solidFill>
              </a:rPr>
              <a:t>To reduce the risk of drainage, ensure complete soft tissue coverage and/or containment is achieved.</a:t>
            </a:r>
          </a:p>
        </p:txBody>
      </p:sp>
    </p:spTree>
    <p:extLst>
      <p:ext uri="{BB962C8B-B14F-4D97-AF65-F5344CB8AC3E}">
        <p14:creationId xmlns:p14="http://schemas.microsoft.com/office/powerpoint/2010/main" val="3142083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0D0E39-821D-4320-A9E0-CECAE647D6FA}" type="slidenum">
              <a:rPr lang="en-GB" smtClean="0"/>
              <a:pPr/>
              <a:t>9</a:t>
            </a:fld>
            <a:endParaRPr lang="en-GB"/>
          </a:p>
        </p:txBody>
      </p:sp>
      <p:sp>
        <p:nvSpPr>
          <p:cNvPr id="4" name="Title 3"/>
          <p:cNvSpPr>
            <a:spLocks noGrp="1"/>
          </p:cNvSpPr>
          <p:nvPr>
            <p:ph type="title"/>
          </p:nvPr>
        </p:nvSpPr>
        <p:spPr/>
        <p:txBody>
          <a:bodyPr/>
          <a:lstStyle/>
          <a:p>
            <a:r>
              <a:rPr lang="en-GB" dirty="0"/>
              <a:t>FAQs</a:t>
            </a:r>
          </a:p>
        </p:txBody>
      </p:sp>
      <p:sp>
        <p:nvSpPr>
          <p:cNvPr id="5" name="Content Placeholder 4"/>
          <p:cNvSpPr>
            <a:spLocks noGrp="1"/>
          </p:cNvSpPr>
          <p:nvPr>
            <p:ph idx="1"/>
          </p:nvPr>
        </p:nvSpPr>
        <p:spPr>
          <a:xfrm>
            <a:off x="684213" y="1628800"/>
            <a:ext cx="7775576" cy="3816429"/>
          </a:xfrm>
        </p:spPr>
        <p:txBody>
          <a:bodyPr/>
          <a:lstStyle/>
          <a:p>
            <a:r>
              <a:rPr lang="en-GB" dirty="0"/>
              <a:t>Why is there so little drainage associated with STIMULAN?</a:t>
            </a:r>
          </a:p>
          <a:p>
            <a:r>
              <a:rPr lang="en-GB" dirty="0">
                <a:solidFill>
                  <a:schemeClr val="tx2"/>
                </a:solidFill>
              </a:rPr>
              <a:t>STIMULAN is a pharmaceutical-grade, synthetic calcium sulfate. The physical and chemical properties are tightly controlled through Biocomposites’ patented recrystallisation process to ensure optimum purity. Evidence has shown that STIMULAN is associated with reduced drainage rates when compared to non-synthetic calcium sulfates. Naturally occurring mineral sources of calcium sulfate can contain non absorbing earth impurities, may be of an acidic pH and hydrophobic in nature, and are often linked to significant problems with wound healing and drainage.</a:t>
            </a:r>
          </a:p>
          <a:p>
            <a:r>
              <a:rPr lang="en-GB" dirty="0"/>
              <a:t>What volume and size of beads can be prepared using the STIMULAN bead mat?</a:t>
            </a:r>
          </a:p>
          <a:p>
            <a:r>
              <a:rPr lang="en-GB" dirty="0">
                <a:solidFill>
                  <a:schemeClr val="tx2"/>
                </a:solidFill>
              </a:rPr>
              <a:t>The STIMULAN bead mat can be used to prepare 3mm, 4.8mm or 6mm hemispherical beads.   A 10cc pack of STIMULAN Rapid Cure will yield 25cc of bead volume. A 10cc pack of STIMULAN Kit will yield 20cc of bead volume.</a:t>
            </a:r>
          </a:p>
          <a:p>
            <a:endParaRPr lang="en-GB" dirty="0">
              <a:solidFill>
                <a:schemeClr val="tx2"/>
              </a:solidFill>
            </a:endParaRPr>
          </a:p>
        </p:txBody>
      </p:sp>
    </p:spTree>
    <p:extLst>
      <p:ext uri="{BB962C8B-B14F-4D97-AF65-F5344CB8AC3E}">
        <p14:creationId xmlns:p14="http://schemas.microsoft.com/office/powerpoint/2010/main" val="2123634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Biocomposites (internal)">
  <a:themeElements>
    <a:clrScheme name="Biocomposites">
      <a:dk1>
        <a:sysClr val="windowText" lastClr="000000"/>
      </a:dk1>
      <a:lt1>
        <a:sysClr val="window" lastClr="FFFFFF"/>
      </a:lt1>
      <a:dk2>
        <a:srgbClr val="5E615E"/>
      </a:dk2>
      <a:lt2>
        <a:srgbClr val="009B3E"/>
      </a:lt2>
      <a:accent1>
        <a:srgbClr val="9BC13F"/>
      </a:accent1>
      <a:accent2>
        <a:srgbClr val="F0B500"/>
      </a:accent2>
      <a:accent3>
        <a:srgbClr val="5E615E"/>
      </a:accent3>
      <a:accent4>
        <a:srgbClr val="009B3E"/>
      </a:accent4>
      <a:accent5>
        <a:srgbClr val="F0B500"/>
      </a:accent5>
      <a:accent6>
        <a:srgbClr val="9BC13F"/>
      </a:accent6>
      <a:hlink>
        <a:srgbClr val="009B3E"/>
      </a:hlink>
      <a:folHlink>
        <a:srgbClr val="5E615E"/>
      </a:folHlink>
    </a:clrScheme>
    <a:fontScheme name="Biocomposit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composites (internal) template SMALL TEXT_draft2.potx" id="{9EE03828-62D3-499A-A4F3-16AF3F6C862C}" vid="{1C313C10-02F3-40BF-9C24-78E9B82DCF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iocomposites">
    <a:dk1>
      <a:sysClr val="windowText" lastClr="000000"/>
    </a:dk1>
    <a:lt1>
      <a:sysClr val="window" lastClr="FFFFFF"/>
    </a:lt1>
    <a:dk2>
      <a:srgbClr val="5E615E"/>
    </a:dk2>
    <a:lt2>
      <a:srgbClr val="009B3E"/>
    </a:lt2>
    <a:accent1>
      <a:srgbClr val="9BC13F"/>
    </a:accent1>
    <a:accent2>
      <a:srgbClr val="F0B500"/>
    </a:accent2>
    <a:accent3>
      <a:srgbClr val="5E615E"/>
    </a:accent3>
    <a:accent4>
      <a:srgbClr val="009B3E"/>
    </a:accent4>
    <a:accent5>
      <a:srgbClr val="F0B500"/>
    </a:accent5>
    <a:accent6>
      <a:srgbClr val="9BC13F"/>
    </a:accent6>
    <a:hlink>
      <a:srgbClr val="009B3E"/>
    </a:hlink>
    <a:folHlink>
      <a:srgbClr val="5E615E"/>
    </a:folHlink>
  </a:clrScheme>
</a:themeOverride>
</file>

<file path=ppt/theme/themeOverride2.xml><?xml version="1.0" encoding="utf-8"?>
<a:themeOverride xmlns:a="http://schemas.openxmlformats.org/drawingml/2006/main">
  <a:clrScheme name="Biocomposites">
    <a:dk1>
      <a:sysClr val="windowText" lastClr="000000"/>
    </a:dk1>
    <a:lt1>
      <a:sysClr val="window" lastClr="FFFFFF"/>
    </a:lt1>
    <a:dk2>
      <a:srgbClr val="5E615E"/>
    </a:dk2>
    <a:lt2>
      <a:srgbClr val="009B3E"/>
    </a:lt2>
    <a:accent1>
      <a:srgbClr val="9BC13F"/>
    </a:accent1>
    <a:accent2>
      <a:srgbClr val="F0B500"/>
    </a:accent2>
    <a:accent3>
      <a:srgbClr val="5E615E"/>
    </a:accent3>
    <a:accent4>
      <a:srgbClr val="009B3E"/>
    </a:accent4>
    <a:accent5>
      <a:srgbClr val="F0B500"/>
    </a:accent5>
    <a:accent6>
      <a:srgbClr val="9BC13F"/>
    </a:accent6>
    <a:hlink>
      <a:srgbClr val="009B3E"/>
    </a:hlink>
    <a:folHlink>
      <a:srgbClr val="5E615E"/>
    </a:folHlink>
  </a:clrScheme>
</a:themeOverride>
</file>

<file path=docProps/app.xml><?xml version="1.0" encoding="utf-8"?>
<Properties xmlns="http://schemas.openxmlformats.org/officeDocument/2006/extended-properties" xmlns:vt="http://schemas.openxmlformats.org/officeDocument/2006/docPropsVTypes">
  <Template>Biocomposites (internal) template SMALL TEXT_draft2</Template>
  <TotalTime>175</TotalTime>
  <Words>2578</Words>
  <Application>Microsoft Office PowerPoint</Application>
  <PresentationFormat>On-screen Show (4:3)</PresentationFormat>
  <Paragraphs>119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Symbol</vt:lpstr>
      <vt:lpstr>Biocomposites (internal)</vt:lpstr>
      <vt:lpstr>STIMULAN®  Frequently Asked Questions </vt:lpstr>
      <vt:lpstr>FAQs</vt:lpstr>
      <vt:lpstr>FAQs</vt:lpstr>
      <vt:lpstr>FAQs</vt:lpstr>
      <vt:lpstr>FAQs</vt:lpstr>
      <vt:lpstr>FAQs</vt:lpstr>
      <vt:lpstr>FAQs</vt:lpstr>
      <vt:lpstr>FAQs</vt:lpstr>
      <vt:lpstr>FAQs</vt:lpstr>
      <vt:lpstr>FAQs</vt:lpstr>
      <vt:lpstr>FAQs</vt:lpstr>
      <vt:lpstr>FAQs</vt:lpstr>
      <vt:lpstr>FAQs</vt:lpstr>
      <vt:lpstr>FAQs</vt:lpstr>
      <vt:lpstr>FAQs</vt:lpstr>
      <vt:lpstr>FAQs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Hamish White</dc:creator>
  <cp:lastModifiedBy>Ian Pass</cp:lastModifiedBy>
  <cp:revision>38</cp:revision>
  <dcterms:created xsi:type="dcterms:W3CDTF">2015-03-17T11:11:07Z</dcterms:created>
  <dcterms:modified xsi:type="dcterms:W3CDTF">2020-02-06T10:58:52Z</dcterms:modified>
</cp:coreProperties>
</file>