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3" r:id="rId2"/>
    <p:sldId id="263" r:id="rId3"/>
    <p:sldId id="264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74" r:id="rId12"/>
    <p:sldId id="29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1071">
          <p15:clr>
            <a:srgbClr val="A4A3A4"/>
          </p15:clr>
        </p15:guide>
        <p15:guide id="4" pos="2880">
          <p15:clr>
            <a:srgbClr val="A4A3A4"/>
          </p15:clr>
        </p15:guide>
        <p15:guide id="5" pos="431">
          <p15:clr>
            <a:srgbClr val="A4A3A4"/>
          </p15:clr>
        </p15:guide>
        <p15:guide id="7" pos="5329">
          <p15:clr>
            <a:srgbClr val="A4A3A4"/>
          </p15:clr>
        </p15:guide>
        <p15:guide id="8" pos="5284">
          <p15:clr>
            <a:srgbClr val="A4A3A4"/>
          </p15:clr>
        </p15:guide>
        <p15:guide id="9" pos="2835">
          <p15:clr>
            <a:srgbClr val="A4A3A4"/>
          </p15:clr>
        </p15:guide>
        <p15:guide id="10" pos="2925">
          <p15:clr>
            <a:srgbClr val="A4A3A4"/>
          </p15:clr>
        </p15:guide>
        <p15:guide id="11" pos="4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1428" y="108"/>
      </p:cViewPr>
      <p:guideLst>
        <p:guide orient="horz" pos="1026"/>
        <p:guide orient="horz" pos="2160"/>
        <p:guide orient="horz" pos="1071"/>
        <p:guide pos="2880"/>
        <p:guide pos="431"/>
        <p:guide pos="5329"/>
        <p:guide pos="5284"/>
        <p:guide pos="2835"/>
        <p:guide pos="2925"/>
        <p:guide pos="4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4A6A3-BCB9-4B97-8FA7-5F7879A6F873}" type="datetimeFigureOut">
              <a:rPr lang="en-GB" smtClean="0"/>
              <a:t>18/09/2015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54A7E-8681-495F-9B14-DE44B4364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856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7A33B-E0F3-4CC9-9A78-A94678E78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91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7A33B-E0F3-4CC9-9A78-A94678E78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78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7A33B-E0F3-4CC9-9A78-A94678E78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63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7A33B-E0F3-4CC9-9A78-A94678E78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88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7A33B-E0F3-4CC9-9A78-A94678E78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72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7A33B-E0F3-4CC9-9A78-A94678E78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87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7A33B-E0F3-4CC9-9A78-A94678E78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97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7A33B-E0F3-4CC9-9A78-A94678E78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20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7A33B-E0F3-4CC9-9A78-A94678E78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69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7A33B-E0F3-4CC9-9A78-A94678E78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46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39577"/>
            <a:ext cx="77724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3" y="3429000"/>
            <a:ext cx="7775575" cy="369332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84213" y="4654800"/>
            <a:ext cx="7704137" cy="30777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lang="en-GB" sz="1400" smtClean="0">
                <a:solidFill>
                  <a:schemeClr val="tx2"/>
                </a:solidFill>
              </a:defRPr>
            </a:lvl1pPr>
          </a:lstStyle>
          <a:p>
            <a:pPr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604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6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imag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57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39577"/>
            <a:ext cx="77724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3" y="3429000"/>
            <a:ext cx="7775575" cy="369332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10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(imag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39577"/>
            <a:ext cx="77724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3" y="3429000"/>
            <a:ext cx="7775575" cy="369332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205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86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imag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788629"/>
            <a:ext cx="6048027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14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3568" y="1628800"/>
            <a:ext cx="3816995" cy="1838965"/>
          </a:xfrm>
        </p:spPr>
        <p:txBody>
          <a:bodyPr vert="horz" wrap="square" lIns="91440" tIns="45720" rIns="91440" bIns="45720" rtlCol="0">
            <a:sp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1628800"/>
            <a:ext cx="3815780" cy="1838965"/>
          </a:xfrm>
        </p:spPr>
        <p:txBody>
          <a:bodyPr vert="horz" wrap="square" lIns="91440" tIns="45720" rIns="91440" bIns="45720" rtlCol="0">
            <a:sp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16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835" userDrawn="1">
          <p15:clr>
            <a:srgbClr val="FBAE40"/>
          </p15:clr>
        </p15:guide>
        <p15:guide id="3" pos="292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image)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788629"/>
            <a:ext cx="6048375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3568" y="1628800"/>
            <a:ext cx="3816995" cy="1838965"/>
          </a:xfrm>
        </p:spPr>
        <p:txBody>
          <a:bodyPr vert="horz" wrap="square" lIns="91440" tIns="45720" rIns="91440" bIns="45720" rtlCol="0">
            <a:sp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1628800"/>
            <a:ext cx="3815780" cy="1838965"/>
          </a:xfrm>
        </p:spPr>
        <p:txBody>
          <a:bodyPr vert="horz" wrap="square" lIns="91440" tIns="45720" rIns="91440" bIns="45720" rtlCol="0">
            <a:sp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100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835" userDrawn="1">
          <p15:clr>
            <a:srgbClr val="FBAE40"/>
          </p15:clr>
        </p15:guide>
        <p15:guide id="3" pos="292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11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image)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788629"/>
            <a:ext cx="6048375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675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3" y="932400"/>
            <a:ext cx="7775576" cy="480131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628800"/>
            <a:ext cx="7775576" cy="138499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39952" y="6642556"/>
            <a:ext cx="864096" cy="215444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A7AC4-12F7-4BA7-9B98-8E27ADB650A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1" y="6309320"/>
            <a:ext cx="1620000" cy="25055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84213" y="6642555"/>
            <a:ext cx="1943571" cy="215444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l"/>
            <a:r>
              <a:rPr lang="en-GB" b="1" dirty="0" smtClean="0"/>
              <a:t>PRIVATE &amp; CONFIDENTIAL.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0820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74" r:id="rId3"/>
    <p:sldLayoutId id="2147483650" r:id="rId4"/>
    <p:sldLayoutId id="2147483656" r:id="rId5"/>
    <p:sldLayoutId id="2147483652" r:id="rId6"/>
    <p:sldLayoutId id="2147483657" r:id="rId7"/>
    <p:sldLayoutId id="2147483654" r:id="rId8"/>
    <p:sldLayoutId id="2147483658" r:id="rId9"/>
    <p:sldLayoutId id="2147483655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800"/>
        </a:spcBef>
        <a:spcAft>
          <a:spcPts val="0"/>
        </a:spcAft>
        <a:buFont typeface="Arial" panose="020B0604020202020204" pitchFamily="34" charset="0"/>
        <a:buNone/>
        <a:defRPr sz="1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1200"/>
        </a:spcBef>
        <a:spcAft>
          <a:spcPts val="0"/>
        </a:spcAft>
        <a:buFont typeface="Arial" panose="020B0604020202020204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271463" indent="-271463" algn="l" defTabSz="914400" rtl="0" eaLnBrk="1" latinLnBrk="0" hangingPunct="1">
        <a:spcBef>
          <a:spcPts val="600"/>
        </a:spcBef>
        <a:spcAft>
          <a:spcPts val="0"/>
        </a:spcAft>
        <a:buClr>
          <a:schemeClr val="bg2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42925" indent="-271463" algn="l" defTabSz="914400" rtl="0" eaLnBrk="1" latinLnBrk="0" hangingPunct="1">
        <a:spcBef>
          <a:spcPts val="300"/>
        </a:spcBef>
        <a:spcAft>
          <a:spcPts val="300"/>
        </a:spcAft>
        <a:buClr>
          <a:schemeClr val="tx2"/>
        </a:buClr>
        <a:buFont typeface="Symbol" panose="05050102010706020507" pitchFamily="18" charset="2"/>
        <a:buChar char="-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800100" indent="-257175" algn="l" defTabSz="914400" rtl="0" eaLnBrk="1" latinLnBrk="0" hangingPunct="1">
        <a:spcBef>
          <a:spcPts val="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31" userDrawn="1">
          <p15:clr>
            <a:srgbClr val="F26B43"/>
          </p15:clr>
        </p15:guide>
        <p15:guide id="2" pos="476" userDrawn="1">
          <p15:clr>
            <a:srgbClr val="F26B43"/>
          </p15:clr>
        </p15:guide>
        <p15:guide id="3" pos="5329" userDrawn="1">
          <p15:clr>
            <a:srgbClr val="F26B43"/>
          </p15:clr>
        </p15:guide>
        <p15:guide id="4" pos="5284" userDrawn="1">
          <p15:clr>
            <a:srgbClr val="F26B43"/>
          </p15:clr>
        </p15:guide>
        <p15:guide id="5" orient="horz" pos="1026" userDrawn="1">
          <p15:clr>
            <a:srgbClr val="F26B43"/>
          </p15:clr>
        </p15:guide>
        <p15:guide id="6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687388" y="2438572"/>
            <a:ext cx="7772400" cy="1255728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Unsolicited </a:t>
            </a:r>
            <a:r>
              <a:rPr lang="en-US" dirty="0"/>
              <a:t>Request Process</a:t>
            </a:r>
            <a:endParaRPr lang="en-GB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684213" y="3664098"/>
            <a:ext cx="7775575" cy="369332"/>
          </a:xfrm>
        </p:spPr>
        <p:txBody>
          <a:bodyPr/>
          <a:lstStyle/>
          <a:p>
            <a:r>
              <a:rPr lang="en-GB" dirty="0" smtClean="0"/>
              <a:t>For Distributors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August 2015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3" y="245562"/>
            <a:ext cx="7520048" cy="254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5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932400"/>
            <a:ext cx="7775576" cy="480131"/>
          </a:xfrm>
        </p:spPr>
        <p:txBody>
          <a:bodyPr/>
          <a:lstStyle/>
          <a:p>
            <a:r>
              <a:rPr lang="en-US" dirty="0" smtClean="0"/>
              <a:t>Capturing the Question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FFAB-3940-4A0C-B51C-664B1E2C64E8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84213" y="1788764"/>
            <a:ext cx="827384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  <a:latin typeface="Arial" panose="020B0604020202020204" pitchFamily="34" charset="0"/>
              </a:rPr>
              <a:t>Each question must contain a level of detail necessary for a specific response to be provided </a:t>
            </a:r>
            <a:r>
              <a:rPr lang="en-US" sz="1200" dirty="0" smtClean="0">
                <a:solidFill>
                  <a:srgbClr val="7F7F7F"/>
                </a:solidFill>
                <a:latin typeface="Arial" panose="020B0604020202020204" pitchFamily="34" charset="0"/>
              </a:rPr>
              <a:t>in return</a:t>
            </a:r>
            <a:r>
              <a:rPr lang="en-US" sz="1200" dirty="0">
                <a:solidFill>
                  <a:srgbClr val="7F7F7F"/>
                </a:solidFill>
                <a:latin typeface="Arial" panose="020B0604020202020204" pitchFamily="34" charset="0"/>
              </a:rPr>
              <a:t>. Common elements of a specific question:</a:t>
            </a:r>
          </a:p>
          <a:p>
            <a:endParaRPr lang="en-US" sz="1200" dirty="0" smtClean="0">
              <a:solidFill>
                <a:srgbClr val="7F7F7F"/>
              </a:solidFill>
              <a:latin typeface="Arial" panose="020B0604020202020204" pitchFamily="34" charset="0"/>
            </a:endParaRPr>
          </a:p>
          <a:p>
            <a:endParaRPr lang="en-US" sz="1200" dirty="0">
              <a:solidFill>
                <a:srgbClr val="7F7F7F"/>
              </a:solidFill>
              <a:latin typeface="Arial" panose="020B0604020202020204" pitchFamily="34" charset="0"/>
            </a:endParaRPr>
          </a:p>
          <a:p>
            <a:endParaRPr lang="en-US" sz="2000" b="1" dirty="0" smtClean="0">
              <a:solidFill>
                <a:srgbClr val="7F7F7F"/>
              </a:solidFill>
              <a:latin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rgbClr val="7F7F7F"/>
                </a:solidFill>
                <a:latin typeface="Arial" panose="020B0604020202020204" pitchFamily="34" charset="0"/>
              </a:rPr>
              <a:t>Data Type</a:t>
            </a:r>
            <a:endParaRPr lang="en-US" sz="2000" b="1" dirty="0">
              <a:solidFill>
                <a:srgbClr val="7F7F7F"/>
              </a:solidFill>
              <a:latin typeface="Arial" panose="020B0604020202020204" pitchFamily="34" charset="0"/>
            </a:endParaRPr>
          </a:p>
          <a:p>
            <a:endParaRPr lang="en-US" sz="2000" b="1" dirty="0" smtClean="0">
              <a:solidFill>
                <a:srgbClr val="7F7F7F"/>
              </a:solidFill>
              <a:latin typeface="Arial" panose="020B0604020202020204" pitchFamily="34" charset="0"/>
            </a:endParaRPr>
          </a:p>
          <a:p>
            <a:endParaRPr lang="en-US" sz="2000" b="1" dirty="0" smtClean="0">
              <a:solidFill>
                <a:srgbClr val="7F7F7F"/>
              </a:solidFill>
              <a:latin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rgbClr val="7F7F7F"/>
                </a:solidFill>
                <a:latin typeface="Arial" panose="020B0604020202020204" pitchFamily="34" charset="0"/>
              </a:rPr>
              <a:t>Product</a:t>
            </a:r>
          </a:p>
          <a:p>
            <a:endParaRPr lang="en-US" sz="2000" b="1" dirty="0" smtClean="0">
              <a:solidFill>
                <a:srgbClr val="7F7F7F"/>
              </a:solidFill>
              <a:latin typeface="Arial" panose="020B0604020202020204" pitchFamily="34" charset="0"/>
            </a:endParaRPr>
          </a:p>
          <a:p>
            <a:endParaRPr lang="en-US" sz="2000" b="1" dirty="0">
              <a:solidFill>
                <a:srgbClr val="7F7F7F"/>
              </a:solidFill>
              <a:latin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rgbClr val="7F7F7F"/>
                </a:solidFill>
                <a:latin typeface="Arial" panose="020B0604020202020204" pitchFamily="34" charset="0"/>
              </a:rPr>
              <a:t>Use</a:t>
            </a:r>
          </a:p>
          <a:p>
            <a:endParaRPr lang="en-US" sz="1200" dirty="0">
              <a:solidFill>
                <a:srgbClr val="7F7F7F"/>
              </a:solidFill>
              <a:latin typeface="Arial" panose="020B0604020202020204" pitchFamily="34" charset="0"/>
            </a:endParaRPr>
          </a:p>
          <a:p>
            <a:endParaRPr lang="en-US" sz="1200" dirty="0" smtClean="0">
              <a:solidFill>
                <a:srgbClr val="7F7F7F"/>
              </a:solidFill>
              <a:latin typeface="Arial" panose="020B0604020202020204" pitchFamily="34" charset="0"/>
            </a:endParaRPr>
          </a:p>
          <a:p>
            <a:endParaRPr lang="en-US" sz="1200" dirty="0">
              <a:solidFill>
                <a:srgbClr val="7F7F7F"/>
              </a:solidFill>
              <a:latin typeface="Arial" panose="020B0604020202020204" pitchFamily="34" charset="0"/>
            </a:endParaRPr>
          </a:p>
          <a:p>
            <a:endParaRPr lang="en-US" sz="1200" dirty="0" smtClean="0">
              <a:solidFill>
                <a:srgbClr val="7F7F7F"/>
              </a:solidFill>
              <a:latin typeface="Arial" panose="020B0604020202020204" pitchFamily="34" charset="0"/>
            </a:endParaRPr>
          </a:p>
          <a:p>
            <a:endParaRPr lang="en-US" sz="1200" dirty="0" smtClean="0">
              <a:solidFill>
                <a:srgbClr val="7F7F7F"/>
              </a:solidFill>
              <a:latin typeface="Arial" panose="020B0604020202020204" pitchFamily="34" charset="0"/>
            </a:endParaRPr>
          </a:p>
          <a:p>
            <a:r>
              <a:rPr lang="en-US" sz="1200" dirty="0" smtClean="0">
                <a:solidFill>
                  <a:srgbClr val="7F7F7F"/>
                </a:solidFill>
                <a:latin typeface="Arial" panose="020B0604020202020204" pitchFamily="34" charset="0"/>
              </a:rPr>
              <a:t>Remember </a:t>
            </a:r>
            <a:r>
              <a:rPr lang="en-US" sz="1200" dirty="0">
                <a:solidFill>
                  <a:srgbClr val="7F7F7F"/>
                </a:solidFill>
                <a:latin typeface="Arial" panose="020B0604020202020204" pitchFamily="34" charset="0"/>
              </a:rPr>
              <a:t>to include the off label </a:t>
            </a:r>
            <a:r>
              <a:rPr lang="en-US" sz="1200" dirty="0" smtClean="0">
                <a:solidFill>
                  <a:srgbClr val="7F7F7F"/>
                </a:solidFill>
                <a:latin typeface="Arial" panose="020B0604020202020204" pitchFamily="34" charset="0"/>
              </a:rPr>
              <a:t>element.</a:t>
            </a:r>
            <a:endParaRPr lang="en-US" sz="1200" dirty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0" y="265961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9C3E"/>
                </a:solidFill>
                <a:latin typeface="Arial" panose="020B0604020202020204" pitchFamily="34" charset="0"/>
              </a:rPr>
              <a:t>• </a:t>
            </a:r>
            <a:r>
              <a:rPr lang="en-US" sz="1200" dirty="0">
                <a:solidFill>
                  <a:srgbClr val="7F7F7F"/>
                </a:solidFill>
                <a:latin typeface="Arial" panose="020B0604020202020204" pitchFamily="34" charset="0"/>
              </a:rPr>
              <a:t>Clinical </a:t>
            </a:r>
            <a:r>
              <a:rPr lang="en-US" sz="1200" dirty="0" smtClean="0">
                <a:solidFill>
                  <a:srgbClr val="7F7F7F"/>
                </a:solidFill>
                <a:latin typeface="Arial" panose="020B0604020202020204" pitchFamily="34" charset="0"/>
              </a:rPr>
              <a:t>data</a:t>
            </a:r>
            <a:endParaRPr lang="en-US" sz="1200" dirty="0">
              <a:solidFill>
                <a:srgbClr val="7F7F7F"/>
              </a:solidFill>
              <a:latin typeface="Arial" panose="020B0604020202020204" pitchFamily="34" charset="0"/>
            </a:endParaRPr>
          </a:p>
          <a:p>
            <a:r>
              <a:rPr lang="en-US" sz="1200" dirty="0">
                <a:solidFill>
                  <a:srgbClr val="009C3E"/>
                </a:solidFill>
                <a:latin typeface="Arial" panose="020B0604020202020204" pitchFamily="34" charset="0"/>
              </a:rPr>
              <a:t>• </a:t>
            </a:r>
            <a:r>
              <a:rPr lang="en-US" sz="1200" dirty="0">
                <a:solidFill>
                  <a:srgbClr val="7F7F7F"/>
                </a:solidFill>
                <a:latin typeface="Arial" panose="020B0604020202020204" pitchFamily="34" charset="0"/>
              </a:rPr>
              <a:t>Efficacy </a:t>
            </a:r>
            <a:r>
              <a:rPr lang="en-US" sz="1200" dirty="0" smtClean="0">
                <a:solidFill>
                  <a:srgbClr val="7F7F7F"/>
                </a:solidFill>
                <a:latin typeface="Arial" panose="020B0604020202020204" pitchFamily="34" charset="0"/>
              </a:rPr>
              <a:t>data</a:t>
            </a:r>
            <a:endParaRPr lang="en-US" sz="1200" dirty="0">
              <a:solidFill>
                <a:srgbClr val="7F7F7F"/>
              </a:solidFill>
              <a:latin typeface="Arial" panose="020B0604020202020204" pitchFamily="34" charset="0"/>
            </a:endParaRPr>
          </a:p>
          <a:p>
            <a:r>
              <a:rPr lang="en-US" sz="1200" dirty="0">
                <a:solidFill>
                  <a:srgbClr val="009C3E"/>
                </a:solidFill>
                <a:latin typeface="Arial" panose="020B0604020202020204" pitchFamily="34" charset="0"/>
              </a:rPr>
              <a:t>• </a:t>
            </a:r>
            <a:r>
              <a:rPr lang="en-US" sz="1200" dirty="0">
                <a:solidFill>
                  <a:srgbClr val="7F7F7F"/>
                </a:solidFill>
                <a:latin typeface="Arial" panose="020B0604020202020204" pitchFamily="34" charset="0"/>
              </a:rPr>
              <a:t>Elution </a:t>
            </a:r>
            <a:r>
              <a:rPr lang="en-US" sz="1200" dirty="0" smtClean="0">
                <a:solidFill>
                  <a:srgbClr val="7F7F7F"/>
                </a:solidFill>
                <a:latin typeface="Arial" panose="020B0604020202020204" pitchFamily="34" charset="0"/>
              </a:rPr>
              <a:t>data</a:t>
            </a:r>
            <a:endParaRPr lang="en-US" sz="1200" dirty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37830" y="380461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9C3E"/>
                </a:solidFill>
                <a:latin typeface="Arial" panose="020B0604020202020204" pitchFamily="34" charset="0"/>
              </a:rPr>
              <a:t>• </a:t>
            </a:r>
            <a:r>
              <a:rPr lang="en-US" sz="1200" dirty="0">
                <a:solidFill>
                  <a:srgbClr val="7F7F7F"/>
                </a:solidFill>
                <a:latin typeface="Arial" panose="020B0604020202020204" pitchFamily="34" charset="0"/>
              </a:rPr>
              <a:t>Company device </a:t>
            </a:r>
            <a:r>
              <a:rPr lang="en-US" sz="1200" dirty="0" smtClean="0">
                <a:solidFill>
                  <a:srgbClr val="7F7F7F"/>
                </a:solidFill>
                <a:latin typeface="Arial" panose="020B0604020202020204" pitchFamily="34" charset="0"/>
              </a:rPr>
              <a:t>name</a:t>
            </a:r>
            <a:endParaRPr lang="en-US" sz="1200" dirty="0">
              <a:solidFill>
                <a:srgbClr val="7F7F7F"/>
              </a:solidFill>
              <a:latin typeface="Arial" panose="020B0604020202020204" pitchFamily="34" charset="0"/>
            </a:endParaRPr>
          </a:p>
          <a:p>
            <a:r>
              <a:rPr lang="en-US" sz="1200" dirty="0">
                <a:solidFill>
                  <a:srgbClr val="009C3E"/>
                </a:solidFill>
                <a:latin typeface="Arial" panose="020B0604020202020204" pitchFamily="34" charset="0"/>
              </a:rPr>
              <a:t>• </a:t>
            </a:r>
            <a:r>
              <a:rPr lang="en-US" sz="1200" dirty="0">
                <a:solidFill>
                  <a:srgbClr val="7F7F7F"/>
                </a:solidFill>
                <a:latin typeface="Arial" panose="020B0604020202020204" pitchFamily="34" charset="0"/>
              </a:rPr>
              <a:t>Component of a company </a:t>
            </a:r>
            <a:r>
              <a:rPr lang="en-US" sz="1200" dirty="0" smtClean="0">
                <a:solidFill>
                  <a:srgbClr val="7F7F7F"/>
                </a:solidFill>
                <a:latin typeface="Arial" panose="020B0604020202020204" pitchFamily="34" charset="0"/>
              </a:rPr>
              <a:t>device</a:t>
            </a:r>
            <a:endParaRPr lang="en-US" sz="1200" dirty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0" y="474774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9C3E"/>
                </a:solidFill>
                <a:latin typeface="Arial" panose="020B0604020202020204" pitchFamily="34" charset="0"/>
              </a:rPr>
              <a:t>• </a:t>
            </a:r>
            <a:r>
              <a:rPr lang="en-US" sz="1200" dirty="0" smtClean="0">
                <a:solidFill>
                  <a:srgbClr val="7F7F7F"/>
                </a:solidFill>
                <a:latin typeface="Arial" panose="020B0604020202020204" pitchFamily="34" charset="0"/>
              </a:rPr>
              <a:t>Indication</a:t>
            </a:r>
            <a:endParaRPr lang="en-US" sz="1200" dirty="0">
              <a:solidFill>
                <a:srgbClr val="7F7F7F"/>
              </a:solidFill>
              <a:latin typeface="Arial" panose="020B0604020202020204" pitchFamily="34" charset="0"/>
            </a:endParaRPr>
          </a:p>
          <a:p>
            <a:r>
              <a:rPr lang="en-US" sz="1200" dirty="0">
                <a:solidFill>
                  <a:srgbClr val="009C3E"/>
                </a:solidFill>
                <a:latin typeface="Arial" panose="020B0604020202020204" pitchFamily="34" charset="0"/>
              </a:rPr>
              <a:t>• </a:t>
            </a:r>
            <a:r>
              <a:rPr lang="en-US" sz="1200" dirty="0">
                <a:solidFill>
                  <a:srgbClr val="7F7F7F"/>
                </a:solidFill>
                <a:latin typeface="Arial" panose="020B0604020202020204" pitchFamily="34" charset="0"/>
              </a:rPr>
              <a:t>Procedure </a:t>
            </a:r>
            <a:r>
              <a:rPr lang="en-US" sz="1200" dirty="0" smtClean="0">
                <a:solidFill>
                  <a:srgbClr val="7F7F7F"/>
                </a:solidFill>
                <a:latin typeface="Arial" panose="020B0604020202020204" pitchFamily="34" charset="0"/>
              </a:rPr>
              <a:t>name</a:t>
            </a:r>
            <a:endParaRPr lang="en-US" sz="1200" dirty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113" y="2416729"/>
            <a:ext cx="12954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8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83568" y="1628800"/>
            <a:ext cx="6769284" cy="1092607"/>
          </a:xfrm>
        </p:spPr>
        <p:txBody>
          <a:bodyPr/>
          <a:lstStyle/>
          <a:p>
            <a:r>
              <a:rPr lang="en-GB" dirty="0" smtClean="0"/>
              <a:t>FDA Draft Guidance for Industry:</a:t>
            </a:r>
          </a:p>
          <a:p>
            <a:r>
              <a:rPr lang="en-US" sz="1200" dirty="0">
                <a:solidFill>
                  <a:schemeClr val="tx1"/>
                </a:solidFill>
              </a:rPr>
              <a:t>Responding to Unsolicited Requests for Off-Label Information about Prescription Drugs </a:t>
            </a:r>
            <a:r>
              <a:rPr lang="en-US" sz="1200" dirty="0" smtClean="0">
                <a:solidFill>
                  <a:schemeClr val="tx1"/>
                </a:solidFill>
              </a:rPr>
              <a:t>and Medical </a:t>
            </a:r>
            <a:r>
              <a:rPr lang="en-US" sz="1200" dirty="0">
                <a:solidFill>
                  <a:schemeClr val="tx1"/>
                </a:solidFill>
              </a:rPr>
              <a:t>Devices.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FFAB-3940-4A0C-B51C-664B1E2C64E8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683568" y="2937676"/>
            <a:ext cx="6769284" cy="1092607"/>
          </a:xfrm>
        </p:spPr>
        <p:txBody>
          <a:bodyPr/>
          <a:lstStyle/>
          <a:p>
            <a:r>
              <a:rPr lang="en-GB" dirty="0" smtClean="0"/>
              <a:t>FDA Guidance for Industry:</a:t>
            </a:r>
          </a:p>
          <a:p>
            <a:r>
              <a:rPr lang="en-US" sz="1200" dirty="0">
                <a:solidFill>
                  <a:schemeClr val="tx1"/>
                </a:solidFill>
              </a:rPr>
              <a:t>Good Reprint Practices for the Distribution of Medical Journal Articles and Medical or </a:t>
            </a:r>
            <a:r>
              <a:rPr lang="en-US" sz="1200" dirty="0" smtClean="0">
                <a:solidFill>
                  <a:schemeClr val="tx1"/>
                </a:solidFill>
              </a:rPr>
              <a:t>Scientific Reference </a:t>
            </a:r>
            <a:r>
              <a:rPr lang="en-US" sz="1200" dirty="0">
                <a:solidFill>
                  <a:schemeClr val="tx1"/>
                </a:solidFill>
              </a:rPr>
              <a:t>Publications on Unapproved New Uses of Approved Drugs and Approved or </a:t>
            </a:r>
            <a:r>
              <a:rPr lang="en-US" sz="1200" dirty="0" smtClean="0">
                <a:solidFill>
                  <a:schemeClr val="tx1"/>
                </a:solidFill>
              </a:rPr>
              <a:t>Cleared Medical </a:t>
            </a:r>
            <a:r>
              <a:rPr lang="en-US" sz="1200" dirty="0">
                <a:solidFill>
                  <a:schemeClr val="tx1"/>
                </a:solidFill>
              </a:rPr>
              <a:t>Devices.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0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Information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84213" y="2661187"/>
            <a:ext cx="6769284" cy="707886"/>
          </a:xfrm>
        </p:spPr>
        <p:txBody>
          <a:bodyPr/>
          <a:lstStyle/>
          <a:p>
            <a:r>
              <a:rPr lang="en-US" sz="2000" dirty="0"/>
              <a:t>For any further information please contact your </a:t>
            </a:r>
            <a:r>
              <a:rPr lang="en-US" sz="2000" dirty="0" err="1" smtClean="0"/>
              <a:t>Biocomposites</a:t>
            </a:r>
            <a:r>
              <a:rPr lang="en-US" sz="2000" dirty="0" smtClean="0"/>
              <a:t> Regional Manager.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FFAB-3940-4A0C-B51C-664B1E2C64E8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84213" y="5516489"/>
            <a:ext cx="4572000" cy="9925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</a:rPr>
              <a:t>Company Confidential</a:t>
            </a:r>
            <a:r>
              <a:rPr lang="en-US" sz="1200" dirty="0">
                <a:latin typeface="Arial" panose="020B0604020202020204" pitchFamily="34" charset="0"/>
              </a:rPr>
              <a:t>.</a:t>
            </a:r>
          </a:p>
          <a:p>
            <a:r>
              <a:rPr lang="en-US" sz="1200" dirty="0">
                <a:latin typeface="Arial" panose="020B0604020202020204" pitchFamily="34" charset="0"/>
              </a:rPr>
              <a:t>This material is intended for use by </a:t>
            </a:r>
            <a:r>
              <a:rPr lang="en-US" sz="1200" dirty="0" err="1">
                <a:latin typeface="Arial" panose="020B0604020202020204" pitchFamily="34" charset="0"/>
              </a:rPr>
              <a:t>Biocomposites</a:t>
            </a:r>
            <a:r>
              <a:rPr lang="en-US" sz="1200" dirty="0">
                <a:latin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</a:rPr>
              <a:t>employees and </a:t>
            </a:r>
            <a:r>
              <a:rPr lang="en-US" sz="1200" dirty="0">
                <a:latin typeface="Arial" panose="020B0604020202020204" pitchFamily="34" charset="0"/>
              </a:rPr>
              <a:t>their representatives. This material is for </a:t>
            </a:r>
            <a:r>
              <a:rPr lang="en-US" sz="1200" dirty="0" smtClean="0">
                <a:latin typeface="Arial" panose="020B0604020202020204" pitchFamily="34" charset="0"/>
              </a:rPr>
              <a:t>informational purposes </a:t>
            </a:r>
            <a:r>
              <a:rPr lang="en-US" sz="1200" dirty="0">
                <a:latin typeface="Arial" panose="020B0604020202020204" pitchFamily="34" charset="0"/>
              </a:rPr>
              <a:t>only, not for clinical application. Do not copy.</a:t>
            </a:r>
          </a:p>
          <a:p>
            <a:r>
              <a:rPr lang="en-US" sz="1000" dirty="0">
                <a:latin typeface="Arial" panose="020B0604020202020204" pitchFamily="34" charset="0"/>
              </a:rPr>
              <a:t>MA/60005140306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3336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544601"/>
            <a:ext cx="7775576" cy="867930"/>
          </a:xfrm>
        </p:spPr>
        <p:txBody>
          <a:bodyPr/>
          <a:lstStyle/>
          <a:p>
            <a:r>
              <a:rPr lang="en-US" dirty="0"/>
              <a:t>Unsolicited Request Process for Off Label</a:t>
            </a:r>
            <a:br>
              <a:rPr lang="en-US" dirty="0"/>
            </a:br>
            <a:r>
              <a:rPr lang="en-US" dirty="0"/>
              <a:t>Information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3" y="1628800"/>
            <a:ext cx="7775576" cy="5386090"/>
          </a:xfrm>
        </p:spPr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</a:rPr>
              <a:t>Once </a:t>
            </a:r>
            <a:r>
              <a:rPr lang="en-US" sz="1200" dirty="0">
                <a:solidFill>
                  <a:schemeClr val="tx1"/>
                </a:solidFill>
              </a:rPr>
              <a:t>a device has been approved or cleared by FDA, generally, health care</a:t>
            </a: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professionals can lawfully use or prescribe that product for uses or treatment</a:t>
            </a: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indications that are not included in the device’s statement of intended uses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sz="1200" dirty="0">
              <a:solidFill>
                <a:schemeClr val="tx1"/>
              </a:solidFill>
            </a:endParaRPr>
          </a:p>
          <a:p>
            <a:pPr lvl="1"/>
            <a:endParaRPr lang="en-US" sz="1200" dirty="0" smtClean="0">
              <a:solidFill>
                <a:schemeClr val="tx1"/>
              </a:solidFill>
            </a:endParaRPr>
          </a:p>
          <a:p>
            <a:pPr lvl="1"/>
            <a:r>
              <a:rPr lang="en-US" sz="1200" dirty="0" smtClean="0">
                <a:solidFill>
                  <a:schemeClr val="tx1"/>
                </a:solidFill>
              </a:rPr>
              <a:t>				FDA </a:t>
            </a:r>
            <a:r>
              <a:rPr lang="en-US" sz="1200" dirty="0">
                <a:solidFill>
                  <a:schemeClr val="tx1"/>
                </a:solidFill>
              </a:rPr>
              <a:t>recognizes that these off-label uses may be</a:t>
            </a:r>
          </a:p>
          <a:p>
            <a:pPr lvl="1"/>
            <a:r>
              <a:rPr lang="en-US" sz="1200" dirty="0" smtClean="0">
                <a:solidFill>
                  <a:schemeClr val="tx1"/>
                </a:solidFill>
              </a:rPr>
              <a:t>				important </a:t>
            </a:r>
            <a:r>
              <a:rPr lang="en-US" sz="1200" dirty="0">
                <a:solidFill>
                  <a:schemeClr val="tx1"/>
                </a:solidFill>
              </a:rPr>
              <a:t>therapeutic options and may even constitute</a:t>
            </a:r>
          </a:p>
          <a:p>
            <a:pPr lvl="1"/>
            <a:r>
              <a:rPr lang="en-US" sz="1200" dirty="0" smtClean="0">
                <a:solidFill>
                  <a:schemeClr val="tx1"/>
                </a:solidFill>
              </a:rPr>
              <a:t>				a </a:t>
            </a:r>
            <a:r>
              <a:rPr lang="en-US" sz="1200" dirty="0">
                <a:solidFill>
                  <a:schemeClr val="tx1"/>
                </a:solidFill>
              </a:rPr>
              <a:t>medically recognized standard of care.</a:t>
            </a:r>
          </a:p>
          <a:p>
            <a:pPr lvl="1" algn="r"/>
            <a:endParaRPr lang="en-US" sz="1200" dirty="0">
              <a:solidFill>
                <a:schemeClr val="tx1"/>
              </a:solidFill>
            </a:endParaRPr>
          </a:p>
          <a:p>
            <a:pPr lvl="1"/>
            <a:endParaRPr lang="en-US" sz="1200" dirty="0" smtClean="0">
              <a:solidFill>
                <a:schemeClr val="tx1"/>
              </a:solidFill>
            </a:endParaRPr>
          </a:p>
          <a:p>
            <a:pPr lvl="1"/>
            <a:r>
              <a:rPr lang="en-US" sz="1200" dirty="0" smtClean="0">
                <a:solidFill>
                  <a:schemeClr val="tx1"/>
                </a:solidFill>
              </a:rPr>
              <a:t>If </a:t>
            </a:r>
            <a:r>
              <a:rPr lang="en-US" sz="1200" dirty="0">
                <a:solidFill>
                  <a:schemeClr val="tx1"/>
                </a:solidFill>
              </a:rPr>
              <a:t>a manufacturer responds to an unsolicited request for off-label information</a:t>
            </a: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in the manner described in current FDA Guidance, FDA does not intend to</a:t>
            </a: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use such responses as evidence of the manufacturer’s intent that its product</a:t>
            </a: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be used for an unapproved or </a:t>
            </a:r>
            <a:r>
              <a:rPr lang="en-US" sz="1200" dirty="0" err="1">
                <a:solidFill>
                  <a:schemeClr val="tx1"/>
                </a:solidFill>
              </a:rPr>
              <a:t>uncleared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use.</a:t>
            </a:r>
            <a:endParaRPr lang="en-US" sz="1200" dirty="0">
              <a:solidFill>
                <a:schemeClr val="tx1"/>
              </a:solidFill>
            </a:endParaRPr>
          </a:p>
          <a:p>
            <a:pPr lvl="1"/>
            <a:endParaRPr lang="en-US" sz="1200" dirty="0" smtClean="0">
              <a:solidFill>
                <a:schemeClr val="tx1"/>
              </a:solidFill>
            </a:endParaRPr>
          </a:p>
          <a:p>
            <a:pPr lvl="1"/>
            <a:endParaRPr lang="en-GB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FFAB-3940-4A0C-B51C-664B1E2C64E8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29" y="2782465"/>
            <a:ext cx="2743801" cy="188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0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Definitions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3" y="1628800"/>
            <a:ext cx="7775576" cy="1169551"/>
          </a:xfrm>
        </p:spPr>
        <p:txBody>
          <a:bodyPr/>
          <a:lstStyle/>
          <a:p>
            <a:r>
              <a:rPr lang="en-GB" dirty="0" smtClean="0"/>
              <a:t>Solicited Request</a:t>
            </a:r>
          </a:p>
          <a:p>
            <a:pPr lvl="1"/>
            <a:r>
              <a:rPr lang="en-US" sz="1200" dirty="0"/>
              <a:t>• A request that is prompted in any way by a manufacturer or its representatives.</a:t>
            </a:r>
          </a:p>
          <a:p>
            <a:pPr lvl="1"/>
            <a:r>
              <a:rPr lang="en-US" sz="1200" dirty="0"/>
              <a:t>• Responding to </a:t>
            </a:r>
            <a:r>
              <a:rPr lang="en-US" sz="1200" u="sng" dirty="0"/>
              <a:t>solicited</a:t>
            </a:r>
            <a:r>
              <a:rPr lang="en-US" sz="1200" dirty="0"/>
              <a:t> off-label questions can be considered evidence of an intended </a:t>
            </a:r>
            <a:r>
              <a:rPr lang="en-US" sz="1200" dirty="0" smtClean="0"/>
              <a:t>new</a:t>
            </a:r>
            <a:br>
              <a:rPr lang="en-US" sz="1200" dirty="0" smtClean="0"/>
            </a:br>
            <a:r>
              <a:rPr lang="en-US" sz="1200" dirty="0" smtClean="0"/>
              <a:t>  use </a:t>
            </a:r>
            <a:r>
              <a:rPr lang="en-US" sz="1200" dirty="0"/>
              <a:t>or misbranding. Thus, soliciting off-label questions must be avoided.</a:t>
            </a:r>
            <a:endParaRPr lang="en-GB" sz="12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FFAB-3940-4A0C-B51C-664B1E2C64E8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684213" y="3196849"/>
            <a:ext cx="7775576" cy="187743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1463" indent="-2714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2925" indent="-271463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0100" indent="-257175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Unsolicited Request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Initiated by persons completely independent of the manufacturer or its representatives.</a:t>
            </a:r>
          </a:p>
          <a:p>
            <a:pPr lvl="1"/>
            <a:endParaRPr lang="en-US" sz="1200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As </a:t>
            </a:r>
            <a:r>
              <a:rPr lang="en-US" sz="1200" dirty="0"/>
              <a:t>a representative of </a:t>
            </a:r>
            <a:r>
              <a:rPr lang="en-US" sz="1200" dirty="0" err="1"/>
              <a:t>Biocomposites</a:t>
            </a:r>
            <a:r>
              <a:rPr lang="en-US" sz="1200" dirty="0"/>
              <a:t>, a specific procedure must be followed </a:t>
            </a:r>
            <a:r>
              <a:rPr lang="en-US" sz="1200" dirty="0" smtClean="0"/>
              <a:t>when</a:t>
            </a:r>
            <a:br>
              <a:rPr lang="en-US" sz="1200" dirty="0" smtClean="0"/>
            </a:br>
            <a:r>
              <a:rPr lang="en-US" sz="1200" u="sng" dirty="0" smtClean="0"/>
              <a:t>unsolicited</a:t>
            </a:r>
            <a:r>
              <a:rPr lang="en-US" sz="1200" dirty="0" smtClean="0"/>
              <a:t> </a:t>
            </a:r>
            <a:r>
              <a:rPr lang="en-US" sz="1200" dirty="0"/>
              <a:t>requests for off-label information are received regarding all </a:t>
            </a:r>
            <a:r>
              <a:rPr lang="en-US" sz="1200" dirty="0" err="1" smtClean="0"/>
              <a:t>Biocomposites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devices</a:t>
            </a:r>
            <a:r>
              <a:rPr lang="en-US" sz="1200" dirty="0"/>
              <a:t>. The </a:t>
            </a:r>
            <a:r>
              <a:rPr lang="en-US" sz="1200" dirty="0" err="1"/>
              <a:t>Biocomposites</a:t>
            </a:r>
            <a:r>
              <a:rPr lang="en-US" sz="1200" dirty="0"/>
              <a:t> process has been carefully developed in accordance with </a:t>
            </a:r>
            <a:r>
              <a:rPr lang="en-US" sz="1200" dirty="0" smtClean="0"/>
              <a:t>FDA</a:t>
            </a:r>
            <a:br>
              <a:rPr lang="en-US" sz="1200" dirty="0" smtClean="0"/>
            </a:br>
            <a:r>
              <a:rPr lang="en-US" sz="1200" dirty="0" smtClean="0"/>
              <a:t>guidance </a:t>
            </a:r>
            <a:r>
              <a:rPr lang="en-US" sz="1200" dirty="0"/>
              <a:t>for industry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9342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193" y="1522950"/>
            <a:ext cx="4296989" cy="286723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Stimulan Clearance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FFAB-3940-4A0C-B51C-664B1E2C64E8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4213" y="1677961"/>
            <a:ext cx="7775576" cy="4201150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sz="1200" dirty="0" smtClean="0">
              <a:solidFill>
                <a:srgbClr val="7F7F7F"/>
              </a:solidFill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Stimulan </a:t>
            </a:r>
            <a:r>
              <a:rPr lang="nl-NL" sz="1200" dirty="0">
                <a:solidFill>
                  <a:schemeClr val="tx1"/>
                </a:solidFill>
                <a:latin typeface="Arial" panose="020B0604020202020204" pitchFamily="34" charset="0"/>
              </a:rPr>
              <a:t>(FDA 510K #</a:t>
            </a:r>
            <a:r>
              <a:rPr lang="nl-NL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K141830) is</a:t>
            </a:r>
            <a:br>
              <a:rPr lang="nl-NL" sz="1200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cleared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for use to fill a bone void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or</a:t>
            </a:r>
            <a:b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defect of the skeletal system (i.e., </a:t>
            </a:r>
            <a:b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extremities, pelvis, and posterolateral </a:t>
            </a:r>
            <a:b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spine.)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created by: surgery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, a cyst, a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tumor,</a:t>
            </a:r>
            <a:b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osteomyelitis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, or traumatic injury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Stimulan is indicated only for bone voids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or defects/gaps that are not intrinsic to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the stability of the bony structure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Stimulan paste can be digitally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packed</a:t>
            </a:r>
            <a:b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into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the 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bone void to set in-situ,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or</a:t>
            </a:r>
            <a:br>
              <a:rPr lang="en-US" sz="1200" dirty="0" smtClean="0">
                <a:solidFill>
                  <a:schemeClr val="tx1"/>
                </a:solidFill>
                <a:latin typeface="+mj-lt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molded 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into solid implants that are to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be</a:t>
            </a:r>
            <a:br>
              <a:rPr lang="en-US" sz="1200" dirty="0" smtClean="0">
                <a:solidFill>
                  <a:schemeClr val="tx1"/>
                </a:solidFill>
                <a:latin typeface="+mj-lt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gently 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packed into the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defect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Stimulan is biodegradable and biocompatible and may be used at an infected site.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92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61" y="2940706"/>
            <a:ext cx="5240225" cy="348862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Unsolicited Requests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FFAB-3940-4A0C-B51C-664B1E2C64E8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41329" y="1728203"/>
            <a:ext cx="7775576" cy="258532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sz="1200" dirty="0" smtClean="0">
              <a:solidFill>
                <a:srgbClr val="7F7F7F"/>
              </a:solidFill>
              <a:latin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Primarily due to the clearance of use </a:t>
            </a:r>
            <a:r>
              <a:rPr lang="en-US" sz="1200" dirty="0" smtClean="0">
                <a:solidFill>
                  <a:schemeClr val="tx1"/>
                </a:solidFill>
              </a:rPr>
              <a:t>at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an </a:t>
            </a:r>
            <a:r>
              <a:rPr lang="en-US" sz="1200" dirty="0">
                <a:solidFill>
                  <a:schemeClr val="tx1"/>
                </a:solidFill>
              </a:rPr>
              <a:t>infected site, </a:t>
            </a:r>
            <a:r>
              <a:rPr lang="en-US" sz="1200" dirty="0" err="1">
                <a:solidFill>
                  <a:schemeClr val="tx1"/>
                </a:solidFill>
              </a:rPr>
              <a:t>Biocomposites</a:t>
            </a:r>
            <a:r>
              <a:rPr lang="en-US" sz="1200" dirty="0">
                <a:solidFill>
                  <a:schemeClr val="tx1"/>
                </a:solidFill>
              </a:rPr>
              <a:t> and </a:t>
            </a:r>
            <a:r>
              <a:rPr lang="en-US" sz="1200" dirty="0" smtClean="0">
                <a:solidFill>
                  <a:schemeClr val="tx1"/>
                </a:solidFill>
              </a:rPr>
              <a:t>its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representatives </a:t>
            </a:r>
            <a:r>
              <a:rPr lang="en-US" sz="1200" dirty="0">
                <a:solidFill>
                  <a:schemeClr val="tx1"/>
                </a:solidFill>
              </a:rPr>
              <a:t>have received </a:t>
            </a:r>
            <a:r>
              <a:rPr lang="en-US" sz="1200" dirty="0" smtClean="0">
                <a:solidFill>
                  <a:schemeClr val="tx1"/>
                </a:solidFill>
              </a:rPr>
              <a:t>unsolicited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requests </a:t>
            </a:r>
            <a:r>
              <a:rPr lang="en-US" sz="1200" dirty="0">
                <a:solidFill>
                  <a:schemeClr val="tx1"/>
                </a:solidFill>
              </a:rPr>
              <a:t>from customers </a:t>
            </a:r>
            <a:r>
              <a:rPr lang="en-US" sz="1200" dirty="0" smtClean="0">
                <a:solidFill>
                  <a:schemeClr val="tx1"/>
                </a:solidFill>
              </a:rPr>
              <a:t>regarding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Stimulan </a:t>
            </a:r>
            <a:r>
              <a:rPr lang="en-US" sz="1200" dirty="0">
                <a:solidFill>
                  <a:schemeClr val="tx1"/>
                </a:solidFill>
              </a:rPr>
              <a:t>in off-label applications.</a:t>
            </a:r>
          </a:p>
          <a:p>
            <a:r>
              <a:rPr lang="en-US" sz="1200" dirty="0">
                <a:solidFill>
                  <a:schemeClr val="tx1"/>
                </a:solidFill>
              </a:rPr>
              <a:t>In order to respond to a customer with </a:t>
            </a:r>
            <a:r>
              <a:rPr lang="en-US" sz="1200" dirty="0" smtClean="0">
                <a:solidFill>
                  <a:schemeClr val="tx1"/>
                </a:solidFill>
              </a:rPr>
              <a:t>an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off-label </a:t>
            </a:r>
            <a:r>
              <a:rPr lang="en-US" sz="1200" dirty="0">
                <a:solidFill>
                  <a:schemeClr val="tx1"/>
                </a:solidFill>
              </a:rPr>
              <a:t>question (such as </a:t>
            </a:r>
            <a:r>
              <a:rPr lang="en-US" sz="1200" dirty="0" smtClean="0">
                <a:solidFill>
                  <a:schemeClr val="tx1"/>
                </a:solidFill>
              </a:rPr>
              <a:t>mixing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Stimulan </a:t>
            </a:r>
            <a:r>
              <a:rPr lang="en-US" sz="1200" dirty="0">
                <a:solidFill>
                  <a:schemeClr val="tx1"/>
                </a:solidFill>
              </a:rPr>
              <a:t>with antimicrobials), </a:t>
            </a:r>
            <a:r>
              <a:rPr lang="en-US" sz="1200" dirty="0" smtClean="0">
                <a:solidFill>
                  <a:schemeClr val="tx1"/>
                </a:solidFill>
              </a:rPr>
              <a:t>the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following </a:t>
            </a:r>
            <a:r>
              <a:rPr lang="en-US" sz="1200" dirty="0" err="1">
                <a:solidFill>
                  <a:schemeClr val="tx1"/>
                </a:solidFill>
              </a:rPr>
              <a:t>Biocomposites</a:t>
            </a:r>
            <a:r>
              <a:rPr lang="en-US" sz="1200" dirty="0">
                <a:solidFill>
                  <a:schemeClr val="tx1"/>
                </a:solidFill>
              </a:rPr>
              <a:t> process must </a:t>
            </a:r>
            <a:r>
              <a:rPr lang="en-US" sz="1200" dirty="0" smtClean="0">
                <a:solidFill>
                  <a:schemeClr val="tx1"/>
                </a:solidFill>
              </a:rPr>
              <a:t>be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utilized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77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– Standard Requests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FFAB-3940-4A0C-B51C-664B1E2C64E8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3" y="1628800"/>
            <a:ext cx="7775576" cy="4278094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Representative </a:t>
            </a:r>
            <a:r>
              <a:rPr lang="en-US" sz="1200" dirty="0">
                <a:solidFill>
                  <a:schemeClr val="tx1"/>
                </a:solidFill>
              </a:rPr>
              <a:t>receives an unsolicited request/question for off-label information from </a:t>
            </a:r>
            <a:r>
              <a:rPr lang="en-US" sz="1200" dirty="0" smtClean="0">
                <a:solidFill>
                  <a:schemeClr val="tx1"/>
                </a:solidFill>
              </a:rPr>
              <a:t>a customer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Representative </a:t>
            </a:r>
            <a:r>
              <a:rPr lang="en-US" sz="1200" dirty="0">
                <a:solidFill>
                  <a:schemeClr val="tx1"/>
                </a:solidFill>
              </a:rPr>
              <a:t>explains to the customer that the request involves a use of the device </a:t>
            </a:r>
            <a:r>
              <a:rPr lang="en-US" sz="1200" dirty="0" smtClean="0">
                <a:solidFill>
                  <a:schemeClr val="tx1"/>
                </a:solidFill>
              </a:rPr>
              <a:t>that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is </a:t>
            </a:r>
            <a:r>
              <a:rPr lang="en-US" sz="1200" dirty="0">
                <a:solidFill>
                  <a:schemeClr val="tx1"/>
                </a:solidFill>
              </a:rPr>
              <a:t>not currently FDA cleared/approved. To comply with current FDA guidance and </a:t>
            </a:r>
            <a:r>
              <a:rPr lang="en-US" sz="1200" dirty="0" smtClean="0">
                <a:solidFill>
                  <a:schemeClr val="tx1"/>
                </a:solidFill>
              </a:rPr>
              <a:t>the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manufacturer’s </a:t>
            </a:r>
            <a:r>
              <a:rPr lang="en-US" sz="1200" dirty="0">
                <a:solidFill>
                  <a:schemeClr val="tx1"/>
                </a:solidFill>
              </a:rPr>
              <a:t>policy, the request will be routed to the manufacturer’s compliance unit </a:t>
            </a:r>
            <a:r>
              <a:rPr lang="en-US" sz="1200" dirty="0" smtClean="0">
                <a:solidFill>
                  <a:schemeClr val="tx1"/>
                </a:solidFill>
              </a:rPr>
              <a:t>for response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pPr marL="442913" lvl="2" indent="-171450"/>
            <a:r>
              <a:rPr lang="en-US" sz="1200" dirty="0" smtClean="0">
                <a:solidFill>
                  <a:schemeClr val="tx1"/>
                </a:solidFill>
              </a:rPr>
              <a:t>The </a:t>
            </a:r>
            <a:r>
              <a:rPr lang="en-US" sz="1200" dirty="0">
                <a:solidFill>
                  <a:schemeClr val="tx1"/>
                </a:solidFill>
              </a:rPr>
              <a:t>customer can expect to receive an email response within 1-10 </a:t>
            </a:r>
            <a:r>
              <a:rPr lang="en-US" sz="1200" dirty="0" smtClean="0">
                <a:solidFill>
                  <a:schemeClr val="tx1"/>
                </a:solidFill>
              </a:rPr>
              <a:t>business days</a:t>
            </a:r>
            <a:r>
              <a:rPr lang="en-US" sz="1200" dirty="0">
                <a:solidFill>
                  <a:schemeClr val="tx1"/>
                </a:solidFill>
              </a:rPr>
              <a:t>, depending on the complexity of the request.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Representative </a:t>
            </a:r>
            <a:r>
              <a:rPr lang="en-US" sz="1200" dirty="0">
                <a:solidFill>
                  <a:schemeClr val="tx1"/>
                </a:solidFill>
              </a:rPr>
              <a:t>provides to </a:t>
            </a:r>
            <a:r>
              <a:rPr lang="en-US" sz="1200" dirty="0" err="1">
                <a:solidFill>
                  <a:schemeClr val="tx1"/>
                </a:solidFill>
              </a:rPr>
              <a:t>Biocomposites</a:t>
            </a:r>
            <a:r>
              <a:rPr lang="en-US" sz="1200" dirty="0">
                <a:solidFill>
                  <a:schemeClr val="tx1"/>
                </a:solidFill>
              </a:rPr>
              <a:t> Regional </a:t>
            </a:r>
            <a:r>
              <a:rPr lang="en-US" sz="1200" dirty="0" smtClean="0">
                <a:solidFill>
                  <a:schemeClr val="tx1"/>
                </a:solidFill>
              </a:rPr>
              <a:t>Manager:</a:t>
            </a:r>
          </a:p>
          <a:p>
            <a:pPr marL="442913" lvl="2" indent="-171450"/>
            <a:r>
              <a:rPr lang="en-US" sz="1200" dirty="0" smtClean="0">
                <a:solidFill>
                  <a:schemeClr val="tx1"/>
                </a:solidFill>
              </a:rPr>
              <a:t>Requestor’s full name/credentials, affiliated </a:t>
            </a:r>
            <a:r>
              <a:rPr lang="en-US" sz="1200" dirty="0" err="1" smtClean="0">
                <a:solidFill>
                  <a:schemeClr val="tx1"/>
                </a:solidFill>
              </a:rPr>
              <a:t>instution</a:t>
            </a:r>
            <a:r>
              <a:rPr lang="en-US" sz="1200" dirty="0" smtClean="0">
                <a:solidFill>
                  <a:schemeClr val="tx1"/>
                </a:solidFill>
              </a:rPr>
              <a:t>, email address</a:t>
            </a:r>
          </a:p>
          <a:p>
            <a:pPr marL="442913" lvl="2" indent="-171450"/>
            <a:r>
              <a:rPr lang="en-US" sz="1200" dirty="0" smtClean="0">
                <a:solidFill>
                  <a:schemeClr val="tx1"/>
                </a:solidFill>
              </a:rPr>
              <a:t>The specific question(s) / request(s)</a:t>
            </a:r>
          </a:p>
          <a:p>
            <a:pPr marL="442913" lvl="2" indent="-171450"/>
            <a:r>
              <a:rPr lang="en-US" sz="1200" dirty="0" smtClean="0">
                <a:solidFill>
                  <a:schemeClr val="tx1"/>
                </a:solidFill>
              </a:rPr>
              <a:t>Note any deadlines for the information, if applicable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>
                <a:solidFill>
                  <a:schemeClr val="tx1"/>
                </a:solidFill>
              </a:rPr>
              <a:t>Biocomposites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compliance staff will respond directly to the requestor in a 1-on-1 </a:t>
            </a:r>
            <a:r>
              <a:rPr lang="en-US" sz="1200" dirty="0" smtClean="0">
                <a:solidFill>
                  <a:schemeClr val="tx1"/>
                </a:solidFill>
              </a:rPr>
              <a:t>email communication</a:t>
            </a:r>
            <a:r>
              <a:rPr lang="en-US" sz="1200" dirty="0">
                <a:solidFill>
                  <a:schemeClr val="tx1"/>
                </a:solidFill>
              </a:rPr>
              <a:t>, which typically </a:t>
            </a:r>
            <a:r>
              <a:rPr lang="en-US" sz="1200" dirty="0" smtClean="0">
                <a:solidFill>
                  <a:schemeClr val="tx1"/>
                </a:solidFill>
              </a:rPr>
              <a:t>includes:</a:t>
            </a:r>
          </a:p>
          <a:p>
            <a:pPr marL="500063" lvl="2" indent="-228600"/>
            <a:r>
              <a:rPr lang="en-US" sz="1200" dirty="0" smtClean="0">
                <a:solidFill>
                  <a:schemeClr val="tx1"/>
                </a:solidFill>
              </a:rPr>
              <a:t>Cover letter</a:t>
            </a:r>
          </a:p>
          <a:p>
            <a:pPr marL="500063" lvl="2" indent="-228600"/>
            <a:r>
              <a:rPr lang="en-US" sz="1200" dirty="0">
                <a:solidFill>
                  <a:schemeClr val="tx1"/>
                </a:solidFill>
              </a:rPr>
              <a:t>Current US Instructions for Use for the relevant </a:t>
            </a:r>
            <a:r>
              <a:rPr lang="en-US" sz="1200" dirty="0" err="1">
                <a:solidFill>
                  <a:schemeClr val="tx1"/>
                </a:solidFill>
              </a:rPr>
              <a:t>Biocomposites</a:t>
            </a:r>
            <a:r>
              <a:rPr lang="en-US" sz="1200" dirty="0">
                <a:solidFill>
                  <a:schemeClr val="tx1"/>
                </a:solidFill>
              </a:rPr>
              <a:t> device(s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pPr marL="500063" lvl="2" indent="-228600"/>
            <a:r>
              <a:rPr lang="en-US" sz="1200" dirty="0" smtClean="0">
                <a:solidFill>
                  <a:schemeClr val="tx1"/>
                </a:solidFill>
              </a:rPr>
              <a:t>List(s</a:t>
            </a:r>
            <a:r>
              <a:rPr lang="en-US" sz="1200" dirty="0">
                <a:solidFill>
                  <a:schemeClr val="tx1"/>
                </a:solidFill>
              </a:rPr>
              <a:t>) of relevant peer reviewed literature (web links provided for freely available references)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9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– Urgent Requests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FFAB-3940-4A0C-B51C-664B1E2C64E8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3" y="1628800"/>
            <a:ext cx="7775576" cy="4662815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</a:rPr>
              <a:t>If a customer requires an immediate response to an off-label use question (i.e., </a:t>
            </a:r>
            <a:r>
              <a:rPr lang="en-US" sz="1200" i="1" dirty="0">
                <a:solidFill>
                  <a:schemeClr val="tx1"/>
                </a:solidFill>
              </a:rPr>
              <a:t>patient </a:t>
            </a:r>
            <a:r>
              <a:rPr lang="en-US" sz="1200" i="1" dirty="0" smtClean="0">
                <a:solidFill>
                  <a:schemeClr val="tx1"/>
                </a:solidFill>
              </a:rPr>
              <a:t>in surgery</a:t>
            </a:r>
            <a:r>
              <a:rPr lang="en-US" sz="1200" dirty="0">
                <a:solidFill>
                  <a:schemeClr val="tx1"/>
                </a:solidFill>
              </a:rPr>
              <a:t>):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Clearly respond to the customer that the question is in regard to a use of the product that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Respond verbally whenever possible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Only respond with information within your sphere of knowledge. For example</a:t>
            </a:r>
            <a:r>
              <a:rPr lang="en-US" sz="1200" dirty="0" smtClean="0">
                <a:solidFill>
                  <a:schemeClr val="tx1"/>
                </a:solidFill>
              </a:rPr>
              <a:t>:</a:t>
            </a:r>
          </a:p>
          <a:p>
            <a:pPr marL="442913" lvl="2" indent="-171450"/>
            <a:r>
              <a:rPr lang="en-US" sz="1200" dirty="0">
                <a:solidFill>
                  <a:schemeClr val="tx1"/>
                </a:solidFill>
              </a:rPr>
              <a:t>“I am aware that Dr. X at Hospital Y does </a:t>
            </a:r>
            <a:r>
              <a:rPr lang="en-US" sz="1200" dirty="0" smtClean="0">
                <a:solidFill>
                  <a:schemeClr val="tx1"/>
                </a:solidFill>
              </a:rPr>
              <a:t>______.”</a:t>
            </a:r>
          </a:p>
          <a:p>
            <a:pPr marL="442913" lvl="2" indent="-171450"/>
            <a:r>
              <a:rPr lang="en-US" sz="1200" dirty="0">
                <a:solidFill>
                  <a:schemeClr val="tx1"/>
                </a:solidFill>
              </a:rPr>
              <a:t>“I believe that the addition of X may extend the setting time by N minutes</a:t>
            </a:r>
            <a:r>
              <a:rPr lang="en-US" sz="1200" dirty="0" smtClean="0">
                <a:solidFill>
                  <a:schemeClr val="tx1"/>
                </a:solidFill>
              </a:rPr>
              <a:t>.”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If </a:t>
            </a:r>
            <a:r>
              <a:rPr lang="en-US" sz="1200" dirty="0">
                <a:solidFill>
                  <a:schemeClr val="tx1"/>
                </a:solidFill>
              </a:rPr>
              <a:t>you must respond by text or email, include (</a:t>
            </a:r>
            <a:r>
              <a:rPr lang="en-US" sz="1200" i="1" dirty="0">
                <a:solidFill>
                  <a:schemeClr val="tx1"/>
                </a:solidFill>
              </a:rPr>
              <a:t>template available</a:t>
            </a:r>
            <a:r>
              <a:rPr lang="en-US" sz="1200" dirty="0" smtClean="0">
                <a:solidFill>
                  <a:schemeClr val="tx1"/>
                </a:solidFill>
              </a:rPr>
              <a:t>):</a:t>
            </a:r>
          </a:p>
          <a:p>
            <a:pPr marL="442913" lvl="2" indent="-171450"/>
            <a:r>
              <a:rPr lang="en-US" sz="1200" dirty="0" smtClean="0">
                <a:solidFill>
                  <a:schemeClr val="tx1"/>
                </a:solidFill>
              </a:rPr>
              <a:t>Statement </a:t>
            </a:r>
            <a:r>
              <a:rPr lang="en-US" sz="1200" dirty="0">
                <a:solidFill>
                  <a:schemeClr val="tx1"/>
                </a:solidFill>
              </a:rPr>
              <a:t>that the question is in reference to a question not cleared by </a:t>
            </a:r>
            <a:r>
              <a:rPr lang="en-US" sz="1200" dirty="0" smtClean="0">
                <a:solidFill>
                  <a:schemeClr val="tx1"/>
                </a:solidFill>
              </a:rPr>
              <a:t>FDA.</a:t>
            </a:r>
          </a:p>
          <a:p>
            <a:pPr marL="442913" lvl="2" indent="-171450"/>
            <a:r>
              <a:rPr lang="en-US" sz="1200" dirty="0" smtClean="0">
                <a:solidFill>
                  <a:schemeClr val="tx1"/>
                </a:solidFill>
              </a:rPr>
              <a:t>Statement </a:t>
            </a:r>
            <a:r>
              <a:rPr lang="en-US" sz="1200" dirty="0">
                <a:solidFill>
                  <a:schemeClr val="tx1"/>
                </a:solidFill>
              </a:rPr>
              <a:t>that the question will be routed to the manufacturer’s compliance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After responding to the </a:t>
            </a:r>
            <a:r>
              <a:rPr lang="en-US" sz="1200" dirty="0" smtClean="0">
                <a:solidFill>
                  <a:schemeClr val="tx1"/>
                </a:solidFill>
              </a:rPr>
              <a:t>customer:</a:t>
            </a:r>
          </a:p>
          <a:p>
            <a:pPr marL="500063" lvl="2" indent="-228600"/>
            <a:r>
              <a:rPr lang="en-US" sz="1200" dirty="0">
                <a:solidFill>
                  <a:schemeClr val="tx1"/>
                </a:solidFill>
              </a:rPr>
              <a:t>Forward correspondence record to </a:t>
            </a:r>
            <a:r>
              <a:rPr lang="en-US" sz="1200" dirty="0" err="1">
                <a:solidFill>
                  <a:schemeClr val="tx1"/>
                </a:solidFill>
              </a:rPr>
              <a:t>Biocomposites</a:t>
            </a:r>
            <a:r>
              <a:rPr lang="en-US" sz="1200" dirty="0">
                <a:solidFill>
                  <a:schemeClr val="tx1"/>
                </a:solidFill>
              </a:rPr>
              <a:t> Regional Manager, who </a:t>
            </a:r>
            <a:r>
              <a:rPr lang="en-US" sz="1200" dirty="0" smtClean="0">
                <a:solidFill>
                  <a:schemeClr val="tx1"/>
                </a:solidFill>
              </a:rPr>
              <a:t>will route </a:t>
            </a:r>
            <a:r>
              <a:rPr lang="en-US" sz="1200" dirty="0">
                <a:solidFill>
                  <a:schemeClr val="tx1"/>
                </a:solidFill>
              </a:rPr>
              <a:t>to compliance unit for formal follow up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</a:p>
          <a:p>
            <a:pPr marL="500063" lvl="2" indent="-228600"/>
            <a:r>
              <a:rPr lang="en-US" sz="1200" dirty="0">
                <a:solidFill>
                  <a:schemeClr val="tx1"/>
                </a:solidFill>
              </a:rPr>
              <a:t>Include customer’s full name, email address, institution, and the details of </a:t>
            </a:r>
            <a:r>
              <a:rPr lang="en-US" sz="1200" dirty="0" smtClean="0">
                <a:solidFill>
                  <a:schemeClr val="tx1"/>
                </a:solidFill>
              </a:rPr>
              <a:t>the unsolicited </a:t>
            </a:r>
            <a:r>
              <a:rPr lang="en-US" sz="1200" dirty="0">
                <a:solidFill>
                  <a:schemeClr val="tx1"/>
                </a:solidFill>
              </a:rPr>
              <a:t>request, as per the standard procedure.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/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88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544601"/>
            <a:ext cx="7775576" cy="867930"/>
          </a:xfrm>
        </p:spPr>
        <p:txBody>
          <a:bodyPr/>
          <a:lstStyle/>
          <a:p>
            <a:r>
              <a:rPr lang="en-US" dirty="0"/>
              <a:t>Template for responding to an urgent request by</a:t>
            </a:r>
            <a:br>
              <a:rPr lang="en-US" dirty="0"/>
            </a:br>
            <a:r>
              <a:rPr lang="en-US" dirty="0"/>
              <a:t>text or email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FFAB-3940-4A0C-B51C-664B1E2C64E8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3" y="1628800"/>
            <a:ext cx="7775576" cy="2215991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</a:rPr>
              <a:t>Dear Doctor,</a:t>
            </a:r>
          </a:p>
          <a:p>
            <a:r>
              <a:rPr lang="en-US" sz="1200" dirty="0">
                <a:solidFill>
                  <a:schemeClr val="tx1"/>
                </a:solidFill>
              </a:rPr>
              <a:t>The question you have posed relates to a use of the product that is not currently cleared by </a:t>
            </a:r>
            <a:r>
              <a:rPr lang="en-US" sz="1200" dirty="0" smtClean="0">
                <a:solidFill>
                  <a:schemeClr val="tx1"/>
                </a:solidFill>
              </a:rPr>
              <a:t>the FDA</a:t>
            </a:r>
            <a:r>
              <a:rPr lang="en-US" sz="1200" dirty="0">
                <a:solidFill>
                  <a:schemeClr val="tx1"/>
                </a:solidFill>
              </a:rPr>
              <a:t>. I will forward your question to </a:t>
            </a:r>
            <a:r>
              <a:rPr lang="en-US" sz="1200" dirty="0" err="1">
                <a:solidFill>
                  <a:schemeClr val="tx1"/>
                </a:solidFill>
              </a:rPr>
              <a:t>Biocomposites</a:t>
            </a:r>
            <a:r>
              <a:rPr lang="en-US" sz="1200" dirty="0">
                <a:solidFill>
                  <a:schemeClr val="tx1"/>
                </a:solidFill>
              </a:rPr>
              <a:t>' Compliance Unit via the </a:t>
            </a:r>
            <a:r>
              <a:rPr lang="en-US" sz="1200" dirty="0" smtClean="0">
                <a:solidFill>
                  <a:schemeClr val="tx1"/>
                </a:solidFill>
              </a:rPr>
              <a:t>company's Unsolicited </a:t>
            </a:r>
            <a:r>
              <a:rPr lang="en-US" sz="1200" dirty="0">
                <a:solidFill>
                  <a:schemeClr val="tx1"/>
                </a:solidFill>
              </a:rPr>
              <a:t>Request process. You should expect to receive an email response containing a </a:t>
            </a:r>
            <a:r>
              <a:rPr lang="en-US" sz="1200" dirty="0" smtClean="0">
                <a:solidFill>
                  <a:schemeClr val="tx1"/>
                </a:solidFill>
              </a:rPr>
              <a:t>list of </a:t>
            </a:r>
            <a:r>
              <a:rPr lang="en-US" sz="1200" dirty="0">
                <a:solidFill>
                  <a:schemeClr val="tx1"/>
                </a:solidFill>
              </a:rPr>
              <a:t>any existing well-balanced, relevant medical literature.</a:t>
            </a:r>
          </a:p>
          <a:p>
            <a:r>
              <a:rPr lang="en-US" sz="1200" dirty="0">
                <a:solidFill>
                  <a:schemeClr val="tx1"/>
                </a:solidFill>
              </a:rPr>
              <a:t>However, since you have requested an immediate response related to emergency patient </a:t>
            </a:r>
            <a:r>
              <a:rPr lang="en-US" sz="1200" dirty="0" smtClean="0">
                <a:solidFill>
                  <a:schemeClr val="tx1"/>
                </a:solidFill>
              </a:rPr>
              <a:t>care, I </a:t>
            </a:r>
            <a:r>
              <a:rPr lang="en-US" sz="1200" dirty="0">
                <a:solidFill>
                  <a:schemeClr val="tx1"/>
                </a:solidFill>
              </a:rPr>
              <a:t>would like to inform you I am aware of the following: ____________________________.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/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34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932400"/>
            <a:ext cx="7775576" cy="480131"/>
          </a:xfrm>
        </p:spPr>
        <p:txBody>
          <a:bodyPr/>
          <a:lstStyle/>
          <a:p>
            <a:r>
              <a:rPr lang="en-US" dirty="0"/>
              <a:t>Tips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FFAB-3940-4A0C-B51C-664B1E2C64E8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3" y="1932485"/>
            <a:ext cx="3907452" cy="1061829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</a:rPr>
              <a:t>Phrase emailed requests as closely as possible to </a:t>
            </a:r>
            <a:r>
              <a:rPr lang="en-US" sz="1200" dirty="0" smtClean="0">
                <a:solidFill>
                  <a:schemeClr val="tx1"/>
                </a:solidFill>
              </a:rPr>
              <a:t>requestor’s actual </a:t>
            </a:r>
            <a:r>
              <a:rPr lang="en-US" sz="1200" dirty="0">
                <a:solidFill>
                  <a:schemeClr val="tx1"/>
                </a:solidFill>
              </a:rPr>
              <a:t>verbal request.</a:t>
            </a:r>
          </a:p>
          <a:p>
            <a:r>
              <a:rPr lang="en-US" sz="1200" dirty="0">
                <a:solidFill>
                  <a:schemeClr val="tx1"/>
                </a:solidFill>
              </a:rPr>
              <a:t>Always avoid interpreting and elaborating.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04048" y="4322583"/>
            <a:ext cx="33793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Provision of full text copies of papers with </a:t>
            </a:r>
            <a:r>
              <a:rPr lang="en-US" sz="1200" dirty="0" smtClean="0"/>
              <a:t>associated copyright </a:t>
            </a:r>
            <a:r>
              <a:rPr lang="en-US" sz="1200" dirty="0"/>
              <a:t>costs are subject to Physician </a:t>
            </a:r>
            <a:r>
              <a:rPr lang="en-US" sz="1200" dirty="0" smtClean="0"/>
              <a:t>Payments Sunshine </a:t>
            </a:r>
            <a:r>
              <a:rPr lang="en-US" sz="1200" dirty="0"/>
              <a:t>Act reporting requirements.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3" y="3514268"/>
            <a:ext cx="2677908" cy="1785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667" y="1814892"/>
            <a:ext cx="1880703" cy="221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3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ocomposites (internal) small text">
  <a:themeElements>
    <a:clrScheme name="Biocomposites">
      <a:dk1>
        <a:sysClr val="windowText" lastClr="000000"/>
      </a:dk1>
      <a:lt1>
        <a:sysClr val="window" lastClr="FFFFFF"/>
      </a:lt1>
      <a:dk2>
        <a:srgbClr val="5E615E"/>
      </a:dk2>
      <a:lt2>
        <a:srgbClr val="009B3E"/>
      </a:lt2>
      <a:accent1>
        <a:srgbClr val="9BC13F"/>
      </a:accent1>
      <a:accent2>
        <a:srgbClr val="F0B500"/>
      </a:accent2>
      <a:accent3>
        <a:srgbClr val="5E615E"/>
      </a:accent3>
      <a:accent4>
        <a:srgbClr val="009B3E"/>
      </a:accent4>
      <a:accent5>
        <a:srgbClr val="F0B500"/>
      </a:accent5>
      <a:accent6>
        <a:srgbClr val="9BC13F"/>
      </a:accent6>
      <a:hlink>
        <a:srgbClr val="009B3E"/>
      </a:hlink>
      <a:folHlink>
        <a:srgbClr val="5E615E"/>
      </a:folHlink>
    </a:clrScheme>
    <a:fontScheme name="Biocomposit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composites (internal) template SMALL TEXT_editable logo_draft1.potx" id="{E300CD65-4CB5-483A-9B70-BACF3720E475}" vid="{45382993-8B41-441C-ABAE-A7E7C300C9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iocomposites">
    <a:dk1>
      <a:sysClr val="windowText" lastClr="000000"/>
    </a:dk1>
    <a:lt1>
      <a:sysClr val="window" lastClr="FFFFFF"/>
    </a:lt1>
    <a:dk2>
      <a:srgbClr val="5E615E"/>
    </a:dk2>
    <a:lt2>
      <a:srgbClr val="009B3E"/>
    </a:lt2>
    <a:accent1>
      <a:srgbClr val="9BC13F"/>
    </a:accent1>
    <a:accent2>
      <a:srgbClr val="F0B500"/>
    </a:accent2>
    <a:accent3>
      <a:srgbClr val="5E615E"/>
    </a:accent3>
    <a:accent4>
      <a:srgbClr val="009B3E"/>
    </a:accent4>
    <a:accent5>
      <a:srgbClr val="F0B500"/>
    </a:accent5>
    <a:accent6>
      <a:srgbClr val="9BC13F"/>
    </a:accent6>
    <a:hlink>
      <a:srgbClr val="009B3E"/>
    </a:hlink>
    <a:folHlink>
      <a:srgbClr val="5E615E"/>
    </a:folHlink>
  </a:clrScheme>
</a:themeOverride>
</file>

<file path=ppt/theme/themeOverride2.xml><?xml version="1.0" encoding="utf-8"?>
<a:themeOverride xmlns:a="http://schemas.openxmlformats.org/drawingml/2006/main">
  <a:clrScheme name="Biocomposites">
    <a:dk1>
      <a:sysClr val="windowText" lastClr="000000"/>
    </a:dk1>
    <a:lt1>
      <a:sysClr val="window" lastClr="FFFFFF"/>
    </a:lt1>
    <a:dk2>
      <a:srgbClr val="5E615E"/>
    </a:dk2>
    <a:lt2>
      <a:srgbClr val="009B3E"/>
    </a:lt2>
    <a:accent1>
      <a:srgbClr val="9BC13F"/>
    </a:accent1>
    <a:accent2>
      <a:srgbClr val="F0B500"/>
    </a:accent2>
    <a:accent3>
      <a:srgbClr val="5E615E"/>
    </a:accent3>
    <a:accent4>
      <a:srgbClr val="009B3E"/>
    </a:accent4>
    <a:accent5>
      <a:srgbClr val="F0B500"/>
    </a:accent5>
    <a:accent6>
      <a:srgbClr val="9BC13F"/>
    </a:accent6>
    <a:hlink>
      <a:srgbClr val="009B3E"/>
    </a:hlink>
    <a:folHlink>
      <a:srgbClr val="5E615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670</Words>
  <Application>Microsoft Office PowerPoint</Application>
  <PresentationFormat>On-screen Show (4:3)</PresentationFormat>
  <Paragraphs>125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Symbol</vt:lpstr>
      <vt:lpstr>Biocomposites (internal) small text</vt:lpstr>
      <vt:lpstr>  Unsolicited Request Process</vt:lpstr>
      <vt:lpstr>Unsolicited Request Process for Off Label Information</vt:lpstr>
      <vt:lpstr>Key Definitions</vt:lpstr>
      <vt:lpstr>Stimulan Clearance</vt:lpstr>
      <vt:lpstr>Dealing with Unsolicited Requests</vt:lpstr>
      <vt:lpstr>Procedure – Standard Requests</vt:lpstr>
      <vt:lpstr>Procedure – Urgent Requests</vt:lpstr>
      <vt:lpstr>Template for responding to an urgent request by text or email</vt:lpstr>
      <vt:lpstr>Tips</vt:lpstr>
      <vt:lpstr>Capturing the Question</vt:lpstr>
      <vt:lpstr>References</vt:lpstr>
      <vt:lpstr>Further Information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Sambrook</dc:creator>
  <cp:lastModifiedBy>Hamish White</cp:lastModifiedBy>
  <cp:revision>17</cp:revision>
  <dcterms:created xsi:type="dcterms:W3CDTF">2015-03-05T11:14:25Z</dcterms:created>
  <dcterms:modified xsi:type="dcterms:W3CDTF">2015-09-18T08:21:34Z</dcterms:modified>
</cp:coreProperties>
</file>