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345" r:id="rId29"/>
    <p:sldId id="343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75" userDrawn="1">
          <p15:clr>
            <a:srgbClr val="A4A3A4"/>
          </p15:clr>
        </p15:guide>
        <p15:guide id="6" pos="635" userDrawn="1">
          <p15:clr>
            <a:srgbClr val="A4A3A4"/>
          </p15:clr>
        </p15:guide>
        <p15:guide id="7" pos="7105" userDrawn="1">
          <p15:clr>
            <a:srgbClr val="A4A3A4"/>
          </p15:clr>
        </p15:guide>
        <p15:guide id="8" pos="7045" userDrawn="1">
          <p15:clr>
            <a:srgbClr val="A4A3A4"/>
          </p15:clr>
        </p15:guide>
        <p15:guide id="9" pos="3780" userDrawn="1">
          <p15:clr>
            <a:srgbClr val="A4A3A4"/>
          </p15:clr>
        </p15:guide>
        <p15:guide id="10" pos="3900" userDrawn="1">
          <p15:clr>
            <a:srgbClr val="A4A3A4"/>
          </p15:clr>
        </p15:guide>
        <p15:guide id="11" pos="5655" userDrawn="1">
          <p15:clr>
            <a:srgbClr val="A4A3A4"/>
          </p15:clr>
        </p15:guide>
        <p15:guide id="12" orient="horz" pos="890" userDrawn="1">
          <p15:clr>
            <a:srgbClr val="A4A3A4"/>
          </p15:clr>
        </p15:guide>
        <p15:guide id="13" orient="horz" pos="3022" userDrawn="1">
          <p15:clr>
            <a:srgbClr val="A4A3A4"/>
          </p15:clr>
        </p15:guide>
        <p15:guide id="14" pos="1057" userDrawn="1">
          <p15:clr>
            <a:srgbClr val="A4A3A4"/>
          </p15:clr>
        </p15:guide>
        <p15:guide id="15" orient="horz" pos="2260" userDrawn="1">
          <p15:clr>
            <a:srgbClr val="A4A3A4"/>
          </p15:clr>
        </p15:guide>
        <p15:guide id="16" orient="horz" pos="26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na Vaca-Tricerri" initials="GV" lastIdx="1" clrIdx="0">
    <p:extLst>
      <p:ext uri="{19B8F6BF-5375-455C-9EA6-DF929625EA0E}">
        <p15:presenceInfo xmlns:p15="http://schemas.microsoft.com/office/powerpoint/2012/main" userId="S::vacagi01@biocomposites.com::a0efd60a-9ca7-4bcb-bcb0-ce706c36c6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1A2"/>
    <a:srgbClr val="515B5A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F2BCA-765F-4909-A1B5-071EC8425CE8}" v="11" dt="2020-05-21T19:13:41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618" y="108"/>
      </p:cViewPr>
      <p:guideLst>
        <p:guide orient="horz" pos="1026"/>
        <p:guide orient="horz" pos="2160"/>
        <p:guide orient="horz" pos="1344"/>
        <p:guide pos="3840"/>
        <p:guide pos="575"/>
        <p:guide pos="635"/>
        <p:guide pos="7105"/>
        <p:guide pos="7045"/>
        <p:guide pos="3780"/>
        <p:guide pos="3900"/>
        <p:guide pos="5655"/>
        <p:guide orient="horz" pos="890"/>
        <p:guide orient="horz" pos="3022"/>
        <p:guide pos="1057"/>
        <p:guide orient="horz" pos="2260"/>
        <p:guide orient="horz"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4A6A3-BCB9-4B97-8FA7-5F7879A6F873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4A7E-8681-495F-9B14-DE44B4364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54A7E-8681-495F-9B14-DE44B43645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1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65B8-B75E-4055-8C59-12EA97304B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12285" y="4654801"/>
            <a:ext cx="10272183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GB" sz="1400" smtClean="0">
                <a:solidFill>
                  <a:schemeClr val="tx2"/>
                </a:solidFill>
              </a:defRPr>
            </a:lvl1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/>
              <a:t>Thursday, 05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47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7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05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788630"/>
            <a:ext cx="8064036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425" y="1628801"/>
            <a:ext cx="508932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628801"/>
            <a:ext cx="508770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64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80" userDrawn="1">
          <p15:clr>
            <a:srgbClr val="FBAE40"/>
          </p15:clr>
        </p15:guide>
        <p15:guide id="3" pos="390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788630"/>
            <a:ext cx="80645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425" y="1628801"/>
            <a:ext cx="508932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628801"/>
            <a:ext cx="508770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00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80" userDrawn="1">
          <p15:clr>
            <a:srgbClr val="FBAE40"/>
          </p15:clr>
        </p15:guide>
        <p15:guide id="3" pos="39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image)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788630"/>
            <a:ext cx="80645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7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284" y="932401"/>
            <a:ext cx="10367435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1628801"/>
            <a:ext cx="10367435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936" y="6642556"/>
            <a:ext cx="1152128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7AC4-12F7-4BA7-9B98-8E27ADB650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892148" y="6642555"/>
            <a:ext cx="2591428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sz="800" b="1" dirty="0"/>
              <a:t>PRIVATE &amp; CONFIDENTIAL.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BCFB087-B005-4A19-BB0A-C4FD2E5F045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4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8" r:id="rId9"/>
    <p:sldLayoutId id="2147483655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71463" algn="l" defTabSz="9144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00100" indent="-257175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5" userDrawn="1">
          <p15:clr>
            <a:srgbClr val="F26B43"/>
          </p15:clr>
        </p15:guide>
        <p15:guide id="2" pos="635" userDrawn="1">
          <p15:clr>
            <a:srgbClr val="F26B43"/>
          </p15:clr>
        </p15:guide>
        <p15:guide id="3" pos="7105" userDrawn="1">
          <p15:clr>
            <a:srgbClr val="F26B43"/>
          </p15:clr>
        </p15:guide>
        <p15:guide id="4" pos="7045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9">
            <a:extLst>
              <a:ext uri="{FF2B5EF4-FFF2-40B4-BE49-F238E27FC236}">
                <a16:creationId xmlns:a16="http://schemas.microsoft.com/office/drawing/2014/main" id="{61BDED55-E3C5-4D8E-B7C4-C3077D05B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" b="7714"/>
          <a:stretch/>
        </p:blipFill>
        <p:spPr>
          <a:xfrm>
            <a:off x="551384" y="288578"/>
            <a:ext cx="11017224" cy="42983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BA456-49FC-4E41-B87B-290A6133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D19E7C-CFC8-4980-B3E7-26BA29FA3FDE}"/>
              </a:ext>
            </a:extLst>
          </p:cNvPr>
          <p:cNvSpPr txBox="1">
            <a:spLocks/>
          </p:cNvSpPr>
          <p:nvPr/>
        </p:nvSpPr>
        <p:spPr>
          <a:xfrm>
            <a:off x="479376" y="5302949"/>
            <a:ext cx="7704856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Symbol" panose="050501020107060205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81A2"/>
                </a:solidFill>
              </a:rPr>
              <a:t>Clinical Presentation </a:t>
            </a:r>
          </a:p>
          <a:p>
            <a:r>
              <a:rPr lang="en-GB" dirty="0">
                <a:solidFill>
                  <a:srgbClr val="1481A2"/>
                </a:solidFill>
              </a:rPr>
              <a:t>for USA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228B799-D45F-4796-8D8C-1B120B858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384" y="4795069"/>
            <a:ext cx="1296144" cy="422855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84E0E143-3A6F-486F-9872-FF1C1DA229D4}"/>
              </a:ext>
            </a:extLst>
          </p:cNvPr>
          <p:cNvSpPr txBox="1">
            <a:spLocks/>
          </p:cNvSpPr>
          <p:nvPr/>
        </p:nvSpPr>
        <p:spPr bwMode="auto">
          <a:xfrm>
            <a:off x="551384" y="5959823"/>
            <a:ext cx="32051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967" tIns="13967" rIns="13967" bIns="13967"/>
          <a:lstStyle>
            <a:defPPr>
              <a:defRPr lang="en-US"/>
            </a:defPPr>
            <a:lvl1pPr algn="l" defTabSz="352425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457200" algn="l" defTabSz="352425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914400" algn="l" defTabSz="352425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371600" algn="l" defTabSz="352425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1828800" algn="l" defTabSz="352425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lnSpc>
                <a:spcPct val="140000"/>
              </a:lnSpc>
              <a:spcBef>
                <a:spcPct val="0"/>
              </a:spcBef>
            </a:pPr>
            <a:r>
              <a:rPr lang="en-US" altLang="en-US" sz="1200" dirty="0">
                <a:solidFill>
                  <a:srgbClr val="A6AAA9"/>
                </a:solidFill>
              </a:rPr>
              <a:t>Presenter:</a:t>
            </a:r>
          </a:p>
          <a:p>
            <a:pPr algn="l" eaLnBrk="1">
              <a:lnSpc>
                <a:spcPct val="140000"/>
              </a:lnSpc>
              <a:spcBef>
                <a:spcPct val="0"/>
              </a:spcBef>
            </a:pPr>
            <a:r>
              <a:rPr lang="en-US" altLang="en-US" sz="1200" dirty="0">
                <a:solidFill>
                  <a:srgbClr val="A6AAA9"/>
                </a:solidFill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419497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DD3D-7277-48F5-B2B0-F8059EB6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4247317"/>
          </a:xfrm>
        </p:spPr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Designed to be completely absorbed and leave no trace</a:t>
            </a:r>
          </a:p>
          <a:p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is a precisely balanced ß-tricalcium phosphate/calcium sulfate hemihydrate compound with distinct design properties: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Contains no hydroxyapatite (HA)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Negatively charged surface chemistry</a:t>
            </a:r>
          </a:p>
          <a:p>
            <a:endParaRPr lang="en-US" dirty="0">
              <a:solidFill>
                <a:srgbClr val="515B5A"/>
              </a:solidFill>
            </a:endParaRPr>
          </a:p>
          <a:p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provides a powerful scaffold for accelerated bone restoration and helps to hinder soft tissue ingrowth: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</a:t>
            </a:r>
            <a:r>
              <a:rPr lang="en-US" dirty="0">
                <a:solidFill>
                  <a:srgbClr val="1481A2"/>
                </a:solidFill>
              </a:rPr>
              <a:t> </a:t>
            </a:r>
            <a:r>
              <a:rPr lang="en-US" dirty="0">
                <a:solidFill>
                  <a:srgbClr val="515B5A"/>
                </a:solidFill>
              </a:rPr>
              <a:t>Fully absorbed within 12 months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</a:t>
            </a:r>
            <a:r>
              <a:rPr lang="en-US" dirty="0">
                <a:solidFill>
                  <a:srgbClr val="515B5A"/>
                </a:solidFill>
              </a:rPr>
              <a:t> Enhances osteogenic response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</a:t>
            </a:r>
            <a:r>
              <a:rPr lang="en-US" dirty="0">
                <a:solidFill>
                  <a:srgbClr val="515B5A"/>
                </a:solidFill>
              </a:rPr>
              <a:t> Restores strong healthy bone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10</a:t>
            </a:fld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10E66C-4422-4947-85C2-1F794B5B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8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DD3D-7277-48F5-B2B0-F8059EB6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Completely absorbed within 12 months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3,4</a:t>
            </a:r>
            <a:endParaRPr lang="en-US" sz="1800" dirty="0">
              <a:solidFill>
                <a:srgbClr val="1481A2"/>
              </a:solidFill>
            </a:endParaRPr>
          </a:p>
          <a:p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contains no hydroxyapatite. HA can only be absorbed at 1-2% per year</a:t>
            </a:r>
            <a:r>
              <a:rPr lang="en-US" baseline="30000" dirty="0">
                <a:solidFill>
                  <a:srgbClr val="515B5A"/>
                </a:solidFill>
                <a:cs typeface="Arial"/>
              </a:rPr>
              <a:t>5</a:t>
            </a:r>
            <a:endParaRPr lang="en-US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11</a:t>
            </a:fld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7184F49-7783-4512-ABBE-F9E6CD83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281" y="2594571"/>
            <a:ext cx="7962900" cy="3714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7EC50-001D-48E4-BA51-39949970E552}"/>
              </a:ext>
            </a:extLst>
          </p:cNvPr>
          <p:cNvSpPr txBox="1"/>
          <p:nvPr/>
        </p:nvSpPr>
        <p:spPr>
          <a:xfrm>
            <a:off x="789275" y="2834934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515B5A"/>
                </a:solidFill>
              </a:rPr>
              <a:t>gene</a:t>
            </a:r>
            <a:r>
              <a:rPr lang="en-US" sz="1400" b="1" dirty="0">
                <a:solidFill>
                  <a:srgbClr val="1481A2"/>
                </a:solidFill>
              </a:rPr>
              <a:t>x</a:t>
            </a:r>
          </a:p>
          <a:p>
            <a:pPr algn="ctr"/>
            <a:r>
              <a:rPr lang="en-US" sz="1100" dirty="0">
                <a:solidFill>
                  <a:srgbClr val="515B5A"/>
                </a:solidFill>
              </a:rPr>
              <a:t>Decalcified histology</a:t>
            </a:r>
          </a:p>
          <a:p>
            <a:pPr algn="ctr"/>
            <a:r>
              <a:rPr lang="en-US" sz="1100" dirty="0">
                <a:solidFill>
                  <a:srgbClr val="515B5A"/>
                </a:solidFill>
              </a:rPr>
              <a:t>H&amp;E stain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3EB6F-7A78-4800-B09A-BABE029C770F}"/>
              </a:ext>
            </a:extLst>
          </p:cNvPr>
          <p:cNvSpPr txBox="1"/>
          <p:nvPr/>
        </p:nvSpPr>
        <p:spPr>
          <a:xfrm>
            <a:off x="1197238" y="3971092"/>
            <a:ext cx="76495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515B5A"/>
                </a:solidFill>
              </a:rPr>
              <a:t>gene</a:t>
            </a:r>
            <a:r>
              <a:rPr lang="en-US" sz="1400" b="1" dirty="0">
                <a:solidFill>
                  <a:srgbClr val="1481A2"/>
                </a:solidFill>
              </a:rPr>
              <a:t>x</a:t>
            </a:r>
          </a:p>
          <a:p>
            <a:pPr algn="ctr"/>
            <a:r>
              <a:rPr lang="en-US" sz="1100" dirty="0">
                <a:solidFill>
                  <a:srgbClr val="515B5A"/>
                </a:solidFill>
              </a:rPr>
              <a:t>Micro-CT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C5476-2190-45D4-8564-47896C739CEE}"/>
              </a:ext>
            </a:extLst>
          </p:cNvPr>
          <p:cNvSpPr txBox="1"/>
          <p:nvPr/>
        </p:nvSpPr>
        <p:spPr>
          <a:xfrm>
            <a:off x="1165329" y="5085184"/>
            <a:ext cx="81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515B5A"/>
                </a:solidFill>
              </a:rPr>
              <a:t>Sham</a:t>
            </a:r>
          </a:p>
          <a:p>
            <a:pPr algn="ctr"/>
            <a:r>
              <a:rPr lang="en-US" sz="1100" dirty="0">
                <a:solidFill>
                  <a:srgbClr val="515B5A"/>
                </a:solidFill>
              </a:rPr>
              <a:t>Micro-CT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3A041-BCD1-436A-B9C9-3A4C282A4E6F}"/>
              </a:ext>
            </a:extLst>
          </p:cNvPr>
          <p:cNvSpPr txBox="1"/>
          <p:nvPr/>
        </p:nvSpPr>
        <p:spPr>
          <a:xfrm>
            <a:off x="2229435" y="5830968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15B5A"/>
                </a:solidFill>
              </a:rPr>
              <a:t>gene</a:t>
            </a:r>
            <a:r>
              <a:rPr lang="en-US" sz="1100" b="1" dirty="0">
                <a:solidFill>
                  <a:srgbClr val="1481A2"/>
                </a:solidFill>
              </a:rPr>
              <a:t>x </a:t>
            </a:r>
            <a:r>
              <a:rPr lang="en-US" sz="1100" dirty="0">
                <a:solidFill>
                  <a:srgbClr val="515B5A"/>
                </a:solidFill>
              </a:rPr>
              <a:t>implantation</a:t>
            </a:r>
            <a:endParaRPr lang="en-US" sz="1400" dirty="0">
              <a:solidFill>
                <a:srgbClr val="515B5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87966-4C0E-4EDB-8F59-C565D1D2A027}"/>
              </a:ext>
            </a:extLst>
          </p:cNvPr>
          <p:cNvSpPr txBox="1"/>
          <p:nvPr/>
        </p:nvSpPr>
        <p:spPr>
          <a:xfrm>
            <a:off x="3885619" y="583096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15B5A"/>
                </a:solidFill>
              </a:rPr>
              <a:t>8 weeks</a:t>
            </a:r>
            <a:endParaRPr lang="en-US" sz="1400" dirty="0">
              <a:solidFill>
                <a:srgbClr val="515B5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8E865-785E-4C8A-89CE-44B748B65CBE}"/>
              </a:ext>
            </a:extLst>
          </p:cNvPr>
          <p:cNvSpPr txBox="1"/>
          <p:nvPr/>
        </p:nvSpPr>
        <p:spPr>
          <a:xfrm>
            <a:off x="5123250" y="583096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15B5A"/>
                </a:solidFill>
              </a:rPr>
              <a:t>16 weeks</a:t>
            </a:r>
            <a:endParaRPr lang="en-US" sz="1400" dirty="0">
              <a:solidFill>
                <a:srgbClr val="515B5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9B2BD-C787-48FF-A1F3-F050610460FE}"/>
              </a:ext>
            </a:extLst>
          </p:cNvPr>
          <p:cNvSpPr txBox="1"/>
          <p:nvPr/>
        </p:nvSpPr>
        <p:spPr>
          <a:xfrm>
            <a:off x="6439427" y="583096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15B5A"/>
                </a:solidFill>
              </a:rPr>
              <a:t>36 weeks</a:t>
            </a:r>
            <a:endParaRPr lang="en-US" sz="1400" dirty="0">
              <a:solidFill>
                <a:srgbClr val="515B5A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66C8858-D085-4B69-8144-3808D65EB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DD3D-7277-48F5-B2B0-F8059EB6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Enhances the osteogenic response to accelerate bone growth - 5x normal levels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6</a:t>
            </a:r>
            <a:endParaRPr lang="en-US" sz="1800" dirty="0">
              <a:solidFill>
                <a:srgbClr val="1481A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12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1B40ADC-B2AA-4174-9336-24BB57DF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223DD-E431-47A3-9DDD-82F374DB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1" y="2321299"/>
            <a:ext cx="7271951" cy="37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DD3D-7277-48F5-B2B0-F8059EB6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Restores strong healthy bone within a clinically relevant timeframe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7</a:t>
            </a:r>
            <a:endParaRPr lang="en-US" sz="1800" dirty="0">
              <a:solidFill>
                <a:srgbClr val="1481A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28862-F2E4-4191-859C-5ACE1A164B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9416" y="2229257"/>
            <a:ext cx="7802432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B61FAE-CFB0-40D6-B84C-C08B30BDC350}"/>
              </a:ext>
            </a:extLst>
          </p:cNvPr>
          <p:cNvSpPr txBox="1"/>
          <p:nvPr/>
        </p:nvSpPr>
        <p:spPr>
          <a:xfrm>
            <a:off x="1114005" y="4952202"/>
            <a:ext cx="165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Tibial plateau fracture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C58BD-26B0-4FCC-B505-67816C43654B}"/>
              </a:ext>
            </a:extLst>
          </p:cNvPr>
          <p:cNvSpPr txBox="1"/>
          <p:nvPr/>
        </p:nvSpPr>
        <p:spPr>
          <a:xfrm>
            <a:off x="4199554" y="4952201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10CC8-A232-489D-B600-AD0081D28B86}"/>
              </a:ext>
            </a:extLst>
          </p:cNvPr>
          <p:cNvSpPr txBox="1"/>
          <p:nvPr/>
        </p:nvSpPr>
        <p:spPr>
          <a:xfrm>
            <a:off x="6955184" y="4952200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15 months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11609-992D-413E-9F35-9CEB2FA7422A}"/>
              </a:ext>
            </a:extLst>
          </p:cNvPr>
          <p:cNvSpPr txBox="1"/>
          <p:nvPr/>
        </p:nvSpPr>
        <p:spPr>
          <a:xfrm>
            <a:off x="897772" y="5445225"/>
            <a:ext cx="5272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15B5A"/>
                </a:solidFill>
              </a:rPr>
              <a:t>gene</a:t>
            </a:r>
            <a:r>
              <a:rPr lang="en-US" sz="1400" b="1" dirty="0">
                <a:solidFill>
                  <a:srgbClr val="1481A2"/>
                </a:solidFill>
              </a:rPr>
              <a:t>x </a:t>
            </a:r>
            <a:r>
              <a:rPr lang="en-US" sz="1400" dirty="0">
                <a:solidFill>
                  <a:srgbClr val="515B5A"/>
                </a:solidFill>
              </a:rPr>
              <a:t>restores bone to normal trabecular structure in 36 weeks</a:t>
            </a:r>
            <a:r>
              <a:rPr lang="en-US" sz="1400" baseline="30000" dirty="0">
                <a:solidFill>
                  <a:srgbClr val="515B5A"/>
                </a:solidFill>
                <a:cs typeface="Arial"/>
              </a:rPr>
              <a:t>3</a:t>
            </a:r>
            <a:endParaRPr lang="en-US" sz="1400" dirty="0">
              <a:solidFill>
                <a:srgbClr val="515B5A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1049421-6423-466C-BBF5-1F2EE7CD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9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BE5B84D-3951-4B92-A044-F8C6D995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86"/>
          <a:stretch/>
        </p:blipFill>
        <p:spPr>
          <a:xfrm>
            <a:off x="4151784" y="2063569"/>
            <a:ext cx="6780524" cy="38164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DD3D-7277-48F5-B2B0-F8059EB6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1923604"/>
          </a:xfrm>
        </p:spPr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Versatility at your fingertips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Versatile and easy to prepare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Bone Graft Substitute sets within 15 minutes at body temperature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Can be digitally implanted or injected in difficult-to-reach sites or </a:t>
            </a:r>
            <a:br>
              <a:rPr lang="en-US" dirty="0">
                <a:solidFill>
                  <a:srgbClr val="515B5A"/>
                </a:solidFill>
              </a:rPr>
            </a:br>
            <a:r>
              <a:rPr lang="en-US" dirty="0">
                <a:solidFill>
                  <a:srgbClr val="515B5A"/>
                </a:solidFill>
              </a:rPr>
              <a:t>minimally invasive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6A36-FD16-4DDF-9341-2E0DE08A86FC}"/>
              </a:ext>
            </a:extLst>
          </p:cNvPr>
          <p:cNvSpPr txBox="1"/>
          <p:nvPr/>
        </p:nvSpPr>
        <p:spPr>
          <a:xfrm>
            <a:off x="8328248" y="5034328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515B5A"/>
                </a:solidFill>
                <a:latin typeface="Flama Light" panose="02000000000000000000" pitchFamily="50" charset="0"/>
              </a:rPr>
              <a:t>Bone Graft Substitute</a:t>
            </a:r>
            <a:endParaRPr lang="en-US" sz="800" dirty="0">
              <a:solidFill>
                <a:srgbClr val="515B5A"/>
              </a:solidFill>
              <a:latin typeface="Flama Light" panose="020000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21BAC0-BB0B-4D03-88B8-8ADBD183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35CC97-60A4-459E-815F-E2F9FE84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764" y="5034328"/>
            <a:ext cx="594492" cy="1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17E9-621C-4A1A-BE33-A1CE4DF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15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9022DB-C764-4A0D-A23E-8B2753A7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32" y="1948434"/>
            <a:ext cx="9260682" cy="14805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38F9F3E-1EE4-491E-8E73-DCCA71F2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BA6044-E9B1-40DE-B203-61EEC68EC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481A2"/>
                </a:solidFill>
              </a:rPr>
              <a:t>Applications / case studies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5C2264F-C541-4563-B9EB-71B171661189}"/>
              </a:ext>
            </a:extLst>
          </p:cNvPr>
          <p:cNvSpPr txBox="1">
            <a:spLocks/>
          </p:cNvSpPr>
          <p:nvPr/>
        </p:nvSpPr>
        <p:spPr>
          <a:xfrm>
            <a:off x="5663952" y="6642556"/>
            <a:ext cx="864096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39A7AC4-12F7-4BA7-9B98-8E27ADB650AD}" type="slidenum">
              <a:rPr lang="en-GB" sz="800">
                <a:solidFill>
                  <a:schemeClr val="accent3">
                    <a:lumMod val="60000"/>
                    <a:lumOff val="40000"/>
                  </a:schemeClr>
                </a:solidFill>
              </a:rPr>
              <a:pPr algn="ctr"/>
              <a:t>16</a:t>
            </a:fld>
            <a:endParaRPr lang="en-GB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What is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dirty="0">
                <a:solidFill>
                  <a:srgbClr val="1481A2"/>
                </a:solidFill>
              </a:rPr>
              <a:t> indicated for?</a:t>
            </a:r>
          </a:p>
          <a:p>
            <a:pPr lvl="0"/>
            <a:r>
              <a:rPr lang="en-US" dirty="0">
                <a:solidFill>
                  <a:srgbClr val="515B5A"/>
                </a:solidFill>
              </a:rPr>
              <a:t>INTENDED USE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injectable paste provides a bone graft substitute that resorbs and is replaced with bone during the healing process</a:t>
            </a:r>
          </a:p>
          <a:p>
            <a:pPr lvl="0">
              <a:buClr>
                <a:schemeClr val="accent2"/>
              </a:buClr>
            </a:pPr>
            <a:r>
              <a:rPr lang="en-US" dirty="0">
                <a:solidFill>
                  <a:srgbClr val="515B5A"/>
                </a:solidFill>
              </a:rPr>
              <a:t>INDICATIONS FOR USE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is indicated only for bony voids or defects/gaps that are not intrinsic to the stability of the bony structure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is indicated to be gently packed into voids or defects of the skeletal system (i.e. long bones, extremities, spine and pelvis)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resultant paste can be injected, digitally packed into the bone void to cure in situ or molded into solid implants that are to be gently packed into the defect 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The bony defects or cavities may be surgically created or the result of traumatic injury. 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provides a bone graft substitute that resorbs and is replaced with bone during the healing process</a:t>
            </a:r>
          </a:p>
          <a:p>
            <a:pPr>
              <a:spcBef>
                <a:spcPts val="1200"/>
              </a:spcBef>
              <a:buClr>
                <a:schemeClr val="accent2"/>
              </a:buClr>
            </a:pPr>
            <a:endParaRPr lang="en-US" dirty="0">
              <a:solidFill>
                <a:srgbClr val="515B5A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17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608748-D142-407E-8DE9-BD25E5BD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8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What is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dirty="0">
                <a:solidFill>
                  <a:srgbClr val="1481A2"/>
                </a:solidFill>
              </a:rPr>
              <a:t> contraindicated for?</a:t>
            </a:r>
          </a:p>
          <a:p>
            <a:pPr lvl="0"/>
            <a:r>
              <a:rPr lang="en-US" dirty="0">
                <a:solidFill>
                  <a:srgbClr val="515B5A"/>
                </a:solidFill>
              </a:rPr>
              <a:t>CONTRAINDICATIONS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Filling of defects which are intrinsic to the stability of the bony structure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Severe vascular or neurological disease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Uncontrolled diabetes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Severe degenerative bone disease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Pregnancy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Uncooperative patient who can’t or won't follow post-operative instructions including individuals who abuse drugs or alcohol</a:t>
            </a:r>
          </a:p>
          <a:p>
            <a:pPr marL="285750" indent="-285750"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15B5A"/>
                </a:solidFill>
              </a:rPr>
              <a:t>Hypercalcaemia</a:t>
            </a:r>
            <a:endParaRPr lang="en-US" dirty="0">
              <a:solidFill>
                <a:srgbClr val="515B5A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18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635CCB9-768A-44A4-9A58-AD3A7173F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Comminuted tibial plateau fracture with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19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23FA9-5C48-46AB-8965-C60907CF13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3432" y="2317522"/>
            <a:ext cx="10225136" cy="2997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21D2A1-73B0-4BD4-9DB5-742E35F01384}"/>
              </a:ext>
            </a:extLst>
          </p:cNvPr>
          <p:cNvSpPr txBox="1"/>
          <p:nvPr/>
        </p:nvSpPr>
        <p:spPr>
          <a:xfrm>
            <a:off x="983432" y="544522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0332F-769D-4BF0-802A-19B455ECF4BB}"/>
              </a:ext>
            </a:extLst>
          </p:cNvPr>
          <p:cNvSpPr txBox="1"/>
          <p:nvPr/>
        </p:nvSpPr>
        <p:spPr>
          <a:xfrm>
            <a:off x="3575720" y="544522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4 weeks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D0AAF-F808-43DC-AAA1-B413B755B0F5}"/>
              </a:ext>
            </a:extLst>
          </p:cNvPr>
          <p:cNvSpPr txBox="1"/>
          <p:nvPr/>
        </p:nvSpPr>
        <p:spPr>
          <a:xfrm>
            <a:off x="6168008" y="544522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12 weeks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F3E86-575A-4E94-9E1E-BED57D14FDC4}"/>
              </a:ext>
            </a:extLst>
          </p:cNvPr>
          <p:cNvSpPr txBox="1"/>
          <p:nvPr/>
        </p:nvSpPr>
        <p:spPr>
          <a:xfrm>
            <a:off x="8760296" y="544522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6 months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64BF3C2-EFF6-485B-8096-F3196B52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481A2"/>
                </a:solidFill>
              </a:rPr>
              <a:t>Disclosure of Commercial Support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15B5A"/>
                </a:solidFill>
              </a:rPr>
              <a:t>Consultant for Biocomposites Inc.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15B5A"/>
                </a:solidFill>
              </a:rPr>
              <a:t>(Please add any additional disclosures that are applicable)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15B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0E39-821D-4320-A9E0-CECAE647D6F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02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276925B-DA74-47C3-8352-69CB800AFE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1424" y="2317523"/>
            <a:ext cx="10296284" cy="18315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Comminuted calcaneal fracture with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20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1D2A1-73B0-4BD4-9DB5-742E35F01384}"/>
              </a:ext>
            </a:extLst>
          </p:cNvPr>
          <p:cNvSpPr txBox="1"/>
          <p:nvPr/>
        </p:nvSpPr>
        <p:spPr>
          <a:xfrm>
            <a:off x="1055440" y="4221088"/>
            <a:ext cx="231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Pre-operative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0332F-769D-4BF0-802A-19B455ECF4BB}"/>
              </a:ext>
            </a:extLst>
          </p:cNvPr>
          <p:cNvSpPr txBox="1"/>
          <p:nvPr/>
        </p:nvSpPr>
        <p:spPr>
          <a:xfrm>
            <a:off x="3633078" y="4221088"/>
            <a:ext cx="2375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Pre-operative - 3D 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D0AAF-F808-43DC-AAA1-B413B755B0F5}"/>
              </a:ext>
            </a:extLst>
          </p:cNvPr>
          <p:cNvSpPr txBox="1"/>
          <p:nvPr/>
        </p:nvSpPr>
        <p:spPr>
          <a:xfrm>
            <a:off x="6273770" y="4221088"/>
            <a:ext cx="237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F3E86-575A-4E94-9E1E-BED57D14FDC4}"/>
              </a:ext>
            </a:extLst>
          </p:cNvPr>
          <p:cNvSpPr txBox="1"/>
          <p:nvPr/>
        </p:nvSpPr>
        <p:spPr>
          <a:xfrm>
            <a:off x="8904312" y="4221088"/>
            <a:ext cx="2375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2 months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EB15D33-78BA-4BEE-A180-FCE0EC9A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Tibial plateau fracture with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21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72D28-AB9D-4720-8C84-AC099BE9A9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1718" y="2276872"/>
            <a:ext cx="10276850" cy="226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21D2A1-73B0-4BD4-9DB5-742E35F01384}"/>
              </a:ext>
            </a:extLst>
          </p:cNvPr>
          <p:cNvSpPr txBox="1"/>
          <p:nvPr/>
        </p:nvSpPr>
        <p:spPr>
          <a:xfrm>
            <a:off x="983432" y="4541700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 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30332F-769D-4BF0-802A-19B455ECF4BB}"/>
              </a:ext>
            </a:extLst>
          </p:cNvPr>
          <p:cNvSpPr txBox="1"/>
          <p:nvPr/>
        </p:nvSpPr>
        <p:spPr>
          <a:xfrm>
            <a:off x="4799856" y="453509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3 months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D0AAF-F808-43DC-AAA1-B413B755B0F5}"/>
              </a:ext>
            </a:extLst>
          </p:cNvPr>
          <p:cNvSpPr txBox="1"/>
          <p:nvPr/>
        </p:nvSpPr>
        <p:spPr>
          <a:xfrm>
            <a:off x="8472264" y="4529581"/>
            <a:ext cx="280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12 months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66D6AC4-FC5D-430A-BF7B-07A68EA56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Ankle arthrodesis with </a:t>
            </a:r>
            <a:r>
              <a:rPr lang="en-US" sz="1800" dirty="0">
                <a:solidFill>
                  <a:srgbClr val="515B5A"/>
                </a:solidFill>
              </a:rPr>
              <a:t>gene</a:t>
            </a:r>
            <a:r>
              <a:rPr lang="en-US" sz="1800" b="1" dirty="0">
                <a:solidFill>
                  <a:srgbClr val="1481A2"/>
                </a:solidFill>
              </a:rPr>
              <a:t>x</a:t>
            </a:r>
            <a:r>
              <a:rPr lang="en-US" sz="1800" baseline="30000" dirty="0">
                <a:solidFill>
                  <a:srgbClr val="1481A2"/>
                </a:solidFill>
                <a:cs typeface="Arial"/>
              </a:rPr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8A88D2-EBF7-4D04-900B-ABFB00F881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3"/>
          <a:stretch/>
        </p:blipFill>
        <p:spPr bwMode="auto">
          <a:xfrm>
            <a:off x="912281" y="2283374"/>
            <a:ext cx="6616907" cy="3600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B9E82E-3D62-4650-A163-71A4B05A5FDC}"/>
              </a:ext>
            </a:extLst>
          </p:cNvPr>
          <p:cNvSpPr/>
          <p:nvPr/>
        </p:nvSpPr>
        <p:spPr>
          <a:xfrm>
            <a:off x="3143672" y="3894817"/>
            <a:ext cx="50405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6C6E2-7F37-4D2C-A600-FBF6D59C8B56}"/>
              </a:ext>
            </a:extLst>
          </p:cNvPr>
          <p:cNvSpPr/>
          <p:nvPr/>
        </p:nvSpPr>
        <p:spPr>
          <a:xfrm>
            <a:off x="2423592" y="5952458"/>
            <a:ext cx="50405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A3015-7569-4AC8-A371-C798CB2E7B3C}"/>
              </a:ext>
            </a:extLst>
          </p:cNvPr>
          <p:cNvSpPr txBox="1"/>
          <p:nvPr/>
        </p:nvSpPr>
        <p:spPr>
          <a:xfrm>
            <a:off x="1959901" y="3894818"/>
            <a:ext cx="1104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Pre-operative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143BC-9337-4068-9944-BAF045F4A084}"/>
              </a:ext>
            </a:extLst>
          </p:cNvPr>
          <p:cNvSpPr txBox="1"/>
          <p:nvPr/>
        </p:nvSpPr>
        <p:spPr>
          <a:xfrm>
            <a:off x="5419365" y="3894817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4ABDA-E022-4F90-88EC-70D0960F2A0B}"/>
              </a:ext>
            </a:extLst>
          </p:cNvPr>
          <p:cNvSpPr txBox="1"/>
          <p:nvPr/>
        </p:nvSpPr>
        <p:spPr>
          <a:xfrm>
            <a:off x="1055440" y="5869418"/>
            <a:ext cx="1557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15B5A"/>
                </a:solidFill>
              </a:rPr>
              <a:t>5 months – CT scan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4ED4F1-78F4-401E-9E0F-9DD392480DB8}"/>
              </a:ext>
            </a:extLst>
          </p:cNvPr>
          <p:cNvSpPr txBox="1"/>
          <p:nvPr/>
        </p:nvSpPr>
        <p:spPr>
          <a:xfrm>
            <a:off x="3064691" y="5869418"/>
            <a:ext cx="310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12 months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0B669FB-5CAA-4AE7-9F34-1E52F249E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515B5A"/>
                </a:solidFill>
              </a:rPr>
              <a:t>Courtesy of </a:t>
            </a:r>
            <a:r>
              <a:rPr lang="en-US" sz="1800" dirty="0" err="1">
                <a:solidFill>
                  <a:srgbClr val="515B5A"/>
                </a:solidFill>
              </a:rPr>
              <a:t>Mr</a:t>
            </a:r>
            <a:r>
              <a:rPr lang="en-US" sz="1800" dirty="0">
                <a:solidFill>
                  <a:srgbClr val="515B5A"/>
                </a:solidFill>
              </a:rPr>
              <a:t> Hemant K Sharma, Hull, UK</a:t>
            </a:r>
            <a:endParaRPr lang="en-US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23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52D01D-32CC-4A6B-987E-01379A0003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620" y="2269292"/>
            <a:ext cx="10365095" cy="371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7B8359-91F6-4512-A125-6F7F0F5DFDD1}"/>
              </a:ext>
            </a:extLst>
          </p:cNvPr>
          <p:cNvSpPr txBox="1"/>
          <p:nvPr/>
        </p:nvSpPr>
        <p:spPr>
          <a:xfrm>
            <a:off x="978197" y="5905104"/>
            <a:ext cx="244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Presentation – CT scan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A43CC-B959-44DF-994C-63DE2A5BCBDE}"/>
              </a:ext>
            </a:extLst>
          </p:cNvPr>
          <p:cNvSpPr txBox="1"/>
          <p:nvPr/>
        </p:nvSpPr>
        <p:spPr>
          <a:xfrm>
            <a:off x="3642493" y="5905103"/>
            <a:ext cx="238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17481-862D-4407-88AD-4D47F93AD48D}"/>
              </a:ext>
            </a:extLst>
          </p:cNvPr>
          <p:cNvSpPr txBox="1"/>
          <p:nvPr/>
        </p:nvSpPr>
        <p:spPr>
          <a:xfrm>
            <a:off x="6240017" y="590510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6 months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F483DE-536A-4FFA-854B-C9A2366B08EB}"/>
              </a:ext>
            </a:extLst>
          </p:cNvPr>
          <p:cNvSpPr txBox="1"/>
          <p:nvPr/>
        </p:nvSpPr>
        <p:spPr>
          <a:xfrm>
            <a:off x="8832303" y="5905102"/>
            <a:ext cx="2381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15 months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6D08EDF-ED6A-4CBB-A12D-919FAECB2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>
            <a:extLst>
              <a:ext uri="{FF2B5EF4-FFF2-40B4-BE49-F238E27FC236}">
                <a16:creationId xmlns:a16="http://schemas.microsoft.com/office/drawing/2014/main" id="{989AC4D6-C58A-4116-A071-35180534C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30017" r="6228" b="40085"/>
          <a:stretch/>
        </p:blipFill>
        <p:spPr bwMode="auto">
          <a:xfrm>
            <a:off x="983431" y="2456877"/>
            <a:ext cx="10246901" cy="248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515B5A"/>
                </a:solidFill>
              </a:rPr>
              <a:t>Courtesy of Professor James B Richardson, </a:t>
            </a:r>
            <a:r>
              <a:rPr lang="en-US" sz="1800" dirty="0" err="1">
                <a:solidFill>
                  <a:srgbClr val="515B5A"/>
                </a:solidFill>
              </a:rPr>
              <a:t>Oswestry</a:t>
            </a:r>
            <a:r>
              <a:rPr lang="en-US" sz="1800" dirty="0">
                <a:solidFill>
                  <a:srgbClr val="515B5A"/>
                </a:solidFill>
              </a:rPr>
              <a:t>, </a:t>
            </a:r>
            <a:r>
              <a:rPr lang="en-US" sz="1800" dirty="0" err="1">
                <a:solidFill>
                  <a:srgbClr val="515B5A"/>
                </a:solidFill>
              </a:rPr>
              <a:t>Shropshire</a:t>
            </a:r>
            <a:r>
              <a:rPr lang="en-US" sz="1800" dirty="0">
                <a:solidFill>
                  <a:srgbClr val="515B5A"/>
                </a:solidFill>
              </a:rPr>
              <a:t>, UK</a:t>
            </a:r>
            <a:endParaRPr lang="en-US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24</a:t>
            </a:fld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B8359-91F6-4512-A125-6F7F0F5DFDD1}"/>
              </a:ext>
            </a:extLst>
          </p:cNvPr>
          <p:cNvSpPr txBox="1"/>
          <p:nvPr/>
        </p:nvSpPr>
        <p:spPr>
          <a:xfrm>
            <a:off x="1142307" y="4948864"/>
            <a:ext cx="380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A43CC-B959-44DF-994C-63DE2A5BCBDE}"/>
              </a:ext>
            </a:extLst>
          </p:cNvPr>
          <p:cNvSpPr txBox="1"/>
          <p:nvPr/>
        </p:nvSpPr>
        <p:spPr>
          <a:xfrm>
            <a:off x="5159894" y="4953720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17481-862D-4407-88AD-4D47F93AD48D}"/>
              </a:ext>
            </a:extLst>
          </p:cNvPr>
          <p:cNvSpPr txBox="1"/>
          <p:nvPr/>
        </p:nvSpPr>
        <p:spPr>
          <a:xfrm>
            <a:off x="7248127" y="4951292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3 months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F483DE-536A-4FFA-854B-C9A2366B08EB}"/>
              </a:ext>
            </a:extLst>
          </p:cNvPr>
          <p:cNvSpPr txBox="1"/>
          <p:nvPr/>
        </p:nvSpPr>
        <p:spPr>
          <a:xfrm>
            <a:off x="9336360" y="494886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10 months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2ACA914-754C-4DC1-82AA-D26E5B58A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>
                <a:solidFill>
                  <a:srgbClr val="515B5A"/>
                </a:solidFill>
              </a:rPr>
              <a:t>Courtesy of </a:t>
            </a:r>
            <a:r>
              <a:rPr lang="en-US" sz="1800" dirty="0" err="1">
                <a:solidFill>
                  <a:srgbClr val="515B5A"/>
                </a:solidFill>
              </a:rPr>
              <a:t>Mr</a:t>
            </a:r>
            <a:r>
              <a:rPr lang="en-US" sz="1800" dirty="0">
                <a:solidFill>
                  <a:srgbClr val="515B5A"/>
                </a:solidFill>
              </a:rPr>
              <a:t> </a:t>
            </a:r>
            <a:r>
              <a:rPr lang="en-US" sz="1800" dirty="0" err="1">
                <a:solidFill>
                  <a:srgbClr val="515B5A"/>
                </a:solidFill>
              </a:rPr>
              <a:t>Aamer</a:t>
            </a:r>
            <a:r>
              <a:rPr lang="en-US" sz="1800" dirty="0">
                <a:solidFill>
                  <a:srgbClr val="515B5A"/>
                </a:solidFill>
              </a:rPr>
              <a:t> Nisar &amp; </a:t>
            </a:r>
            <a:r>
              <a:rPr lang="en-US" sz="1800" dirty="0" err="1">
                <a:solidFill>
                  <a:srgbClr val="515B5A"/>
                </a:solidFill>
              </a:rPr>
              <a:t>Mr</a:t>
            </a:r>
            <a:r>
              <a:rPr lang="en-US" sz="1800" dirty="0">
                <a:solidFill>
                  <a:srgbClr val="515B5A"/>
                </a:solidFill>
              </a:rPr>
              <a:t> Shiva Gopal, Hull, UK</a:t>
            </a:r>
            <a:endParaRPr lang="en-US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25</a:t>
            </a:fld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B8359-91F6-4512-A125-6F7F0F5DFDD1}"/>
              </a:ext>
            </a:extLst>
          </p:cNvPr>
          <p:cNvSpPr txBox="1"/>
          <p:nvPr/>
        </p:nvSpPr>
        <p:spPr>
          <a:xfrm>
            <a:off x="983429" y="5075273"/>
            <a:ext cx="191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A43CC-B959-44DF-994C-63DE2A5BCBDE}"/>
              </a:ext>
            </a:extLst>
          </p:cNvPr>
          <p:cNvSpPr txBox="1"/>
          <p:nvPr/>
        </p:nvSpPr>
        <p:spPr>
          <a:xfrm>
            <a:off x="3071664" y="5075273"/>
            <a:ext cx="191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Post-operative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17481-862D-4407-88AD-4D47F93AD48D}"/>
              </a:ext>
            </a:extLst>
          </p:cNvPr>
          <p:cNvSpPr txBox="1"/>
          <p:nvPr/>
        </p:nvSpPr>
        <p:spPr>
          <a:xfrm>
            <a:off x="5159900" y="5075273"/>
            <a:ext cx="191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4 months – screw </a:t>
            </a:r>
          </a:p>
          <a:p>
            <a:pPr algn="ctr"/>
            <a:r>
              <a:rPr lang="en-US" sz="1200" dirty="0">
                <a:solidFill>
                  <a:srgbClr val="515B5A"/>
                </a:solidFill>
              </a:rPr>
              <a:t>backing 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F483DE-536A-4FFA-854B-C9A2366B08EB}"/>
              </a:ext>
            </a:extLst>
          </p:cNvPr>
          <p:cNvSpPr txBox="1"/>
          <p:nvPr/>
        </p:nvSpPr>
        <p:spPr>
          <a:xfrm>
            <a:off x="7248135" y="5075272"/>
            <a:ext cx="191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4 months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5AD25A-575E-4108-BFAC-4E3D3F9EB9B4}"/>
              </a:ext>
            </a:extLst>
          </p:cNvPr>
          <p:cNvSpPr txBox="1"/>
          <p:nvPr/>
        </p:nvSpPr>
        <p:spPr>
          <a:xfrm>
            <a:off x="9336368" y="5075271"/>
            <a:ext cx="191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15B5A"/>
                </a:solidFill>
              </a:rPr>
              <a:t>1 year post revision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A218F-4F1C-4193-B69F-9B9D9CDA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id="{DEBE5232-3384-428A-A9B6-0E5085812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28797" r="7091" b="41152"/>
          <a:stretch/>
        </p:blipFill>
        <p:spPr bwMode="auto">
          <a:xfrm>
            <a:off x="1006077" y="2352790"/>
            <a:ext cx="10247775" cy="252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25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EB2E-3EA5-4F16-8932-3CD1A72E6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481A2"/>
                </a:solidFill>
              </a:rPr>
              <a:t>Preparation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83D-6D4B-4B40-8ADE-8382497B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69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AC8A5FE-97FB-4293-9887-EE07294B6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00" y="2886050"/>
            <a:ext cx="7748688" cy="36213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B8EC-B10C-49D7-8291-362960D4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1092607"/>
          </a:xfrm>
        </p:spPr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Preparation guide for injection</a:t>
            </a:r>
          </a:p>
          <a:p>
            <a:pPr lvl="0"/>
            <a:r>
              <a:rPr lang="en-US" sz="1600" dirty="0">
                <a:solidFill>
                  <a:srgbClr val="515B5A"/>
                </a:solidFill>
              </a:rPr>
              <a:t>Preparation of gene</a:t>
            </a:r>
            <a:r>
              <a:rPr lang="en-US" sz="1600" b="1" dirty="0">
                <a:solidFill>
                  <a:srgbClr val="1481A2"/>
                </a:solidFill>
              </a:rPr>
              <a:t>x</a:t>
            </a:r>
            <a:r>
              <a:rPr lang="en-US" sz="1600" dirty="0">
                <a:solidFill>
                  <a:srgbClr val="515B5A"/>
                </a:solidFill>
              </a:rPr>
              <a:t> takes only a few careful moments. Use only the mixing solution provided.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515B5A"/>
                </a:solidFill>
              </a:rPr>
              <a:t>Do not add any additional substances to the paste. All times stated are measured from the start of the timer.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27</a:t>
            </a:fld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92931E0-6D16-4F34-B8D9-731638077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3D9B24-2F82-4941-BC63-218F91E6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1092607"/>
          </a:xfrm>
        </p:spPr>
        <p:txBody>
          <a:bodyPr/>
          <a:lstStyle/>
          <a:p>
            <a:pPr lvl="0"/>
            <a:r>
              <a:rPr lang="en-US" sz="1800" dirty="0">
                <a:solidFill>
                  <a:srgbClr val="1481A2"/>
                </a:solidFill>
              </a:rPr>
              <a:t>Preparation guide for manual implantation</a:t>
            </a:r>
          </a:p>
          <a:p>
            <a:pPr lvl="0"/>
            <a:r>
              <a:rPr lang="en-US" sz="1600" dirty="0">
                <a:solidFill>
                  <a:srgbClr val="515B5A"/>
                </a:solidFill>
              </a:rPr>
              <a:t>Preparation of gene</a:t>
            </a:r>
            <a:r>
              <a:rPr lang="en-US" sz="1600" b="1" dirty="0">
                <a:solidFill>
                  <a:srgbClr val="1481A2"/>
                </a:solidFill>
              </a:rPr>
              <a:t>x</a:t>
            </a:r>
            <a:r>
              <a:rPr lang="en-US" sz="1600" dirty="0">
                <a:solidFill>
                  <a:srgbClr val="515B5A"/>
                </a:solidFill>
              </a:rPr>
              <a:t> takes only a few careful moments. Use only the mixing solution provided. </a:t>
            </a:r>
            <a:br>
              <a:rPr lang="en-US" sz="1600" dirty="0">
                <a:solidFill>
                  <a:srgbClr val="515B5A"/>
                </a:solidFill>
              </a:rPr>
            </a:br>
            <a:r>
              <a:rPr lang="en-US" sz="1600" dirty="0">
                <a:solidFill>
                  <a:srgbClr val="515B5A"/>
                </a:solidFill>
              </a:rPr>
              <a:t>Do not add any additional substances to the paste. All times stated are measured from the start of the timer.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19A6-A353-4709-8F92-D62A126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28</a:t>
            </a:fld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B17CD33-EE1F-4C6A-A6B8-86DE06BF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3E9E6-543F-445E-B0F7-4B119126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68" y="2996952"/>
            <a:ext cx="6034816" cy="35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7E79-E70A-4FA9-8A2B-A3E13577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2780928"/>
            <a:ext cx="8135187" cy="539700"/>
          </a:xfrm>
        </p:spPr>
        <p:txBody>
          <a:bodyPr/>
          <a:lstStyle/>
          <a:p>
            <a:r>
              <a:rPr lang="en-US" sz="2907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more at </a:t>
            </a:r>
            <a:r>
              <a:rPr lang="en-US" sz="2907" dirty="0">
                <a:solidFill>
                  <a:srgbClr val="1481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biocomposites.com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7B34-FBB6-4403-8DBB-FAE23FA5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505F5-35BF-4748-AED3-0BF839CE4750}"/>
              </a:ext>
            </a:extLst>
          </p:cNvPr>
          <p:cNvSpPr txBox="1"/>
          <p:nvPr/>
        </p:nvSpPr>
        <p:spPr>
          <a:xfrm>
            <a:off x="912284" y="5301208"/>
            <a:ext cx="9864236" cy="127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indications, contraindications, warnings and precautions see Instructions for Use.  </a:t>
            </a:r>
          </a:p>
          <a:p>
            <a:endParaRPr lang="en-US" sz="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©2020, Biocomposites, genex and Power to Restore are trademarks/registered trademarks of Biocomposites Ltd. All rights reserved. </a:t>
            </a:r>
          </a:p>
          <a:p>
            <a:r>
              <a:rPr lang="en-US" sz="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unauthorized copying, reproduction, distributing or re-publication is allowed unless prior written permission is granted by the owner, Biocomposites Ltd.</a:t>
            </a:r>
          </a:p>
          <a:p>
            <a:endParaRPr lang="en-US" sz="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Patents granted: EP 1390086 B1, US 8632796, CN ZL02809194.9, US 8496955</a:t>
            </a:r>
          </a:p>
          <a:p>
            <a:endParaRPr lang="en-US" sz="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MA0209R3</a:t>
            </a:r>
            <a:endParaRPr lang="en-US" sz="1539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BAD5474-BF1B-4DAB-B8AE-86A165523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BBA9E15-E79F-4F43-B144-77BD56CF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125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61FF-2406-4AE1-A72E-4FC54F0A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fld>
            <a:endParaRPr lang="en-GB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1B493-E49B-4F2C-9F35-542DD7C89BB7}"/>
              </a:ext>
            </a:extLst>
          </p:cNvPr>
          <p:cNvSpPr txBox="1"/>
          <p:nvPr/>
        </p:nvSpPr>
        <p:spPr>
          <a:xfrm>
            <a:off x="762782" y="548681"/>
            <a:ext cx="45191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800" dirty="0">
                <a:solidFill>
                  <a:prstClr val="white"/>
                </a:solidFill>
              </a:rPr>
              <a:t>Biocomposites</a:t>
            </a:r>
            <a:endParaRPr lang="en-GB" sz="4800" baseline="70000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  <a:tabLst>
                <a:tab pos="2873375" algn="l"/>
              </a:tabLst>
            </a:pPr>
            <a:r>
              <a:rPr lang="en-GB" sz="3600" dirty="0">
                <a:solidFill>
                  <a:prstClr val="white"/>
                </a:solidFill>
              </a:rPr>
              <a:t>bringing	 to life</a:t>
            </a:r>
            <a:r>
              <a:rPr lang="en-GB" sz="2800" baseline="70000" dirty="0">
                <a:solidFill>
                  <a:prstClr val="white"/>
                </a:solidFill>
              </a:rPr>
              <a:t>®</a:t>
            </a:r>
          </a:p>
          <a:p>
            <a:pPr>
              <a:spcBef>
                <a:spcPts val="600"/>
              </a:spcBef>
              <a:tabLst>
                <a:tab pos="2873375" algn="l"/>
              </a:tabLst>
            </a:pPr>
            <a:endParaRPr lang="en-GB" sz="3600" baseline="30000" dirty="0">
              <a:solidFill>
                <a:prstClr val="white"/>
              </a:solidFill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833575E5-3C1D-41B6-9A80-1425AE4F25D5}"/>
              </a:ext>
            </a:extLst>
          </p:cNvPr>
          <p:cNvSpPr/>
          <p:nvPr/>
        </p:nvSpPr>
        <p:spPr>
          <a:xfrm>
            <a:off x="912281" y="2420888"/>
            <a:ext cx="11376407" cy="3096337"/>
          </a:xfrm>
          <a:custGeom>
            <a:avLst/>
            <a:gdLst>
              <a:gd name="connsiteX0" fmla="*/ 8360228 w 8418285"/>
              <a:gd name="connsiteY0" fmla="*/ 0 h 2351315"/>
              <a:gd name="connsiteX1" fmla="*/ 0 w 8418285"/>
              <a:gd name="connsiteY1" fmla="*/ 0 h 2351315"/>
              <a:gd name="connsiteX2" fmla="*/ 0 w 8418285"/>
              <a:gd name="connsiteY2" fmla="*/ 2351315 h 2351315"/>
              <a:gd name="connsiteX3" fmla="*/ 8418285 w 8418285"/>
              <a:gd name="connsiteY3" fmla="*/ 2351315 h 23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8285" h="2351315">
                <a:moveTo>
                  <a:pt x="8360228" y="0"/>
                </a:moveTo>
                <a:lnTo>
                  <a:pt x="0" y="0"/>
                </a:lnTo>
                <a:lnTo>
                  <a:pt x="0" y="2351315"/>
                </a:lnTo>
                <a:lnTo>
                  <a:pt x="8418285" y="235131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AE27B-42C5-4D86-87B0-EDD8236CCFB9}"/>
              </a:ext>
            </a:extLst>
          </p:cNvPr>
          <p:cNvGrpSpPr/>
          <p:nvPr/>
        </p:nvGrpSpPr>
        <p:grpSpPr>
          <a:xfrm>
            <a:off x="2638873" y="1412875"/>
            <a:ext cx="1241082" cy="1161420"/>
            <a:chOff x="2466822" y="1412776"/>
            <a:chExt cx="1241082" cy="11614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FF6C1A-EFA6-4EE3-8E33-200317FD8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362" y="1412776"/>
              <a:ext cx="1152000" cy="1152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5AC04-505D-4B73-8206-A12D9DD96834}"/>
                </a:ext>
              </a:extLst>
            </p:cNvPr>
            <p:cNvSpPr txBox="1"/>
            <p:nvPr/>
          </p:nvSpPr>
          <p:spPr>
            <a:xfrm>
              <a:off x="2596957" y="220486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white"/>
                  </a:solidFill>
                </a:rPr>
                <a:t>calcium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3D8BEC-9D82-47B1-B66D-90C1170A7829}"/>
                </a:ext>
              </a:extLst>
            </p:cNvPr>
            <p:cNvCxnSpPr/>
            <p:nvPr/>
          </p:nvCxnSpPr>
          <p:spPr>
            <a:xfrm>
              <a:off x="2555888" y="2204864"/>
              <a:ext cx="100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16292B-0EEE-4961-96BA-F3AB1610CC5A}"/>
                </a:ext>
              </a:extLst>
            </p:cNvPr>
            <p:cNvSpPr txBox="1"/>
            <p:nvPr/>
          </p:nvSpPr>
          <p:spPr>
            <a:xfrm>
              <a:off x="2466822" y="1412776"/>
              <a:ext cx="1241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dirty="0">
                  <a:solidFill>
                    <a:prstClr val="white"/>
                  </a:solidFill>
                </a:rPr>
                <a:t>Ca</a:t>
              </a:r>
              <a:r>
                <a:rPr lang="en-GB" sz="2800" baseline="80000" dirty="0">
                  <a:solidFill>
                    <a:prstClr val="white"/>
                  </a:solidFill>
                </a:rPr>
                <a:t>20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DB6E3A-5CFA-4ECA-8FF9-AAFF9E73253D}"/>
              </a:ext>
            </a:extLst>
          </p:cNvPr>
          <p:cNvSpPr txBox="1"/>
          <p:nvPr/>
        </p:nvSpPr>
        <p:spPr>
          <a:xfrm>
            <a:off x="1071643" y="2590800"/>
            <a:ext cx="7560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r>
              <a:rPr lang="en-GB" sz="1600" dirty="0">
                <a:solidFill>
                  <a:srgbClr val="F0B500"/>
                </a:solidFill>
              </a:rPr>
              <a:t>Innovative approaches to void management at infected sites</a:t>
            </a: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endParaRPr lang="en-GB" sz="1600" dirty="0">
              <a:solidFill>
                <a:srgbClr val="F0B500"/>
              </a:solidFill>
            </a:endParaRP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r>
              <a:rPr lang="en-GB" sz="1600" dirty="0">
                <a:solidFill>
                  <a:srgbClr val="F0B500"/>
                </a:solidFill>
              </a:rPr>
              <a:t>Singular focus on calcium compound technologies</a:t>
            </a: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endParaRPr lang="en-GB" sz="1600" dirty="0">
              <a:solidFill>
                <a:srgbClr val="F0B500"/>
              </a:solidFill>
            </a:endParaRP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r>
              <a:rPr lang="en-GB" sz="1600" dirty="0">
                <a:solidFill>
                  <a:srgbClr val="F0B500"/>
                </a:solidFill>
              </a:rPr>
              <a:t>Deep expertise</a:t>
            </a: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endParaRPr lang="en-GB" sz="1600" dirty="0">
              <a:solidFill>
                <a:srgbClr val="F0B500"/>
              </a:solidFill>
            </a:endParaRP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r>
              <a:rPr lang="en-GB" sz="1600" dirty="0">
                <a:solidFill>
                  <a:srgbClr val="F0B500"/>
                </a:solidFill>
              </a:rPr>
              <a:t>Dedicated to quality</a:t>
            </a: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endParaRPr lang="en-GB" sz="1600" dirty="0">
              <a:solidFill>
                <a:srgbClr val="F0B500"/>
              </a:solidFill>
            </a:endParaRPr>
          </a:p>
          <a:p>
            <a:pPr marL="285750" indent="-285750">
              <a:spcBef>
                <a:spcPts val="300"/>
              </a:spcBef>
              <a:buClr>
                <a:srgbClr val="F0B500"/>
              </a:buClr>
              <a:buFont typeface="Arial" panose="020B0604020202020204" pitchFamily="34" charset="0"/>
              <a:buChar char="●"/>
            </a:pPr>
            <a:r>
              <a:rPr lang="en-GB" sz="1600" dirty="0">
                <a:solidFill>
                  <a:srgbClr val="F0B500"/>
                </a:solidFill>
              </a:rPr>
              <a:t>Based in </a:t>
            </a:r>
            <a:r>
              <a:rPr lang="en-GB" sz="1600" dirty="0" err="1">
                <a:solidFill>
                  <a:srgbClr val="F0B500"/>
                </a:solidFill>
              </a:rPr>
              <a:t>Keele</a:t>
            </a:r>
            <a:r>
              <a:rPr lang="en-GB" sz="1600" dirty="0">
                <a:solidFill>
                  <a:srgbClr val="F0B500"/>
                </a:solidFill>
              </a:rPr>
              <a:t>, UK – with companies in the USA and China, </a:t>
            </a:r>
            <a:br>
              <a:rPr lang="en-GB" sz="1600" dirty="0">
                <a:solidFill>
                  <a:srgbClr val="F0B500"/>
                </a:solidFill>
              </a:rPr>
            </a:br>
            <a:r>
              <a:rPr lang="en-GB" sz="1600" dirty="0">
                <a:solidFill>
                  <a:srgbClr val="F0B500"/>
                </a:solidFill>
              </a:rPr>
              <a:t>and a presence in Canada, Europe and India</a:t>
            </a:r>
          </a:p>
        </p:txBody>
      </p:sp>
    </p:spTree>
    <p:extLst>
      <p:ext uri="{BB962C8B-B14F-4D97-AF65-F5344CB8AC3E}">
        <p14:creationId xmlns:p14="http://schemas.microsoft.com/office/powerpoint/2010/main" val="79211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DFA-5FB4-4C2E-8492-337E961F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81A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DC6B-1AAE-48B5-A7E3-D95F5E87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1. http://www.nationaltraumainstitute.org/home/trauma_statistics.html.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2. http://www.cdc.gov/injury/wisqars/nonfatal.html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3. Yang HL et al. Bone healing response to a synthetic calcium sulfate/beta-tricalcium phosphate graft material in a sheep vertebral body defect model. J Biomed Mater Res B Appl </a:t>
            </a:r>
            <a:r>
              <a:rPr lang="en-US" sz="800" dirty="0" err="1">
                <a:solidFill>
                  <a:srgbClr val="515B5A"/>
                </a:solidFill>
              </a:rPr>
              <a:t>Biomater</a:t>
            </a:r>
            <a:r>
              <a:rPr lang="en-US" sz="800" dirty="0">
                <a:solidFill>
                  <a:srgbClr val="515B5A"/>
                </a:solidFill>
              </a:rPr>
              <a:t> 2012;100B(7):1911–21.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4. Data on file, </a:t>
            </a:r>
            <a:r>
              <a:rPr lang="en-US" sz="800" dirty="0" err="1">
                <a:solidFill>
                  <a:srgbClr val="515B5A"/>
                </a:solidFill>
              </a:rPr>
              <a:t>Mr</a:t>
            </a:r>
            <a:r>
              <a:rPr lang="en-US" sz="800" dirty="0">
                <a:solidFill>
                  <a:srgbClr val="515B5A"/>
                </a:solidFill>
              </a:rPr>
              <a:t> A Nisar and </a:t>
            </a:r>
            <a:r>
              <a:rPr lang="en-US" sz="800" dirty="0" err="1">
                <a:solidFill>
                  <a:srgbClr val="515B5A"/>
                </a:solidFill>
              </a:rPr>
              <a:t>Mr</a:t>
            </a:r>
            <a:r>
              <a:rPr lang="en-US" sz="800" dirty="0">
                <a:solidFill>
                  <a:srgbClr val="515B5A"/>
                </a:solidFill>
              </a:rPr>
              <a:t> S Gopal.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5. Pina S, Ferreira JMF. Bioresorbable plates and screws for clinical applications: A review. J Healthcare Engineering 2012;3(2):243–60.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6. Cooper, J.J., J.A. Hunt, and F. Pu, Enhancing the Osteogenic Potential of Bioabsorbable Implants through Control of Surface Charge., in Society for Biomaterials 2007 Annual Meeting. 2007: Chicago, Illinois, USA.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7. Data on file, </a:t>
            </a:r>
            <a:r>
              <a:rPr lang="en-US" sz="800" dirty="0" err="1">
                <a:solidFill>
                  <a:srgbClr val="515B5A"/>
                </a:solidFill>
              </a:rPr>
              <a:t>Mr</a:t>
            </a:r>
            <a:r>
              <a:rPr lang="en-US" sz="800" dirty="0">
                <a:solidFill>
                  <a:srgbClr val="515B5A"/>
                </a:solidFill>
              </a:rPr>
              <a:t> HK Sharma.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8. Data on file, </a:t>
            </a:r>
            <a:r>
              <a:rPr lang="en-US" sz="800" dirty="0" err="1">
                <a:solidFill>
                  <a:srgbClr val="515B5A"/>
                </a:solidFill>
              </a:rPr>
              <a:t>Mr</a:t>
            </a:r>
            <a:r>
              <a:rPr lang="en-US" sz="800" dirty="0">
                <a:solidFill>
                  <a:srgbClr val="515B5A"/>
                </a:solidFill>
              </a:rPr>
              <a:t> A </a:t>
            </a:r>
            <a:r>
              <a:rPr lang="en-US" sz="800" dirty="0" err="1">
                <a:solidFill>
                  <a:srgbClr val="515B5A"/>
                </a:solidFill>
              </a:rPr>
              <a:t>Karladani</a:t>
            </a:r>
            <a:r>
              <a:rPr lang="en-US" sz="800" dirty="0">
                <a:solidFill>
                  <a:srgbClr val="515B5A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9. Data on file, </a:t>
            </a:r>
            <a:r>
              <a:rPr lang="en-US" sz="800" dirty="0" err="1">
                <a:solidFill>
                  <a:srgbClr val="515B5A"/>
                </a:solidFill>
              </a:rPr>
              <a:t>Mr</a:t>
            </a:r>
            <a:r>
              <a:rPr lang="en-US" sz="800" dirty="0">
                <a:solidFill>
                  <a:srgbClr val="515B5A"/>
                </a:solidFill>
              </a:rPr>
              <a:t> YS Chan.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515B5A"/>
                </a:solidFill>
              </a:rPr>
              <a:t>10. Data on file, Prof JB Richardson.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7454-4E4C-47C3-BF8C-BB9AB8ED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440B-AEBA-42AC-8ED0-77C205E0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is at the very heart of 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CB64-1572-461D-A416-2A265D5E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15B5A"/>
                </a:solidFill>
              </a:rPr>
              <a:t>At Biocomposites we are proud of our series of world firsts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15B5A"/>
                </a:solidFill>
              </a:rPr>
              <a:t>Our continuing investment has resulted in over 100 IP grants and registrations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15B5A"/>
                </a:solidFill>
              </a:rPr>
              <a:t>We are at the frontier of musculoskeletal infection, trauma, spine and sports injuries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D86E-5B54-4D4E-A1DB-982DED8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DD21B-1802-400D-A306-EE2F03DA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84984"/>
            <a:ext cx="5681092" cy="2530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6C29D-C0E7-4ADB-946F-C98FAA02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25" y="4079785"/>
            <a:ext cx="2775967" cy="16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0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A5C6-5A90-4196-91F7-471F59AD2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481A2"/>
                </a:solidFill>
              </a:rPr>
              <a:t>Trauma and non-unions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027DDE6-64CF-48FE-B317-8E7CF8E425A1}"/>
              </a:ext>
            </a:extLst>
          </p:cNvPr>
          <p:cNvSpPr txBox="1">
            <a:spLocks/>
          </p:cNvSpPr>
          <p:nvPr/>
        </p:nvSpPr>
        <p:spPr>
          <a:xfrm>
            <a:off x="5663952" y="6642556"/>
            <a:ext cx="864096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39A7AC4-12F7-4BA7-9B98-8E27ADB650AD}" type="slidenum">
              <a:rPr lang="en-GB" sz="800">
                <a:solidFill>
                  <a:schemeClr val="accent3">
                    <a:lumMod val="60000"/>
                    <a:lumOff val="40000"/>
                  </a:schemeClr>
                </a:solidFill>
              </a:rPr>
              <a:pPr algn="ctr"/>
              <a:t>5</a:t>
            </a:fld>
            <a:endParaRPr lang="en-GB" sz="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E54F1-FD81-438B-A53A-99817C06E12C}"/>
              </a:ext>
            </a:extLst>
          </p:cNvPr>
          <p:cNvSpPr/>
          <p:nvPr/>
        </p:nvSpPr>
        <p:spPr>
          <a:xfrm>
            <a:off x="8997192" y="6278834"/>
            <a:ext cx="2715432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567B-A547-4DD0-AC1F-F7280FBD04DB}"/>
              </a:ext>
            </a:extLst>
          </p:cNvPr>
          <p:cNvSpPr/>
          <p:nvPr/>
        </p:nvSpPr>
        <p:spPr>
          <a:xfrm>
            <a:off x="746621" y="6568417"/>
            <a:ext cx="1753300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C62E902-B285-4DD3-A764-C9E60BEA8B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71571-3367-4BD8-87F2-DCFBCFFDACAF}"/>
              </a:ext>
            </a:extLst>
          </p:cNvPr>
          <p:cNvSpPr txBox="1"/>
          <p:nvPr/>
        </p:nvSpPr>
        <p:spPr>
          <a:xfrm>
            <a:off x="746621" y="6637788"/>
            <a:ext cx="3036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0445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7AC7B-24D5-4377-B3F0-2DD6F017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81A2"/>
                </a:solidFill>
              </a:rPr>
              <a:t>Trauma and non-unions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84C35-1F6F-4B4C-8E4F-74A7F693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Trauma has a significant and ever increasing impact on healthcare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E51D-C1D0-4405-A501-451EE8EA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F6713-097E-4F4F-A9DD-8256A65C219F}"/>
              </a:ext>
            </a:extLst>
          </p:cNvPr>
          <p:cNvSpPr txBox="1">
            <a:spLocks/>
          </p:cNvSpPr>
          <p:nvPr/>
        </p:nvSpPr>
        <p:spPr>
          <a:xfrm>
            <a:off x="912281" y="2275132"/>
            <a:ext cx="6119823" cy="12157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1463" indent="-2714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2714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0100" indent="-257175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In the USA, there are over 41 million emergency department visits and 2.3 million hospital admissions</a:t>
            </a:r>
            <a:r>
              <a:rPr lang="en-US" baseline="30000" dirty="0">
                <a:solidFill>
                  <a:srgbClr val="5E615E"/>
                </a:solidFill>
                <a:cs typeface="Arial"/>
              </a:rPr>
              <a:t>1</a:t>
            </a:r>
            <a:endParaRPr lang="en-US" sz="1000" dirty="0">
              <a:solidFill>
                <a:srgbClr val="515B5A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B5A"/>
                </a:solidFill>
              </a:rPr>
              <a:t>In the USA, trauma has an estimated economic burden of $671 billion a year, including both healthcare costs and lost productivity</a:t>
            </a:r>
            <a:r>
              <a:rPr lang="en-US" baseline="30000" dirty="0">
                <a:solidFill>
                  <a:srgbClr val="5E615E"/>
                </a:solidFill>
                <a:cs typeface="Arial"/>
              </a:rPr>
              <a:t>1</a:t>
            </a:r>
            <a:r>
              <a:rPr lang="en-US" sz="1600" dirty="0">
                <a:solidFill>
                  <a:srgbClr val="515B5A"/>
                </a:solidFill>
              </a:rPr>
              <a:t> 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D3D43A-6AAD-4FCC-A550-163F49E4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4192" y="2204865"/>
            <a:ext cx="3583446" cy="3098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379378-D005-4BFD-A854-673AA127066B}"/>
              </a:ext>
            </a:extLst>
          </p:cNvPr>
          <p:cNvSpPr txBox="1"/>
          <p:nvPr/>
        </p:nvSpPr>
        <p:spPr>
          <a:xfrm>
            <a:off x="8087605" y="5334905"/>
            <a:ext cx="326243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15B5A"/>
                </a:solidFill>
              </a:rPr>
              <a:t>Leading causes of non-fatal unintentional injuries</a:t>
            </a:r>
          </a:p>
          <a:p>
            <a:r>
              <a:rPr lang="en-US" sz="1100" dirty="0">
                <a:solidFill>
                  <a:srgbClr val="515B5A"/>
                </a:solidFill>
              </a:rPr>
              <a:t>(age 15-65), in USA</a:t>
            </a:r>
            <a:r>
              <a:rPr lang="en-US" sz="1200" baseline="30000" dirty="0">
                <a:solidFill>
                  <a:srgbClr val="5E615E"/>
                </a:solidFill>
                <a:cs typeface="Arial"/>
              </a:rPr>
              <a:t>2</a:t>
            </a:r>
            <a:endParaRPr lang="en-US" sz="1100" dirty="0">
              <a:solidFill>
                <a:srgbClr val="515B5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C3BDB-1936-4471-9A3B-833D2EC9DDE0}"/>
              </a:ext>
            </a:extLst>
          </p:cNvPr>
          <p:cNvSpPr/>
          <p:nvPr/>
        </p:nvSpPr>
        <p:spPr>
          <a:xfrm>
            <a:off x="8997192" y="6278834"/>
            <a:ext cx="2715432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1C372-B6C3-49B0-9FBD-0890E9AB436D}"/>
              </a:ext>
            </a:extLst>
          </p:cNvPr>
          <p:cNvSpPr/>
          <p:nvPr/>
        </p:nvSpPr>
        <p:spPr>
          <a:xfrm>
            <a:off x="746621" y="6568417"/>
            <a:ext cx="1753300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785E695-3BAC-4398-94BD-B86A57514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EC59F7-6F86-4890-8FFC-536518D67EDB}"/>
              </a:ext>
            </a:extLst>
          </p:cNvPr>
          <p:cNvSpPr txBox="1"/>
          <p:nvPr/>
        </p:nvSpPr>
        <p:spPr>
          <a:xfrm>
            <a:off x="746621" y="6637788"/>
            <a:ext cx="3036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61852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82FF-9BD3-4264-832D-AD1B56B3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Treatment goals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Restores natural bone structure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Completely absorbed and leaves no artifact to impair structural integrity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Reduce avoidable complications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Improve patient outcomes and decrease hospital readmissions 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Improve treatments while decreasing overall treatment cost</a:t>
            </a:r>
            <a:endParaRPr lang="en-US" sz="1800" dirty="0">
              <a:solidFill>
                <a:srgbClr val="515B5A"/>
              </a:solidFill>
            </a:endParaRP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Reduce the potential cost to the hospital of the Affordable Care Act</a:t>
            </a:r>
            <a:endParaRPr lang="en-US" sz="1800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05A-AF7C-4217-9B94-820AB885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7</a:t>
            </a:fld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B4DFB0-ED6F-4BBD-B37E-1D12160D3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2B101F-4AD8-4F2A-B1A5-EF94BF7E9BCF}"/>
              </a:ext>
            </a:extLst>
          </p:cNvPr>
          <p:cNvSpPr/>
          <p:nvPr/>
        </p:nvSpPr>
        <p:spPr>
          <a:xfrm>
            <a:off x="8997192" y="6278834"/>
            <a:ext cx="2715432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5E51A-881B-40C8-B295-77729B421A90}"/>
              </a:ext>
            </a:extLst>
          </p:cNvPr>
          <p:cNvSpPr/>
          <p:nvPr/>
        </p:nvSpPr>
        <p:spPr>
          <a:xfrm>
            <a:off x="746621" y="6568417"/>
            <a:ext cx="1753300" cy="28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C69DB68-58DD-42FA-8F54-80BBA0210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B9B6F-DB7F-4FF7-94CB-9915215D9C6F}"/>
              </a:ext>
            </a:extLst>
          </p:cNvPr>
          <p:cNvSpPr txBox="1"/>
          <p:nvPr/>
        </p:nvSpPr>
        <p:spPr>
          <a:xfrm>
            <a:off x="746621" y="6637788"/>
            <a:ext cx="3036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&amp; CONFIDENTIAL.</a:t>
            </a:r>
          </a:p>
        </p:txBody>
      </p:sp>
    </p:spTree>
    <p:extLst>
      <p:ext uri="{BB962C8B-B14F-4D97-AF65-F5344CB8AC3E}">
        <p14:creationId xmlns:p14="http://schemas.microsoft.com/office/powerpoint/2010/main" val="76496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ECD2-577C-4CDD-B6F2-EAA10C36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8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E4FC34-14DA-4DF0-81D1-DB9B8AB8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62" y="-7009"/>
            <a:ext cx="12230262" cy="68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520478B-A1BD-4F64-8C31-C9EDB32E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05" y="1999490"/>
            <a:ext cx="5256511" cy="42375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C1B6-B497-4AC3-B1DA-32DD556D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1892826"/>
          </a:xfrm>
        </p:spPr>
        <p:txBody>
          <a:bodyPr/>
          <a:lstStyle/>
          <a:p>
            <a:r>
              <a:rPr lang="en-US" sz="1800" dirty="0">
                <a:solidFill>
                  <a:srgbClr val="1481A2"/>
                </a:solidFill>
              </a:rPr>
              <a:t>Perfect partner for your trauma and non-unions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gene</a:t>
            </a:r>
            <a:r>
              <a:rPr lang="en-US" b="1" dirty="0">
                <a:solidFill>
                  <a:srgbClr val="1481A2"/>
                </a:solidFill>
              </a:rPr>
              <a:t>x</a:t>
            </a:r>
            <a:r>
              <a:rPr lang="en-US" dirty="0">
                <a:solidFill>
                  <a:srgbClr val="515B5A"/>
                </a:solidFill>
              </a:rPr>
              <a:t> is a catalyst for bone healing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It complements the body’s natural healing processes</a:t>
            </a:r>
          </a:p>
          <a:p>
            <a:r>
              <a:rPr lang="en-US" sz="1800" dirty="0">
                <a:solidFill>
                  <a:srgbClr val="1481A2"/>
                </a:solidFill>
              </a:rPr>
              <a:t>✓ </a:t>
            </a:r>
            <a:r>
              <a:rPr lang="en-US" dirty="0">
                <a:solidFill>
                  <a:srgbClr val="515B5A"/>
                </a:solidFill>
              </a:rPr>
              <a:t>Cleared for bony voids and defects that are not intrinsic to the stability of the bony structure</a:t>
            </a:r>
            <a:endParaRPr lang="en-US" sz="1800" dirty="0">
              <a:solidFill>
                <a:srgbClr val="515B5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AE15-CBA3-4A48-96F4-95B474EE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9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C85791-08DC-4C12-987B-19869C8B5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440" y="974381"/>
            <a:ext cx="1343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9064"/>
      </p:ext>
    </p:extLst>
  </p:cSld>
  <p:clrMapOvr>
    <a:masterClrMapping/>
  </p:clrMapOvr>
</p:sld>
</file>

<file path=ppt/theme/theme1.xml><?xml version="1.0" encoding="utf-8"?>
<a:theme xmlns:a="http://schemas.openxmlformats.org/drawingml/2006/main" name="Biocomposites (internal)">
  <a:themeElements>
    <a:clrScheme name="Biocomposites">
      <a:dk1>
        <a:sysClr val="windowText" lastClr="000000"/>
      </a:dk1>
      <a:lt1>
        <a:sysClr val="window" lastClr="FFFFFF"/>
      </a:lt1>
      <a:dk2>
        <a:srgbClr val="5E615E"/>
      </a:dk2>
      <a:lt2>
        <a:srgbClr val="009B3E"/>
      </a:lt2>
      <a:accent1>
        <a:srgbClr val="9BC13F"/>
      </a:accent1>
      <a:accent2>
        <a:srgbClr val="F0B500"/>
      </a:accent2>
      <a:accent3>
        <a:srgbClr val="5E615E"/>
      </a:accent3>
      <a:accent4>
        <a:srgbClr val="009B3E"/>
      </a:accent4>
      <a:accent5>
        <a:srgbClr val="F0B500"/>
      </a:accent5>
      <a:accent6>
        <a:srgbClr val="9BC13F"/>
      </a:accent6>
      <a:hlink>
        <a:srgbClr val="009B3E"/>
      </a:hlink>
      <a:folHlink>
        <a:srgbClr val="5E615E"/>
      </a:folHlink>
    </a:clrScheme>
    <a:fontScheme name="Biocomposi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composites (internal) template SMALL TEXT_draft2.potx" id="{9EE03828-62D3-499A-A4F3-16AF3F6C862C}" vid="{1C313C10-02F3-40BF-9C24-78E9B82DCF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ppt/theme/themeOverride2.xml><?xml version="1.0" encoding="utf-8"?>
<a:themeOverride xmlns:a="http://schemas.openxmlformats.org/drawingml/2006/main">
  <a:clrScheme name="Biocomposites">
    <a:dk1>
      <a:sysClr val="windowText" lastClr="000000"/>
    </a:dk1>
    <a:lt1>
      <a:sysClr val="window" lastClr="FFFFFF"/>
    </a:lt1>
    <a:dk2>
      <a:srgbClr val="5E615E"/>
    </a:dk2>
    <a:lt2>
      <a:srgbClr val="009B3E"/>
    </a:lt2>
    <a:accent1>
      <a:srgbClr val="9BC13F"/>
    </a:accent1>
    <a:accent2>
      <a:srgbClr val="F0B500"/>
    </a:accent2>
    <a:accent3>
      <a:srgbClr val="5E615E"/>
    </a:accent3>
    <a:accent4>
      <a:srgbClr val="009B3E"/>
    </a:accent4>
    <a:accent5>
      <a:srgbClr val="F0B500"/>
    </a:accent5>
    <a:accent6>
      <a:srgbClr val="9BC13F"/>
    </a:accent6>
    <a:hlink>
      <a:srgbClr val="009B3E"/>
    </a:hlink>
    <a:folHlink>
      <a:srgbClr val="5E61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1164</Words>
  <Application>Microsoft Office PowerPoint</Application>
  <PresentationFormat>Widescreen</PresentationFormat>
  <Paragraphs>191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Flama Light</vt:lpstr>
      <vt:lpstr>Helvetica Light</vt:lpstr>
      <vt:lpstr>Symbol</vt:lpstr>
      <vt:lpstr>Biocomposites (internal)</vt:lpstr>
      <vt:lpstr>PowerPoint Presentation</vt:lpstr>
      <vt:lpstr>Disclosure of Commercial Support</vt:lpstr>
      <vt:lpstr>PowerPoint Presentation</vt:lpstr>
      <vt:lpstr>Innovation is at the very heart of what we do</vt:lpstr>
      <vt:lpstr>Trauma and non-unions</vt:lpstr>
      <vt:lpstr>Trauma and non-unions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/ case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Preparation guidelines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White</dc:creator>
  <cp:lastModifiedBy>Giuliana Vaca-Tricerri</cp:lastModifiedBy>
  <cp:revision>193</cp:revision>
  <dcterms:created xsi:type="dcterms:W3CDTF">2015-03-17T11:11:07Z</dcterms:created>
  <dcterms:modified xsi:type="dcterms:W3CDTF">2020-05-21T19:20:51Z</dcterms:modified>
</cp:coreProperties>
</file>