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
      <p:font typeface="Montserrat"/>
      <p:regular r:id="rId57"/>
      <p:bold r:id="rId58"/>
      <p:italic r:id="rId59"/>
      <p:boldItalic r:id="rId60"/>
    </p:embeddedFont>
    <p:embeddedFont>
      <p:font typeface="Bebas Neue"/>
      <p:regular r:id="rId61"/>
    </p:embeddedFont>
    <p:embeddedFont>
      <p:font typeface="Alice"/>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3" roundtripDataSignature="AMtx7mgZD/DFBpRFd/P/SiBjmhAgMD3c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45C305-F39F-451A-8B6D-99C1C7D5CF78}">
  <a:tblStyle styleId="{6B45C305-F39F-451A-8B6D-99C1C7D5CF7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BC18EE4-4F4A-46CD-A67C-8BDFE39AADC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lice-regular.fntdata"/><Relationship Id="rId61" Type="http://schemas.openxmlformats.org/officeDocument/2006/relationships/font" Target="fonts/BebasNeue-regular.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Montserrat-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Montserrat-italic.fntdata"/><Relationship Id="rId14" Type="http://schemas.openxmlformats.org/officeDocument/2006/relationships/slide" Target="slides/slide9.xml"/><Relationship Id="rId58"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Hello everyone, we are group 16 We will now be presenting our NLP assignment. The proj that our group has decided on is the </a:t>
            </a:r>
            <a:r>
              <a:rPr lang="en"/>
              <a:t>Sentiment Analysis on gun laws in the USA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746be6609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1746be6609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are the methodology for our data preparation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746be660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1746be6609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our project, we crawled from 2 platforms, Twitter and Reddit. The keywords used are words related to gun laws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746be6609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1746be6609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Moving on to data cleaning.</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 steps are as follows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746be6609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1746be6609e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We performed stemming and lemmatization on the text corpus.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50">
                <a:solidFill>
                  <a:schemeClr val="dk1"/>
                </a:solidFill>
                <a:highlight>
                  <a:srgbClr val="FFFFFF"/>
                </a:highlight>
              </a:rPr>
              <a:t>And have manually labelled the data based on the sentiment. The 3 label classes are as follows.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next part is for classification. A</a:t>
            </a:r>
            <a:r>
              <a:rPr lang="en">
                <a:solidFill>
                  <a:schemeClr val="dk1"/>
                </a:solidFill>
              </a:rPr>
              <a:t>fter being manually labeled and preprocessed, t</a:t>
            </a:r>
            <a:r>
              <a:rPr lang="en">
                <a:solidFill>
                  <a:schemeClr val="dk1"/>
                </a:solidFill>
              </a:rPr>
              <a:t>he data has been split into 80% for training courses and 20% for testing classes. For the classification, we first performed subjectivity detection by splitting values</a:t>
            </a:r>
            <a:r>
              <a:rPr lang="en">
                <a:solidFill>
                  <a:schemeClr val="dk1"/>
                </a:solidFill>
                <a:latin typeface="Roboto"/>
                <a:ea typeface="Roboto"/>
                <a:cs typeface="Roboto"/>
                <a:sym typeface="Roboto"/>
              </a:rPr>
              <a:t> labelled with 0 indicating the neutrality of opinion from values labelled with  - 1 and 1 </a:t>
            </a:r>
            <a:r>
              <a:rPr lang="en">
                <a:solidFill>
                  <a:schemeClr val="dk1"/>
                </a:solidFill>
                <a:latin typeface="Roboto"/>
                <a:ea typeface="Roboto"/>
                <a:cs typeface="Roboto"/>
                <a:sym typeface="Roboto"/>
              </a:rPr>
              <a:t>which means the opinions are either positive or negative. </a:t>
            </a:r>
            <a:r>
              <a:rPr lang="en">
                <a:solidFill>
                  <a:schemeClr val="dk1"/>
                </a:solidFill>
                <a:latin typeface="Roboto"/>
                <a:ea typeface="Roboto"/>
                <a:cs typeface="Roboto"/>
                <a:sym typeface="Roboto"/>
              </a:rPr>
              <a:t>Polarity detection is done by only considering the negative and positive manual labels. </a:t>
            </a:r>
            <a:r>
              <a:rPr lang="en">
                <a:solidFill>
                  <a:schemeClr val="dk1"/>
                </a:solidFill>
              </a:rPr>
              <a:t>To get the optimum evaluation score for processing, we took into account various preprocessing techniques for each model, specifically stemming and lemmatization and various classification methods. </a:t>
            </a:r>
            <a:endParaRPr>
              <a:solidFill>
                <a:schemeClr val="dk1"/>
              </a:solidFill>
              <a:highlight>
                <a:srgbClr val="FFFF00"/>
              </a:highlight>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7a5a6574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7a5a6574f3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First we tried KNN method, we used Scikit-learn’s kNN implementation to train and test the k nearest neighbor classifier. For the classifier, we feed a list of hyperparameters, namely metric, leaf size, neighbor size and weight into grid search cv which will give us the optimal combination of hyperparameters. Then we take advantage of the results and use it as the kNN model. For vectorizer, we tried both count vectorizer and TF-IDF vectorizer. It turned out that the latter performs better.  We also used 5-fold cross validation to avoid a biased result and the accuracy is around 70%.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7a5a6574f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17a5a6574f3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Next we used Random Forest on the labeled dataset. Similar to kNN implementation, we listed down various hyperparameters for grid search to tune with so that we can achieve a better accuracy. For Random Forest, stemming and lemmatization also give similar results for both subjectivity and polarity detection, with around 70% of accuracy.</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746be6609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1746be6609e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Naive Bayes methods are a set of supervised learning algorithms based on applying Bayes’ theorem with the “naive” assumption of conditional independence between every pair of features given the value of the class variable and</a:t>
            </a:r>
            <a:r>
              <a:rPr lang="en" sz="1200">
                <a:solidFill>
                  <a:schemeClr val="dk1"/>
                </a:solidFill>
              </a:rPr>
              <a:t> has no bearing on the presence of any other feature. Naive Bayes offers a method for estimating the posterior probability P(y | x) of each class y, given an object x, utilizing the information in sample data. When we obtain these estimations, we can use them for categorization or other decision-supporting applications.</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773cd82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1773cd82e2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In this case, we used Scikit-Naive learn's Bayes implementation, specifically MultinomialNB() and ComplementNB(), Multinomial naive Bayes </a:t>
            </a:r>
            <a:r>
              <a:rPr lang="en" sz="1200">
                <a:solidFill>
                  <a:srgbClr val="212529"/>
                </a:solidFill>
                <a:highlight>
                  <a:srgbClr val="FFFFFF"/>
                </a:highlight>
                <a:latin typeface="Roboto"/>
                <a:ea typeface="Roboto"/>
                <a:cs typeface="Roboto"/>
                <a:sym typeface="Roboto"/>
              </a:rPr>
              <a:t>implements the naive Bayes algorithm for multinomially distributed data, and is one of the two classic naive Bayes variants used in text classification.</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Complement Naive Bayes is an adaptation of the standard Multinomial Naive Bayes algorithm that works well with imbalanced datasets. Instead of calculating the probability of an item belonging to a specific class, we calculate the probability of the item belonging to all classes in complement Naive Bayes.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For evaluation of the </a:t>
            </a:r>
            <a:r>
              <a:rPr lang="en">
                <a:solidFill>
                  <a:schemeClr val="dk1"/>
                </a:solidFill>
              </a:rPr>
              <a:t>classification</a:t>
            </a:r>
            <a:r>
              <a:rPr lang="en">
                <a:solidFill>
                  <a:schemeClr val="dk1"/>
                </a:solidFill>
              </a:rPr>
              <a:t> model, we have used the count vectorizer and TF-IDF vectorizer on stemmed and lemmatized processed data, and concluded that the results for both the vectorizers are almost equal, about 70% for both subjectivity and polarity detection.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83e617c5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83e617c5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t>Other than using TF-IDF and Count Vectorizer as our word embedding </a:t>
            </a:r>
            <a:r>
              <a:rPr lang="en"/>
              <a:t>techniques, we also used Doc2Vec, which Generates representation vectors out of words. The relationships between words are encapsulated by the vectors, which is shown by the famous example of “king - man + woman = queen”</a:t>
            </a:r>
            <a:endParaRPr/>
          </a:p>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78f475a8f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178f475a8f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In terms of actual implementation, we used the gensim library to create Doc2Vec models and trained them on the preprocessed text from earlier. Using a sliding window of </a:t>
            </a:r>
            <a:r>
              <a:rPr lang="en">
                <a:solidFill>
                  <a:schemeClr val="dk1"/>
                </a:solidFill>
              </a:rPr>
              <a:t>length</a:t>
            </a:r>
            <a:r>
              <a:rPr lang="en">
                <a:solidFill>
                  <a:schemeClr val="dk1"/>
                </a:solidFill>
              </a:rPr>
              <a:t> 10, we produced document vectors of length 40.</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7dace6a5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17dace6a5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These document vectors are then fed into regular supervised classification models such as logistic </a:t>
            </a:r>
            <a:r>
              <a:rPr lang="en">
                <a:solidFill>
                  <a:schemeClr val="dk1"/>
                </a:solidFill>
              </a:rPr>
              <a:t>regression</a:t>
            </a:r>
            <a:r>
              <a:rPr lang="en">
                <a:solidFill>
                  <a:schemeClr val="dk1"/>
                </a:solidFill>
              </a:rPr>
              <a:t>, decision tree, random forest and SVMs which we used to predict </a:t>
            </a:r>
            <a:r>
              <a:rPr lang="en">
                <a:solidFill>
                  <a:schemeClr val="dk1"/>
                </a:solidFill>
              </a:rPr>
              <a:t>the</a:t>
            </a:r>
            <a:r>
              <a:rPr lang="en">
                <a:solidFill>
                  <a:schemeClr val="dk1"/>
                </a:solidFill>
              </a:rPr>
              <a:t> subjectivity and polarity of a particular text sample.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78f475a8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178f475a8fe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Here are the results of the models that we have developed for subjectivity detection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7dace6a5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17dace6a57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7dace6a57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17dace6a57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78f475a8f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178f475a8fe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summary, our models performed better on average for the subjectivity detection task, with precision scores of around 0.7, recall scores of high 0.9s and even 1s in some cases, and an average f1 score of 0.82.</a:t>
            </a:r>
            <a:endParaRPr/>
          </a:p>
          <a:p>
            <a:pPr indent="0" lvl="0" marL="0" rtl="0" algn="l">
              <a:lnSpc>
                <a:spcPct val="100000"/>
              </a:lnSpc>
              <a:spcBef>
                <a:spcPts val="0"/>
              </a:spcBef>
              <a:spcAft>
                <a:spcPts val="0"/>
              </a:spcAft>
              <a:buSzPts val="1100"/>
              <a:buNone/>
            </a:pPr>
            <a:r>
              <a:rPr lang="en"/>
              <a:t>For </a:t>
            </a:r>
            <a:r>
              <a:rPr lang="en"/>
              <a:t>polarity detection, our models achieved on average a precision score of 0.68, recall score of 0.93 and f1 score of 0.77.</a:t>
            </a:r>
            <a:endParaRPr/>
          </a:p>
          <a:p>
            <a:pPr indent="0" lvl="0" marL="0" rtl="0" algn="l">
              <a:lnSpc>
                <a:spcPct val="100000"/>
              </a:lnSpc>
              <a:spcBef>
                <a:spcPts val="0"/>
              </a:spcBef>
              <a:spcAft>
                <a:spcPts val="0"/>
              </a:spcAft>
              <a:buSzPts val="1100"/>
              <a:buNone/>
            </a:pPr>
            <a:r>
              <a:rPr lang="en"/>
              <a:t>There is definitely more room for improvement, and in the next section, we will discuss how we can implement innovative techniques to improve our overall model performance.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To enhance classification, we have adopted 2 innovation techniques.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746be6609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1746be6609e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First, we </a:t>
            </a:r>
            <a:r>
              <a:rPr lang="en">
                <a:solidFill>
                  <a:schemeClr val="dk1"/>
                </a:solidFill>
              </a:rPr>
              <a:t>used ensemble learning. Stacking is a type of ensemble learning method. It promotes a better predictive performance as it reduces the variance component of the prediction error by alleviating 3 issues faced by classification models: Statistical, computation and representation issues.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78f475a8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78f475a81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few steps to model stacking. First, we will run the dataset on normal machine learning algorithms and combine these outputs. These outputs, which are in the form of feature vectors and their respective classifications, will then be used as inputs for our meta classifier. The meta classifier will learn the best way to combine the inputs and output an improved prediction.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78f475a8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78f475a8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stacking for both subjectivity and polarity. The average accuracy obtained is 73.5%.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746be6609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g1746be6609e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If the people who love trying to make Chicago the poster child for gun violence only zoomed out and saw how the US is viewed that way by the rest of the world. </a:t>
            </a:r>
            <a:endParaRPr sz="10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Perhaps there would be a better understanding of the larger issue.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7c99f2fc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7c99f2fca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 The memory block is better at identifying and utilizing long range context because it uses purpose-built memory cells to store information.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7c99f2fca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7c99f2fc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Conventional LSTM networks can only utilize historical context. However, a lack of future context could result in a misunderstanding of the problem's significance. As a result, it is Bi-LSTMs are introduced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7c99f2fc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7c99f2fc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Bilstm can access both the preceding and following contexts by combining a forward hidden layer with a backward hidden layer, as shown in (b) illustration. Similar to conventional network forward and backward passes, the forward and backward passes across the unfolded network over time are carried out, with the exception that BiLSTM must unfold the forward hidden states and the backward hidden states for each time step. In order to train the BiLSTM networks, backpropagation over time is used (BPTT).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7c99f2fca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7c99f2fca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7c99f2fc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7c99f2fc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7c99f2fca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7c99f2fca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7c99f2fca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7c99f2fca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7a5a6574f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17a5a6574f3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are our table of contents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8450563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184505637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746be6609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1" name="Google Shape;901;g1746be6609e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7a5a6574f3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9" name="Google Shape;909;g17a5a6574f3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84505637e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84505637e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78f475a81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3" name="Google Shape;923;g178f475a817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84505637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84505637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789c4d8a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0" name="Google Shape;940;g1789c4d8a4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7" name="Google Shape;94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7a5a6574f3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7a5a6574f3_1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I will start by talking about the introduction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en">
                <a:solidFill>
                  <a:schemeClr val="dk1"/>
                </a:solidFill>
              </a:rPr>
              <a:t>Gun control is one of the most controversial issues in the United States (US). In 2021, gun-related deaths accounted for more than forty-five thousand people, the highest toll in decades; and this figure is projected to increase. This has raised several questions about the existing gun control policy in the US. Many debates and discussions between gun-control advocates and gun-rights proponents have been ongoing on social media platforms.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000"/>
              <a:buNone/>
            </a:pPr>
            <a:r>
              <a:rPr lang="en" sz="1200">
                <a:solidFill>
                  <a:schemeClr val="dk1"/>
                </a:solidFill>
              </a:rPr>
              <a:t>Our project a</a:t>
            </a:r>
            <a:r>
              <a:rPr lang="en" sz="1200">
                <a:solidFill>
                  <a:schemeClr val="dk1"/>
                </a:solidFill>
              </a:rPr>
              <a:t>ims to capture the </a:t>
            </a:r>
            <a:r>
              <a:rPr b="1" lang="en" sz="1200">
                <a:solidFill>
                  <a:schemeClr val="dk1"/>
                </a:solidFill>
              </a:rPr>
              <a:t>public opinion</a:t>
            </a:r>
            <a:r>
              <a:rPr lang="en" sz="1200">
                <a:solidFill>
                  <a:schemeClr val="dk1"/>
                </a:solidFill>
              </a:rPr>
              <a:t> on gun laws in the US in terms of pro- and anti-gun </a:t>
            </a:r>
            <a:r>
              <a:rPr b="1" lang="en" sz="1200">
                <a:solidFill>
                  <a:schemeClr val="dk1"/>
                </a:solidFill>
              </a:rPr>
              <a:t>sentiments by p</a:t>
            </a:r>
            <a:r>
              <a:rPr lang="en" sz="1200">
                <a:solidFill>
                  <a:schemeClr val="dk1"/>
                </a:solidFill>
              </a:rPr>
              <a:t>erforming polarity and subjectivity detection.</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Moving on to data preparation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2"/>
          <p:cNvSpPr txBox="1"/>
          <p:nvPr>
            <p:ph type="ctrTitle"/>
          </p:nvPr>
        </p:nvSpPr>
        <p:spPr>
          <a:xfrm>
            <a:off x="424350" y="887675"/>
            <a:ext cx="4493400" cy="23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200"/>
              <a:buNone/>
              <a:defRPr sz="5800">
                <a:solidFill>
                  <a:schemeClr val="lt1"/>
                </a:solidFill>
                <a:latin typeface="Alice"/>
                <a:ea typeface="Alice"/>
                <a:cs typeface="Alice"/>
                <a:sym typeface="Alice"/>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11" name="Google Shape;11;p112"/>
          <p:cNvSpPr txBox="1"/>
          <p:nvPr>
            <p:ph idx="1" type="subTitle"/>
          </p:nvPr>
        </p:nvSpPr>
        <p:spPr>
          <a:xfrm>
            <a:off x="424350" y="4216725"/>
            <a:ext cx="5478000" cy="38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None/>
              <a:defRPr sz="16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2" name="Google Shape;12;p112"/>
          <p:cNvSpPr txBox="1"/>
          <p:nvPr>
            <p:ph idx="2" type="ctrTitle"/>
          </p:nvPr>
        </p:nvSpPr>
        <p:spPr>
          <a:xfrm>
            <a:off x="424350" y="3587325"/>
            <a:ext cx="5478000" cy="38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200"/>
              <a:buNone/>
              <a:defRPr b="0" sz="3300">
                <a:solidFill>
                  <a:schemeClr val="dk1"/>
                </a:solidFill>
                <a:latin typeface="Alice"/>
                <a:ea typeface="Alice"/>
                <a:cs typeface="Alice"/>
                <a:sym typeface="Alice"/>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grpSp>
        <p:nvGrpSpPr>
          <p:cNvPr id="13" name="Google Shape;13;p112"/>
          <p:cNvGrpSpPr/>
          <p:nvPr/>
        </p:nvGrpSpPr>
        <p:grpSpPr>
          <a:xfrm>
            <a:off x="0" y="1095975"/>
            <a:ext cx="117000" cy="2080950"/>
            <a:chOff x="0" y="717875"/>
            <a:chExt cx="117000" cy="2080950"/>
          </a:xfrm>
        </p:grpSpPr>
        <p:sp>
          <p:nvSpPr>
            <p:cNvPr id="14" name="Google Shape;14;p112"/>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2"/>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2"/>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 name="Google Shape;17;p112"/>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21"/>
          <p:cNvSpPr txBox="1"/>
          <p:nvPr>
            <p:ph type="title"/>
          </p:nvPr>
        </p:nvSpPr>
        <p:spPr>
          <a:xfrm flipH="1">
            <a:off x="539500" y="538575"/>
            <a:ext cx="2391000" cy="301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3000">
                <a:solidFill>
                  <a:schemeClr val="accent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07" name="Google Shape;107;p121"/>
          <p:cNvGrpSpPr/>
          <p:nvPr/>
        </p:nvGrpSpPr>
        <p:grpSpPr>
          <a:xfrm>
            <a:off x="0" y="717875"/>
            <a:ext cx="117000" cy="2080950"/>
            <a:chOff x="0" y="717875"/>
            <a:chExt cx="117000" cy="2080950"/>
          </a:xfrm>
        </p:grpSpPr>
        <p:sp>
          <p:nvSpPr>
            <p:cNvPr id="108" name="Google Shape;108;p121"/>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21"/>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1"/>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1" name="Google Shape;111;p121"/>
          <p:cNvCxnSpPr/>
          <p:nvPr/>
        </p:nvCxnSpPr>
        <p:spPr>
          <a:xfrm rot="10800000">
            <a:off x="0" y="238450"/>
            <a:ext cx="5439900" cy="0"/>
          </a:xfrm>
          <a:prstGeom prst="straightConnector1">
            <a:avLst/>
          </a:prstGeom>
          <a:noFill/>
          <a:ln cap="flat" cmpd="sng" w="9525">
            <a:solidFill>
              <a:schemeClr val="accent2"/>
            </a:solidFill>
            <a:prstDash val="solid"/>
            <a:round/>
            <a:headEnd len="sm" w="sm" type="none"/>
            <a:tailEnd len="sm" w="sm" type="none"/>
          </a:ln>
        </p:spPr>
      </p:cxnSp>
      <p:sp>
        <p:nvSpPr>
          <p:cNvPr id="112" name="Google Shape;112;p1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sp>
        <p:nvSpPr>
          <p:cNvPr id="114" name="Google Shape;114;p122"/>
          <p:cNvSpPr txBox="1"/>
          <p:nvPr>
            <p:ph type="title"/>
          </p:nvPr>
        </p:nvSpPr>
        <p:spPr>
          <a:xfrm>
            <a:off x="539500" y="1366199"/>
            <a:ext cx="3999000" cy="67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5" name="Google Shape;115;p122"/>
          <p:cNvSpPr txBox="1"/>
          <p:nvPr>
            <p:ph idx="1" type="subTitle"/>
          </p:nvPr>
        </p:nvSpPr>
        <p:spPr>
          <a:xfrm>
            <a:off x="539500" y="2186199"/>
            <a:ext cx="3999000" cy="16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cxnSp>
        <p:nvCxnSpPr>
          <p:cNvPr id="116" name="Google Shape;116;p122"/>
          <p:cNvCxnSpPr/>
          <p:nvPr/>
        </p:nvCxnSpPr>
        <p:spPr>
          <a:xfrm rot="10800000">
            <a:off x="525425" y="2116051"/>
            <a:ext cx="3937200" cy="0"/>
          </a:xfrm>
          <a:prstGeom prst="straightConnector1">
            <a:avLst/>
          </a:prstGeom>
          <a:noFill/>
          <a:ln cap="flat" cmpd="sng" w="9525">
            <a:solidFill>
              <a:schemeClr val="lt1"/>
            </a:solidFill>
            <a:prstDash val="solid"/>
            <a:round/>
            <a:headEnd len="sm" w="sm" type="none"/>
            <a:tailEnd len="sm" w="sm" type="none"/>
          </a:ln>
        </p:spPr>
      </p:cxnSp>
      <p:cxnSp>
        <p:nvCxnSpPr>
          <p:cNvPr id="117" name="Google Shape;117;p122"/>
          <p:cNvCxnSpPr/>
          <p:nvPr/>
        </p:nvCxnSpPr>
        <p:spPr>
          <a:xfrm>
            <a:off x="4747576" y="532950"/>
            <a:ext cx="0" cy="4077600"/>
          </a:xfrm>
          <a:prstGeom prst="straightConnector1">
            <a:avLst/>
          </a:prstGeom>
          <a:noFill/>
          <a:ln cap="flat" cmpd="sng" w="9525">
            <a:solidFill>
              <a:schemeClr val="lt1"/>
            </a:solidFill>
            <a:prstDash val="solid"/>
            <a:round/>
            <a:headEnd len="sm" w="sm" type="none"/>
            <a:tailEnd len="sm" w="sm" type="none"/>
          </a:ln>
        </p:spPr>
      </p:cxnSp>
      <p:grpSp>
        <p:nvGrpSpPr>
          <p:cNvPr id="118" name="Google Shape;118;p122"/>
          <p:cNvGrpSpPr/>
          <p:nvPr/>
        </p:nvGrpSpPr>
        <p:grpSpPr>
          <a:xfrm>
            <a:off x="9027096" y="717875"/>
            <a:ext cx="117000" cy="2080950"/>
            <a:chOff x="0" y="717875"/>
            <a:chExt cx="117000" cy="2080950"/>
          </a:xfrm>
        </p:grpSpPr>
        <p:sp>
          <p:nvSpPr>
            <p:cNvPr id="119" name="Google Shape;119;p122"/>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2"/>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2"/>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1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3" name="Shape 123"/>
        <p:cNvGrpSpPr/>
        <p:nvPr/>
      </p:nvGrpSpPr>
      <p:grpSpPr>
        <a:xfrm>
          <a:off x="0" y="0"/>
          <a:ext cx="0" cy="0"/>
          <a:chOff x="0" y="0"/>
          <a:chExt cx="0" cy="0"/>
        </a:xfrm>
      </p:grpSpPr>
      <p:sp>
        <p:nvSpPr>
          <p:cNvPr id="124" name="Google Shape;124;p123"/>
          <p:cNvSpPr txBox="1"/>
          <p:nvPr>
            <p:ph type="title"/>
          </p:nvPr>
        </p:nvSpPr>
        <p:spPr>
          <a:xfrm>
            <a:off x="3036750" y="3698654"/>
            <a:ext cx="3070500" cy="35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2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5" name="Google Shape;125;p123"/>
          <p:cNvSpPr txBox="1"/>
          <p:nvPr>
            <p:ph idx="1" type="subTitle"/>
          </p:nvPr>
        </p:nvSpPr>
        <p:spPr>
          <a:xfrm>
            <a:off x="2298450" y="2260937"/>
            <a:ext cx="4547100" cy="145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grpSp>
        <p:nvGrpSpPr>
          <p:cNvPr id="126" name="Google Shape;126;p123"/>
          <p:cNvGrpSpPr/>
          <p:nvPr/>
        </p:nvGrpSpPr>
        <p:grpSpPr>
          <a:xfrm>
            <a:off x="0" y="717875"/>
            <a:ext cx="117000" cy="2080950"/>
            <a:chOff x="0" y="717875"/>
            <a:chExt cx="117000" cy="2080950"/>
          </a:xfrm>
        </p:grpSpPr>
        <p:sp>
          <p:nvSpPr>
            <p:cNvPr id="127" name="Google Shape;127;p123"/>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3"/>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23"/>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0" name="Google Shape;130;p123"/>
          <p:cNvCxnSpPr/>
          <p:nvPr/>
        </p:nvCxnSpPr>
        <p:spPr>
          <a:xfrm rot="10800000">
            <a:off x="2673450" y="2182558"/>
            <a:ext cx="3797100" cy="0"/>
          </a:xfrm>
          <a:prstGeom prst="straightConnector1">
            <a:avLst/>
          </a:prstGeom>
          <a:noFill/>
          <a:ln cap="flat" cmpd="sng" w="9525">
            <a:solidFill>
              <a:schemeClr val="lt1"/>
            </a:solidFill>
            <a:prstDash val="solid"/>
            <a:round/>
            <a:headEnd len="sm" w="sm" type="none"/>
            <a:tailEnd len="sm" w="sm" type="none"/>
          </a:ln>
        </p:spPr>
      </p:cxnSp>
      <p:sp>
        <p:nvSpPr>
          <p:cNvPr id="131" name="Google Shape;131;p1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2" name="Shape 132"/>
        <p:cNvGrpSpPr/>
        <p:nvPr/>
      </p:nvGrpSpPr>
      <p:grpSpPr>
        <a:xfrm>
          <a:off x="0" y="0"/>
          <a:ext cx="0" cy="0"/>
          <a:chOff x="0" y="0"/>
          <a:chExt cx="0" cy="0"/>
        </a:xfrm>
      </p:grpSpPr>
      <p:sp>
        <p:nvSpPr>
          <p:cNvPr id="133" name="Google Shape;133;p124"/>
          <p:cNvSpPr txBox="1"/>
          <p:nvPr>
            <p:ph type="title"/>
          </p:nvPr>
        </p:nvSpPr>
        <p:spPr>
          <a:xfrm>
            <a:off x="542719" y="3485995"/>
            <a:ext cx="2567700" cy="53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4" name="Google Shape;134;p124"/>
          <p:cNvSpPr txBox="1"/>
          <p:nvPr>
            <p:ph idx="1" type="subTitle"/>
          </p:nvPr>
        </p:nvSpPr>
        <p:spPr>
          <a:xfrm>
            <a:off x="542719" y="3893723"/>
            <a:ext cx="2567700" cy="63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35" name="Google Shape;135;p124"/>
          <p:cNvSpPr txBox="1"/>
          <p:nvPr>
            <p:ph idx="2" type="title"/>
          </p:nvPr>
        </p:nvSpPr>
        <p:spPr>
          <a:xfrm>
            <a:off x="3286224" y="3485995"/>
            <a:ext cx="2567700" cy="53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6" name="Google Shape;136;p124"/>
          <p:cNvSpPr txBox="1"/>
          <p:nvPr>
            <p:ph idx="3" type="subTitle"/>
          </p:nvPr>
        </p:nvSpPr>
        <p:spPr>
          <a:xfrm>
            <a:off x="3286224" y="3893723"/>
            <a:ext cx="2567700" cy="63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37" name="Google Shape;137;p124"/>
          <p:cNvSpPr txBox="1"/>
          <p:nvPr>
            <p:ph idx="4" type="title"/>
          </p:nvPr>
        </p:nvSpPr>
        <p:spPr>
          <a:xfrm>
            <a:off x="6033581" y="3485995"/>
            <a:ext cx="2567700" cy="53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8" name="Google Shape;138;p124"/>
          <p:cNvSpPr txBox="1"/>
          <p:nvPr>
            <p:ph idx="5" type="subTitle"/>
          </p:nvPr>
        </p:nvSpPr>
        <p:spPr>
          <a:xfrm>
            <a:off x="6033581" y="3893723"/>
            <a:ext cx="2567700" cy="63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39" name="Google Shape;139;p124"/>
          <p:cNvSpPr txBox="1"/>
          <p:nvPr>
            <p:ph idx="6"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140" name="Google Shape;140;p124"/>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141" name="Google Shape;141;p124"/>
          <p:cNvGrpSpPr/>
          <p:nvPr/>
        </p:nvGrpSpPr>
        <p:grpSpPr>
          <a:xfrm>
            <a:off x="9030796" y="717875"/>
            <a:ext cx="117000" cy="2080950"/>
            <a:chOff x="0" y="717875"/>
            <a:chExt cx="117000" cy="2080950"/>
          </a:xfrm>
        </p:grpSpPr>
        <p:sp>
          <p:nvSpPr>
            <p:cNvPr id="142" name="Google Shape;142;p124"/>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24"/>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24"/>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1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46" name="Shape 146"/>
        <p:cNvGrpSpPr/>
        <p:nvPr/>
      </p:nvGrpSpPr>
      <p:grpSpPr>
        <a:xfrm>
          <a:off x="0" y="0"/>
          <a:ext cx="0" cy="0"/>
          <a:chOff x="0" y="0"/>
          <a:chExt cx="0" cy="0"/>
        </a:xfrm>
      </p:grpSpPr>
      <p:sp>
        <p:nvSpPr>
          <p:cNvPr id="147" name="Google Shape;147;p125"/>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148" name="Google Shape;148;p125"/>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149" name="Google Shape;149;p125"/>
          <p:cNvGrpSpPr/>
          <p:nvPr/>
        </p:nvGrpSpPr>
        <p:grpSpPr>
          <a:xfrm>
            <a:off x="9030796" y="717875"/>
            <a:ext cx="117000" cy="2080950"/>
            <a:chOff x="0" y="717875"/>
            <a:chExt cx="117000" cy="2080950"/>
          </a:xfrm>
        </p:grpSpPr>
        <p:sp>
          <p:nvSpPr>
            <p:cNvPr id="150" name="Google Shape;150;p125"/>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25"/>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5"/>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1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4" name="Shape 154"/>
        <p:cNvGrpSpPr/>
        <p:nvPr/>
      </p:nvGrpSpPr>
      <p:grpSpPr>
        <a:xfrm>
          <a:off x="0" y="0"/>
          <a:ext cx="0" cy="0"/>
          <a:chOff x="0" y="0"/>
          <a:chExt cx="0" cy="0"/>
        </a:xfrm>
      </p:grpSpPr>
      <p:sp>
        <p:nvSpPr>
          <p:cNvPr id="155" name="Google Shape;155;p126"/>
          <p:cNvSpPr txBox="1"/>
          <p:nvPr>
            <p:ph idx="1" type="subTitle"/>
          </p:nvPr>
        </p:nvSpPr>
        <p:spPr>
          <a:xfrm>
            <a:off x="2535803" y="1628650"/>
            <a:ext cx="2010900" cy="49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500">
                <a:solidFill>
                  <a:schemeClr val="dk1"/>
                </a:solidFill>
                <a:latin typeface="Alice"/>
                <a:ea typeface="Alice"/>
                <a:cs typeface="Alice"/>
                <a:sym typeface="Alic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56" name="Google Shape;156;p126"/>
          <p:cNvSpPr txBox="1"/>
          <p:nvPr>
            <p:ph idx="2" type="subTitle"/>
          </p:nvPr>
        </p:nvSpPr>
        <p:spPr>
          <a:xfrm>
            <a:off x="4586190" y="3021525"/>
            <a:ext cx="2010900" cy="495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Font typeface="Bebas Neue"/>
              <a:buNone/>
              <a:defRPr b="1" sz="2500">
                <a:solidFill>
                  <a:schemeClr val="lt2"/>
                </a:solidFill>
                <a:latin typeface="Alice"/>
                <a:ea typeface="Alice"/>
                <a:cs typeface="Alice"/>
                <a:sym typeface="Alic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57" name="Google Shape;157;p126"/>
          <p:cNvSpPr txBox="1"/>
          <p:nvPr>
            <p:ph idx="3" type="subTitle"/>
          </p:nvPr>
        </p:nvSpPr>
        <p:spPr>
          <a:xfrm>
            <a:off x="2535803" y="2006328"/>
            <a:ext cx="2010900" cy="120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58" name="Google Shape;158;p126"/>
          <p:cNvSpPr txBox="1"/>
          <p:nvPr>
            <p:ph idx="4" type="subTitle"/>
          </p:nvPr>
        </p:nvSpPr>
        <p:spPr>
          <a:xfrm>
            <a:off x="4586190" y="3406605"/>
            <a:ext cx="2010900" cy="1111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59" name="Google Shape;159;p126"/>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160" name="Google Shape;160;p126"/>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sp>
        <p:nvSpPr>
          <p:cNvPr id="161" name="Google Shape;161;p126"/>
          <p:cNvSpPr txBox="1"/>
          <p:nvPr>
            <p:ph idx="5" type="title"/>
          </p:nvPr>
        </p:nvSpPr>
        <p:spPr>
          <a:xfrm>
            <a:off x="2535800" y="1142525"/>
            <a:ext cx="648000" cy="47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30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2" name="Google Shape;162;p126"/>
          <p:cNvSpPr txBox="1"/>
          <p:nvPr>
            <p:ph idx="6" type="title"/>
          </p:nvPr>
        </p:nvSpPr>
        <p:spPr>
          <a:xfrm>
            <a:off x="5949100" y="2537938"/>
            <a:ext cx="648000" cy="474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30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3" name="Google Shape;163;p1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4" name="Shape 164"/>
        <p:cNvGrpSpPr/>
        <p:nvPr/>
      </p:nvGrpSpPr>
      <p:grpSpPr>
        <a:xfrm>
          <a:off x="0" y="0"/>
          <a:ext cx="0" cy="0"/>
          <a:chOff x="0" y="0"/>
          <a:chExt cx="0" cy="0"/>
        </a:xfrm>
      </p:grpSpPr>
      <p:sp>
        <p:nvSpPr>
          <p:cNvPr id="165" name="Google Shape;165;p127"/>
          <p:cNvSpPr txBox="1"/>
          <p:nvPr>
            <p:ph type="title"/>
          </p:nvPr>
        </p:nvSpPr>
        <p:spPr>
          <a:xfrm>
            <a:off x="539500" y="408377"/>
            <a:ext cx="80649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6" name="Google Shape;166;p127"/>
          <p:cNvSpPr txBox="1"/>
          <p:nvPr>
            <p:ph idx="1" type="body"/>
          </p:nvPr>
        </p:nvSpPr>
        <p:spPr>
          <a:xfrm>
            <a:off x="539550" y="1450550"/>
            <a:ext cx="8064900" cy="23958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1000"/>
              </a:spcBef>
              <a:spcAft>
                <a:spcPts val="0"/>
              </a:spcAft>
              <a:buClr>
                <a:srgbClr val="434343"/>
              </a:buClr>
              <a:buSzPts val="1400"/>
              <a:buChar char="●"/>
              <a:defRPr sz="1600"/>
            </a:lvl1pPr>
            <a:lvl2pPr indent="-323850" lvl="1" marL="914400" algn="l">
              <a:lnSpc>
                <a:spcPct val="115000"/>
              </a:lnSpc>
              <a:spcBef>
                <a:spcPts val="0"/>
              </a:spcBef>
              <a:spcAft>
                <a:spcPts val="0"/>
              </a:spcAft>
              <a:buClr>
                <a:srgbClr val="434343"/>
              </a:buClr>
              <a:buSzPts val="1500"/>
              <a:buChar char="○"/>
              <a:defRPr>
                <a:solidFill>
                  <a:srgbClr val="434343"/>
                </a:solidFill>
              </a:defRPr>
            </a:lvl2pPr>
            <a:lvl3pPr indent="-323850" lvl="2" marL="1371600" algn="l">
              <a:lnSpc>
                <a:spcPct val="115000"/>
              </a:lnSpc>
              <a:spcBef>
                <a:spcPts val="0"/>
              </a:spcBef>
              <a:spcAft>
                <a:spcPts val="0"/>
              </a:spcAft>
              <a:buClr>
                <a:srgbClr val="434343"/>
              </a:buClr>
              <a:buSzPts val="1500"/>
              <a:buChar char="■"/>
              <a:defRPr>
                <a:solidFill>
                  <a:srgbClr val="434343"/>
                </a:solidFill>
              </a:defRPr>
            </a:lvl3pPr>
            <a:lvl4pPr indent="-323850" lvl="3" marL="1828800" algn="l">
              <a:lnSpc>
                <a:spcPct val="115000"/>
              </a:lnSpc>
              <a:spcBef>
                <a:spcPts val="0"/>
              </a:spcBef>
              <a:spcAft>
                <a:spcPts val="0"/>
              </a:spcAft>
              <a:buClr>
                <a:srgbClr val="434343"/>
              </a:buClr>
              <a:buSzPts val="1500"/>
              <a:buChar char="●"/>
              <a:defRPr>
                <a:solidFill>
                  <a:srgbClr val="434343"/>
                </a:solidFill>
              </a:defRPr>
            </a:lvl4pPr>
            <a:lvl5pPr indent="-323850" lvl="4" marL="2286000" algn="l">
              <a:lnSpc>
                <a:spcPct val="115000"/>
              </a:lnSpc>
              <a:spcBef>
                <a:spcPts val="0"/>
              </a:spcBef>
              <a:spcAft>
                <a:spcPts val="0"/>
              </a:spcAft>
              <a:buClr>
                <a:srgbClr val="434343"/>
              </a:buClr>
              <a:buSzPts val="1500"/>
              <a:buChar char="○"/>
              <a:defRPr>
                <a:solidFill>
                  <a:srgbClr val="434343"/>
                </a:solidFill>
              </a:defRPr>
            </a:lvl5pPr>
            <a:lvl6pPr indent="-323850" lvl="5" marL="2743200" algn="l">
              <a:lnSpc>
                <a:spcPct val="115000"/>
              </a:lnSpc>
              <a:spcBef>
                <a:spcPts val="0"/>
              </a:spcBef>
              <a:spcAft>
                <a:spcPts val="0"/>
              </a:spcAft>
              <a:buClr>
                <a:srgbClr val="434343"/>
              </a:buClr>
              <a:buSzPts val="1500"/>
              <a:buChar char="■"/>
              <a:defRPr>
                <a:solidFill>
                  <a:srgbClr val="434343"/>
                </a:solidFill>
              </a:defRPr>
            </a:lvl6pPr>
            <a:lvl7pPr indent="-323850" lvl="6" marL="3200400" algn="l">
              <a:lnSpc>
                <a:spcPct val="115000"/>
              </a:lnSpc>
              <a:spcBef>
                <a:spcPts val="0"/>
              </a:spcBef>
              <a:spcAft>
                <a:spcPts val="0"/>
              </a:spcAft>
              <a:buClr>
                <a:srgbClr val="434343"/>
              </a:buClr>
              <a:buSzPts val="1500"/>
              <a:buChar char="●"/>
              <a:defRPr>
                <a:solidFill>
                  <a:srgbClr val="434343"/>
                </a:solidFill>
              </a:defRPr>
            </a:lvl7pPr>
            <a:lvl8pPr indent="-323850" lvl="7" marL="3657600" algn="l">
              <a:lnSpc>
                <a:spcPct val="115000"/>
              </a:lnSpc>
              <a:spcBef>
                <a:spcPts val="0"/>
              </a:spcBef>
              <a:spcAft>
                <a:spcPts val="0"/>
              </a:spcAft>
              <a:buClr>
                <a:srgbClr val="434343"/>
              </a:buClr>
              <a:buSzPts val="1500"/>
              <a:buChar char="○"/>
              <a:defRPr>
                <a:solidFill>
                  <a:srgbClr val="434343"/>
                </a:solidFill>
              </a:defRPr>
            </a:lvl8pPr>
            <a:lvl9pPr indent="-323850" lvl="8" marL="4114800" algn="l">
              <a:lnSpc>
                <a:spcPct val="115000"/>
              </a:lnSpc>
              <a:spcBef>
                <a:spcPts val="0"/>
              </a:spcBef>
              <a:spcAft>
                <a:spcPts val="0"/>
              </a:spcAft>
              <a:buClr>
                <a:srgbClr val="434343"/>
              </a:buClr>
              <a:buSzPts val="1500"/>
              <a:buChar char="■"/>
              <a:defRPr>
                <a:solidFill>
                  <a:srgbClr val="434343"/>
                </a:solidFill>
              </a:defRPr>
            </a:lvl9pPr>
          </a:lstStyle>
          <a:p/>
        </p:txBody>
      </p:sp>
      <p:cxnSp>
        <p:nvCxnSpPr>
          <p:cNvPr id="167" name="Google Shape;167;p127"/>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168" name="Google Shape;168;p127"/>
          <p:cNvGrpSpPr/>
          <p:nvPr/>
        </p:nvGrpSpPr>
        <p:grpSpPr>
          <a:xfrm>
            <a:off x="9030796" y="717875"/>
            <a:ext cx="117000" cy="2080950"/>
            <a:chOff x="0" y="717875"/>
            <a:chExt cx="117000" cy="2080950"/>
          </a:xfrm>
        </p:grpSpPr>
        <p:sp>
          <p:nvSpPr>
            <p:cNvPr id="169" name="Google Shape;169;p127"/>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7"/>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27"/>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1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3" name="Shape 173"/>
        <p:cNvGrpSpPr/>
        <p:nvPr/>
      </p:nvGrpSpPr>
      <p:grpSpPr>
        <a:xfrm>
          <a:off x="0" y="0"/>
          <a:ext cx="0" cy="0"/>
          <a:chOff x="0" y="0"/>
          <a:chExt cx="0" cy="0"/>
        </a:xfrm>
      </p:grpSpPr>
      <p:sp>
        <p:nvSpPr>
          <p:cNvPr id="174" name="Google Shape;174;p128"/>
          <p:cNvSpPr txBox="1"/>
          <p:nvPr>
            <p:ph type="title"/>
          </p:nvPr>
        </p:nvSpPr>
        <p:spPr>
          <a:xfrm>
            <a:off x="2666100" y="770784"/>
            <a:ext cx="3811800" cy="60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200"/>
              <a:buNone/>
              <a:defRPr sz="4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75" name="Google Shape;175;p128"/>
          <p:cNvSpPr txBox="1"/>
          <p:nvPr>
            <p:ph idx="1" type="subTitle"/>
          </p:nvPr>
        </p:nvSpPr>
        <p:spPr>
          <a:xfrm>
            <a:off x="2666100" y="1367748"/>
            <a:ext cx="3811800" cy="30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76" name="Google Shape;176;p128"/>
          <p:cNvSpPr txBox="1"/>
          <p:nvPr>
            <p:ph idx="2" type="title"/>
          </p:nvPr>
        </p:nvSpPr>
        <p:spPr>
          <a:xfrm>
            <a:off x="2666100" y="2137739"/>
            <a:ext cx="3811800" cy="60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4600">
                <a:solidFill>
                  <a:schemeClr val="dk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77" name="Google Shape;177;p128"/>
          <p:cNvSpPr txBox="1"/>
          <p:nvPr>
            <p:ph idx="3" type="subTitle"/>
          </p:nvPr>
        </p:nvSpPr>
        <p:spPr>
          <a:xfrm>
            <a:off x="2666100" y="2724665"/>
            <a:ext cx="3811800" cy="32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78" name="Google Shape;178;p128"/>
          <p:cNvSpPr txBox="1"/>
          <p:nvPr>
            <p:ph idx="4" type="title"/>
          </p:nvPr>
        </p:nvSpPr>
        <p:spPr>
          <a:xfrm>
            <a:off x="2666100" y="3504694"/>
            <a:ext cx="3811800" cy="60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200"/>
              <a:buNone/>
              <a:defRPr sz="4600">
                <a:solidFill>
                  <a:schemeClr val="lt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79" name="Google Shape;179;p128"/>
          <p:cNvSpPr txBox="1"/>
          <p:nvPr>
            <p:ph idx="5" type="subTitle"/>
          </p:nvPr>
        </p:nvSpPr>
        <p:spPr>
          <a:xfrm>
            <a:off x="2666100" y="4107983"/>
            <a:ext cx="3811800" cy="30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cxnSp>
        <p:nvCxnSpPr>
          <p:cNvPr id="180" name="Google Shape;180;p128"/>
          <p:cNvCxnSpPr/>
          <p:nvPr/>
        </p:nvCxnSpPr>
        <p:spPr>
          <a:xfrm rot="10800000">
            <a:off x="1462050" y="1893308"/>
            <a:ext cx="6219900" cy="0"/>
          </a:xfrm>
          <a:prstGeom prst="straightConnector1">
            <a:avLst/>
          </a:prstGeom>
          <a:noFill/>
          <a:ln cap="flat" cmpd="sng" w="9525">
            <a:solidFill>
              <a:schemeClr val="lt1"/>
            </a:solidFill>
            <a:prstDash val="solid"/>
            <a:round/>
            <a:headEnd len="sm" w="sm" type="none"/>
            <a:tailEnd len="sm" w="sm" type="none"/>
          </a:ln>
        </p:spPr>
      </p:cxnSp>
      <p:cxnSp>
        <p:nvCxnSpPr>
          <p:cNvPr id="181" name="Google Shape;181;p128"/>
          <p:cNvCxnSpPr/>
          <p:nvPr/>
        </p:nvCxnSpPr>
        <p:spPr>
          <a:xfrm rot="10800000">
            <a:off x="1462050" y="3252373"/>
            <a:ext cx="6219900" cy="0"/>
          </a:xfrm>
          <a:prstGeom prst="straightConnector1">
            <a:avLst/>
          </a:prstGeom>
          <a:noFill/>
          <a:ln cap="flat" cmpd="sng" w="9525">
            <a:solidFill>
              <a:schemeClr val="lt1"/>
            </a:solidFill>
            <a:prstDash val="solid"/>
            <a:round/>
            <a:headEnd len="sm" w="sm" type="none"/>
            <a:tailEnd len="sm" w="sm" type="none"/>
          </a:ln>
        </p:spPr>
      </p:cxnSp>
      <p:grpSp>
        <p:nvGrpSpPr>
          <p:cNvPr id="182" name="Google Shape;182;p128"/>
          <p:cNvGrpSpPr/>
          <p:nvPr/>
        </p:nvGrpSpPr>
        <p:grpSpPr>
          <a:xfrm>
            <a:off x="0" y="717875"/>
            <a:ext cx="117000" cy="2080950"/>
            <a:chOff x="0" y="717875"/>
            <a:chExt cx="117000" cy="2080950"/>
          </a:xfrm>
        </p:grpSpPr>
        <p:sp>
          <p:nvSpPr>
            <p:cNvPr id="183" name="Google Shape;183;p128"/>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8"/>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8"/>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1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7" name="Shape 187"/>
        <p:cNvGrpSpPr/>
        <p:nvPr/>
      </p:nvGrpSpPr>
      <p:grpSpPr>
        <a:xfrm>
          <a:off x="0" y="0"/>
          <a:ext cx="0" cy="0"/>
          <a:chOff x="0" y="0"/>
          <a:chExt cx="0" cy="0"/>
        </a:xfrm>
      </p:grpSpPr>
      <p:sp>
        <p:nvSpPr>
          <p:cNvPr id="188" name="Google Shape;188;p129"/>
          <p:cNvSpPr txBox="1"/>
          <p:nvPr>
            <p:ph hasCustomPrompt="1" type="title"/>
          </p:nvPr>
        </p:nvSpPr>
        <p:spPr>
          <a:xfrm>
            <a:off x="1554150" y="2826450"/>
            <a:ext cx="6035700" cy="109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7200">
                <a:solidFill>
                  <a:schemeClr val="dk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89" name="Google Shape;189;p129"/>
          <p:cNvSpPr txBox="1"/>
          <p:nvPr>
            <p:ph idx="1" type="subTitle"/>
          </p:nvPr>
        </p:nvSpPr>
        <p:spPr>
          <a:xfrm>
            <a:off x="1929850" y="3926250"/>
            <a:ext cx="5284200" cy="42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cxnSp>
        <p:nvCxnSpPr>
          <p:cNvPr id="190" name="Google Shape;190;p129"/>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191" name="Google Shape;191;p129"/>
          <p:cNvGrpSpPr/>
          <p:nvPr/>
        </p:nvGrpSpPr>
        <p:grpSpPr>
          <a:xfrm>
            <a:off x="9030796" y="717875"/>
            <a:ext cx="117000" cy="2080950"/>
            <a:chOff x="0" y="717875"/>
            <a:chExt cx="117000" cy="2080950"/>
          </a:xfrm>
        </p:grpSpPr>
        <p:sp>
          <p:nvSpPr>
            <p:cNvPr id="192" name="Google Shape;192;p129"/>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9"/>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9"/>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1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sp>
        <p:nvSpPr>
          <p:cNvPr id="197" name="Google Shape;197;p130"/>
          <p:cNvSpPr txBox="1"/>
          <p:nvPr>
            <p:ph type="title"/>
          </p:nvPr>
        </p:nvSpPr>
        <p:spPr>
          <a:xfrm>
            <a:off x="539550" y="1890900"/>
            <a:ext cx="8064900" cy="13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198" name="Google Shape;198;p130"/>
          <p:cNvGrpSpPr/>
          <p:nvPr/>
        </p:nvGrpSpPr>
        <p:grpSpPr>
          <a:xfrm>
            <a:off x="9027096" y="717875"/>
            <a:ext cx="117000" cy="2080950"/>
            <a:chOff x="0" y="717875"/>
            <a:chExt cx="117000" cy="2080950"/>
          </a:xfrm>
        </p:grpSpPr>
        <p:sp>
          <p:nvSpPr>
            <p:cNvPr id="199" name="Google Shape;199;p130"/>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0"/>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0"/>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2" name="Google Shape;202;p130"/>
          <p:cNvCxnSpPr/>
          <p:nvPr/>
        </p:nvCxnSpPr>
        <p:spPr>
          <a:xfrm rot="10800000">
            <a:off x="2673525" y="3258222"/>
            <a:ext cx="3797100" cy="0"/>
          </a:xfrm>
          <a:prstGeom prst="straightConnector1">
            <a:avLst/>
          </a:prstGeom>
          <a:noFill/>
          <a:ln cap="flat" cmpd="sng" w="9525">
            <a:solidFill>
              <a:schemeClr val="lt1"/>
            </a:solidFill>
            <a:prstDash val="solid"/>
            <a:round/>
            <a:headEnd len="sm" w="sm" type="none"/>
            <a:tailEnd len="sm" w="sm" type="none"/>
          </a:ln>
        </p:spPr>
      </p:cxnSp>
      <p:sp>
        <p:nvSpPr>
          <p:cNvPr id="203" name="Google Shape;203;p1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 name="Shape 18"/>
        <p:cNvGrpSpPr/>
        <p:nvPr/>
      </p:nvGrpSpPr>
      <p:grpSpPr>
        <a:xfrm>
          <a:off x="0" y="0"/>
          <a:ext cx="0" cy="0"/>
          <a:chOff x="0" y="0"/>
          <a:chExt cx="0" cy="0"/>
        </a:xfrm>
      </p:grpSpPr>
      <p:sp>
        <p:nvSpPr>
          <p:cNvPr id="19" name="Google Shape;19;p113"/>
          <p:cNvSpPr txBox="1"/>
          <p:nvPr>
            <p:ph type="title"/>
          </p:nvPr>
        </p:nvSpPr>
        <p:spPr>
          <a:xfrm>
            <a:off x="4151675" y="535526"/>
            <a:ext cx="4448400" cy="4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 name="Google Shape;20;p113"/>
          <p:cNvSpPr txBox="1"/>
          <p:nvPr>
            <p:ph idx="2" type="title"/>
          </p:nvPr>
        </p:nvSpPr>
        <p:spPr>
          <a:xfrm>
            <a:off x="3516400" y="587331"/>
            <a:ext cx="632700" cy="415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1" name="Google Shape;21;p113"/>
          <p:cNvSpPr txBox="1"/>
          <p:nvPr>
            <p:ph idx="1" type="subTitle"/>
          </p:nvPr>
        </p:nvSpPr>
        <p:spPr>
          <a:xfrm>
            <a:off x="4151675" y="941225"/>
            <a:ext cx="4448400" cy="4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2" name="Google Shape;22;p113"/>
          <p:cNvSpPr txBox="1"/>
          <p:nvPr>
            <p:ph idx="3" type="title"/>
          </p:nvPr>
        </p:nvSpPr>
        <p:spPr>
          <a:xfrm>
            <a:off x="4151675" y="1600079"/>
            <a:ext cx="4448400" cy="4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 name="Google Shape;23;p113"/>
          <p:cNvSpPr txBox="1"/>
          <p:nvPr>
            <p:ph idx="4" type="title"/>
          </p:nvPr>
        </p:nvSpPr>
        <p:spPr>
          <a:xfrm>
            <a:off x="3516400" y="1650651"/>
            <a:ext cx="632700" cy="415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113"/>
          <p:cNvSpPr txBox="1"/>
          <p:nvPr>
            <p:ph idx="5" type="subTitle"/>
          </p:nvPr>
        </p:nvSpPr>
        <p:spPr>
          <a:xfrm>
            <a:off x="4151675" y="2009900"/>
            <a:ext cx="4448400" cy="4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5" name="Google Shape;25;p113"/>
          <p:cNvSpPr txBox="1"/>
          <p:nvPr>
            <p:ph idx="6" type="title"/>
          </p:nvPr>
        </p:nvSpPr>
        <p:spPr>
          <a:xfrm>
            <a:off x="4151675" y="2664633"/>
            <a:ext cx="4448400" cy="4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113"/>
          <p:cNvSpPr txBox="1"/>
          <p:nvPr>
            <p:ph idx="7" type="title"/>
          </p:nvPr>
        </p:nvSpPr>
        <p:spPr>
          <a:xfrm>
            <a:off x="3516400" y="2713971"/>
            <a:ext cx="632700" cy="415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113"/>
          <p:cNvSpPr txBox="1"/>
          <p:nvPr>
            <p:ph idx="8" type="subTitle"/>
          </p:nvPr>
        </p:nvSpPr>
        <p:spPr>
          <a:xfrm>
            <a:off x="4151675" y="3078576"/>
            <a:ext cx="4448400" cy="4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8" name="Google Shape;28;p113"/>
          <p:cNvSpPr txBox="1"/>
          <p:nvPr>
            <p:ph idx="9" type="title"/>
          </p:nvPr>
        </p:nvSpPr>
        <p:spPr>
          <a:xfrm>
            <a:off x="4151675" y="3729187"/>
            <a:ext cx="4448400" cy="4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113"/>
          <p:cNvSpPr txBox="1"/>
          <p:nvPr>
            <p:ph idx="13" type="title"/>
          </p:nvPr>
        </p:nvSpPr>
        <p:spPr>
          <a:xfrm>
            <a:off x="3516400" y="3777291"/>
            <a:ext cx="632700" cy="415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113"/>
          <p:cNvSpPr txBox="1"/>
          <p:nvPr>
            <p:ph idx="14" type="subTitle"/>
          </p:nvPr>
        </p:nvSpPr>
        <p:spPr>
          <a:xfrm>
            <a:off x="4151675" y="4147251"/>
            <a:ext cx="4448400" cy="4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1" name="Google Shape;31;p113"/>
          <p:cNvSpPr txBox="1"/>
          <p:nvPr>
            <p:ph idx="15" type="title"/>
          </p:nvPr>
        </p:nvSpPr>
        <p:spPr>
          <a:xfrm>
            <a:off x="539500" y="2046750"/>
            <a:ext cx="2672400" cy="133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2" name="Google Shape;32;p113"/>
          <p:cNvGrpSpPr/>
          <p:nvPr/>
        </p:nvGrpSpPr>
        <p:grpSpPr>
          <a:xfrm>
            <a:off x="0" y="717875"/>
            <a:ext cx="117000" cy="2080950"/>
            <a:chOff x="0" y="717875"/>
            <a:chExt cx="117000" cy="2080950"/>
          </a:xfrm>
        </p:grpSpPr>
        <p:sp>
          <p:nvSpPr>
            <p:cNvPr id="33" name="Google Shape;33;p113"/>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3"/>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3"/>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 name="Google Shape;36;p113"/>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sp>
        <p:nvSpPr>
          <p:cNvPr id="37" name="Google Shape;37;p1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204" name="Shape 204"/>
        <p:cNvGrpSpPr/>
        <p:nvPr/>
      </p:nvGrpSpPr>
      <p:grpSpPr>
        <a:xfrm>
          <a:off x="0" y="0"/>
          <a:ext cx="0" cy="0"/>
          <a:chOff x="0" y="0"/>
          <a:chExt cx="0" cy="0"/>
        </a:xfrm>
      </p:grpSpPr>
      <p:sp>
        <p:nvSpPr>
          <p:cNvPr id="205" name="Google Shape;205;p131"/>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206" name="Google Shape;206;p131"/>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207" name="Google Shape;207;p131"/>
          <p:cNvGrpSpPr/>
          <p:nvPr/>
        </p:nvGrpSpPr>
        <p:grpSpPr>
          <a:xfrm>
            <a:off x="0" y="717875"/>
            <a:ext cx="117000" cy="2080950"/>
            <a:chOff x="0" y="717875"/>
            <a:chExt cx="117000" cy="2080950"/>
          </a:xfrm>
        </p:grpSpPr>
        <p:sp>
          <p:nvSpPr>
            <p:cNvPr id="208" name="Google Shape;208;p131"/>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1"/>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1"/>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1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2" name="Shape 212"/>
        <p:cNvGrpSpPr/>
        <p:nvPr/>
      </p:nvGrpSpPr>
      <p:grpSpPr>
        <a:xfrm>
          <a:off x="0" y="0"/>
          <a:ext cx="0" cy="0"/>
          <a:chOff x="0" y="0"/>
          <a:chExt cx="0" cy="0"/>
        </a:xfrm>
      </p:grpSpPr>
      <p:sp>
        <p:nvSpPr>
          <p:cNvPr id="213" name="Google Shape;213;p132"/>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214" name="Google Shape;214;p132"/>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215" name="Google Shape;215;p132"/>
          <p:cNvGrpSpPr/>
          <p:nvPr/>
        </p:nvGrpSpPr>
        <p:grpSpPr>
          <a:xfrm>
            <a:off x="0" y="717875"/>
            <a:ext cx="117000" cy="2080950"/>
            <a:chOff x="0" y="717875"/>
            <a:chExt cx="117000" cy="2080950"/>
          </a:xfrm>
        </p:grpSpPr>
        <p:sp>
          <p:nvSpPr>
            <p:cNvPr id="216" name="Google Shape;216;p132"/>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32"/>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32"/>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1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20" name="Shape 220"/>
        <p:cNvGrpSpPr/>
        <p:nvPr/>
      </p:nvGrpSpPr>
      <p:grpSpPr>
        <a:xfrm>
          <a:off x="0" y="0"/>
          <a:ext cx="0" cy="0"/>
          <a:chOff x="0" y="0"/>
          <a:chExt cx="0" cy="0"/>
        </a:xfrm>
      </p:grpSpPr>
      <p:sp>
        <p:nvSpPr>
          <p:cNvPr id="221" name="Google Shape;221;p133"/>
          <p:cNvSpPr txBox="1"/>
          <p:nvPr>
            <p:ph type="title"/>
          </p:nvPr>
        </p:nvSpPr>
        <p:spPr>
          <a:xfrm>
            <a:off x="1378500" y="2495675"/>
            <a:ext cx="2516400" cy="39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2" name="Google Shape;222;p133"/>
          <p:cNvSpPr txBox="1"/>
          <p:nvPr>
            <p:ph idx="1" type="subTitle"/>
          </p:nvPr>
        </p:nvSpPr>
        <p:spPr>
          <a:xfrm>
            <a:off x="1378500" y="2825139"/>
            <a:ext cx="2516400" cy="6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23" name="Google Shape;223;p133"/>
          <p:cNvSpPr txBox="1"/>
          <p:nvPr>
            <p:ph idx="2" type="title"/>
          </p:nvPr>
        </p:nvSpPr>
        <p:spPr>
          <a:xfrm>
            <a:off x="5249100" y="2499358"/>
            <a:ext cx="2516400" cy="396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4" name="Google Shape;224;p133"/>
          <p:cNvSpPr txBox="1"/>
          <p:nvPr>
            <p:ph idx="3" type="subTitle"/>
          </p:nvPr>
        </p:nvSpPr>
        <p:spPr>
          <a:xfrm>
            <a:off x="5249100" y="2821456"/>
            <a:ext cx="2516400" cy="62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25" name="Google Shape;225;p133"/>
          <p:cNvSpPr txBox="1"/>
          <p:nvPr>
            <p:ph idx="4" type="title"/>
          </p:nvPr>
        </p:nvSpPr>
        <p:spPr>
          <a:xfrm>
            <a:off x="3313800" y="1347943"/>
            <a:ext cx="2516400" cy="39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6" name="Google Shape;226;p133"/>
          <p:cNvSpPr txBox="1"/>
          <p:nvPr>
            <p:ph idx="5" type="subTitle"/>
          </p:nvPr>
        </p:nvSpPr>
        <p:spPr>
          <a:xfrm>
            <a:off x="3313800" y="1667939"/>
            <a:ext cx="2516400" cy="6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27" name="Google Shape;227;p133"/>
          <p:cNvSpPr txBox="1"/>
          <p:nvPr>
            <p:ph idx="6" type="title"/>
          </p:nvPr>
        </p:nvSpPr>
        <p:spPr>
          <a:xfrm>
            <a:off x="3313800" y="3652845"/>
            <a:ext cx="2516400" cy="39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8" name="Google Shape;228;p133"/>
          <p:cNvSpPr txBox="1"/>
          <p:nvPr>
            <p:ph idx="7" type="subTitle"/>
          </p:nvPr>
        </p:nvSpPr>
        <p:spPr>
          <a:xfrm>
            <a:off x="3313800" y="3989140"/>
            <a:ext cx="2516400" cy="6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29" name="Google Shape;229;p133"/>
          <p:cNvSpPr txBox="1"/>
          <p:nvPr>
            <p:ph idx="8"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230" name="Google Shape;230;p133"/>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231" name="Google Shape;231;p133"/>
          <p:cNvGrpSpPr/>
          <p:nvPr/>
        </p:nvGrpSpPr>
        <p:grpSpPr>
          <a:xfrm>
            <a:off x="9027096" y="717875"/>
            <a:ext cx="117000" cy="2080950"/>
            <a:chOff x="0" y="717875"/>
            <a:chExt cx="117000" cy="2080950"/>
          </a:xfrm>
        </p:grpSpPr>
        <p:sp>
          <p:nvSpPr>
            <p:cNvPr id="232" name="Google Shape;232;p133"/>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33"/>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33"/>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1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2">
    <p:spTree>
      <p:nvGrpSpPr>
        <p:cNvPr id="236" name="Shape 236"/>
        <p:cNvGrpSpPr/>
        <p:nvPr/>
      </p:nvGrpSpPr>
      <p:grpSpPr>
        <a:xfrm>
          <a:off x="0" y="0"/>
          <a:ext cx="0" cy="0"/>
          <a:chOff x="0" y="0"/>
          <a:chExt cx="0" cy="0"/>
        </a:xfrm>
      </p:grpSpPr>
      <p:sp>
        <p:nvSpPr>
          <p:cNvPr id="237" name="Google Shape;237;p134"/>
          <p:cNvSpPr txBox="1"/>
          <p:nvPr>
            <p:ph type="title"/>
          </p:nvPr>
        </p:nvSpPr>
        <p:spPr>
          <a:xfrm>
            <a:off x="539697" y="1274907"/>
            <a:ext cx="2208000" cy="396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8" name="Google Shape;238;p134"/>
          <p:cNvSpPr txBox="1"/>
          <p:nvPr>
            <p:ph idx="1" type="subTitle"/>
          </p:nvPr>
        </p:nvSpPr>
        <p:spPr>
          <a:xfrm>
            <a:off x="539697" y="1632972"/>
            <a:ext cx="2208000" cy="64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39" name="Google Shape;239;p134"/>
          <p:cNvSpPr txBox="1"/>
          <p:nvPr>
            <p:ph idx="2" type="title"/>
          </p:nvPr>
        </p:nvSpPr>
        <p:spPr>
          <a:xfrm>
            <a:off x="542187" y="2438281"/>
            <a:ext cx="2208000" cy="396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0" name="Google Shape;240;p134"/>
          <p:cNvSpPr txBox="1"/>
          <p:nvPr>
            <p:ph idx="3" type="subTitle"/>
          </p:nvPr>
        </p:nvSpPr>
        <p:spPr>
          <a:xfrm>
            <a:off x="542187" y="2797085"/>
            <a:ext cx="2208000" cy="64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41" name="Google Shape;241;p134"/>
          <p:cNvSpPr txBox="1"/>
          <p:nvPr>
            <p:ph idx="4" type="title"/>
          </p:nvPr>
        </p:nvSpPr>
        <p:spPr>
          <a:xfrm>
            <a:off x="6407706" y="1274907"/>
            <a:ext cx="2196600" cy="39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2" name="Google Shape;242;p134"/>
          <p:cNvSpPr txBox="1"/>
          <p:nvPr>
            <p:ph idx="5" type="subTitle"/>
          </p:nvPr>
        </p:nvSpPr>
        <p:spPr>
          <a:xfrm>
            <a:off x="6407706" y="1632972"/>
            <a:ext cx="2196600" cy="64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43" name="Google Shape;243;p134"/>
          <p:cNvSpPr txBox="1"/>
          <p:nvPr>
            <p:ph idx="6" type="title"/>
          </p:nvPr>
        </p:nvSpPr>
        <p:spPr>
          <a:xfrm>
            <a:off x="6405213" y="2438281"/>
            <a:ext cx="2196600" cy="39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4" name="Google Shape;244;p134"/>
          <p:cNvSpPr txBox="1"/>
          <p:nvPr>
            <p:ph idx="7" type="subTitle"/>
          </p:nvPr>
        </p:nvSpPr>
        <p:spPr>
          <a:xfrm>
            <a:off x="6405213" y="2797085"/>
            <a:ext cx="2196600" cy="64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45" name="Google Shape;245;p134"/>
          <p:cNvSpPr txBox="1"/>
          <p:nvPr>
            <p:ph idx="8" type="title"/>
          </p:nvPr>
        </p:nvSpPr>
        <p:spPr>
          <a:xfrm>
            <a:off x="539694" y="3601655"/>
            <a:ext cx="2208000" cy="396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6" name="Google Shape;246;p134"/>
          <p:cNvSpPr txBox="1"/>
          <p:nvPr>
            <p:ph idx="9" type="subTitle"/>
          </p:nvPr>
        </p:nvSpPr>
        <p:spPr>
          <a:xfrm>
            <a:off x="539694" y="3961197"/>
            <a:ext cx="2208000" cy="64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47" name="Google Shape;247;p134"/>
          <p:cNvSpPr txBox="1"/>
          <p:nvPr>
            <p:ph idx="13" type="title"/>
          </p:nvPr>
        </p:nvSpPr>
        <p:spPr>
          <a:xfrm>
            <a:off x="6396298" y="3601655"/>
            <a:ext cx="2196600" cy="39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8" name="Google Shape;248;p134"/>
          <p:cNvSpPr txBox="1"/>
          <p:nvPr>
            <p:ph idx="14" type="subTitle"/>
          </p:nvPr>
        </p:nvSpPr>
        <p:spPr>
          <a:xfrm>
            <a:off x="6396298" y="3961197"/>
            <a:ext cx="2196600" cy="64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49" name="Google Shape;249;p134"/>
          <p:cNvSpPr txBox="1"/>
          <p:nvPr>
            <p:ph idx="15"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50" name="Google Shape;250;p134"/>
          <p:cNvGrpSpPr/>
          <p:nvPr/>
        </p:nvGrpSpPr>
        <p:grpSpPr>
          <a:xfrm>
            <a:off x="9027096" y="717875"/>
            <a:ext cx="117000" cy="2080950"/>
            <a:chOff x="0" y="717875"/>
            <a:chExt cx="117000" cy="2080950"/>
          </a:xfrm>
        </p:grpSpPr>
        <p:sp>
          <p:nvSpPr>
            <p:cNvPr id="251" name="Google Shape;251;p134"/>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34"/>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4"/>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4" name="Google Shape;254;p134"/>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sp>
        <p:nvSpPr>
          <p:cNvPr id="255" name="Google Shape;255;p1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
    <p:spTree>
      <p:nvGrpSpPr>
        <p:cNvPr id="256" name="Shape 256"/>
        <p:cNvGrpSpPr/>
        <p:nvPr/>
      </p:nvGrpSpPr>
      <p:grpSpPr>
        <a:xfrm>
          <a:off x="0" y="0"/>
          <a:ext cx="0" cy="0"/>
          <a:chOff x="0" y="0"/>
          <a:chExt cx="0" cy="0"/>
        </a:xfrm>
      </p:grpSpPr>
      <p:sp>
        <p:nvSpPr>
          <p:cNvPr id="257" name="Google Shape;257;p135"/>
          <p:cNvSpPr txBox="1"/>
          <p:nvPr>
            <p:ph type="title"/>
          </p:nvPr>
        </p:nvSpPr>
        <p:spPr>
          <a:xfrm>
            <a:off x="3520285" y="1728613"/>
            <a:ext cx="42177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8" name="Google Shape;258;p135"/>
          <p:cNvSpPr txBox="1"/>
          <p:nvPr>
            <p:ph idx="1" type="subTitle"/>
          </p:nvPr>
        </p:nvSpPr>
        <p:spPr>
          <a:xfrm>
            <a:off x="3520285" y="2252941"/>
            <a:ext cx="4217700" cy="133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cxnSp>
        <p:nvCxnSpPr>
          <p:cNvPr id="259" name="Google Shape;259;p135"/>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260" name="Google Shape;260;p135"/>
          <p:cNvGrpSpPr/>
          <p:nvPr/>
        </p:nvGrpSpPr>
        <p:grpSpPr>
          <a:xfrm>
            <a:off x="9027096" y="717875"/>
            <a:ext cx="117000" cy="2080950"/>
            <a:chOff x="0" y="717875"/>
            <a:chExt cx="117000" cy="2080950"/>
          </a:xfrm>
        </p:grpSpPr>
        <p:sp>
          <p:nvSpPr>
            <p:cNvPr id="261" name="Google Shape;261;p135"/>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5"/>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5"/>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1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_1_2">
    <p:spTree>
      <p:nvGrpSpPr>
        <p:cNvPr id="265" name="Shape 265"/>
        <p:cNvGrpSpPr/>
        <p:nvPr/>
      </p:nvGrpSpPr>
      <p:grpSpPr>
        <a:xfrm>
          <a:off x="0" y="0"/>
          <a:ext cx="0" cy="0"/>
          <a:chOff x="0" y="0"/>
          <a:chExt cx="0" cy="0"/>
        </a:xfrm>
      </p:grpSpPr>
      <p:sp>
        <p:nvSpPr>
          <p:cNvPr id="266" name="Google Shape;266;p136"/>
          <p:cNvSpPr txBox="1"/>
          <p:nvPr>
            <p:ph type="title"/>
          </p:nvPr>
        </p:nvSpPr>
        <p:spPr>
          <a:xfrm>
            <a:off x="995916" y="1766013"/>
            <a:ext cx="4408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7" name="Google Shape;267;p136"/>
          <p:cNvSpPr txBox="1"/>
          <p:nvPr>
            <p:ph idx="1" type="subTitle"/>
          </p:nvPr>
        </p:nvSpPr>
        <p:spPr>
          <a:xfrm>
            <a:off x="995916" y="2489396"/>
            <a:ext cx="44082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cxnSp>
        <p:nvCxnSpPr>
          <p:cNvPr id="268" name="Google Shape;268;p136"/>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269" name="Google Shape;269;p136"/>
          <p:cNvGrpSpPr/>
          <p:nvPr/>
        </p:nvGrpSpPr>
        <p:grpSpPr>
          <a:xfrm>
            <a:off x="0" y="717875"/>
            <a:ext cx="117000" cy="2080950"/>
            <a:chOff x="0" y="717875"/>
            <a:chExt cx="117000" cy="2080950"/>
          </a:xfrm>
        </p:grpSpPr>
        <p:sp>
          <p:nvSpPr>
            <p:cNvPr id="270" name="Google Shape;270;p136"/>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36"/>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36"/>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 name="Google Shape;273;p1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74" name="Shape 274"/>
        <p:cNvGrpSpPr/>
        <p:nvPr/>
      </p:nvGrpSpPr>
      <p:grpSpPr>
        <a:xfrm>
          <a:off x="0" y="0"/>
          <a:ext cx="0" cy="0"/>
          <a:chOff x="0" y="0"/>
          <a:chExt cx="0" cy="0"/>
        </a:xfrm>
      </p:grpSpPr>
      <p:sp>
        <p:nvSpPr>
          <p:cNvPr id="275" name="Google Shape;275;p137"/>
          <p:cNvSpPr txBox="1"/>
          <p:nvPr>
            <p:ph type="ctrTitle"/>
          </p:nvPr>
        </p:nvSpPr>
        <p:spPr>
          <a:xfrm>
            <a:off x="1973400" y="538575"/>
            <a:ext cx="5197200" cy="128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8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76" name="Google Shape;276;p137"/>
          <p:cNvSpPr txBox="1"/>
          <p:nvPr>
            <p:ph idx="1" type="subTitle"/>
          </p:nvPr>
        </p:nvSpPr>
        <p:spPr>
          <a:xfrm>
            <a:off x="1973400" y="2446550"/>
            <a:ext cx="5197200" cy="115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77" name="Google Shape;277;p137"/>
          <p:cNvSpPr txBox="1"/>
          <p:nvPr/>
        </p:nvSpPr>
        <p:spPr>
          <a:xfrm>
            <a:off x="2187300" y="3532350"/>
            <a:ext cx="4769400" cy="91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Roboto"/>
                <a:ea typeface="Roboto"/>
                <a:cs typeface="Roboto"/>
                <a:sym typeface="Roboto"/>
              </a:rPr>
              <a:t>CREDITS:</a:t>
            </a:r>
            <a:r>
              <a:rPr b="0" i="0" lang="en" sz="1200" u="none" cap="none" strike="noStrike">
                <a:solidFill>
                  <a:schemeClr val="lt1"/>
                </a:solidFill>
                <a:latin typeface="Roboto"/>
                <a:ea typeface="Roboto"/>
                <a:cs typeface="Roboto"/>
                <a:sym typeface="Roboto"/>
              </a:rPr>
              <a:t> This presentation template was created by </a:t>
            </a:r>
            <a:r>
              <a:rPr b="1" i="0" lang="en" sz="1200" u="none" cap="none" strike="noStrike">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b="0" i="0" lang="en" sz="1200" u="none" cap="none" strike="noStrike">
                <a:solidFill>
                  <a:schemeClr val="lt1"/>
                </a:solidFill>
                <a:latin typeface="Roboto"/>
                <a:ea typeface="Roboto"/>
                <a:cs typeface="Roboto"/>
                <a:sym typeface="Roboto"/>
              </a:rPr>
              <a:t>, including icons by </a:t>
            </a:r>
            <a:r>
              <a:rPr b="1" i="0" lang="en" sz="1200" u="none" cap="none" strike="noStrike">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b="0" i="0" lang="en" sz="1200" u="none" cap="none" strike="noStrike">
                <a:solidFill>
                  <a:schemeClr val="lt1"/>
                </a:solidFill>
                <a:latin typeface="Roboto"/>
                <a:ea typeface="Roboto"/>
                <a:cs typeface="Roboto"/>
                <a:sym typeface="Roboto"/>
              </a:rPr>
              <a:t>, infographics &amp; images by </a:t>
            </a:r>
            <a:r>
              <a:rPr b="1" i="0" lang="en" sz="1200" u="none" cap="none" strike="noStrike">
                <a:solidFill>
                  <a:schemeClr val="lt1"/>
                </a:solidFill>
                <a:uFill>
                  <a:noFill/>
                </a:uFill>
                <a:latin typeface="Roboto"/>
                <a:ea typeface="Roboto"/>
                <a:cs typeface="Roboto"/>
                <a:sym typeface="Roboto"/>
                <a:hlinkClick r:id="rId4">
                  <a:extLst>
                    <a:ext uri="{A12FA001-AC4F-418D-AE19-62706E023703}">
                      <ahyp:hlinkClr val="tx"/>
                    </a:ext>
                  </a:extLst>
                </a:hlinkClick>
              </a:rPr>
              <a:t>Freepik</a:t>
            </a:r>
            <a:r>
              <a:rPr b="1" i="0" lang="en" sz="1200" u="none" cap="none" strike="noStrike">
                <a:solidFill>
                  <a:schemeClr val="lt1"/>
                </a:solidFill>
                <a:latin typeface="Roboto"/>
                <a:ea typeface="Roboto"/>
                <a:cs typeface="Roboto"/>
                <a:sym typeface="Roboto"/>
              </a:rPr>
              <a:t> </a:t>
            </a:r>
            <a:endParaRPr b="1" i="0" sz="1200" u="none" cap="none" strike="noStrike">
              <a:solidFill>
                <a:schemeClr val="lt1"/>
              </a:solidFill>
              <a:latin typeface="Roboto"/>
              <a:ea typeface="Roboto"/>
              <a:cs typeface="Roboto"/>
              <a:sym typeface="Roboto"/>
            </a:endParaRPr>
          </a:p>
        </p:txBody>
      </p:sp>
      <p:grpSp>
        <p:nvGrpSpPr>
          <p:cNvPr id="278" name="Google Shape;278;p137"/>
          <p:cNvGrpSpPr/>
          <p:nvPr/>
        </p:nvGrpSpPr>
        <p:grpSpPr>
          <a:xfrm>
            <a:off x="0" y="717875"/>
            <a:ext cx="117000" cy="2080950"/>
            <a:chOff x="0" y="717875"/>
            <a:chExt cx="117000" cy="2080950"/>
          </a:xfrm>
        </p:grpSpPr>
        <p:sp>
          <p:nvSpPr>
            <p:cNvPr id="279" name="Google Shape;279;p137"/>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37"/>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37"/>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 name="Google Shape;282;p137"/>
          <p:cNvGrpSpPr/>
          <p:nvPr/>
        </p:nvGrpSpPr>
        <p:grpSpPr>
          <a:xfrm>
            <a:off x="9027096" y="717875"/>
            <a:ext cx="117000" cy="2080950"/>
            <a:chOff x="0" y="717875"/>
            <a:chExt cx="117000" cy="2080950"/>
          </a:xfrm>
        </p:grpSpPr>
        <p:sp>
          <p:nvSpPr>
            <p:cNvPr id="283" name="Google Shape;283;p137"/>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37"/>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37"/>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6" name="Google Shape;286;p137"/>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sp>
        <p:nvSpPr>
          <p:cNvPr id="287" name="Google Shape;287;p1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
    <p:spTree>
      <p:nvGrpSpPr>
        <p:cNvPr id="288" name="Shape 288"/>
        <p:cNvGrpSpPr/>
        <p:nvPr/>
      </p:nvGrpSpPr>
      <p:grpSpPr>
        <a:xfrm>
          <a:off x="0" y="0"/>
          <a:ext cx="0" cy="0"/>
          <a:chOff x="0" y="0"/>
          <a:chExt cx="0" cy="0"/>
        </a:xfrm>
      </p:grpSpPr>
      <p:sp>
        <p:nvSpPr>
          <p:cNvPr id="289" name="Google Shape;289;p138"/>
          <p:cNvSpPr txBox="1"/>
          <p:nvPr>
            <p:ph idx="1" type="subTitle"/>
          </p:nvPr>
        </p:nvSpPr>
        <p:spPr>
          <a:xfrm>
            <a:off x="539550" y="1138351"/>
            <a:ext cx="8064900" cy="251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Char char="●"/>
              <a:defRPr sz="1300"/>
            </a:lvl1pPr>
            <a:lvl2pPr lvl="1" algn="ctr">
              <a:lnSpc>
                <a:spcPct val="100000"/>
              </a:lnSpc>
              <a:spcBef>
                <a:spcPts val="1000"/>
              </a:spcBef>
              <a:spcAft>
                <a:spcPts val="0"/>
              </a:spcAft>
              <a:buSzPts val="1500"/>
              <a:buChar char="○"/>
              <a:defRPr/>
            </a:lvl2pPr>
            <a:lvl3pPr lvl="2" algn="ctr">
              <a:lnSpc>
                <a:spcPct val="100000"/>
              </a:lnSpc>
              <a:spcBef>
                <a:spcPts val="0"/>
              </a:spcBef>
              <a:spcAft>
                <a:spcPts val="0"/>
              </a:spcAft>
              <a:buSzPts val="1500"/>
              <a:buChar char="■"/>
              <a:defRPr/>
            </a:lvl3pPr>
            <a:lvl4pPr lvl="3" algn="ctr">
              <a:lnSpc>
                <a:spcPct val="100000"/>
              </a:lnSpc>
              <a:spcBef>
                <a:spcPts val="0"/>
              </a:spcBef>
              <a:spcAft>
                <a:spcPts val="0"/>
              </a:spcAft>
              <a:buSzPts val="1500"/>
              <a:buChar char="●"/>
              <a:defRPr/>
            </a:lvl4pPr>
            <a:lvl5pPr lvl="4" algn="ctr">
              <a:lnSpc>
                <a:spcPct val="100000"/>
              </a:lnSpc>
              <a:spcBef>
                <a:spcPts val="0"/>
              </a:spcBef>
              <a:spcAft>
                <a:spcPts val="0"/>
              </a:spcAft>
              <a:buSzPts val="1500"/>
              <a:buChar char="○"/>
              <a:defRPr/>
            </a:lvl5pPr>
            <a:lvl6pPr lvl="5" algn="ctr">
              <a:lnSpc>
                <a:spcPct val="100000"/>
              </a:lnSpc>
              <a:spcBef>
                <a:spcPts val="0"/>
              </a:spcBef>
              <a:spcAft>
                <a:spcPts val="0"/>
              </a:spcAft>
              <a:buSzPts val="1500"/>
              <a:buChar char="■"/>
              <a:defRPr/>
            </a:lvl6pPr>
            <a:lvl7pPr lvl="6" algn="ctr">
              <a:lnSpc>
                <a:spcPct val="100000"/>
              </a:lnSpc>
              <a:spcBef>
                <a:spcPts val="0"/>
              </a:spcBef>
              <a:spcAft>
                <a:spcPts val="0"/>
              </a:spcAft>
              <a:buSzPts val="1500"/>
              <a:buChar char="●"/>
              <a:defRPr/>
            </a:lvl7pPr>
            <a:lvl8pPr lvl="7" algn="ctr">
              <a:lnSpc>
                <a:spcPct val="100000"/>
              </a:lnSpc>
              <a:spcBef>
                <a:spcPts val="0"/>
              </a:spcBef>
              <a:spcAft>
                <a:spcPts val="0"/>
              </a:spcAft>
              <a:buSzPts val="1500"/>
              <a:buChar char="○"/>
              <a:defRPr/>
            </a:lvl8pPr>
            <a:lvl9pPr lvl="8" algn="ctr">
              <a:lnSpc>
                <a:spcPct val="100000"/>
              </a:lnSpc>
              <a:spcBef>
                <a:spcPts val="0"/>
              </a:spcBef>
              <a:spcAft>
                <a:spcPts val="0"/>
              </a:spcAft>
              <a:buSzPts val="1500"/>
              <a:buChar char="■"/>
              <a:defRPr/>
            </a:lvl9pPr>
          </a:lstStyle>
          <a:p/>
        </p:txBody>
      </p:sp>
      <p:sp>
        <p:nvSpPr>
          <p:cNvPr id="290" name="Google Shape;290;p138"/>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291" name="Google Shape;291;p138"/>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292" name="Google Shape;292;p138"/>
          <p:cNvGrpSpPr/>
          <p:nvPr/>
        </p:nvGrpSpPr>
        <p:grpSpPr>
          <a:xfrm>
            <a:off x="9027096" y="717875"/>
            <a:ext cx="117000" cy="2080950"/>
            <a:chOff x="0" y="717875"/>
            <a:chExt cx="117000" cy="2080950"/>
          </a:xfrm>
        </p:grpSpPr>
        <p:sp>
          <p:nvSpPr>
            <p:cNvPr id="293" name="Google Shape;293;p138"/>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38"/>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38"/>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6" name="Google Shape;296;p1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_1">
    <p:spTree>
      <p:nvGrpSpPr>
        <p:cNvPr id="297" name="Shape 297"/>
        <p:cNvGrpSpPr/>
        <p:nvPr/>
      </p:nvGrpSpPr>
      <p:grpSpPr>
        <a:xfrm>
          <a:off x="0" y="0"/>
          <a:ext cx="0" cy="0"/>
          <a:chOff x="0" y="0"/>
          <a:chExt cx="0" cy="0"/>
        </a:xfrm>
      </p:grpSpPr>
      <p:sp>
        <p:nvSpPr>
          <p:cNvPr id="298" name="Google Shape;298;p139"/>
          <p:cNvSpPr txBox="1"/>
          <p:nvPr>
            <p:ph idx="1" type="subTitle"/>
          </p:nvPr>
        </p:nvSpPr>
        <p:spPr>
          <a:xfrm>
            <a:off x="530700" y="1132300"/>
            <a:ext cx="4018500" cy="347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1500"/>
              <a:buChar char="●"/>
              <a:defRPr sz="1300"/>
            </a:lvl1pPr>
            <a:lvl2pPr lvl="1" algn="ctr">
              <a:lnSpc>
                <a:spcPct val="100000"/>
              </a:lnSpc>
              <a:spcBef>
                <a:spcPts val="1000"/>
              </a:spcBef>
              <a:spcAft>
                <a:spcPts val="0"/>
              </a:spcAft>
              <a:buSzPts val="1500"/>
              <a:buChar char="○"/>
              <a:defRPr/>
            </a:lvl2pPr>
            <a:lvl3pPr lvl="2" algn="ctr">
              <a:lnSpc>
                <a:spcPct val="100000"/>
              </a:lnSpc>
              <a:spcBef>
                <a:spcPts val="0"/>
              </a:spcBef>
              <a:spcAft>
                <a:spcPts val="0"/>
              </a:spcAft>
              <a:buSzPts val="1500"/>
              <a:buChar char="■"/>
              <a:defRPr/>
            </a:lvl3pPr>
            <a:lvl4pPr lvl="3" algn="ctr">
              <a:lnSpc>
                <a:spcPct val="100000"/>
              </a:lnSpc>
              <a:spcBef>
                <a:spcPts val="0"/>
              </a:spcBef>
              <a:spcAft>
                <a:spcPts val="0"/>
              </a:spcAft>
              <a:buSzPts val="1500"/>
              <a:buChar char="●"/>
              <a:defRPr/>
            </a:lvl4pPr>
            <a:lvl5pPr lvl="4" algn="ctr">
              <a:lnSpc>
                <a:spcPct val="100000"/>
              </a:lnSpc>
              <a:spcBef>
                <a:spcPts val="0"/>
              </a:spcBef>
              <a:spcAft>
                <a:spcPts val="0"/>
              </a:spcAft>
              <a:buSzPts val="1500"/>
              <a:buChar char="○"/>
              <a:defRPr/>
            </a:lvl5pPr>
            <a:lvl6pPr lvl="5" algn="ctr">
              <a:lnSpc>
                <a:spcPct val="100000"/>
              </a:lnSpc>
              <a:spcBef>
                <a:spcPts val="0"/>
              </a:spcBef>
              <a:spcAft>
                <a:spcPts val="0"/>
              </a:spcAft>
              <a:buSzPts val="1500"/>
              <a:buChar char="■"/>
              <a:defRPr/>
            </a:lvl6pPr>
            <a:lvl7pPr lvl="6" algn="ctr">
              <a:lnSpc>
                <a:spcPct val="100000"/>
              </a:lnSpc>
              <a:spcBef>
                <a:spcPts val="0"/>
              </a:spcBef>
              <a:spcAft>
                <a:spcPts val="0"/>
              </a:spcAft>
              <a:buSzPts val="1500"/>
              <a:buChar char="●"/>
              <a:defRPr/>
            </a:lvl7pPr>
            <a:lvl8pPr lvl="7" algn="ctr">
              <a:lnSpc>
                <a:spcPct val="100000"/>
              </a:lnSpc>
              <a:spcBef>
                <a:spcPts val="0"/>
              </a:spcBef>
              <a:spcAft>
                <a:spcPts val="0"/>
              </a:spcAft>
              <a:buSzPts val="1500"/>
              <a:buChar char="○"/>
              <a:defRPr/>
            </a:lvl8pPr>
            <a:lvl9pPr lvl="8" algn="ctr">
              <a:lnSpc>
                <a:spcPct val="100000"/>
              </a:lnSpc>
              <a:spcBef>
                <a:spcPts val="0"/>
              </a:spcBef>
              <a:spcAft>
                <a:spcPts val="0"/>
              </a:spcAft>
              <a:buSzPts val="1500"/>
              <a:buChar char="■"/>
              <a:defRPr/>
            </a:lvl9pPr>
          </a:lstStyle>
          <a:p/>
        </p:txBody>
      </p:sp>
      <p:sp>
        <p:nvSpPr>
          <p:cNvPr id="299" name="Google Shape;299;p139"/>
          <p:cNvSpPr txBox="1"/>
          <p:nvPr>
            <p:ph idx="2" type="subTitle"/>
          </p:nvPr>
        </p:nvSpPr>
        <p:spPr>
          <a:xfrm>
            <a:off x="4879800" y="1132300"/>
            <a:ext cx="3733500" cy="347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Char char="●"/>
              <a:defRPr sz="1300"/>
            </a:lvl1pPr>
            <a:lvl2pPr lvl="1" algn="ctr">
              <a:lnSpc>
                <a:spcPct val="100000"/>
              </a:lnSpc>
              <a:spcBef>
                <a:spcPts val="0"/>
              </a:spcBef>
              <a:spcAft>
                <a:spcPts val="0"/>
              </a:spcAft>
              <a:buSzPts val="1500"/>
              <a:buChar char="○"/>
              <a:defRPr/>
            </a:lvl2pPr>
            <a:lvl3pPr lvl="2" algn="ctr">
              <a:lnSpc>
                <a:spcPct val="100000"/>
              </a:lnSpc>
              <a:spcBef>
                <a:spcPts val="0"/>
              </a:spcBef>
              <a:spcAft>
                <a:spcPts val="0"/>
              </a:spcAft>
              <a:buSzPts val="1500"/>
              <a:buChar char="■"/>
              <a:defRPr/>
            </a:lvl3pPr>
            <a:lvl4pPr lvl="3" algn="ctr">
              <a:lnSpc>
                <a:spcPct val="100000"/>
              </a:lnSpc>
              <a:spcBef>
                <a:spcPts val="0"/>
              </a:spcBef>
              <a:spcAft>
                <a:spcPts val="0"/>
              </a:spcAft>
              <a:buSzPts val="1500"/>
              <a:buChar char="●"/>
              <a:defRPr/>
            </a:lvl4pPr>
            <a:lvl5pPr lvl="4" algn="ctr">
              <a:lnSpc>
                <a:spcPct val="100000"/>
              </a:lnSpc>
              <a:spcBef>
                <a:spcPts val="0"/>
              </a:spcBef>
              <a:spcAft>
                <a:spcPts val="0"/>
              </a:spcAft>
              <a:buSzPts val="1500"/>
              <a:buChar char="○"/>
              <a:defRPr/>
            </a:lvl5pPr>
            <a:lvl6pPr lvl="5" algn="ctr">
              <a:lnSpc>
                <a:spcPct val="100000"/>
              </a:lnSpc>
              <a:spcBef>
                <a:spcPts val="0"/>
              </a:spcBef>
              <a:spcAft>
                <a:spcPts val="0"/>
              </a:spcAft>
              <a:buSzPts val="1500"/>
              <a:buChar char="■"/>
              <a:defRPr/>
            </a:lvl6pPr>
            <a:lvl7pPr lvl="6" algn="ctr">
              <a:lnSpc>
                <a:spcPct val="100000"/>
              </a:lnSpc>
              <a:spcBef>
                <a:spcPts val="0"/>
              </a:spcBef>
              <a:spcAft>
                <a:spcPts val="0"/>
              </a:spcAft>
              <a:buSzPts val="1500"/>
              <a:buChar char="●"/>
              <a:defRPr/>
            </a:lvl7pPr>
            <a:lvl8pPr lvl="7" algn="ctr">
              <a:lnSpc>
                <a:spcPct val="100000"/>
              </a:lnSpc>
              <a:spcBef>
                <a:spcPts val="0"/>
              </a:spcBef>
              <a:spcAft>
                <a:spcPts val="0"/>
              </a:spcAft>
              <a:buSzPts val="1500"/>
              <a:buChar char="○"/>
              <a:defRPr/>
            </a:lvl8pPr>
            <a:lvl9pPr lvl="8" algn="ctr">
              <a:lnSpc>
                <a:spcPct val="100000"/>
              </a:lnSpc>
              <a:spcBef>
                <a:spcPts val="0"/>
              </a:spcBef>
              <a:spcAft>
                <a:spcPts val="0"/>
              </a:spcAft>
              <a:buSzPts val="1500"/>
              <a:buChar char="■"/>
              <a:defRPr/>
            </a:lvl9pPr>
          </a:lstStyle>
          <a:p/>
        </p:txBody>
      </p:sp>
      <p:sp>
        <p:nvSpPr>
          <p:cNvPr id="300" name="Google Shape;300;p139"/>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301" name="Google Shape;301;p139"/>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302" name="Google Shape;302;p139"/>
          <p:cNvGrpSpPr/>
          <p:nvPr/>
        </p:nvGrpSpPr>
        <p:grpSpPr>
          <a:xfrm>
            <a:off x="0" y="717875"/>
            <a:ext cx="117000" cy="2080950"/>
            <a:chOff x="0" y="717875"/>
            <a:chExt cx="117000" cy="2080950"/>
          </a:xfrm>
        </p:grpSpPr>
        <p:sp>
          <p:nvSpPr>
            <p:cNvPr id="303" name="Google Shape;303;p139"/>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39"/>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39"/>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1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07" name="Shape 307"/>
        <p:cNvGrpSpPr/>
        <p:nvPr/>
      </p:nvGrpSpPr>
      <p:grpSpPr>
        <a:xfrm>
          <a:off x="0" y="0"/>
          <a:ext cx="0" cy="0"/>
          <a:chOff x="0" y="0"/>
          <a:chExt cx="0" cy="0"/>
        </a:xfrm>
      </p:grpSpPr>
      <p:sp>
        <p:nvSpPr>
          <p:cNvPr id="308" name="Google Shape;308;p1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14"/>
          <p:cNvSpPr txBox="1"/>
          <p:nvPr>
            <p:ph type="title"/>
          </p:nvPr>
        </p:nvSpPr>
        <p:spPr>
          <a:xfrm>
            <a:off x="539500" y="2234700"/>
            <a:ext cx="4737000" cy="105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60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40" name="Google Shape;40;p114"/>
          <p:cNvSpPr txBox="1"/>
          <p:nvPr>
            <p:ph idx="2" type="title"/>
          </p:nvPr>
        </p:nvSpPr>
        <p:spPr>
          <a:xfrm>
            <a:off x="540900" y="1105808"/>
            <a:ext cx="1579800" cy="12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9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41" name="Google Shape;41;p114"/>
          <p:cNvSpPr txBox="1"/>
          <p:nvPr>
            <p:ph idx="1" type="subTitle"/>
          </p:nvPr>
        </p:nvSpPr>
        <p:spPr>
          <a:xfrm>
            <a:off x="539500" y="3360600"/>
            <a:ext cx="4019400" cy="67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500"/>
              <a:buNone/>
              <a:defRPr sz="1800">
                <a:solidFill>
                  <a:schemeClr val="lt1"/>
                </a:solidFill>
              </a:defRPr>
            </a:lvl1pPr>
            <a:lvl2pPr lvl="1" algn="ctr">
              <a:lnSpc>
                <a:spcPct val="100000"/>
              </a:lnSpc>
              <a:spcBef>
                <a:spcPts val="0"/>
              </a:spcBef>
              <a:spcAft>
                <a:spcPts val="0"/>
              </a:spcAft>
              <a:buClr>
                <a:schemeClr val="lt1"/>
              </a:buClr>
              <a:buSzPts val="1500"/>
              <a:buNone/>
              <a:defRPr>
                <a:solidFill>
                  <a:schemeClr val="lt1"/>
                </a:solidFill>
              </a:defRPr>
            </a:lvl2pPr>
            <a:lvl3pPr lvl="2" algn="ctr">
              <a:lnSpc>
                <a:spcPct val="100000"/>
              </a:lnSpc>
              <a:spcBef>
                <a:spcPts val="0"/>
              </a:spcBef>
              <a:spcAft>
                <a:spcPts val="0"/>
              </a:spcAft>
              <a:buClr>
                <a:schemeClr val="lt1"/>
              </a:buClr>
              <a:buSzPts val="1500"/>
              <a:buNone/>
              <a:defRPr>
                <a:solidFill>
                  <a:schemeClr val="lt1"/>
                </a:solidFill>
              </a:defRPr>
            </a:lvl3pPr>
            <a:lvl4pPr lvl="3" algn="ctr">
              <a:lnSpc>
                <a:spcPct val="100000"/>
              </a:lnSpc>
              <a:spcBef>
                <a:spcPts val="0"/>
              </a:spcBef>
              <a:spcAft>
                <a:spcPts val="0"/>
              </a:spcAft>
              <a:buClr>
                <a:schemeClr val="lt1"/>
              </a:buClr>
              <a:buSzPts val="1500"/>
              <a:buNone/>
              <a:defRPr>
                <a:solidFill>
                  <a:schemeClr val="lt1"/>
                </a:solidFill>
              </a:defRPr>
            </a:lvl4pPr>
            <a:lvl5pPr lvl="4" algn="ctr">
              <a:lnSpc>
                <a:spcPct val="100000"/>
              </a:lnSpc>
              <a:spcBef>
                <a:spcPts val="0"/>
              </a:spcBef>
              <a:spcAft>
                <a:spcPts val="0"/>
              </a:spcAft>
              <a:buClr>
                <a:schemeClr val="lt1"/>
              </a:buClr>
              <a:buSzPts val="1500"/>
              <a:buNone/>
              <a:defRPr>
                <a:solidFill>
                  <a:schemeClr val="lt1"/>
                </a:solidFill>
              </a:defRPr>
            </a:lvl5pPr>
            <a:lvl6pPr lvl="5" algn="ctr">
              <a:lnSpc>
                <a:spcPct val="100000"/>
              </a:lnSpc>
              <a:spcBef>
                <a:spcPts val="0"/>
              </a:spcBef>
              <a:spcAft>
                <a:spcPts val="0"/>
              </a:spcAft>
              <a:buClr>
                <a:schemeClr val="lt1"/>
              </a:buClr>
              <a:buSzPts val="1500"/>
              <a:buNone/>
              <a:defRPr>
                <a:solidFill>
                  <a:schemeClr val="lt1"/>
                </a:solidFill>
              </a:defRPr>
            </a:lvl6pPr>
            <a:lvl7pPr lvl="6" algn="ctr">
              <a:lnSpc>
                <a:spcPct val="100000"/>
              </a:lnSpc>
              <a:spcBef>
                <a:spcPts val="0"/>
              </a:spcBef>
              <a:spcAft>
                <a:spcPts val="0"/>
              </a:spcAft>
              <a:buClr>
                <a:schemeClr val="lt1"/>
              </a:buClr>
              <a:buSzPts val="1500"/>
              <a:buNone/>
              <a:defRPr>
                <a:solidFill>
                  <a:schemeClr val="lt1"/>
                </a:solidFill>
              </a:defRPr>
            </a:lvl7pPr>
            <a:lvl8pPr lvl="7" algn="ctr">
              <a:lnSpc>
                <a:spcPct val="100000"/>
              </a:lnSpc>
              <a:spcBef>
                <a:spcPts val="0"/>
              </a:spcBef>
              <a:spcAft>
                <a:spcPts val="0"/>
              </a:spcAft>
              <a:buClr>
                <a:schemeClr val="lt1"/>
              </a:buClr>
              <a:buSzPts val="1500"/>
              <a:buNone/>
              <a:defRPr>
                <a:solidFill>
                  <a:schemeClr val="lt1"/>
                </a:solidFill>
              </a:defRPr>
            </a:lvl8pPr>
            <a:lvl9pPr lvl="8" algn="ctr">
              <a:lnSpc>
                <a:spcPct val="100000"/>
              </a:lnSpc>
              <a:spcBef>
                <a:spcPts val="0"/>
              </a:spcBef>
              <a:spcAft>
                <a:spcPts val="0"/>
              </a:spcAft>
              <a:buClr>
                <a:schemeClr val="lt1"/>
              </a:buClr>
              <a:buSzPts val="1500"/>
              <a:buNone/>
              <a:defRPr>
                <a:solidFill>
                  <a:schemeClr val="lt1"/>
                </a:solidFill>
              </a:defRPr>
            </a:lvl9pPr>
          </a:lstStyle>
          <a:p/>
        </p:txBody>
      </p:sp>
      <p:cxnSp>
        <p:nvCxnSpPr>
          <p:cNvPr id="42" name="Google Shape;42;p114"/>
          <p:cNvCxnSpPr/>
          <p:nvPr/>
        </p:nvCxnSpPr>
        <p:spPr>
          <a:xfrm>
            <a:off x="5295002" y="532950"/>
            <a:ext cx="0" cy="4077600"/>
          </a:xfrm>
          <a:prstGeom prst="straightConnector1">
            <a:avLst/>
          </a:prstGeom>
          <a:noFill/>
          <a:ln cap="flat" cmpd="sng" w="9525">
            <a:solidFill>
              <a:schemeClr val="lt1"/>
            </a:solidFill>
            <a:prstDash val="solid"/>
            <a:round/>
            <a:headEnd len="sm" w="sm" type="none"/>
            <a:tailEnd len="sm" w="sm" type="none"/>
          </a:ln>
        </p:spPr>
      </p:cxnSp>
      <p:grpSp>
        <p:nvGrpSpPr>
          <p:cNvPr id="43" name="Google Shape;43;p114"/>
          <p:cNvGrpSpPr/>
          <p:nvPr/>
        </p:nvGrpSpPr>
        <p:grpSpPr>
          <a:xfrm>
            <a:off x="0" y="717875"/>
            <a:ext cx="117000" cy="2080950"/>
            <a:chOff x="0" y="717875"/>
            <a:chExt cx="117000" cy="2080950"/>
          </a:xfrm>
        </p:grpSpPr>
        <p:sp>
          <p:nvSpPr>
            <p:cNvPr id="44" name="Google Shape;44;p114"/>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14"/>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14"/>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09" name="Shape 309"/>
        <p:cNvGrpSpPr/>
        <p:nvPr/>
      </p:nvGrpSpPr>
      <p:grpSpPr>
        <a:xfrm>
          <a:off x="0" y="0"/>
          <a:ext cx="0" cy="0"/>
          <a:chOff x="0" y="0"/>
          <a:chExt cx="0" cy="0"/>
        </a:xfrm>
      </p:grpSpPr>
      <p:sp>
        <p:nvSpPr>
          <p:cNvPr id="310" name="Google Shape;310;p144"/>
          <p:cNvSpPr txBox="1"/>
          <p:nvPr>
            <p:ph type="title"/>
          </p:nvPr>
        </p:nvSpPr>
        <p:spPr>
          <a:xfrm>
            <a:off x="1834500" y="3100374"/>
            <a:ext cx="5475000" cy="102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1" name="Google Shape;311;p144"/>
          <p:cNvSpPr txBox="1"/>
          <p:nvPr>
            <p:ph idx="2" type="title"/>
          </p:nvPr>
        </p:nvSpPr>
        <p:spPr>
          <a:xfrm>
            <a:off x="3718350" y="1945567"/>
            <a:ext cx="1707300" cy="121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9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12" name="Google Shape;312;p144"/>
          <p:cNvSpPr txBox="1"/>
          <p:nvPr>
            <p:ph idx="1" type="subTitle"/>
          </p:nvPr>
        </p:nvSpPr>
        <p:spPr>
          <a:xfrm>
            <a:off x="1834500" y="4139121"/>
            <a:ext cx="5475000" cy="45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grpSp>
        <p:nvGrpSpPr>
          <p:cNvPr id="313" name="Google Shape;313;p144"/>
          <p:cNvGrpSpPr/>
          <p:nvPr/>
        </p:nvGrpSpPr>
        <p:grpSpPr>
          <a:xfrm>
            <a:off x="9027096" y="717875"/>
            <a:ext cx="117000" cy="2080950"/>
            <a:chOff x="0" y="717875"/>
            <a:chExt cx="117000" cy="2080950"/>
          </a:xfrm>
        </p:grpSpPr>
        <p:sp>
          <p:nvSpPr>
            <p:cNvPr id="314" name="Google Shape;314;p144"/>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4"/>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4"/>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7" name="Google Shape;317;p1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18" name="Shape 318"/>
        <p:cNvGrpSpPr/>
        <p:nvPr/>
      </p:nvGrpSpPr>
      <p:grpSpPr>
        <a:xfrm>
          <a:off x="0" y="0"/>
          <a:ext cx="0" cy="0"/>
          <a:chOff x="0" y="0"/>
          <a:chExt cx="0" cy="0"/>
        </a:xfrm>
      </p:grpSpPr>
      <p:cxnSp>
        <p:nvCxnSpPr>
          <p:cNvPr id="319" name="Google Shape;319;p145"/>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320" name="Google Shape;320;p145"/>
          <p:cNvGrpSpPr/>
          <p:nvPr/>
        </p:nvGrpSpPr>
        <p:grpSpPr>
          <a:xfrm>
            <a:off x="9027096" y="717875"/>
            <a:ext cx="117000" cy="2080950"/>
            <a:chOff x="0" y="717875"/>
            <a:chExt cx="117000" cy="2080950"/>
          </a:xfrm>
        </p:grpSpPr>
        <p:sp>
          <p:nvSpPr>
            <p:cNvPr id="321" name="Google Shape;321;p145"/>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45"/>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5"/>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4" name="Google Shape;324;p1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25" name="Shape 325"/>
        <p:cNvGrpSpPr/>
        <p:nvPr/>
      </p:nvGrpSpPr>
      <p:grpSpPr>
        <a:xfrm>
          <a:off x="0" y="0"/>
          <a:ext cx="0" cy="0"/>
          <a:chOff x="0" y="0"/>
          <a:chExt cx="0" cy="0"/>
        </a:xfrm>
      </p:grpSpPr>
      <p:cxnSp>
        <p:nvCxnSpPr>
          <p:cNvPr id="326" name="Google Shape;326;p146"/>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327" name="Google Shape;327;p146"/>
          <p:cNvGrpSpPr/>
          <p:nvPr/>
        </p:nvGrpSpPr>
        <p:grpSpPr>
          <a:xfrm>
            <a:off x="0" y="717875"/>
            <a:ext cx="117000" cy="2080950"/>
            <a:chOff x="0" y="717875"/>
            <a:chExt cx="117000" cy="2080950"/>
          </a:xfrm>
        </p:grpSpPr>
        <p:sp>
          <p:nvSpPr>
            <p:cNvPr id="328" name="Google Shape;328;p146"/>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6"/>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6"/>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1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15"/>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solidFill>
                  <a:srgbClr val="406C6B"/>
                </a:solidFill>
                <a:latin typeface="Alice"/>
                <a:ea typeface="Alice"/>
                <a:cs typeface="Alice"/>
                <a:sym typeface="Alic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0" name="Google Shape;50;p115"/>
          <p:cNvSpPr txBox="1"/>
          <p:nvPr>
            <p:ph idx="1" type="body"/>
          </p:nvPr>
        </p:nvSpPr>
        <p:spPr>
          <a:xfrm>
            <a:off x="539400" y="1189425"/>
            <a:ext cx="8065200" cy="34155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0"/>
              </a:spcBef>
              <a:spcAft>
                <a:spcPts val="0"/>
              </a:spcAft>
              <a:buSzPts val="2000"/>
              <a:buAutoNum type="arabicPeriod"/>
              <a:defRPr sz="2000"/>
            </a:lvl1pPr>
            <a:lvl2pPr indent="-304800" lvl="1" marL="914400" algn="l">
              <a:lnSpc>
                <a:spcPct val="115000"/>
              </a:lnSpc>
              <a:spcBef>
                <a:spcPts val="0"/>
              </a:spcBef>
              <a:spcAft>
                <a:spcPts val="0"/>
              </a:spcAft>
              <a:buSzPts val="1200"/>
              <a:buFont typeface="Roboto Condensed Light"/>
              <a:buAutoNum type="alphaLcPeriod"/>
              <a:defRPr/>
            </a:lvl2pPr>
            <a:lvl3pPr indent="-304800" lvl="2" marL="1371600" algn="l">
              <a:lnSpc>
                <a:spcPct val="115000"/>
              </a:lnSpc>
              <a:spcBef>
                <a:spcPts val="0"/>
              </a:spcBef>
              <a:spcAft>
                <a:spcPts val="0"/>
              </a:spcAft>
              <a:buSzPts val="1200"/>
              <a:buFont typeface="Roboto Condensed Light"/>
              <a:buAutoNum type="romanLcPeriod"/>
              <a:defRPr/>
            </a:lvl3pPr>
            <a:lvl4pPr indent="-304800" lvl="3" marL="1828800" algn="l">
              <a:lnSpc>
                <a:spcPct val="115000"/>
              </a:lnSpc>
              <a:spcBef>
                <a:spcPts val="0"/>
              </a:spcBef>
              <a:spcAft>
                <a:spcPts val="0"/>
              </a:spcAft>
              <a:buSzPts val="1200"/>
              <a:buFont typeface="Roboto Condensed Light"/>
              <a:buAutoNum type="arabicPeriod"/>
              <a:defRPr/>
            </a:lvl4pPr>
            <a:lvl5pPr indent="-304800" lvl="4" marL="2286000" algn="l">
              <a:lnSpc>
                <a:spcPct val="115000"/>
              </a:lnSpc>
              <a:spcBef>
                <a:spcPts val="0"/>
              </a:spcBef>
              <a:spcAft>
                <a:spcPts val="0"/>
              </a:spcAft>
              <a:buSzPts val="1200"/>
              <a:buFont typeface="Roboto Condensed Light"/>
              <a:buAutoNum type="alphaLcPeriod"/>
              <a:defRPr/>
            </a:lvl5pPr>
            <a:lvl6pPr indent="-304800" lvl="5" marL="2743200" algn="l">
              <a:lnSpc>
                <a:spcPct val="115000"/>
              </a:lnSpc>
              <a:spcBef>
                <a:spcPts val="0"/>
              </a:spcBef>
              <a:spcAft>
                <a:spcPts val="0"/>
              </a:spcAft>
              <a:buSzPts val="1200"/>
              <a:buFont typeface="Roboto Condensed Light"/>
              <a:buAutoNum type="romanLcPeriod"/>
              <a:defRPr/>
            </a:lvl6pPr>
            <a:lvl7pPr indent="-304800" lvl="6" marL="3200400" algn="l">
              <a:lnSpc>
                <a:spcPct val="115000"/>
              </a:lnSpc>
              <a:spcBef>
                <a:spcPts val="0"/>
              </a:spcBef>
              <a:spcAft>
                <a:spcPts val="0"/>
              </a:spcAft>
              <a:buSzPts val="1200"/>
              <a:buFont typeface="Roboto Condensed Light"/>
              <a:buAutoNum type="arabicPeriod"/>
              <a:defRPr/>
            </a:lvl7pPr>
            <a:lvl8pPr indent="-304800" lvl="7" marL="3657600" algn="l">
              <a:lnSpc>
                <a:spcPct val="115000"/>
              </a:lnSpc>
              <a:spcBef>
                <a:spcPts val="0"/>
              </a:spcBef>
              <a:spcAft>
                <a:spcPts val="0"/>
              </a:spcAft>
              <a:buSzPts val="1200"/>
              <a:buFont typeface="Roboto Condensed Light"/>
              <a:buAutoNum type="alphaLcPeriod"/>
              <a:defRPr/>
            </a:lvl8pPr>
            <a:lvl9pPr indent="-304800" lvl="8" marL="4114800" algn="l">
              <a:lnSpc>
                <a:spcPct val="115000"/>
              </a:lnSpc>
              <a:spcBef>
                <a:spcPts val="0"/>
              </a:spcBef>
              <a:spcAft>
                <a:spcPts val="0"/>
              </a:spcAft>
              <a:buSzPts val="1200"/>
              <a:buFont typeface="Roboto Condensed Light"/>
              <a:buAutoNum type="romanLcPeriod"/>
              <a:defRPr/>
            </a:lvl9pPr>
          </a:lstStyle>
          <a:p/>
        </p:txBody>
      </p:sp>
      <p:grpSp>
        <p:nvGrpSpPr>
          <p:cNvPr id="51" name="Google Shape;51;p115"/>
          <p:cNvGrpSpPr/>
          <p:nvPr/>
        </p:nvGrpSpPr>
        <p:grpSpPr>
          <a:xfrm>
            <a:off x="9030796" y="717875"/>
            <a:ext cx="117000" cy="2080950"/>
            <a:chOff x="0" y="717875"/>
            <a:chExt cx="117000" cy="2080950"/>
          </a:xfrm>
        </p:grpSpPr>
        <p:sp>
          <p:nvSpPr>
            <p:cNvPr id="52" name="Google Shape;52;p115"/>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5"/>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5"/>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5" name="Google Shape;55;p115"/>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sp>
        <p:nvSpPr>
          <p:cNvPr id="56" name="Google Shape;56;p1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57" name="Shape 57"/>
        <p:cNvGrpSpPr/>
        <p:nvPr/>
      </p:nvGrpSpPr>
      <p:grpSpPr>
        <a:xfrm>
          <a:off x="0" y="0"/>
          <a:ext cx="0" cy="0"/>
          <a:chOff x="0" y="0"/>
          <a:chExt cx="0" cy="0"/>
        </a:xfrm>
      </p:grpSpPr>
      <p:sp>
        <p:nvSpPr>
          <p:cNvPr id="58" name="Google Shape;58;p116"/>
          <p:cNvSpPr txBox="1"/>
          <p:nvPr>
            <p:ph type="title"/>
          </p:nvPr>
        </p:nvSpPr>
        <p:spPr>
          <a:xfrm>
            <a:off x="3846649" y="2004763"/>
            <a:ext cx="4778100" cy="171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9" name="Google Shape;59;p116"/>
          <p:cNvSpPr txBox="1"/>
          <p:nvPr>
            <p:ph idx="2" type="title"/>
          </p:nvPr>
        </p:nvSpPr>
        <p:spPr>
          <a:xfrm>
            <a:off x="6917349" y="586077"/>
            <a:ext cx="1707300" cy="1518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9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0" name="Google Shape;60;p116"/>
          <p:cNvSpPr txBox="1"/>
          <p:nvPr>
            <p:ph idx="1" type="subTitle"/>
          </p:nvPr>
        </p:nvSpPr>
        <p:spPr>
          <a:xfrm>
            <a:off x="5274525" y="3861423"/>
            <a:ext cx="3350400" cy="696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sz="18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grpSp>
        <p:nvGrpSpPr>
          <p:cNvPr id="61" name="Google Shape;61;p116"/>
          <p:cNvGrpSpPr/>
          <p:nvPr/>
        </p:nvGrpSpPr>
        <p:grpSpPr>
          <a:xfrm>
            <a:off x="0" y="717875"/>
            <a:ext cx="117000" cy="2080950"/>
            <a:chOff x="0" y="717875"/>
            <a:chExt cx="117000" cy="2080950"/>
          </a:xfrm>
        </p:grpSpPr>
        <p:sp>
          <p:nvSpPr>
            <p:cNvPr id="62" name="Google Shape;62;p116"/>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6"/>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6"/>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5" name="Google Shape;65;p116"/>
          <p:cNvCxnSpPr/>
          <p:nvPr/>
        </p:nvCxnSpPr>
        <p:spPr>
          <a:xfrm>
            <a:off x="4390729" y="532950"/>
            <a:ext cx="0" cy="4077600"/>
          </a:xfrm>
          <a:prstGeom prst="straightConnector1">
            <a:avLst/>
          </a:prstGeom>
          <a:noFill/>
          <a:ln cap="flat" cmpd="sng" w="9525">
            <a:solidFill>
              <a:schemeClr val="lt1"/>
            </a:solidFill>
            <a:prstDash val="solid"/>
            <a:round/>
            <a:headEnd len="sm" w="sm" type="none"/>
            <a:tailEnd len="sm" w="sm" type="none"/>
          </a:ln>
        </p:spPr>
      </p:cxnSp>
      <p:sp>
        <p:nvSpPr>
          <p:cNvPr id="66" name="Google Shape;66;p1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17"/>
          <p:cNvSpPr txBox="1"/>
          <p:nvPr>
            <p:ph idx="1" type="subTitle"/>
          </p:nvPr>
        </p:nvSpPr>
        <p:spPr>
          <a:xfrm>
            <a:off x="768012" y="2024996"/>
            <a:ext cx="3054300" cy="49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solidFill>
                  <a:schemeClr val="dk1"/>
                </a:solidFill>
                <a:latin typeface="Alice"/>
                <a:ea typeface="Alice"/>
                <a:cs typeface="Alice"/>
                <a:sym typeface="Alic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9" name="Google Shape;69;p117"/>
          <p:cNvSpPr txBox="1"/>
          <p:nvPr>
            <p:ph idx="2" type="subTitle"/>
          </p:nvPr>
        </p:nvSpPr>
        <p:spPr>
          <a:xfrm>
            <a:off x="5321688" y="3046950"/>
            <a:ext cx="3054300" cy="49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solidFill>
                  <a:schemeClr val="lt2"/>
                </a:solidFill>
                <a:latin typeface="Alice"/>
                <a:ea typeface="Alice"/>
                <a:cs typeface="Alice"/>
                <a:sym typeface="Alic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0" name="Google Shape;70;p117"/>
          <p:cNvSpPr txBox="1"/>
          <p:nvPr>
            <p:ph idx="3" type="subTitle"/>
          </p:nvPr>
        </p:nvSpPr>
        <p:spPr>
          <a:xfrm>
            <a:off x="768012" y="2478874"/>
            <a:ext cx="3054300" cy="111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1" name="Google Shape;71;p117"/>
          <p:cNvSpPr txBox="1"/>
          <p:nvPr>
            <p:ph idx="4" type="subTitle"/>
          </p:nvPr>
        </p:nvSpPr>
        <p:spPr>
          <a:xfrm>
            <a:off x="5321688" y="3493429"/>
            <a:ext cx="3054300" cy="111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2" name="Google Shape;72;p117"/>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73" name="Google Shape;73;p117"/>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74" name="Google Shape;74;p117"/>
          <p:cNvGrpSpPr/>
          <p:nvPr/>
        </p:nvGrpSpPr>
        <p:grpSpPr>
          <a:xfrm>
            <a:off x="0" y="717875"/>
            <a:ext cx="117000" cy="2080950"/>
            <a:chOff x="0" y="717875"/>
            <a:chExt cx="117000" cy="2080950"/>
          </a:xfrm>
        </p:grpSpPr>
        <p:sp>
          <p:nvSpPr>
            <p:cNvPr id="75" name="Google Shape;75;p117"/>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7"/>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7"/>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79" name="Shape 79"/>
        <p:cNvGrpSpPr/>
        <p:nvPr/>
      </p:nvGrpSpPr>
      <p:grpSpPr>
        <a:xfrm>
          <a:off x="0" y="0"/>
          <a:ext cx="0" cy="0"/>
          <a:chOff x="0" y="0"/>
          <a:chExt cx="0" cy="0"/>
        </a:xfrm>
      </p:grpSpPr>
      <p:sp>
        <p:nvSpPr>
          <p:cNvPr id="80" name="Google Shape;80;p118"/>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81" name="Google Shape;81;p118"/>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82" name="Google Shape;82;p118"/>
          <p:cNvGrpSpPr/>
          <p:nvPr/>
        </p:nvGrpSpPr>
        <p:grpSpPr>
          <a:xfrm>
            <a:off x="0" y="717875"/>
            <a:ext cx="117000" cy="2080950"/>
            <a:chOff x="0" y="717875"/>
            <a:chExt cx="117000" cy="2080950"/>
          </a:xfrm>
        </p:grpSpPr>
        <p:sp>
          <p:nvSpPr>
            <p:cNvPr id="83" name="Google Shape;83;p118"/>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8"/>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8"/>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1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_1_1">
    <p:spTree>
      <p:nvGrpSpPr>
        <p:cNvPr id="87" name="Shape 87"/>
        <p:cNvGrpSpPr/>
        <p:nvPr/>
      </p:nvGrpSpPr>
      <p:grpSpPr>
        <a:xfrm>
          <a:off x="0" y="0"/>
          <a:ext cx="0" cy="0"/>
          <a:chOff x="0" y="0"/>
          <a:chExt cx="0" cy="0"/>
        </a:xfrm>
      </p:grpSpPr>
      <p:sp>
        <p:nvSpPr>
          <p:cNvPr id="88" name="Google Shape;88;p119"/>
          <p:cNvSpPr txBox="1"/>
          <p:nvPr>
            <p:ph idx="1" type="subTitle"/>
          </p:nvPr>
        </p:nvSpPr>
        <p:spPr>
          <a:xfrm>
            <a:off x="1735875" y="1098025"/>
            <a:ext cx="5672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9" name="Google Shape;89;p119"/>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90" name="Google Shape;90;p119"/>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grpSp>
        <p:nvGrpSpPr>
          <p:cNvPr id="91" name="Google Shape;91;p119"/>
          <p:cNvGrpSpPr/>
          <p:nvPr/>
        </p:nvGrpSpPr>
        <p:grpSpPr>
          <a:xfrm>
            <a:off x="9027096" y="717875"/>
            <a:ext cx="117000" cy="2080950"/>
            <a:chOff x="0" y="717875"/>
            <a:chExt cx="117000" cy="2080950"/>
          </a:xfrm>
        </p:grpSpPr>
        <p:sp>
          <p:nvSpPr>
            <p:cNvPr id="92" name="Google Shape;92;p119"/>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19"/>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9"/>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_1">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120"/>
          <p:cNvSpPr txBox="1"/>
          <p:nvPr>
            <p:ph idx="1" type="body"/>
          </p:nvPr>
        </p:nvSpPr>
        <p:spPr>
          <a:xfrm>
            <a:off x="539400" y="1539350"/>
            <a:ext cx="4744800" cy="30657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Clr>
                <a:schemeClr val="lt1"/>
              </a:buClr>
              <a:buSzPts val="1600"/>
              <a:buChar char="●"/>
              <a:defRPr sz="1600"/>
            </a:lvl1pPr>
            <a:lvl2pPr indent="-330200" lvl="1" marL="914400" algn="l">
              <a:lnSpc>
                <a:spcPct val="115000"/>
              </a:lnSpc>
              <a:spcBef>
                <a:spcPts val="0"/>
              </a:spcBef>
              <a:spcAft>
                <a:spcPts val="0"/>
              </a:spcAft>
              <a:buSzPts val="1600"/>
              <a:buFont typeface="Roboto Condensed Light"/>
              <a:buChar char="○"/>
              <a:defRPr sz="1600"/>
            </a:lvl2pPr>
            <a:lvl3pPr indent="-330200" lvl="2" marL="1371600" algn="l">
              <a:lnSpc>
                <a:spcPct val="115000"/>
              </a:lnSpc>
              <a:spcBef>
                <a:spcPts val="0"/>
              </a:spcBef>
              <a:spcAft>
                <a:spcPts val="0"/>
              </a:spcAft>
              <a:buSzPts val="1600"/>
              <a:buFont typeface="Roboto Condensed Light"/>
              <a:buChar char="■"/>
              <a:defRPr sz="1600"/>
            </a:lvl3pPr>
            <a:lvl4pPr indent="-330200" lvl="3" marL="1828800" algn="l">
              <a:lnSpc>
                <a:spcPct val="115000"/>
              </a:lnSpc>
              <a:spcBef>
                <a:spcPts val="0"/>
              </a:spcBef>
              <a:spcAft>
                <a:spcPts val="0"/>
              </a:spcAft>
              <a:buSzPts val="1600"/>
              <a:buFont typeface="Roboto Condensed Light"/>
              <a:buChar char="●"/>
              <a:defRPr sz="1600"/>
            </a:lvl4pPr>
            <a:lvl5pPr indent="-330200" lvl="4" marL="2286000" algn="l">
              <a:lnSpc>
                <a:spcPct val="115000"/>
              </a:lnSpc>
              <a:spcBef>
                <a:spcPts val="0"/>
              </a:spcBef>
              <a:spcAft>
                <a:spcPts val="0"/>
              </a:spcAft>
              <a:buSzPts val="1600"/>
              <a:buFont typeface="Roboto Condensed Light"/>
              <a:buChar char="○"/>
              <a:defRPr sz="1600"/>
            </a:lvl5pPr>
            <a:lvl6pPr indent="-330200" lvl="5" marL="2743200" algn="l">
              <a:lnSpc>
                <a:spcPct val="115000"/>
              </a:lnSpc>
              <a:spcBef>
                <a:spcPts val="0"/>
              </a:spcBef>
              <a:spcAft>
                <a:spcPts val="0"/>
              </a:spcAft>
              <a:buSzPts val="1600"/>
              <a:buFont typeface="Roboto Condensed Light"/>
              <a:buChar char="■"/>
              <a:defRPr sz="1600"/>
            </a:lvl6pPr>
            <a:lvl7pPr indent="-330200" lvl="6" marL="3200400" algn="l">
              <a:lnSpc>
                <a:spcPct val="115000"/>
              </a:lnSpc>
              <a:spcBef>
                <a:spcPts val="0"/>
              </a:spcBef>
              <a:spcAft>
                <a:spcPts val="0"/>
              </a:spcAft>
              <a:buSzPts val="1600"/>
              <a:buFont typeface="Roboto Condensed Light"/>
              <a:buChar char="●"/>
              <a:defRPr sz="1600"/>
            </a:lvl7pPr>
            <a:lvl8pPr indent="-330200" lvl="7" marL="3657600" algn="l">
              <a:lnSpc>
                <a:spcPct val="115000"/>
              </a:lnSpc>
              <a:spcBef>
                <a:spcPts val="0"/>
              </a:spcBef>
              <a:spcAft>
                <a:spcPts val="0"/>
              </a:spcAft>
              <a:buSzPts val="1600"/>
              <a:buFont typeface="Roboto Condensed Light"/>
              <a:buChar char="○"/>
              <a:defRPr sz="1600"/>
            </a:lvl8pPr>
            <a:lvl9pPr indent="-330200" lvl="8" marL="4114800" algn="l">
              <a:lnSpc>
                <a:spcPct val="115000"/>
              </a:lnSpc>
              <a:spcBef>
                <a:spcPts val="0"/>
              </a:spcBef>
              <a:spcAft>
                <a:spcPts val="0"/>
              </a:spcAft>
              <a:buSzPts val="1600"/>
              <a:buFont typeface="Roboto Condensed Light"/>
              <a:buChar char="■"/>
              <a:defRPr sz="1600"/>
            </a:lvl9pPr>
          </a:lstStyle>
          <a:p/>
        </p:txBody>
      </p:sp>
      <p:sp>
        <p:nvSpPr>
          <p:cNvPr id="98" name="Google Shape;98;p120"/>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atin typeface="Alice"/>
                <a:ea typeface="Alice"/>
                <a:cs typeface="Alice"/>
                <a:sym typeface="Alic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99" name="Google Shape;99;p120"/>
          <p:cNvGrpSpPr/>
          <p:nvPr/>
        </p:nvGrpSpPr>
        <p:grpSpPr>
          <a:xfrm>
            <a:off x="9030796" y="717875"/>
            <a:ext cx="117000" cy="2080950"/>
            <a:chOff x="0" y="717875"/>
            <a:chExt cx="117000" cy="2080950"/>
          </a:xfrm>
        </p:grpSpPr>
        <p:sp>
          <p:nvSpPr>
            <p:cNvPr id="100" name="Google Shape;100;p120"/>
            <p:cNvSpPr/>
            <p:nvPr/>
          </p:nvSpPr>
          <p:spPr>
            <a:xfrm>
              <a:off x="0" y="717875"/>
              <a:ext cx="117000" cy="66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0"/>
            <p:cNvSpPr/>
            <p:nvPr/>
          </p:nvSpPr>
          <p:spPr>
            <a:xfrm>
              <a:off x="0" y="1425350"/>
              <a:ext cx="117000" cy="66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0"/>
            <p:cNvSpPr/>
            <p:nvPr/>
          </p:nvSpPr>
          <p:spPr>
            <a:xfrm>
              <a:off x="0" y="2132825"/>
              <a:ext cx="117000" cy="66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 name="Google Shape;103;p120"/>
          <p:cNvCxnSpPr/>
          <p:nvPr/>
        </p:nvCxnSpPr>
        <p:spPr>
          <a:xfrm rot="10800000">
            <a:off x="0" y="238450"/>
            <a:ext cx="5439900" cy="0"/>
          </a:xfrm>
          <a:prstGeom prst="straightConnector1">
            <a:avLst/>
          </a:prstGeom>
          <a:noFill/>
          <a:ln cap="flat" cmpd="sng" w="9525">
            <a:solidFill>
              <a:schemeClr val="lt1"/>
            </a:solidFill>
            <a:prstDash val="solid"/>
            <a:round/>
            <a:headEnd len="sm" w="sm" type="none"/>
            <a:tailEnd len="sm" w="sm" type="none"/>
          </a:ln>
        </p:spPr>
      </p:cxnSp>
      <p:sp>
        <p:nvSpPr>
          <p:cNvPr id="104" name="Google Shape;104;p1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500"/>
              <a:buFont typeface="Alice"/>
              <a:buNone/>
              <a:defRPr b="1" i="0" sz="2500" u="none" cap="none" strike="noStrike">
                <a:solidFill>
                  <a:schemeClr val="lt1"/>
                </a:solidFill>
                <a:latin typeface="Alice"/>
                <a:ea typeface="Alice"/>
                <a:cs typeface="Alice"/>
                <a:sym typeface="Alice"/>
              </a:defRPr>
            </a:lvl1pPr>
            <a:lvl2pPr lvl="1" marR="0" rtl="0" algn="l">
              <a:lnSpc>
                <a:spcPct val="100000"/>
              </a:lnSpc>
              <a:spcBef>
                <a:spcPts val="0"/>
              </a:spcBef>
              <a:spcAft>
                <a:spcPts val="0"/>
              </a:spcAft>
              <a:buClr>
                <a:schemeClr val="lt1"/>
              </a:buClr>
              <a:buSzPts val="3500"/>
              <a:buFont typeface="Alice"/>
              <a:buNone/>
              <a:defRPr b="1" i="0" sz="3500" u="none" cap="none" strike="noStrike">
                <a:solidFill>
                  <a:schemeClr val="lt1"/>
                </a:solidFill>
                <a:latin typeface="Alice"/>
                <a:ea typeface="Alice"/>
                <a:cs typeface="Alice"/>
                <a:sym typeface="Alice"/>
              </a:defRPr>
            </a:lvl2pPr>
            <a:lvl3pPr lvl="2" marR="0" rtl="0" algn="l">
              <a:lnSpc>
                <a:spcPct val="100000"/>
              </a:lnSpc>
              <a:spcBef>
                <a:spcPts val="0"/>
              </a:spcBef>
              <a:spcAft>
                <a:spcPts val="0"/>
              </a:spcAft>
              <a:buClr>
                <a:schemeClr val="lt1"/>
              </a:buClr>
              <a:buSzPts val="3500"/>
              <a:buFont typeface="Alice"/>
              <a:buNone/>
              <a:defRPr b="1" i="0" sz="3500" u="none" cap="none" strike="noStrike">
                <a:solidFill>
                  <a:schemeClr val="lt1"/>
                </a:solidFill>
                <a:latin typeface="Alice"/>
                <a:ea typeface="Alice"/>
                <a:cs typeface="Alice"/>
                <a:sym typeface="Alice"/>
              </a:defRPr>
            </a:lvl3pPr>
            <a:lvl4pPr lvl="3" marR="0" rtl="0" algn="l">
              <a:lnSpc>
                <a:spcPct val="100000"/>
              </a:lnSpc>
              <a:spcBef>
                <a:spcPts val="0"/>
              </a:spcBef>
              <a:spcAft>
                <a:spcPts val="0"/>
              </a:spcAft>
              <a:buClr>
                <a:schemeClr val="lt1"/>
              </a:buClr>
              <a:buSzPts val="3500"/>
              <a:buFont typeface="Alice"/>
              <a:buNone/>
              <a:defRPr b="1" i="0" sz="3500" u="none" cap="none" strike="noStrike">
                <a:solidFill>
                  <a:schemeClr val="lt1"/>
                </a:solidFill>
                <a:latin typeface="Alice"/>
                <a:ea typeface="Alice"/>
                <a:cs typeface="Alice"/>
                <a:sym typeface="Alice"/>
              </a:defRPr>
            </a:lvl4pPr>
            <a:lvl5pPr lvl="4" marR="0" rtl="0" algn="l">
              <a:lnSpc>
                <a:spcPct val="100000"/>
              </a:lnSpc>
              <a:spcBef>
                <a:spcPts val="0"/>
              </a:spcBef>
              <a:spcAft>
                <a:spcPts val="0"/>
              </a:spcAft>
              <a:buClr>
                <a:schemeClr val="lt1"/>
              </a:buClr>
              <a:buSzPts val="3500"/>
              <a:buFont typeface="Alice"/>
              <a:buNone/>
              <a:defRPr b="1" i="0" sz="3500" u="none" cap="none" strike="noStrike">
                <a:solidFill>
                  <a:schemeClr val="lt1"/>
                </a:solidFill>
                <a:latin typeface="Alice"/>
                <a:ea typeface="Alice"/>
                <a:cs typeface="Alice"/>
                <a:sym typeface="Alice"/>
              </a:defRPr>
            </a:lvl5pPr>
            <a:lvl6pPr lvl="5" marR="0" rtl="0" algn="l">
              <a:lnSpc>
                <a:spcPct val="100000"/>
              </a:lnSpc>
              <a:spcBef>
                <a:spcPts val="0"/>
              </a:spcBef>
              <a:spcAft>
                <a:spcPts val="0"/>
              </a:spcAft>
              <a:buClr>
                <a:schemeClr val="lt1"/>
              </a:buClr>
              <a:buSzPts val="3500"/>
              <a:buFont typeface="Alice"/>
              <a:buNone/>
              <a:defRPr b="1" i="0" sz="3500" u="none" cap="none" strike="noStrike">
                <a:solidFill>
                  <a:schemeClr val="lt1"/>
                </a:solidFill>
                <a:latin typeface="Alice"/>
                <a:ea typeface="Alice"/>
                <a:cs typeface="Alice"/>
                <a:sym typeface="Alice"/>
              </a:defRPr>
            </a:lvl6pPr>
            <a:lvl7pPr lvl="6" marR="0" rtl="0" algn="l">
              <a:lnSpc>
                <a:spcPct val="100000"/>
              </a:lnSpc>
              <a:spcBef>
                <a:spcPts val="0"/>
              </a:spcBef>
              <a:spcAft>
                <a:spcPts val="0"/>
              </a:spcAft>
              <a:buClr>
                <a:schemeClr val="lt1"/>
              </a:buClr>
              <a:buSzPts val="3500"/>
              <a:buFont typeface="Alice"/>
              <a:buNone/>
              <a:defRPr b="1" i="0" sz="3500" u="none" cap="none" strike="noStrike">
                <a:solidFill>
                  <a:schemeClr val="lt1"/>
                </a:solidFill>
                <a:latin typeface="Alice"/>
                <a:ea typeface="Alice"/>
                <a:cs typeface="Alice"/>
                <a:sym typeface="Alice"/>
              </a:defRPr>
            </a:lvl7pPr>
            <a:lvl8pPr lvl="7" marR="0" rtl="0" algn="l">
              <a:lnSpc>
                <a:spcPct val="100000"/>
              </a:lnSpc>
              <a:spcBef>
                <a:spcPts val="0"/>
              </a:spcBef>
              <a:spcAft>
                <a:spcPts val="0"/>
              </a:spcAft>
              <a:buClr>
                <a:schemeClr val="lt1"/>
              </a:buClr>
              <a:buSzPts val="3500"/>
              <a:buFont typeface="Alice"/>
              <a:buNone/>
              <a:defRPr b="1" i="0" sz="3500" u="none" cap="none" strike="noStrike">
                <a:solidFill>
                  <a:schemeClr val="lt1"/>
                </a:solidFill>
                <a:latin typeface="Alice"/>
                <a:ea typeface="Alice"/>
                <a:cs typeface="Alice"/>
                <a:sym typeface="Alice"/>
              </a:defRPr>
            </a:lvl8pPr>
            <a:lvl9pPr lvl="8" marR="0" rtl="0" algn="l">
              <a:lnSpc>
                <a:spcPct val="100000"/>
              </a:lnSpc>
              <a:spcBef>
                <a:spcPts val="0"/>
              </a:spcBef>
              <a:spcAft>
                <a:spcPts val="0"/>
              </a:spcAft>
              <a:buClr>
                <a:schemeClr val="lt1"/>
              </a:buClr>
              <a:buSzPts val="3500"/>
              <a:buFont typeface="Alice"/>
              <a:buNone/>
              <a:defRPr b="1" i="0" sz="3500" u="none" cap="none" strike="noStrike">
                <a:solidFill>
                  <a:schemeClr val="lt1"/>
                </a:solidFill>
                <a:latin typeface="Alice"/>
                <a:ea typeface="Alice"/>
                <a:cs typeface="Alice"/>
                <a:sym typeface="Alice"/>
              </a:defRPr>
            </a:lvl9pPr>
          </a:lstStyle>
          <a:p/>
        </p:txBody>
      </p:sp>
      <p:sp>
        <p:nvSpPr>
          <p:cNvPr id="7" name="Google Shape;7;p111"/>
          <p:cNvSpPr txBox="1"/>
          <p:nvPr>
            <p:ph idx="1" type="body"/>
          </p:nvPr>
        </p:nvSpPr>
        <p:spPr>
          <a:xfrm>
            <a:off x="311700" y="114332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1pPr>
            <a:lvl2pPr indent="-323850" lvl="1" marL="9144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2pPr>
            <a:lvl3pPr indent="-323850" lvl="2" marL="13716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3pPr>
            <a:lvl4pPr indent="-323850" lvl="3" marL="18288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4pPr>
            <a:lvl5pPr indent="-323850" lvl="4" marL="22860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5pPr>
            <a:lvl6pPr indent="-323850" lvl="5" marL="27432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6pPr>
            <a:lvl7pPr indent="-323850" lvl="6" marL="32004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7pPr>
            <a:lvl8pPr indent="-323850" lvl="7" marL="36576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8pPr>
            <a:lvl9pPr indent="-323850" lvl="8" marL="41148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9pPr>
          </a:lstStyle>
          <a:p/>
        </p:txBody>
      </p:sp>
      <p:sp>
        <p:nvSpPr>
          <p:cNvPr id="8" name="Google Shape;8;p1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3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7.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0.png"/><Relationship Id="rId6"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4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4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3.xml"/><Relationship Id="rId3" Type="http://schemas.openxmlformats.org/officeDocument/2006/relationships/hyperlink" Target="http://drive.google.com/file/d/1UtYIh9JIqLoOxVnizFNPwGqCMseUQERe/view" TargetMode="Externa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3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1"/>
          <p:cNvSpPr txBox="1"/>
          <p:nvPr>
            <p:ph idx="1" type="subTitle"/>
          </p:nvPr>
        </p:nvSpPr>
        <p:spPr>
          <a:xfrm>
            <a:off x="424350" y="4143650"/>
            <a:ext cx="5478000" cy="38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
              <a:t>Alicia Chua Jieying, Anil Ankitha</a:t>
            </a:r>
            <a:endParaRPr/>
          </a:p>
          <a:p>
            <a:pPr indent="0" lvl="0" marL="0" rtl="0" algn="l">
              <a:lnSpc>
                <a:spcPct val="100000"/>
              </a:lnSpc>
              <a:spcBef>
                <a:spcPts val="0"/>
              </a:spcBef>
              <a:spcAft>
                <a:spcPts val="0"/>
              </a:spcAft>
              <a:buSzPts val="1500"/>
              <a:buNone/>
            </a:pPr>
            <a:r>
              <a:rPr lang="en"/>
              <a:t>Arora Srishti, Justyn Phoa Zairen</a:t>
            </a:r>
            <a:endParaRPr/>
          </a:p>
          <a:p>
            <a:pPr indent="0" lvl="0" marL="0" rtl="0" algn="l">
              <a:lnSpc>
                <a:spcPct val="100000"/>
              </a:lnSpc>
              <a:spcBef>
                <a:spcPts val="0"/>
              </a:spcBef>
              <a:spcAft>
                <a:spcPts val="0"/>
              </a:spcAft>
              <a:buSzPts val="1500"/>
              <a:buNone/>
            </a:pPr>
            <a:r>
              <a:rPr lang="en"/>
              <a:t>Liu Chang Song, Tan Mei Xuan</a:t>
            </a:r>
            <a:endParaRPr/>
          </a:p>
          <a:p>
            <a:pPr indent="0" lvl="0" marL="0" rtl="0" algn="l">
              <a:lnSpc>
                <a:spcPct val="100000"/>
              </a:lnSpc>
              <a:spcBef>
                <a:spcPts val="0"/>
              </a:spcBef>
              <a:spcAft>
                <a:spcPts val="0"/>
              </a:spcAft>
              <a:buSzPts val="1500"/>
              <a:buNone/>
            </a:pPr>
            <a:r>
              <a:t/>
            </a:r>
            <a:endParaRPr/>
          </a:p>
          <a:p>
            <a:pPr indent="0" lvl="0" marL="0" rtl="0" algn="l">
              <a:lnSpc>
                <a:spcPct val="100000"/>
              </a:lnSpc>
              <a:spcBef>
                <a:spcPts val="0"/>
              </a:spcBef>
              <a:spcAft>
                <a:spcPts val="0"/>
              </a:spcAft>
              <a:buSzPts val="1500"/>
              <a:buNone/>
            </a:pPr>
            <a:r>
              <a:t/>
            </a:r>
            <a:endParaRPr/>
          </a:p>
        </p:txBody>
      </p:sp>
      <p:sp>
        <p:nvSpPr>
          <p:cNvPr id="337" name="Google Shape;337;p1"/>
          <p:cNvSpPr txBox="1"/>
          <p:nvPr>
            <p:ph idx="2" type="ctrTitle"/>
          </p:nvPr>
        </p:nvSpPr>
        <p:spPr>
          <a:xfrm>
            <a:off x="424350" y="3587325"/>
            <a:ext cx="5478000" cy="38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Group 16</a:t>
            </a:r>
            <a:endParaRPr/>
          </a:p>
        </p:txBody>
      </p:sp>
      <p:sp>
        <p:nvSpPr>
          <p:cNvPr id="338" name="Google Shape;338;p1"/>
          <p:cNvSpPr txBox="1"/>
          <p:nvPr>
            <p:ph type="ctrTitle"/>
          </p:nvPr>
        </p:nvSpPr>
        <p:spPr>
          <a:xfrm>
            <a:off x="424350" y="953625"/>
            <a:ext cx="5067000" cy="23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 sz="4500"/>
              <a:t>Sentiment Analysis on gun laws in the USA</a:t>
            </a:r>
            <a:endParaRPr sz="4500"/>
          </a:p>
        </p:txBody>
      </p:sp>
      <p:pic>
        <p:nvPicPr>
          <p:cNvPr id="339" name="Google Shape;339;p1"/>
          <p:cNvPicPr preferRelativeResize="0"/>
          <p:nvPr/>
        </p:nvPicPr>
        <p:blipFill rotWithShape="1">
          <a:blip r:embed="rId4">
            <a:alphaModFix/>
          </a:blip>
          <a:srcRect b="709" l="49036" r="2058" t="-710"/>
          <a:stretch/>
        </p:blipFill>
        <p:spPr>
          <a:xfrm>
            <a:off x="5670325" y="-60050"/>
            <a:ext cx="3473700" cy="5203500"/>
          </a:xfrm>
          <a:prstGeom prst="snip2DiagRect">
            <a:avLst>
              <a:gd fmla="val 0" name="adj1"/>
              <a:gd fmla="val 0" name="adj2"/>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1746be6609e_0_22"/>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dk1"/>
                </a:solidFill>
              </a:rPr>
              <a:t>Methodology</a:t>
            </a:r>
            <a:endParaRPr>
              <a:solidFill>
                <a:schemeClr val="dk1"/>
              </a:solidFill>
            </a:endParaRPr>
          </a:p>
        </p:txBody>
      </p:sp>
      <p:sp>
        <p:nvSpPr>
          <p:cNvPr id="447" name="Google Shape;447;g1746be6609e_0_22"/>
          <p:cNvSpPr txBox="1"/>
          <p:nvPr>
            <p:ph idx="4294967295" type="subTitle"/>
          </p:nvPr>
        </p:nvSpPr>
        <p:spPr>
          <a:xfrm>
            <a:off x="6409507" y="1949357"/>
            <a:ext cx="2196600" cy="648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lt1"/>
              </a:buClr>
              <a:buSzPts val="1600"/>
              <a:buFont typeface="Roboto"/>
              <a:buChar char="●"/>
            </a:pPr>
            <a:r>
              <a:rPr lang="en" sz="1600"/>
              <a:t>Data cleaning</a:t>
            </a:r>
            <a:endParaRPr b="0" i="0" sz="1600" u="none" cap="none" strike="noStrike">
              <a:solidFill>
                <a:schemeClr val="lt1"/>
              </a:solidFill>
              <a:latin typeface="Roboto"/>
              <a:ea typeface="Roboto"/>
              <a:cs typeface="Roboto"/>
              <a:sym typeface="Roboto"/>
            </a:endParaRPr>
          </a:p>
        </p:txBody>
      </p:sp>
      <p:sp>
        <p:nvSpPr>
          <p:cNvPr id="448" name="Google Shape;448;g1746be6609e_0_22"/>
          <p:cNvSpPr txBox="1"/>
          <p:nvPr>
            <p:ph idx="4294967295" type="title"/>
          </p:nvPr>
        </p:nvSpPr>
        <p:spPr>
          <a:xfrm>
            <a:off x="6095075" y="1529875"/>
            <a:ext cx="2914200" cy="396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500"/>
              <a:buNone/>
            </a:pPr>
            <a:r>
              <a:rPr lang="en"/>
              <a:t>Pre-processing</a:t>
            </a:r>
            <a:endParaRPr/>
          </a:p>
        </p:txBody>
      </p:sp>
      <p:sp>
        <p:nvSpPr>
          <p:cNvPr id="449" name="Google Shape;449;g1746be6609e_0_22"/>
          <p:cNvSpPr txBox="1"/>
          <p:nvPr>
            <p:ph idx="4294967295" type="subTitle"/>
          </p:nvPr>
        </p:nvSpPr>
        <p:spPr>
          <a:xfrm>
            <a:off x="6407014" y="3969142"/>
            <a:ext cx="2196600" cy="648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lt1"/>
              </a:buClr>
              <a:buSzPts val="1600"/>
              <a:buFont typeface="Roboto"/>
              <a:buChar char="●"/>
            </a:pPr>
            <a:r>
              <a:rPr lang="en" sz="1600"/>
              <a:t>Stemming</a:t>
            </a:r>
            <a:endParaRPr sz="1600"/>
          </a:p>
          <a:p>
            <a:pPr indent="-330200" lvl="0" marL="457200" marR="0" rtl="0" algn="l">
              <a:lnSpc>
                <a:spcPct val="100000"/>
              </a:lnSpc>
              <a:spcBef>
                <a:spcPts val="0"/>
              </a:spcBef>
              <a:spcAft>
                <a:spcPts val="0"/>
              </a:spcAft>
              <a:buSzPts val="1600"/>
              <a:buChar char="●"/>
            </a:pPr>
            <a:r>
              <a:rPr lang="en" sz="1600"/>
              <a:t>Lemmatization</a:t>
            </a:r>
            <a:endParaRPr sz="1600"/>
          </a:p>
        </p:txBody>
      </p:sp>
      <p:sp>
        <p:nvSpPr>
          <p:cNvPr id="450" name="Google Shape;450;g1746be6609e_0_22"/>
          <p:cNvSpPr txBox="1"/>
          <p:nvPr>
            <p:ph idx="4294967295" type="title"/>
          </p:nvPr>
        </p:nvSpPr>
        <p:spPr>
          <a:xfrm>
            <a:off x="537900" y="1529875"/>
            <a:ext cx="3348900" cy="39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solidFill>
                  <a:schemeClr val="lt2"/>
                </a:solidFill>
              </a:rPr>
              <a:t>Prepare Dataset</a:t>
            </a:r>
            <a:endParaRPr>
              <a:solidFill>
                <a:schemeClr val="lt2"/>
              </a:solidFill>
            </a:endParaRPr>
          </a:p>
        </p:txBody>
      </p:sp>
      <p:sp>
        <p:nvSpPr>
          <p:cNvPr id="451" name="Google Shape;451;g1746be6609e_0_22"/>
          <p:cNvSpPr txBox="1"/>
          <p:nvPr>
            <p:ph idx="4294967295" type="title"/>
          </p:nvPr>
        </p:nvSpPr>
        <p:spPr>
          <a:xfrm>
            <a:off x="324600" y="3561050"/>
            <a:ext cx="3561900" cy="39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Manual Labelling</a:t>
            </a:r>
            <a:endParaRPr/>
          </a:p>
        </p:txBody>
      </p:sp>
      <p:sp>
        <p:nvSpPr>
          <p:cNvPr id="452" name="Google Shape;452;g1746be6609e_0_22"/>
          <p:cNvSpPr txBox="1"/>
          <p:nvPr>
            <p:ph idx="4294967295" type="subTitle"/>
          </p:nvPr>
        </p:nvSpPr>
        <p:spPr>
          <a:xfrm>
            <a:off x="431251" y="3969150"/>
            <a:ext cx="2459100" cy="648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lt1"/>
              </a:buClr>
              <a:buSzPts val="1600"/>
              <a:buFont typeface="Roboto"/>
              <a:buChar char="●"/>
            </a:pPr>
            <a:r>
              <a:rPr lang="en" sz="1600"/>
              <a:t>Label corpus based on the sentiment</a:t>
            </a:r>
            <a:endParaRPr sz="1600"/>
          </a:p>
          <a:p>
            <a:pPr indent="-330200" lvl="0" marL="457200" marR="0" rtl="0" algn="l">
              <a:lnSpc>
                <a:spcPct val="100000"/>
              </a:lnSpc>
              <a:spcBef>
                <a:spcPts val="0"/>
              </a:spcBef>
              <a:spcAft>
                <a:spcPts val="0"/>
              </a:spcAft>
              <a:buSzPts val="1600"/>
              <a:buChar char="●"/>
            </a:pPr>
            <a:r>
              <a:rPr lang="en" sz="1600"/>
              <a:t>0, 1, -1</a:t>
            </a:r>
            <a:endParaRPr sz="1600"/>
          </a:p>
        </p:txBody>
      </p:sp>
      <p:sp>
        <p:nvSpPr>
          <p:cNvPr id="453" name="Google Shape;453;g1746be6609e_0_22"/>
          <p:cNvSpPr txBox="1"/>
          <p:nvPr>
            <p:ph idx="4294967295" type="title"/>
          </p:nvPr>
        </p:nvSpPr>
        <p:spPr>
          <a:xfrm>
            <a:off x="4999125" y="3529275"/>
            <a:ext cx="4010100" cy="396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500"/>
              <a:buNone/>
            </a:pPr>
            <a:r>
              <a:rPr lang="en">
                <a:solidFill>
                  <a:schemeClr val="dk1"/>
                </a:solidFill>
              </a:rPr>
              <a:t>Text Normalization</a:t>
            </a:r>
            <a:endParaRPr>
              <a:solidFill>
                <a:schemeClr val="dk1"/>
              </a:solidFill>
            </a:endParaRPr>
          </a:p>
        </p:txBody>
      </p:sp>
      <p:sp>
        <p:nvSpPr>
          <p:cNvPr id="454" name="Google Shape;454;g1746be6609e_0_22"/>
          <p:cNvSpPr/>
          <p:nvPr/>
        </p:nvSpPr>
        <p:spPr>
          <a:xfrm flipH="1" rot="-1800081">
            <a:off x="3457178" y="1773102"/>
            <a:ext cx="2236108" cy="2236108"/>
          </a:xfrm>
          <a:prstGeom prst="blockArc">
            <a:avLst>
              <a:gd fmla="val 14348563" name="adj1"/>
              <a:gd fmla="val 19872341" name="adj2"/>
              <a:gd fmla="val 9100" name="adj3"/>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1746be6609e_0_22"/>
          <p:cNvSpPr/>
          <p:nvPr/>
        </p:nvSpPr>
        <p:spPr>
          <a:xfrm rot="1800081">
            <a:off x="3455404" y="1773102"/>
            <a:ext cx="2236108" cy="2236108"/>
          </a:xfrm>
          <a:prstGeom prst="blockArc">
            <a:avLst>
              <a:gd fmla="val 14545937" name="adj1"/>
              <a:gd fmla="val 19902139" name="adj2"/>
              <a:gd fmla="val 9115"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1746be6609e_0_22"/>
          <p:cNvSpPr/>
          <p:nvPr/>
        </p:nvSpPr>
        <p:spPr>
          <a:xfrm rot="9000886">
            <a:off x="3450665" y="1772759"/>
            <a:ext cx="2235398" cy="2235398"/>
          </a:xfrm>
          <a:prstGeom prst="blockArc">
            <a:avLst>
              <a:gd fmla="val 18041678" name="adj1"/>
              <a:gd fmla="val 1798478" name="adj2"/>
              <a:gd fmla="val 9595"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1746be6609e_0_22"/>
          <p:cNvSpPr/>
          <p:nvPr/>
        </p:nvSpPr>
        <p:spPr>
          <a:xfrm flipH="1" rot="-9000886">
            <a:off x="3456884" y="1773383"/>
            <a:ext cx="2235398" cy="2235398"/>
          </a:xfrm>
          <a:prstGeom prst="blockArc">
            <a:avLst>
              <a:gd fmla="val 17967225" name="adj1"/>
              <a:gd fmla="val 1529547" name="adj2"/>
              <a:gd fmla="val 9279" name="adj3"/>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1746be6609e_0_22"/>
          <p:cNvSpPr/>
          <p:nvPr/>
        </p:nvSpPr>
        <p:spPr>
          <a:xfrm rot="8100000">
            <a:off x="3410943" y="2746239"/>
            <a:ext cx="301652" cy="301652"/>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1746be6609e_0_22"/>
          <p:cNvSpPr/>
          <p:nvPr/>
        </p:nvSpPr>
        <p:spPr>
          <a:xfrm rot="-2700000">
            <a:off x="5432093" y="2740288"/>
            <a:ext cx="301652" cy="301652"/>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1746be6609e_0_22"/>
          <p:cNvSpPr/>
          <p:nvPr/>
        </p:nvSpPr>
        <p:spPr>
          <a:xfrm rot="2700000">
            <a:off x="4421226" y="3747974"/>
            <a:ext cx="301652" cy="301652"/>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746be6609e_0_22"/>
          <p:cNvSpPr/>
          <p:nvPr/>
        </p:nvSpPr>
        <p:spPr>
          <a:xfrm rot="-8100000">
            <a:off x="4421802" y="1724192"/>
            <a:ext cx="301652" cy="301652"/>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2" name="Google Shape;462;g1746be6609e_0_22"/>
          <p:cNvCxnSpPr>
            <a:stCxn id="450" idx="0"/>
          </p:cNvCxnSpPr>
          <p:nvPr/>
        </p:nvCxnSpPr>
        <p:spPr>
          <a:xfrm flipH="1" rot="-5400000">
            <a:off x="3062250" y="679975"/>
            <a:ext cx="428400" cy="2128200"/>
          </a:xfrm>
          <a:prstGeom prst="bentConnector4">
            <a:avLst>
              <a:gd fmla="val -55585" name="adj1"/>
              <a:gd fmla="val 89340" name="adj2"/>
            </a:avLst>
          </a:prstGeom>
          <a:noFill/>
          <a:ln cap="flat" cmpd="sng" w="19050">
            <a:solidFill>
              <a:schemeClr val="lt2"/>
            </a:solidFill>
            <a:prstDash val="solid"/>
            <a:round/>
            <a:headEnd len="sm" w="sm" type="none"/>
            <a:tailEnd len="sm" w="sm" type="none"/>
          </a:ln>
        </p:spPr>
      </p:cxnSp>
      <p:cxnSp>
        <p:nvCxnSpPr>
          <p:cNvPr id="463" name="Google Shape;463;g1746be6609e_0_22"/>
          <p:cNvCxnSpPr>
            <a:stCxn id="448" idx="0"/>
          </p:cNvCxnSpPr>
          <p:nvPr/>
        </p:nvCxnSpPr>
        <p:spPr>
          <a:xfrm rot="5400000">
            <a:off x="6161675" y="814975"/>
            <a:ext cx="675600" cy="2105400"/>
          </a:xfrm>
          <a:prstGeom prst="bentConnector4">
            <a:avLst>
              <a:gd fmla="val -35246" name="adj1"/>
              <a:gd fmla="val 84604" name="adj2"/>
            </a:avLst>
          </a:prstGeom>
          <a:noFill/>
          <a:ln cap="flat" cmpd="sng" w="19050">
            <a:solidFill>
              <a:schemeClr val="lt1"/>
            </a:solidFill>
            <a:prstDash val="solid"/>
            <a:round/>
            <a:headEnd len="sm" w="sm" type="none"/>
            <a:tailEnd len="sm" w="sm" type="none"/>
          </a:ln>
        </p:spPr>
      </p:cxnSp>
      <p:cxnSp>
        <p:nvCxnSpPr>
          <p:cNvPr id="464" name="Google Shape;464;g1746be6609e_0_22"/>
          <p:cNvCxnSpPr>
            <a:stCxn id="451" idx="0"/>
          </p:cNvCxnSpPr>
          <p:nvPr/>
        </p:nvCxnSpPr>
        <p:spPr>
          <a:xfrm rot="-5400000">
            <a:off x="2728200" y="2643800"/>
            <a:ext cx="294600" cy="1539900"/>
          </a:xfrm>
          <a:prstGeom prst="bentConnector2">
            <a:avLst/>
          </a:prstGeom>
          <a:noFill/>
          <a:ln cap="flat" cmpd="sng" w="19050">
            <a:solidFill>
              <a:schemeClr val="lt1"/>
            </a:solidFill>
            <a:prstDash val="solid"/>
            <a:round/>
            <a:headEnd len="sm" w="sm" type="none"/>
            <a:tailEnd len="sm" w="sm" type="none"/>
          </a:ln>
        </p:spPr>
      </p:cxnSp>
      <p:cxnSp>
        <p:nvCxnSpPr>
          <p:cNvPr id="465" name="Google Shape;465;g1746be6609e_0_22"/>
          <p:cNvCxnSpPr>
            <a:endCxn id="453" idx="0"/>
          </p:cNvCxnSpPr>
          <p:nvPr/>
        </p:nvCxnSpPr>
        <p:spPr>
          <a:xfrm>
            <a:off x="5495475" y="3248475"/>
            <a:ext cx="1508700" cy="280800"/>
          </a:xfrm>
          <a:prstGeom prst="bentConnector2">
            <a:avLst/>
          </a:prstGeom>
          <a:noFill/>
          <a:ln cap="flat" cmpd="sng" w="19050">
            <a:solidFill>
              <a:schemeClr val="dk1"/>
            </a:solidFill>
            <a:prstDash val="solid"/>
            <a:round/>
            <a:headEnd len="sm" w="sm" type="none"/>
            <a:tailEnd len="sm" w="sm" type="none"/>
          </a:ln>
        </p:spPr>
      </p:cxnSp>
      <p:pic>
        <p:nvPicPr>
          <p:cNvPr id="466" name="Google Shape;466;g1746be6609e_0_22"/>
          <p:cNvPicPr preferRelativeResize="0"/>
          <p:nvPr/>
        </p:nvPicPr>
        <p:blipFill rotWithShape="1">
          <a:blip r:embed="rId3">
            <a:alphaModFix/>
          </a:blip>
          <a:srcRect b="2900" l="13762" r="13762" t="-2899"/>
          <a:stretch/>
        </p:blipFill>
        <p:spPr>
          <a:xfrm>
            <a:off x="3886650" y="2196469"/>
            <a:ext cx="1382100" cy="1380900"/>
          </a:xfrm>
          <a:prstGeom prst="ellipse">
            <a:avLst/>
          </a:prstGeom>
          <a:noFill/>
          <a:ln>
            <a:noFill/>
          </a:ln>
        </p:spPr>
      </p:pic>
      <p:sp>
        <p:nvSpPr>
          <p:cNvPr id="467" name="Google Shape;467;g1746be6609e_0_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68" name="Google Shape;468;g1746be6609e_0_22"/>
          <p:cNvSpPr txBox="1"/>
          <p:nvPr>
            <p:ph idx="4294967295" type="subTitle"/>
          </p:nvPr>
        </p:nvSpPr>
        <p:spPr>
          <a:xfrm>
            <a:off x="784401" y="1965238"/>
            <a:ext cx="2459100" cy="648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lt1"/>
              </a:buClr>
              <a:buSzPts val="1600"/>
              <a:buFont typeface="Roboto"/>
              <a:buChar char="●"/>
            </a:pPr>
            <a:r>
              <a:rPr lang="en" sz="1600"/>
              <a:t>Crawling text corpus</a:t>
            </a:r>
            <a:endParaRPr b="0" i="0" sz="1600" u="none" cap="none" strike="noStrike">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746be6609e_0_0"/>
          <p:cNvSpPr txBox="1"/>
          <p:nvPr>
            <p:ph idx="1" type="subTitle"/>
          </p:nvPr>
        </p:nvSpPr>
        <p:spPr>
          <a:xfrm>
            <a:off x="768012" y="2097940"/>
            <a:ext cx="3054300" cy="49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Twitter</a:t>
            </a:r>
            <a:endParaRPr/>
          </a:p>
        </p:txBody>
      </p:sp>
      <p:sp>
        <p:nvSpPr>
          <p:cNvPr id="474" name="Google Shape;474;g1746be6609e_0_0"/>
          <p:cNvSpPr txBox="1"/>
          <p:nvPr>
            <p:ph idx="3" type="subTitle"/>
          </p:nvPr>
        </p:nvSpPr>
        <p:spPr>
          <a:xfrm>
            <a:off x="455250" y="2703793"/>
            <a:ext cx="3679800" cy="697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a:t>Snscrape library</a:t>
            </a:r>
            <a:endParaRPr/>
          </a:p>
          <a:p>
            <a:pPr indent="0" lvl="0" marL="0" rtl="0" algn="l">
              <a:lnSpc>
                <a:spcPct val="100000"/>
              </a:lnSpc>
              <a:spcBef>
                <a:spcPts val="0"/>
              </a:spcBef>
              <a:spcAft>
                <a:spcPts val="0"/>
              </a:spcAft>
              <a:buSzPts val="1500"/>
              <a:buNone/>
            </a:pPr>
            <a:r>
              <a:t/>
            </a:r>
            <a:endParaRPr/>
          </a:p>
        </p:txBody>
      </p:sp>
      <p:sp>
        <p:nvSpPr>
          <p:cNvPr id="475" name="Google Shape;475;g1746be6609e_0_0"/>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Methodology for </a:t>
            </a:r>
            <a:r>
              <a:rPr lang="en">
                <a:solidFill>
                  <a:schemeClr val="dk1"/>
                </a:solidFill>
              </a:rPr>
              <a:t>Crawling</a:t>
            </a:r>
            <a:endParaRPr>
              <a:solidFill>
                <a:schemeClr val="dk1"/>
              </a:solidFill>
            </a:endParaRPr>
          </a:p>
        </p:txBody>
      </p:sp>
      <p:cxnSp>
        <p:nvCxnSpPr>
          <p:cNvPr id="476" name="Google Shape;476;g1746be6609e_0_0"/>
          <p:cNvCxnSpPr/>
          <p:nvPr/>
        </p:nvCxnSpPr>
        <p:spPr>
          <a:xfrm>
            <a:off x="4135050" y="1174367"/>
            <a:ext cx="0" cy="2225400"/>
          </a:xfrm>
          <a:prstGeom prst="straightConnector1">
            <a:avLst/>
          </a:prstGeom>
          <a:noFill/>
          <a:ln cap="flat" cmpd="sng" w="9525">
            <a:solidFill>
              <a:schemeClr val="lt1"/>
            </a:solidFill>
            <a:prstDash val="solid"/>
            <a:round/>
            <a:headEnd len="sm" w="sm" type="none"/>
            <a:tailEnd len="sm" w="sm" type="none"/>
          </a:ln>
        </p:spPr>
      </p:cxnSp>
      <p:sp>
        <p:nvSpPr>
          <p:cNvPr id="477" name="Google Shape;477;g1746be6609e_0_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78" name="Google Shape;478;g1746be6609e_0_0"/>
          <p:cNvSpPr txBox="1"/>
          <p:nvPr>
            <p:ph idx="1" type="subTitle"/>
          </p:nvPr>
        </p:nvSpPr>
        <p:spPr>
          <a:xfrm>
            <a:off x="5333500" y="2097940"/>
            <a:ext cx="3054300" cy="49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Reddit</a:t>
            </a:r>
            <a:endParaRPr/>
          </a:p>
        </p:txBody>
      </p:sp>
      <p:sp>
        <p:nvSpPr>
          <p:cNvPr id="479" name="Google Shape;479;g1746be6609e_0_0"/>
          <p:cNvSpPr txBox="1"/>
          <p:nvPr>
            <p:ph idx="3" type="subTitle"/>
          </p:nvPr>
        </p:nvSpPr>
        <p:spPr>
          <a:xfrm>
            <a:off x="4566250" y="2593843"/>
            <a:ext cx="4462800" cy="9177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a:t>A</a:t>
            </a:r>
            <a:r>
              <a:rPr lang="en"/>
              <a:t>rchiving database, Pushshift, that contains both real-time and historical Reddit posts.</a:t>
            </a:r>
            <a:endParaRPr/>
          </a:p>
          <a:p>
            <a:pPr indent="0" lvl="0" marL="0" rtl="0" algn="l">
              <a:lnSpc>
                <a:spcPct val="100000"/>
              </a:lnSpc>
              <a:spcBef>
                <a:spcPts val="0"/>
              </a:spcBef>
              <a:spcAft>
                <a:spcPts val="0"/>
              </a:spcAft>
              <a:buSzPts val="1500"/>
              <a:buNone/>
            </a:pPr>
            <a:r>
              <a:t/>
            </a:r>
            <a:endParaRPr/>
          </a:p>
        </p:txBody>
      </p:sp>
      <p:pic>
        <p:nvPicPr>
          <p:cNvPr id="480" name="Google Shape;480;g1746be6609e_0_0"/>
          <p:cNvPicPr preferRelativeResize="0"/>
          <p:nvPr/>
        </p:nvPicPr>
        <p:blipFill rotWithShape="1">
          <a:blip r:embed="rId3">
            <a:alphaModFix/>
          </a:blip>
          <a:srcRect b="0" l="0" r="0" t="0"/>
          <a:stretch/>
        </p:blipFill>
        <p:spPr>
          <a:xfrm>
            <a:off x="1622687" y="1209752"/>
            <a:ext cx="1344924" cy="834976"/>
          </a:xfrm>
          <a:prstGeom prst="rect">
            <a:avLst/>
          </a:prstGeom>
          <a:noFill/>
          <a:ln>
            <a:noFill/>
          </a:ln>
        </p:spPr>
      </p:pic>
      <p:pic>
        <p:nvPicPr>
          <p:cNvPr id="481" name="Google Shape;481;g1746be6609e_0_0"/>
          <p:cNvPicPr preferRelativeResize="0"/>
          <p:nvPr/>
        </p:nvPicPr>
        <p:blipFill>
          <a:blip r:embed="rId4">
            <a:alphaModFix/>
          </a:blip>
          <a:stretch>
            <a:fillRect/>
          </a:stretch>
        </p:blipFill>
        <p:spPr>
          <a:xfrm>
            <a:off x="6380150" y="1209761"/>
            <a:ext cx="835004" cy="834975"/>
          </a:xfrm>
          <a:prstGeom prst="rect">
            <a:avLst/>
          </a:prstGeom>
          <a:noFill/>
          <a:ln>
            <a:noFill/>
          </a:ln>
        </p:spPr>
      </p:pic>
      <p:sp>
        <p:nvSpPr>
          <p:cNvPr id="482" name="Google Shape;482;g1746be6609e_0_0"/>
          <p:cNvSpPr txBox="1"/>
          <p:nvPr/>
        </p:nvSpPr>
        <p:spPr>
          <a:xfrm>
            <a:off x="539400" y="3674075"/>
            <a:ext cx="6530400" cy="113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FF0000"/>
                </a:solidFill>
                <a:latin typeface="Alice"/>
                <a:ea typeface="Alice"/>
                <a:cs typeface="Alice"/>
                <a:sym typeface="Alice"/>
              </a:rPr>
              <a:t>Keywords: </a:t>
            </a:r>
            <a:endParaRPr sz="2000">
              <a:solidFill>
                <a:srgbClr val="FF0000"/>
              </a:solidFill>
              <a:latin typeface="Alice"/>
              <a:ea typeface="Alice"/>
              <a:cs typeface="Alice"/>
              <a:sym typeface="Alice"/>
            </a:endParaRPr>
          </a:p>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("USA” OR "the US") </a:t>
            </a:r>
            <a:endParaRPr sz="18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(#gunlaws OR "gun control" OR "gun laws" OR "gun violence”)</a:t>
            </a:r>
            <a:endParaRPr sz="18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1746be6609e_0_48"/>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Data </a:t>
            </a:r>
            <a:r>
              <a:rPr lang="en">
                <a:solidFill>
                  <a:schemeClr val="dk1"/>
                </a:solidFill>
              </a:rPr>
              <a:t>Cleaning</a:t>
            </a:r>
            <a:endParaRPr>
              <a:solidFill>
                <a:schemeClr val="dk1"/>
              </a:solidFill>
            </a:endParaRPr>
          </a:p>
        </p:txBody>
      </p:sp>
      <p:sp>
        <p:nvSpPr>
          <p:cNvPr id="488" name="Google Shape;488;g1746be6609e_0_4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89" name="Google Shape;489;g1746be6609e_0_48"/>
          <p:cNvSpPr txBox="1"/>
          <p:nvPr>
            <p:ph idx="1" type="body"/>
          </p:nvPr>
        </p:nvSpPr>
        <p:spPr>
          <a:xfrm>
            <a:off x="539400" y="1189425"/>
            <a:ext cx="8065200" cy="3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steps are as follows:</a:t>
            </a:r>
            <a:endParaRPr/>
          </a:p>
          <a:p>
            <a:pPr indent="0" lvl="0" marL="0" rtl="0" algn="l">
              <a:lnSpc>
                <a:spcPct val="100000"/>
              </a:lnSpc>
              <a:spcBef>
                <a:spcPts val="0"/>
              </a:spcBef>
              <a:spcAft>
                <a:spcPts val="0"/>
              </a:spcAft>
              <a:buNone/>
            </a:pPr>
            <a:r>
              <a:t/>
            </a:r>
            <a:endParaRPr/>
          </a:p>
          <a:p>
            <a:pPr indent="-355600" lvl="0" marL="457200" rtl="0" algn="l">
              <a:lnSpc>
                <a:spcPct val="150000"/>
              </a:lnSpc>
              <a:spcBef>
                <a:spcPts val="0"/>
              </a:spcBef>
              <a:spcAft>
                <a:spcPts val="0"/>
              </a:spcAft>
              <a:buSzPts val="2000"/>
              <a:buChar char="●"/>
            </a:pPr>
            <a:r>
              <a:rPr lang="en"/>
              <a:t>Characters are converted to </a:t>
            </a:r>
            <a:r>
              <a:rPr lang="en"/>
              <a:t>lowercase</a:t>
            </a:r>
            <a:endParaRPr/>
          </a:p>
          <a:p>
            <a:pPr indent="-355600" lvl="0" marL="457200" rtl="0" algn="l">
              <a:lnSpc>
                <a:spcPct val="150000"/>
              </a:lnSpc>
              <a:spcBef>
                <a:spcPts val="0"/>
              </a:spcBef>
              <a:spcAft>
                <a:spcPts val="0"/>
              </a:spcAft>
              <a:buSzPts val="2000"/>
              <a:buChar char="●"/>
            </a:pPr>
            <a:r>
              <a:rPr lang="en"/>
              <a:t>URLs, hashtags and mentions are removed</a:t>
            </a:r>
            <a:endParaRPr/>
          </a:p>
          <a:p>
            <a:pPr indent="-355600" lvl="0" marL="457200" rtl="0" algn="l">
              <a:lnSpc>
                <a:spcPct val="150000"/>
              </a:lnSpc>
              <a:spcBef>
                <a:spcPts val="0"/>
              </a:spcBef>
              <a:spcAft>
                <a:spcPts val="0"/>
              </a:spcAft>
              <a:buSzPts val="2000"/>
              <a:buChar char="●"/>
            </a:pPr>
            <a:r>
              <a:rPr lang="en"/>
              <a:t>Punctuations and non-alphanumeric characters are removed</a:t>
            </a:r>
            <a:endParaRPr/>
          </a:p>
          <a:p>
            <a:pPr indent="-355600" lvl="0" marL="457200" rtl="0" algn="l">
              <a:lnSpc>
                <a:spcPct val="150000"/>
              </a:lnSpc>
              <a:spcBef>
                <a:spcPts val="0"/>
              </a:spcBef>
              <a:spcAft>
                <a:spcPts val="0"/>
              </a:spcAft>
              <a:buSzPts val="2000"/>
              <a:buChar char="●"/>
            </a:pPr>
            <a:r>
              <a:rPr lang="en"/>
              <a:t>Decoded HTML special characters</a:t>
            </a:r>
            <a:endParaRPr/>
          </a:p>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1746be6609e_0_63"/>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Text </a:t>
            </a:r>
            <a:r>
              <a:rPr lang="en">
                <a:solidFill>
                  <a:schemeClr val="dk1"/>
                </a:solidFill>
              </a:rPr>
              <a:t>Normalization</a:t>
            </a:r>
            <a:endParaRPr>
              <a:solidFill>
                <a:schemeClr val="dk1"/>
              </a:solidFill>
            </a:endParaRPr>
          </a:p>
        </p:txBody>
      </p:sp>
      <p:sp>
        <p:nvSpPr>
          <p:cNvPr id="495" name="Google Shape;495;g1746be6609e_0_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96" name="Google Shape;496;g1746be6609e_0_63"/>
          <p:cNvSpPr txBox="1"/>
          <p:nvPr>
            <p:ph idx="1" type="body"/>
          </p:nvPr>
        </p:nvSpPr>
        <p:spPr>
          <a:xfrm>
            <a:off x="539400" y="1189425"/>
            <a:ext cx="8065200" cy="34155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a:t>Stemming &amp; </a:t>
            </a:r>
            <a:r>
              <a:rPr lang="en"/>
              <a:t>Lemmatization</a:t>
            </a:r>
            <a:endParaRPr/>
          </a:p>
          <a:p>
            <a:pPr indent="0" lvl="0" marL="914400" rtl="0" algn="l">
              <a:spcBef>
                <a:spcPts val="0"/>
              </a:spcBef>
              <a:spcAft>
                <a:spcPts val="0"/>
              </a:spcAft>
              <a:buNone/>
            </a:pPr>
            <a:r>
              <a:t/>
            </a:r>
            <a:endParaRPr/>
          </a:p>
        </p:txBody>
      </p:sp>
      <p:pic>
        <p:nvPicPr>
          <p:cNvPr id="497" name="Google Shape;497;g1746be6609e_0_63"/>
          <p:cNvPicPr preferRelativeResize="0"/>
          <p:nvPr/>
        </p:nvPicPr>
        <p:blipFill rotWithShape="1">
          <a:blip r:embed="rId3">
            <a:alphaModFix/>
          </a:blip>
          <a:srcRect b="0" l="4242" r="0" t="5311"/>
          <a:stretch/>
        </p:blipFill>
        <p:spPr>
          <a:xfrm>
            <a:off x="1115600" y="1748625"/>
            <a:ext cx="6573101" cy="313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9"/>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Manual </a:t>
            </a:r>
            <a:r>
              <a:rPr lang="en">
                <a:solidFill>
                  <a:schemeClr val="dk1"/>
                </a:solidFill>
              </a:rPr>
              <a:t>Labelling</a:t>
            </a:r>
            <a:endParaRPr>
              <a:solidFill>
                <a:schemeClr val="dk1"/>
              </a:solidFill>
            </a:endParaRPr>
          </a:p>
        </p:txBody>
      </p:sp>
      <p:sp>
        <p:nvSpPr>
          <p:cNvPr id="503" name="Google Shape;503;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04" name="Google Shape;504;p9"/>
          <p:cNvSpPr txBox="1"/>
          <p:nvPr>
            <p:ph idx="1" type="body"/>
          </p:nvPr>
        </p:nvSpPr>
        <p:spPr>
          <a:xfrm>
            <a:off x="539400" y="1189425"/>
            <a:ext cx="8065200" cy="3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L</a:t>
            </a:r>
            <a:r>
              <a:rPr lang="en"/>
              <a:t>abelled a total of </a:t>
            </a:r>
            <a:r>
              <a:rPr b="1" lang="en"/>
              <a:t>1,214 rows</a:t>
            </a:r>
            <a:r>
              <a:rPr lang="en"/>
              <a:t> of data</a:t>
            </a:r>
            <a:endParaRPr/>
          </a:p>
          <a:p>
            <a:pPr indent="0" lvl="0" marL="0" rtl="0" algn="l">
              <a:lnSpc>
                <a:spcPct val="100000"/>
              </a:lnSpc>
              <a:spcBef>
                <a:spcPts val="0"/>
              </a:spcBef>
              <a:spcAft>
                <a:spcPts val="0"/>
              </a:spcAft>
              <a:buSzPts val="2000"/>
              <a:buNone/>
            </a:pPr>
            <a:r>
              <a:t/>
            </a:r>
            <a:endParaRPr/>
          </a:p>
          <a:p>
            <a:pPr indent="0" lvl="0" marL="0" rtl="0" algn="l">
              <a:lnSpc>
                <a:spcPct val="150000"/>
              </a:lnSpc>
              <a:spcBef>
                <a:spcPts val="0"/>
              </a:spcBef>
              <a:spcAft>
                <a:spcPts val="0"/>
              </a:spcAft>
              <a:buNone/>
            </a:pPr>
            <a:r>
              <a:rPr lang="en"/>
              <a:t>The labelled </a:t>
            </a:r>
            <a:r>
              <a:rPr b="1" lang="en">
                <a:solidFill>
                  <a:schemeClr val="dk1"/>
                </a:solidFill>
              </a:rPr>
              <a:t>classes </a:t>
            </a:r>
            <a:r>
              <a:rPr lang="en"/>
              <a:t>are as follows:</a:t>
            </a:r>
            <a:endParaRPr/>
          </a:p>
          <a:p>
            <a:pPr indent="-355600" lvl="0" marL="457200" rtl="0" algn="l">
              <a:lnSpc>
                <a:spcPct val="150000"/>
              </a:lnSpc>
              <a:spcBef>
                <a:spcPts val="0"/>
              </a:spcBef>
              <a:spcAft>
                <a:spcPts val="0"/>
              </a:spcAft>
              <a:buSzPts val="2000"/>
              <a:buChar char="●"/>
            </a:pPr>
            <a:r>
              <a:rPr lang="en"/>
              <a:t>0 = Neutral</a:t>
            </a:r>
            <a:endParaRPr/>
          </a:p>
          <a:p>
            <a:pPr indent="-355600" lvl="0" marL="457200" rtl="0" algn="l">
              <a:lnSpc>
                <a:spcPct val="150000"/>
              </a:lnSpc>
              <a:spcBef>
                <a:spcPts val="0"/>
              </a:spcBef>
              <a:spcAft>
                <a:spcPts val="0"/>
              </a:spcAft>
              <a:buSzPts val="2000"/>
              <a:buChar char="●"/>
            </a:pPr>
            <a:r>
              <a:rPr lang="en"/>
              <a:t>1 = Anti Gun (Guns should be banned)</a:t>
            </a:r>
            <a:endParaRPr/>
          </a:p>
          <a:p>
            <a:pPr indent="-355600" lvl="0" marL="457200" rtl="0" algn="l">
              <a:lnSpc>
                <a:spcPct val="150000"/>
              </a:lnSpc>
              <a:spcBef>
                <a:spcPts val="0"/>
              </a:spcBef>
              <a:spcAft>
                <a:spcPts val="0"/>
              </a:spcAft>
              <a:buSzPts val="2000"/>
              <a:buChar char="●"/>
            </a:pPr>
            <a:r>
              <a:rPr lang="en"/>
              <a:t>-1 = Pro Gun (In favour of keeping guns)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8" name="Shape 508"/>
        <p:cNvGrpSpPr/>
        <p:nvPr/>
      </p:nvGrpSpPr>
      <p:grpSpPr>
        <a:xfrm>
          <a:off x="0" y="0"/>
          <a:ext cx="0" cy="0"/>
          <a:chOff x="0" y="0"/>
          <a:chExt cx="0" cy="0"/>
        </a:xfrm>
      </p:grpSpPr>
      <p:sp>
        <p:nvSpPr>
          <p:cNvPr id="509" name="Google Shape;509;p26"/>
          <p:cNvSpPr txBox="1"/>
          <p:nvPr>
            <p:ph type="title"/>
          </p:nvPr>
        </p:nvSpPr>
        <p:spPr>
          <a:xfrm>
            <a:off x="540900" y="2601500"/>
            <a:ext cx="4737000" cy="105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5700"/>
              <a:t>Classification</a:t>
            </a:r>
            <a:endParaRPr sz="5700"/>
          </a:p>
        </p:txBody>
      </p:sp>
      <p:sp>
        <p:nvSpPr>
          <p:cNvPr id="510" name="Google Shape;510;p26"/>
          <p:cNvSpPr txBox="1"/>
          <p:nvPr>
            <p:ph idx="2" type="title"/>
          </p:nvPr>
        </p:nvSpPr>
        <p:spPr>
          <a:xfrm>
            <a:off x="540900" y="975383"/>
            <a:ext cx="1579800" cy="124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pic>
        <p:nvPicPr>
          <p:cNvPr id="511" name="Google Shape;511;p26"/>
          <p:cNvPicPr preferRelativeResize="0"/>
          <p:nvPr/>
        </p:nvPicPr>
        <p:blipFill rotWithShape="1">
          <a:blip r:embed="rId4">
            <a:alphaModFix/>
          </a:blip>
          <a:srcRect b="0" l="20430" r="38887" t="0"/>
          <a:stretch/>
        </p:blipFill>
        <p:spPr>
          <a:xfrm>
            <a:off x="5998675" y="-4765"/>
            <a:ext cx="3145324" cy="5153029"/>
          </a:xfrm>
          <a:prstGeom prst="rect">
            <a:avLst/>
          </a:prstGeom>
          <a:noFill/>
          <a:ln>
            <a:noFill/>
          </a:ln>
        </p:spPr>
      </p:pic>
      <p:sp>
        <p:nvSpPr>
          <p:cNvPr id="512" name="Google Shape;512;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17a5a6574f3_1_24"/>
          <p:cNvSpPr txBox="1"/>
          <p:nvPr>
            <p:ph type="title"/>
          </p:nvPr>
        </p:nvSpPr>
        <p:spPr>
          <a:xfrm>
            <a:off x="539400" y="457700"/>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K-nearest neighbors </a:t>
            </a:r>
            <a:r>
              <a:rPr lang="en">
                <a:solidFill>
                  <a:schemeClr val="dk1"/>
                </a:solidFill>
              </a:rPr>
              <a:t>(KNN)</a:t>
            </a:r>
            <a:endParaRPr>
              <a:solidFill>
                <a:schemeClr val="dk1"/>
              </a:solidFill>
            </a:endParaRPr>
          </a:p>
        </p:txBody>
      </p:sp>
      <p:sp>
        <p:nvSpPr>
          <p:cNvPr id="518" name="Google Shape;518;g17a5a6574f3_1_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19" name="Google Shape;519;g17a5a6574f3_1_24"/>
          <p:cNvSpPr txBox="1"/>
          <p:nvPr>
            <p:ph idx="1" type="body"/>
          </p:nvPr>
        </p:nvSpPr>
        <p:spPr>
          <a:xfrm>
            <a:off x="539400" y="1093925"/>
            <a:ext cx="7554000" cy="37398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Char char="●"/>
            </a:pPr>
            <a:r>
              <a:rPr lang="en"/>
              <a:t>Scikit-learn’s kNN implementation</a:t>
            </a:r>
            <a:endParaRPr/>
          </a:p>
          <a:p>
            <a:pPr indent="-355600" lvl="0" marL="457200" marR="0" rtl="0" algn="just">
              <a:lnSpc>
                <a:spcPct val="115000"/>
              </a:lnSpc>
              <a:spcBef>
                <a:spcPts val="0"/>
              </a:spcBef>
              <a:spcAft>
                <a:spcPts val="0"/>
              </a:spcAft>
              <a:buSzPts val="2000"/>
              <a:buChar char="●"/>
            </a:pPr>
            <a:r>
              <a:rPr lang="en"/>
              <a:t>GridSearchCV for hyperparameters </a:t>
            </a:r>
            <a:endParaRPr/>
          </a:p>
          <a:p>
            <a:pPr indent="0" lvl="0" marL="457200" marR="0" rtl="0" algn="just">
              <a:lnSpc>
                <a:spcPct val="115000"/>
              </a:lnSpc>
              <a:spcBef>
                <a:spcPts val="0"/>
              </a:spcBef>
              <a:spcAft>
                <a:spcPts val="0"/>
              </a:spcAft>
              <a:buNone/>
            </a:pPr>
            <a:r>
              <a:rPr lang="en"/>
              <a:t>tuning</a:t>
            </a:r>
            <a:endParaRPr b="1" sz="1400">
              <a:latin typeface="Alice"/>
              <a:ea typeface="Alice"/>
              <a:cs typeface="Alice"/>
              <a:sym typeface="Alice"/>
            </a:endParaRPr>
          </a:p>
          <a:p>
            <a:pPr indent="0" lvl="0" marL="0" rtl="0" algn="just">
              <a:lnSpc>
                <a:spcPct val="115000"/>
              </a:lnSpc>
              <a:spcBef>
                <a:spcPts val="0"/>
              </a:spcBef>
              <a:spcAft>
                <a:spcPts val="0"/>
              </a:spcAft>
              <a:buNone/>
            </a:pPr>
            <a:r>
              <a:t/>
            </a:r>
            <a:endParaRPr b="1" sz="1800">
              <a:latin typeface="Alice"/>
              <a:ea typeface="Alice"/>
              <a:cs typeface="Alice"/>
              <a:sym typeface="Alice"/>
            </a:endParaRPr>
          </a:p>
          <a:p>
            <a:pPr indent="-355600" lvl="0" marL="457200" rtl="0" algn="just">
              <a:lnSpc>
                <a:spcPct val="115000"/>
              </a:lnSpc>
              <a:spcBef>
                <a:spcPts val="0"/>
              </a:spcBef>
              <a:spcAft>
                <a:spcPts val="0"/>
              </a:spcAft>
              <a:buSzPts val="2000"/>
              <a:buChar char="●"/>
            </a:pPr>
            <a:r>
              <a:rPr lang="en"/>
              <a:t>Tried different text normalization and vectorizer:</a:t>
            </a:r>
            <a:endParaRPr/>
          </a:p>
          <a:p>
            <a:pPr indent="-304800" lvl="1" marL="914400" rtl="0" algn="just">
              <a:spcBef>
                <a:spcPts val="0"/>
              </a:spcBef>
              <a:spcAft>
                <a:spcPts val="0"/>
              </a:spcAft>
              <a:buSzPts val="1200"/>
              <a:buChar char="○"/>
            </a:pPr>
            <a:r>
              <a:rPr lang="en"/>
              <a:t>TF-IDF gives better accuracy</a:t>
            </a:r>
            <a:endParaRPr/>
          </a:p>
          <a:p>
            <a:pPr indent="-304800" lvl="1" marL="914400" rtl="0" algn="just">
              <a:spcBef>
                <a:spcPts val="0"/>
              </a:spcBef>
              <a:spcAft>
                <a:spcPts val="0"/>
              </a:spcAft>
              <a:buSzPts val="1200"/>
              <a:buChar char="○"/>
            </a:pPr>
            <a:r>
              <a:rPr lang="en"/>
              <a:t>Stemming and Lemmatization give similar results</a:t>
            </a:r>
            <a:endParaRPr/>
          </a:p>
          <a:p>
            <a:pPr indent="0" lvl="0" marL="0" rtl="0" algn="just">
              <a:spcBef>
                <a:spcPts val="0"/>
              </a:spcBef>
              <a:spcAft>
                <a:spcPts val="0"/>
              </a:spcAft>
              <a:buNone/>
            </a:pPr>
            <a:r>
              <a:t/>
            </a:r>
            <a:endParaRPr/>
          </a:p>
          <a:p>
            <a:pPr indent="0" lvl="0" marL="0" rtl="0" algn="just">
              <a:lnSpc>
                <a:spcPct val="115000"/>
              </a:lnSpc>
              <a:spcBef>
                <a:spcPts val="0"/>
              </a:spcBef>
              <a:spcAft>
                <a:spcPts val="0"/>
              </a:spcAft>
              <a:buNone/>
            </a:pPr>
            <a:r>
              <a:rPr b="1" lang="en" sz="1400">
                <a:latin typeface="Alice"/>
                <a:ea typeface="Alice"/>
                <a:cs typeface="Alice"/>
                <a:sym typeface="Alice"/>
              </a:rPr>
              <a:t>      													   </a:t>
            </a:r>
            <a:endParaRPr b="1" sz="1400">
              <a:latin typeface="Alice"/>
              <a:ea typeface="Alice"/>
              <a:cs typeface="Alice"/>
              <a:sym typeface="Alice"/>
            </a:endParaRPr>
          </a:p>
          <a:p>
            <a:pPr indent="0" lvl="0" marL="0" rtl="0" algn="just">
              <a:lnSpc>
                <a:spcPct val="115000"/>
              </a:lnSpc>
              <a:spcBef>
                <a:spcPts val="0"/>
              </a:spcBef>
              <a:spcAft>
                <a:spcPts val="0"/>
              </a:spcAft>
              <a:buNone/>
            </a:pPr>
            <a:r>
              <a:t/>
            </a:r>
            <a:endParaRPr b="1" sz="1400">
              <a:latin typeface="Alice"/>
              <a:ea typeface="Alice"/>
              <a:cs typeface="Alice"/>
              <a:sym typeface="Alice"/>
            </a:endParaRPr>
          </a:p>
          <a:p>
            <a:pPr indent="0" lvl="0" marL="0" rtl="0" algn="just">
              <a:lnSpc>
                <a:spcPct val="115000"/>
              </a:lnSpc>
              <a:spcBef>
                <a:spcPts val="0"/>
              </a:spcBef>
              <a:spcAft>
                <a:spcPts val="0"/>
              </a:spcAft>
              <a:buNone/>
            </a:pPr>
            <a:r>
              <a:t/>
            </a:r>
            <a:endParaRPr b="1" sz="1400">
              <a:latin typeface="Alice"/>
              <a:ea typeface="Alice"/>
              <a:cs typeface="Alice"/>
              <a:sym typeface="Alice"/>
            </a:endParaRPr>
          </a:p>
          <a:p>
            <a:pPr indent="0" lvl="0" marL="0" rtl="0" algn="just">
              <a:lnSpc>
                <a:spcPct val="115000"/>
              </a:lnSpc>
              <a:spcBef>
                <a:spcPts val="0"/>
              </a:spcBef>
              <a:spcAft>
                <a:spcPts val="0"/>
              </a:spcAft>
              <a:buNone/>
            </a:pPr>
            <a:r>
              <a:t/>
            </a:r>
            <a:endParaRPr b="1" sz="1400">
              <a:latin typeface="Alice"/>
              <a:ea typeface="Alice"/>
              <a:cs typeface="Alice"/>
              <a:sym typeface="Alice"/>
            </a:endParaRPr>
          </a:p>
        </p:txBody>
      </p:sp>
      <p:pic>
        <p:nvPicPr>
          <p:cNvPr id="520" name="Google Shape;520;g17a5a6574f3_1_24"/>
          <p:cNvPicPr preferRelativeResize="0"/>
          <p:nvPr/>
        </p:nvPicPr>
        <p:blipFill>
          <a:blip r:embed="rId3">
            <a:alphaModFix/>
          </a:blip>
          <a:stretch>
            <a:fillRect/>
          </a:stretch>
        </p:blipFill>
        <p:spPr>
          <a:xfrm>
            <a:off x="5551575" y="1071000"/>
            <a:ext cx="2748225" cy="1459650"/>
          </a:xfrm>
          <a:prstGeom prst="rect">
            <a:avLst/>
          </a:prstGeom>
          <a:noFill/>
          <a:ln>
            <a:noFill/>
          </a:ln>
        </p:spPr>
      </p:pic>
      <p:sp>
        <p:nvSpPr>
          <p:cNvPr id="521" name="Google Shape;521;g17a5a6574f3_1_24"/>
          <p:cNvSpPr txBox="1"/>
          <p:nvPr/>
        </p:nvSpPr>
        <p:spPr>
          <a:xfrm>
            <a:off x="3755350" y="4280613"/>
            <a:ext cx="87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900"/>
          </a:p>
        </p:txBody>
      </p:sp>
      <p:pic>
        <p:nvPicPr>
          <p:cNvPr id="522" name="Google Shape;522;g17a5a6574f3_1_24"/>
          <p:cNvPicPr preferRelativeResize="0"/>
          <p:nvPr/>
        </p:nvPicPr>
        <p:blipFill>
          <a:blip r:embed="rId4">
            <a:alphaModFix/>
          </a:blip>
          <a:stretch>
            <a:fillRect/>
          </a:stretch>
        </p:blipFill>
        <p:spPr>
          <a:xfrm>
            <a:off x="690600" y="3534700"/>
            <a:ext cx="5977589" cy="572700"/>
          </a:xfrm>
          <a:prstGeom prst="rect">
            <a:avLst/>
          </a:prstGeom>
          <a:noFill/>
          <a:ln>
            <a:noFill/>
          </a:ln>
        </p:spPr>
      </p:pic>
      <p:sp>
        <p:nvSpPr>
          <p:cNvPr id="523" name="Google Shape;523;g17a5a6574f3_1_24"/>
          <p:cNvSpPr txBox="1"/>
          <p:nvPr/>
        </p:nvSpPr>
        <p:spPr>
          <a:xfrm>
            <a:off x="6668200" y="3534700"/>
            <a:ext cx="17082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Alice"/>
                <a:ea typeface="Alice"/>
                <a:cs typeface="Alice"/>
                <a:sym typeface="Alice"/>
              </a:rPr>
              <a:t>(Subjectivity)</a:t>
            </a:r>
            <a:endParaRPr>
              <a:latin typeface="Roboto"/>
              <a:ea typeface="Roboto"/>
              <a:cs typeface="Roboto"/>
              <a:sym typeface="Roboto"/>
            </a:endParaRPr>
          </a:p>
        </p:txBody>
      </p:sp>
      <p:pic>
        <p:nvPicPr>
          <p:cNvPr id="524" name="Google Shape;524;g17a5a6574f3_1_24"/>
          <p:cNvPicPr preferRelativeResize="0"/>
          <p:nvPr/>
        </p:nvPicPr>
        <p:blipFill>
          <a:blip r:embed="rId5">
            <a:alphaModFix/>
          </a:blip>
          <a:stretch>
            <a:fillRect/>
          </a:stretch>
        </p:blipFill>
        <p:spPr>
          <a:xfrm>
            <a:off x="690600" y="4107400"/>
            <a:ext cx="5977600" cy="595367"/>
          </a:xfrm>
          <a:prstGeom prst="rect">
            <a:avLst/>
          </a:prstGeom>
          <a:noFill/>
          <a:ln>
            <a:noFill/>
          </a:ln>
        </p:spPr>
      </p:pic>
      <p:sp>
        <p:nvSpPr>
          <p:cNvPr id="525" name="Google Shape;525;g17a5a6574f3_1_24"/>
          <p:cNvSpPr txBox="1"/>
          <p:nvPr/>
        </p:nvSpPr>
        <p:spPr>
          <a:xfrm>
            <a:off x="6668200" y="4068025"/>
            <a:ext cx="17082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Alice"/>
                <a:ea typeface="Alice"/>
                <a:cs typeface="Alice"/>
                <a:sym typeface="Alice"/>
              </a:rPr>
              <a:t>(Polarity)</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7a5a6574f3_1_16"/>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Random Forest </a:t>
            </a:r>
            <a:r>
              <a:rPr lang="en">
                <a:solidFill>
                  <a:schemeClr val="dk1"/>
                </a:solidFill>
              </a:rPr>
              <a:t>(RF)</a:t>
            </a:r>
            <a:endParaRPr>
              <a:solidFill>
                <a:schemeClr val="dk1"/>
              </a:solidFill>
            </a:endParaRPr>
          </a:p>
        </p:txBody>
      </p:sp>
      <p:sp>
        <p:nvSpPr>
          <p:cNvPr id="531" name="Google Shape;531;g17a5a6574f3_1_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32" name="Google Shape;532;g17a5a6574f3_1_16"/>
          <p:cNvSpPr txBox="1"/>
          <p:nvPr>
            <p:ph idx="1" type="body"/>
          </p:nvPr>
        </p:nvSpPr>
        <p:spPr>
          <a:xfrm>
            <a:off x="539400" y="1189425"/>
            <a:ext cx="8244300" cy="34155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Char char="●"/>
            </a:pPr>
            <a:r>
              <a:rPr lang="en"/>
              <a:t>H</a:t>
            </a:r>
            <a:r>
              <a:rPr lang="en"/>
              <a:t>yperparameters for grid search cv to give the best combination</a:t>
            </a:r>
            <a:endParaRPr/>
          </a:p>
          <a:p>
            <a:pPr indent="0" lvl="0" marL="457200" rtl="0" algn="just">
              <a:lnSpc>
                <a:spcPct val="115000"/>
              </a:lnSpc>
              <a:spcBef>
                <a:spcPts val="0"/>
              </a:spcBef>
              <a:spcAft>
                <a:spcPts val="0"/>
              </a:spcAft>
              <a:buNone/>
            </a:pPr>
            <a:r>
              <a:t/>
            </a:r>
            <a:endParaRPr b="1" sz="1400">
              <a:latin typeface="Alice"/>
              <a:ea typeface="Alice"/>
              <a:cs typeface="Alice"/>
              <a:sym typeface="Alice"/>
            </a:endParaRPr>
          </a:p>
          <a:p>
            <a:pPr indent="0" lvl="0" marL="457200" rtl="0" algn="just">
              <a:lnSpc>
                <a:spcPct val="115000"/>
              </a:lnSpc>
              <a:spcBef>
                <a:spcPts val="0"/>
              </a:spcBef>
              <a:spcAft>
                <a:spcPts val="0"/>
              </a:spcAft>
              <a:buNone/>
            </a:pPr>
            <a:r>
              <a:t/>
            </a:r>
            <a:endParaRPr b="1" sz="1400">
              <a:latin typeface="Alice"/>
              <a:ea typeface="Alice"/>
              <a:cs typeface="Alice"/>
              <a:sym typeface="Alice"/>
            </a:endParaRPr>
          </a:p>
          <a:p>
            <a:pPr indent="0" lvl="0" marL="457200" rtl="0" algn="just">
              <a:lnSpc>
                <a:spcPct val="115000"/>
              </a:lnSpc>
              <a:spcBef>
                <a:spcPts val="0"/>
              </a:spcBef>
              <a:spcAft>
                <a:spcPts val="0"/>
              </a:spcAft>
              <a:buNone/>
            </a:pPr>
            <a:r>
              <a:t/>
            </a:r>
            <a:endParaRPr b="1" sz="1400">
              <a:latin typeface="Alice"/>
              <a:ea typeface="Alice"/>
              <a:cs typeface="Alice"/>
              <a:sym typeface="Alice"/>
            </a:endParaRPr>
          </a:p>
          <a:p>
            <a:pPr indent="0" lvl="0" marL="457200" rtl="0" algn="just">
              <a:lnSpc>
                <a:spcPct val="115000"/>
              </a:lnSpc>
              <a:spcBef>
                <a:spcPts val="0"/>
              </a:spcBef>
              <a:spcAft>
                <a:spcPts val="0"/>
              </a:spcAft>
              <a:buNone/>
            </a:pPr>
            <a:r>
              <a:t/>
            </a:r>
            <a:endParaRPr b="1" sz="1400">
              <a:latin typeface="Alice"/>
              <a:ea typeface="Alice"/>
              <a:cs typeface="Alice"/>
              <a:sym typeface="Alice"/>
            </a:endParaRPr>
          </a:p>
          <a:p>
            <a:pPr indent="0" lvl="0" marL="0" rtl="0" algn="just">
              <a:lnSpc>
                <a:spcPct val="115000"/>
              </a:lnSpc>
              <a:spcBef>
                <a:spcPts val="0"/>
              </a:spcBef>
              <a:spcAft>
                <a:spcPts val="0"/>
              </a:spcAft>
              <a:buNone/>
            </a:pPr>
            <a:r>
              <a:t/>
            </a:r>
            <a:endParaRPr b="1" sz="1400">
              <a:latin typeface="Alice"/>
              <a:ea typeface="Alice"/>
              <a:cs typeface="Alice"/>
              <a:sym typeface="Alice"/>
            </a:endParaRPr>
          </a:p>
          <a:p>
            <a:pPr indent="-355600" lvl="0" marL="457200" rtl="0" algn="just">
              <a:lnSpc>
                <a:spcPct val="115000"/>
              </a:lnSpc>
              <a:spcBef>
                <a:spcPts val="0"/>
              </a:spcBef>
              <a:spcAft>
                <a:spcPts val="0"/>
              </a:spcAft>
              <a:buSzPts val="2000"/>
              <a:buChar char="●"/>
            </a:pPr>
            <a:r>
              <a:rPr lang="en"/>
              <a:t>Tried different text normalization and vectorizer:</a:t>
            </a:r>
            <a:endParaRPr/>
          </a:p>
          <a:p>
            <a:pPr indent="-304800" lvl="1" marL="914400" rtl="0" algn="just">
              <a:spcBef>
                <a:spcPts val="0"/>
              </a:spcBef>
              <a:spcAft>
                <a:spcPts val="0"/>
              </a:spcAft>
              <a:buSzPts val="1200"/>
              <a:buAutoNum type="alphaLcPeriod"/>
            </a:pPr>
            <a:r>
              <a:rPr lang="en"/>
              <a:t>Stemming and Lemmatization give similar results.</a:t>
            </a:r>
            <a:endParaRPr/>
          </a:p>
          <a:p>
            <a:pPr indent="-304800" lvl="1" marL="914400" rtl="0" algn="just">
              <a:lnSpc>
                <a:spcPct val="115000"/>
              </a:lnSpc>
              <a:spcBef>
                <a:spcPts val="0"/>
              </a:spcBef>
              <a:spcAft>
                <a:spcPts val="0"/>
              </a:spcAft>
              <a:buSzPts val="1200"/>
              <a:buAutoNum type="alphaLcPeriod"/>
            </a:pPr>
            <a:r>
              <a:t/>
            </a:r>
            <a:endParaRPr/>
          </a:p>
        </p:txBody>
      </p:sp>
      <p:pic>
        <p:nvPicPr>
          <p:cNvPr id="533" name="Google Shape;533;g17a5a6574f3_1_16"/>
          <p:cNvPicPr preferRelativeResize="0"/>
          <p:nvPr/>
        </p:nvPicPr>
        <p:blipFill>
          <a:blip r:embed="rId3">
            <a:alphaModFix/>
          </a:blip>
          <a:stretch>
            <a:fillRect/>
          </a:stretch>
        </p:blipFill>
        <p:spPr>
          <a:xfrm>
            <a:off x="1029700" y="3496975"/>
            <a:ext cx="5867238" cy="572700"/>
          </a:xfrm>
          <a:prstGeom prst="rect">
            <a:avLst/>
          </a:prstGeom>
          <a:noFill/>
          <a:ln>
            <a:noFill/>
          </a:ln>
        </p:spPr>
      </p:pic>
      <p:pic>
        <p:nvPicPr>
          <p:cNvPr id="534" name="Google Shape;534;g17a5a6574f3_1_16"/>
          <p:cNvPicPr preferRelativeResize="0"/>
          <p:nvPr/>
        </p:nvPicPr>
        <p:blipFill>
          <a:blip r:embed="rId4">
            <a:alphaModFix/>
          </a:blip>
          <a:stretch>
            <a:fillRect/>
          </a:stretch>
        </p:blipFill>
        <p:spPr>
          <a:xfrm>
            <a:off x="1077675" y="1594275"/>
            <a:ext cx="3047325" cy="1144400"/>
          </a:xfrm>
          <a:prstGeom prst="rect">
            <a:avLst/>
          </a:prstGeom>
          <a:noFill/>
          <a:ln>
            <a:noFill/>
          </a:ln>
        </p:spPr>
      </p:pic>
      <p:pic>
        <p:nvPicPr>
          <p:cNvPr id="535" name="Google Shape;535;g17a5a6574f3_1_16"/>
          <p:cNvPicPr preferRelativeResize="0"/>
          <p:nvPr/>
        </p:nvPicPr>
        <p:blipFill>
          <a:blip r:embed="rId5">
            <a:alphaModFix/>
          </a:blip>
          <a:stretch>
            <a:fillRect/>
          </a:stretch>
        </p:blipFill>
        <p:spPr>
          <a:xfrm>
            <a:off x="1029700" y="4177150"/>
            <a:ext cx="5867251" cy="584386"/>
          </a:xfrm>
          <a:prstGeom prst="rect">
            <a:avLst/>
          </a:prstGeom>
          <a:noFill/>
          <a:ln>
            <a:noFill/>
          </a:ln>
        </p:spPr>
      </p:pic>
      <p:sp>
        <p:nvSpPr>
          <p:cNvPr id="536" name="Google Shape;536;g17a5a6574f3_1_16"/>
          <p:cNvSpPr txBox="1"/>
          <p:nvPr/>
        </p:nvSpPr>
        <p:spPr>
          <a:xfrm>
            <a:off x="6946450" y="3496975"/>
            <a:ext cx="17082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Alice"/>
                <a:ea typeface="Alice"/>
                <a:cs typeface="Alice"/>
                <a:sym typeface="Alice"/>
              </a:rPr>
              <a:t>(Subjectivity)</a:t>
            </a:r>
            <a:endParaRPr>
              <a:latin typeface="Roboto"/>
              <a:ea typeface="Roboto"/>
              <a:cs typeface="Roboto"/>
              <a:sym typeface="Roboto"/>
            </a:endParaRPr>
          </a:p>
        </p:txBody>
      </p:sp>
      <p:sp>
        <p:nvSpPr>
          <p:cNvPr id="537" name="Google Shape;537;g17a5a6574f3_1_16"/>
          <p:cNvSpPr txBox="1"/>
          <p:nvPr/>
        </p:nvSpPr>
        <p:spPr>
          <a:xfrm>
            <a:off x="6946450" y="4177150"/>
            <a:ext cx="17082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Alice"/>
                <a:ea typeface="Alice"/>
                <a:cs typeface="Alice"/>
                <a:sym typeface="Alice"/>
              </a:rPr>
              <a:t>(Polarity)</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1746be6609e_0_145"/>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Naive Bayes Model</a:t>
            </a:r>
            <a:endParaRPr>
              <a:solidFill>
                <a:schemeClr val="dk1"/>
              </a:solidFill>
            </a:endParaRPr>
          </a:p>
        </p:txBody>
      </p:sp>
      <p:sp>
        <p:nvSpPr>
          <p:cNvPr id="543" name="Google Shape;543;g1746be6609e_0_1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44" name="Google Shape;544;g1746be6609e_0_145"/>
          <p:cNvSpPr txBox="1"/>
          <p:nvPr>
            <p:ph idx="1" type="body"/>
          </p:nvPr>
        </p:nvSpPr>
        <p:spPr>
          <a:xfrm>
            <a:off x="539400" y="1017725"/>
            <a:ext cx="8065200" cy="341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200"/>
              <a:t>Introduction</a:t>
            </a:r>
            <a:endParaRPr b="1" sz="2200"/>
          </a:p>
          <a:p>
            <a:pPr indent="-342900" lvl="0" marL="457200" rtl="0" algn="l">
              <a:lnSpc>
                <a:spcPct val="150000"/>
              </a:lnSpc>
              <a:spcBef>
                <a:spcPts val="0"/>
              </a:spcBef>
              <a:spcAft>
                <a:spcPts val="0"/>
              </a:spcAft>
              <a:buSzPts val="1800"/>
              <a:buChar char="●"/>
            </a:pPr>
            <a:r>
              <a:rPr lang="en" sz="1800"/>
              <a:t>Supervised</a:t>
            </a:r>
            <a:r>
              <a:rPr lang="en" sz="1800"/>
              <a:t> learning algorithms based on Bayes’ theorem</a:t>
            </a:r>
            <a:endParaRPr sz="1800"/>
          </a:p>
          <a:p>
            <a:pPr indent="-342900" lvl="0" marL="457200" rtl="0" algn="l">
              <a:lnSpc>
                <a:spcPct val="150000"/>
              </a:lnSpc>
              <a:spcBef>
                <a:spcPts val="0"/>
              </a:spcBef>
              <a:spcAft>
                <a:spcPts val="0"/>
              </a:spcAft>
              <a:buSzPts val="1800"/>
              <a:buChar char="●"/>
            </a:pPr>
            <a:r>
              <a:rPr lang="en" sz="1800"/>
              <a:t>Method for estimating posterior probability</a:t>
            </a:r>
            <a:endParaRPr sz="1800"/>
          </a:p>
        </p:txBody>
      </p:sp>
      <p:pic>
        <p:nvPicPr>
          <p:cNvPr id="545" name="Google Shape;545;g1746be6609e_0_145"/>
          <p:cNvPicPr preferRelativeResize="0"/>
          <p:nvPr/>
        </p:nvPicPr>
        <p:blipFill>
          <a:blip r:embed="rId3">
            <a:alphaModFix/>
          </a:blip>
          <a:stretch>
            <a:fillRect/>
          </a:stretch>
        </p:blipFill>
        <p:spPr>
          <a:xfrm>
            <a:off x="2545050" y="2630050"/>
            <a:ext cx="3966700" cy="217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1773cd82e23_0_0"/>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Naive Bayes Model</a:t>
            </a:r>
            <a:endParaRPr>
              <a:solidFill>
                <a:schemeClr val="dk1"/>
              </a:solidFill>
            </a:endParaRPr>
          </a:p>
        </p:txBody>
      </p:sp>
      <p:sp>
        <p:nvSpPr>
          <p:cNvPr id="551" name="Google Shape;551;g1773cd82e23_0_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52" name="Google Shape;552;g1773cd82e23_0_0"/>
          <p:cNvSpPr txBox="1"/>
          <p:nvPr>
            <p:ph idx="1" type="body"/>
          </p:nvPr>
        </p:nvSpPr>
        <p:spPr>
          <a:xfrm>
            <a:off x="539400" y="1017725"/>
            <a:ext cx="8065200" cy="341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200"/>
              <a:t>Implementation</a:t>
            </a:r>
            <a:endParaRPr b="1" sz="2200"/>
          </a:p>
          <a:p>
            <a:pPr indent="-342900" lvl="0" marL="457200" rtl="0" algn="l">
              <a:lnSpc>
                <a:spcPct val="150000"/>
              </a:lnSpc>
              <a:spcBef>
                <a:spcPts val="0"/>
              </a:spcBef>
              <a:spcAft>
                <a:spcPts val="0"/>
              </a:spcAft>
              <a:buSzPts val="1800"/>
              <a:buChar char="●"/>
            </a:pPr>
            <a:r>
              <a:rPr b="1" lang="en" sz="1800">
                <a:latin typeface="Courier New"/>
                <a:ea typeface="Courier New"/>
                <a:cs typeface="Courier New"/>
                <a:sym typeface="Courier New"/>
              </a:rPr>
              <a:t>MultinomialNB()</a:t>
            </a:r>
            <a:r>
              <a:rPr lang="en" sz="1800"/>
              <a:t> model from Scikit-learn</a:t>
            </a:r>
            <a:endParaRPr sz="1800"/>
          </a:p>
          <a:p>
            <a:pPr indent="-342900" lvl="0" marL="457200" rtl="0" algn="l">
              <a:lnSpc>
                <a:spcPct val="150000"/>
              </a:lnSpc>
              <a:spcBef>
                <a:spcPts val="0"/>
              </a:spcBef>
              <a:spcAft>
                <a:spcPts val="0"/>
              </a:spcAft>
              <a:buSzPts val="1800"/>
              <a:buFont typeface="Courier New"/>
              <a:buChar char="●"/>
            </a:pPr>
            <a:r>
              <a:rPr b="1" lang="en" sz="1800">
                <a:latin typeface="Courier New"/>
                <a:ea typeface="Courier New"/>
                <a:cs typeface="Courier New"/>
                <a:sym typeface="Courier New"/>
              </a:rPr>
              <a:t>ComplementNB() </a:t>
            </a:r>
            <a:r>
              <a:rPr lang="en" sz="1800"/>
              <a:t>model</a:t>
            </a:r>
            <a:r>
              <a:rPr b="1" lang="en" sz="1800"/>
              <a:t> </a:t>
            </a:r>
            <a:r>
              <a:rPr lang="en" sz="1800"/>
              <a:t>from Scikit-learn</a:t>
            </a:r>
            <a:endParaRPr sz="1800"/>
          </a:p>
          <a:p>
            <a:pPr indent="0" lvl="0" marL="0" rtl="0" algn="l">
              <a:lnSpc>
                <a:spcPct val="150000"/>
              </a:lnSpc>
              <a:spcBef>
                <a:spcPts val="0"/>
              </a:spcBef>
              <a:spcAft>
                <a:spcPts val="0"/>
              </a:spcAft>
              <a:buNone/>
            </a:pPr>
            <a:r>
              <a:rPr b="1" lang="en" sz="2200"/>
              <a:t>Results</a:t>
            </a:r>
            <a:endParaRPr b="1" sz="2200"/>
          </a:p>
          <a:p>
            <a:pPr indent="-342900" lvl="0" marL="457200" rtl="0" algn="l">
              <a:lnSpc>
                <a:spcPct val="150000"/>
              </a:lnSpc>
              <a:spcBef>
                <a:spcPts val="0"/>
              </a:spcBef>
              <a:spcAft>
                <a:spcPts val="0"/>
              </a:spcAft>
              <a:buSzPts val="1800"/>
              <a:buChar char="●"/>
            </a:pPr>
            <a:r>
              <a:t/>
            </a:r>
            <a:endParaRPr sz="1800"/>
          </a:p>
          <a:p>
            <a:pPr indent="0" lvl="0" marL="0" rtl="0" algn="l">
              <a:lnSpc>
                <a:spcPct val="150000"/>
              </a:lnSpc>
              <a:spcBef>
                <a:spcPts val="0"/>
              </a:spcBef>
              <a:spcAft>
                <a:spcPts val="0"/>
              </a:spcAft>
              <a:buNone/>
            </a:pPr>
            <a:r>
              <a:t/>
            </a:r>
            <a:endParaRPr sz="1800"/>
          </a:p>
        </p:txBody>
      </p:sp>
      <p:pic>
        <p:nvPicPr>
          <p:cNvPr id="553" name="Google Shape;553;g1773cd82e23_0_0"/>
          <p:cNvPicPr preferRelativeResize="0"/>
          <p:nvPr/>
        </p:nvPicPr>
        <p:blipFill>
          <a:blip r:embed="rId3">
            <a:alphaModFix/>
          </a:blip>
          <a:stretch>
            <a:fillRect/>
          </a:stretch>
        </p:blipFill>
        <p:spPr>
          <a:xfrm>
            <a:off x="6431675" y="3085650"/>
            <a:ext cx="2125100" cy="1817425"/>
          </a:xfrm>
          <a:prstGeom prst="rect">
            <a:avLst/>
          </a:prstGeom>
          <a:noFill/>
          <a:ln>
            <a:noFill/>
          </a:ln>
        </p:spPr>
      </p:pic>
      <p:pic>
        <p:nvPicPr>
          <p:cNvPr id="554" name="Google Shape;554;g1773cd82e23_0_0"/>
          <p:cNvPicPr preferRelativeResize="0"/>
          <p:nvPr/>
        </p:nvPicPr>
        <p:blipFill>
          <a:blip r:embed="rId4">
            <a:alphaModFix/>
          </a:blip>
          <a:stretch>
            <a:fillRect/>
          </a:stretch>
        </p:blipFill>
        <p:spPr>
          <a:xfrm>
            <a:off x="6478275" y="1295750"/>
            <a:ext cx="2031900" cy="1704625"/>
          </a:xfrm>
          <a:prstGeom prst="rect">
            <a:avLst/>
          </a:prstGeom>
          <a:noFill/>
          <a:ln>
            <a:noFill/>
          </a:ln>
        </p:spPr>
      </p:pic>
      <p:pic>
        <p:nvPicPr>
          <p:cNvPr id="555" name="Google Shape;555;g1773cd82e23_0_0"/>
          <p:cNvPicPr preferRelativeResize="0"/>
          <p:nvPr/>
        </p:nvPicPr>
        <p:blipFill>
          <a:blip r:embed="rId5">
            <a:alphaModFix/>
          </a:blip>
          <a:stretch>
            <a:fillRect/>
          </a:stretch>
        </p:blipFill>
        <p:spPr>
          <a:xfrm>
            <a:off x="539400" y="2887625"/>
            <a:ext cx="5785999" cy="896800"/>
          </a:xfrm>
          <a:prstGeom prst="rect">
            <a:avLst/>
          </a:prstGeom>
          <a:noFill/>
          <a:ln>
            <a:noFill/>
          </a:ln>
        </p:spPr>
      </p:pic>
      <p:pic>
        <p:nvPicPr>
          <p:cNvPr id="556" name="Google Shape;556;g1773cd82e23_0_0"/>
          <p:cNvPicPr preferRelativeResize="0"/>
          <p:nvPr/>
        </p:nvPicPr>
        <p:blipFill>
          <a:blip r:embed="rId6">
            <a:alphaModFix/>
          </a:blip>
          <a:stretch>
            <a:fillRect/>
          </a:stretch>
        </p:blipFill>
        <p:spPr>
          <a:xfrm>
            <a:off x="491350" y="3962302"/>
            <a:ext cx="5768794" cy="89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83e617c58a_0_0"/>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345" name="Google Shape;345;g183e617c58a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46" name="Google Shape;346;g183e617c58a_0_0"/>
          <p:cNvGraphicFramePr/>
          <p:nvPr/>
        </p:nvGraphicFramePr>
        <p:xfrm>
          <a:off x="1508475" y="1159500"/>
          <a:ext cx="3000000" cy="3000000"/>
        </p:xfrm>
        <a:graphic>
          <a:graphicData uri="http://schemas.openxmlformats.org/drawingml/2006/table">
            <a:tbl>
              <a:tblPr>
                <a:noFill/>
                <a:tableStyleId>{6B45C305-F39F-451A-8B6D-99C1C7D5CF78}</a:tableStyleId>
              </a:tblPr>
              <a:tblGrid>
                <a:gridCol w="2375650"/>
                <a:gridCol w="3751400"/>
              </a:tblGrid>
              <a:tr h="449600">
                <a:tc>
                  <a:txBody>
                    <a:bodyPr/>
                    <a:lstStyle/>
                    <a:p>
                      <a:pPr indent="0" lvl="0" marL="0" marR="38585" rtl="0" algn="ctr">
                        <a:spcBef>
                          <a:spcPts val="0"/>
                        </a:spcBef>
                        <a:spcAft>
                          <a:spcPts val="0"/>
                        </a:spcAft>
                        <a:buNone/>
                      </a:pPr>
                      <a:r>
                        <a:rPr b="1" lang="en" sz="1800">
                          <a:latin typeface="Roboto"/>
                          <a:ea typeface="Roboto"/>
                          <a:cs typeface="Roboto"/>
                          <a:sym typeface="Roboto"/>
                        </a:rPr>
                        <a:t>Team</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800">
                          <a:latin typeface="Roboto"/>
                          <a:ea typeface="Roboto"/>
                          <a:cs typeface="Roboto"/>
                          <a:sym typeface="Roboto"/>
                        </a:rPr>
                        <a:t>Roles</a:t>
                      </a:r>
                      <a:endParaRPr b="1" sz="1800">
                        <a:latin typeface="Roboto"/>
                        <a:ea typeface="Roboto"/>
                        <a:cs typeface="Roboto"/>
                        <a:sym typeface="Roboto"/>
                      </a:endParaRPr>
                    </a:p>
                  </a:txBody>
                  <a:tcPr marT="63500" marB="63500" marR="63500" marL="63500">
                    <a:solidFill>
                      <a:schemeClr val="lt2"/>
                    </a:solidFill>
                  </a:tcPr>
                </a:tc>
              </a:tr>
              <a:tr h="449600">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Alicia Chua Jieying</a:t>
                      </a:r>
                      <a:endParaRPr sz="1800">
                        <a:solidFill>
                          <a:srgbClr val="212529"/>
                        </a:solidFill>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Innovation: Stacking Ensemble</a:t>
                      </a:r>
                      <a:endParaRPr sz="1800">
                        <a:solidFill>
                          <a:srgbClr val="212529"/>
                        </a:solidFill>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r>
              <a:tr h="449600">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Anil Ankitha</a:t>
                      </a:r>
                      <a:endParaRPr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Classification: Naive Bayes</a:t>
                      </a:r>
                      <a:endParaRPr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2000">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Arora Srishti</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b="1"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Innovation: Bi-LSTM</a:t>
                      </a:r>
                      <a:endParaRPr sz="1800">
                        <a:solidFill>
                          <a:srgbClr val="212529"/>
                        </a:solidFill>
                        <a:latin typeface="Roboto"/>
                        <a:ea typeface="Roboto"/>
                        <a:cs typeface="Roboto"/>
                        <a:sym typeface="Roboto"/>
                      </a:endParaRPr>
                    </a:p>
                    <a:p>
                      <a:pPr indent="0" lvl="0" marL="0" rtl="0" algn="ctr">
                        <a:spcBef>
                          <a:spcPts val="0"/>
                        </a:spcBef>
                        <a:spcAft>
                          <a:spcPts val="0"/>
                        </a:spcAft>
                        <a:buNone/>
                      </a:pPr>
                      <a:r>
                        <a:rPr lang="en" sz="1800">
                          <a:solidFill>
                            <a:srgbClr val="212529"/>
                          </a:solidFill>
                          <a:latin typeface="Roboto"/>
                          <a:ea typeface="Roboto"/>
                          <a:cs typeface="Roboto"/>
                          <a:sym typeface="Roboto"/>
                        </a:rPr>
                        <a:t>User Interface</a:t>
                      </a:r>
                      <a:endParaRPr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2000">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Justyn Phoa Zairen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b="1"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Crawling: Reddit</a:t>
                      </a:r>
                      <a:endParaRPr sz="1800">
                        <a:solidFill>
                          <a:srgbClr val="212529"/>
                        </a:solidFill>
                        <a:latin typeface="Roboto"/>
                        <a:ea typeface="Roboto"/>
                        <a:cs typeface="Roboto"/>
                        <a:sym typeface="Roboto"/>
                      </a:endParaRPr>
                    </a:p>
                    <a:p>
                      <a:pPr indent="0" lvl="0" marL="0" rtl="0" algn="ctr">
                        <a:spcBef>
                          <a:spcPts val="0"/>
                        </a:spcBef>
                        <a:spcAft>
                          <a:spcPts val="0"/>
                        </a:spcAft>
                        <a:buNone/>
                      </a:pPr>
                      <a:r>
                        <a:rPr lang="en" sz="1800">
                          <a:solidFill>
                            <a:srgbClr val="212529"/>
                          </a:solidFill>
                          <a:latin typeface="Roboto"/>
                          <a:ea typeface="Roboto"/>
                          <a:cs typeface="Roboto"/>
                          <a:sym typeface="Roboto"/>
                        </a:rPr>
                        <a:t>Classification: Doc2Vec</a:t>
                      </a:r>
                      <a:endParaRPr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600">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Liu Chang Song</a:t>
                      </a:r>
                      <a:endParaRPr b="1"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Classification: KNN and RF</a:t>
                      </a:r>
                      <a:endParaRPr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2000">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Tan Mei Xuan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b="1"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Crawling: Twitter</a:t>
                      </a:r>
                      <a:endParaRPr sz="1800">
                        <a:solidFill>
                          <a:srgbClr val="212529"/>
                        </a:solidFill>
                        <a:latin typeface="Roboto"/>
                        <a:ea typeface="Roboto"/>
                        <a:cs typeface="Roboto"/>
                        <a:sym typeface="Roboto"/>
                      </a:endParaRPr>
                    </a:p>
                    <a:p>
                      <a:pPr indent="0" lvl="0" marL="0" rtl="0" algn="ctr">
                        <a:spcBef>
                          <a:spcPts val="0"/>
                        </a:spcBef>
                        <a:spcAft>
                          <a:spcPts val="0"/>
                        </a:spcAft>
                        <a:buNone/>
                      </a:pPr>
                      <a:r>
                        <a:rPr lang="en" sz="1800">
                          <a:solidFill>
                            <a:srgbClr val="212529"/>
                          </a:solidFill>
                          <a:latin typeface="Roboto"/>
                          <a:ea typeface="Roboto"/>
                          <a:cs typeface="Roboto"/>
                          <a:sym typeface="Roboto"/>
                        </a:rPr>
                        <a:t>Data </a:t>
                      </a:r>
                      <a:r>
                        <a:rPr lang="en" sz="1800">
                          <a:solidFill>
                            <a:srgbClr val="212529"/>
                          </a:solidFill>
                          <a:latin typeface="Roboto"/>
                          <a:ea typeface="Roboto"/>
                          <a:cs typeface="Roboto"/>
                          <a:sym typeface="Roboto"/>
                        </a:rPr>
                        <a:t>Preprocessing</a:t>
                      </a:r>
                      <a:endParaRPr sz="1800">
                        <a:solidFill>
                          <a:srgbClr val="212529"/>
                        </a:solidFill>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9"/>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Doc2Vec</a:t>
            </a:r>
            <a:endParaRPr>
              <a:solidFill>
                <a:schemeClr val="dk1"/>
              </a:solidFill>
            </a:endParaRPr>
          </a:p>
        </p:txBody>
      </p:sp>
      <p:sp>
        <p:nvSpPr>
          <p:cNvPr id="562" name="Google Shape;562;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63" name="Google Shape;563;p39"/>
          <p:cNvSpPr txBox="1"/>
          <p:nvPr>
            <p:ph idx="1" type="body"/>
          </p:nvPr>
        </p:nvSpPr>
        <p:spPr>
          <a:xfrm>
            <a:off x="184750" y="1648600"/>
            <a:ext cx="4741800" cy="2688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sz="1800"/>
              <a:t>Use Doc2Vec as a </a:t>
            </a:r>
            <a:r>
              <a:rPr b="1" lang="en" sz="1800"/>
              <a:t>word embedding technique</a:t>
            </a:r>
            <a:r>
              <a:rPr lang="en" sz="1800"/>
              <a:t> as compared to TF-IDF and Count Vectorizer in previous sections</a:t>
            </a:r>
            <a:endParaRPr sz="1800"/>
          </a:p>
          <a:p>
            <a:pPr indent="0" lvl="0" marL="0" rtl="0" algn="just">
              <a:lnSpc>
                <a:spcPct val="150000"/>
              </a:lnSpc>
              <a:spcBef>
                <a:spcPts val="0"/>
              </a:spcBef>
              <a:spcAft>
                <a:spcPts val="0"/>
              </a:spcAft>
              <a:buNone/>
            </a:pPr>
            <a:r>
              <a:t/>
            </a:r>
            <a:endParaRPr sz="1800"/>
          </a:p>
          <a:p>
            <a:pPr indent="-342900" lvl="0" marL="457200" rtl="0" algn="just">
              <a:lnSpc>
                <a:spcPct val="150000"/>
              </a:lnSpc>
              <a:spcBef>
                <a:spcPts val="0"/>
              </a:spcBef>
              <a:spcAft>
                <a:spcPts val="0"/>
              </a:spcAft>
              <a:buSzPts val="1800"/>
              <a:buChar char="●"/>
            </a:pPr>
            <a:r>
              <a:rPr lang="en" sz="1800"/>
              <a:t>Generates </a:t>
            </a:r>
            <a:r>
              <a:rPr b="1" lang="en" sz="1800" u="sng"/>
              <a:t>representation vectors</a:t>
            </a:r>
            <a:r>
              <a:rPr lang="en" sz="1800"/>
              <a:t> out of words that encapsulate relationships between words</a:t>
            </a:r>
            <a:endParaRPr sz="1800"/>
          </a:p>
        </p:txBody>
      </p:sp>
      <p:pic>
        <p:nvPicPr>
          <p:cNvPr id="564" name="Google Shape;564;p39"/>
          <p:cNvPicPr preferRelativeResize="0"/>
          <p:nvPr/>
        </p:nvPicPr>
        <p:blipFill>
          <a:blip r:embed="rId3">
            <a:alphaModFix/>
          </a:blip>
          <a:stretch>
            <a:fillRect/>
          </a:stretch>
        </p:blipFill>
        <p:spPr>
          <a:xfrm>
            <a:off x="5232300" y="1763525"/>
            <a:ext cx="3558000" cy="1616428"/>
          </a:xfrm>
          <a:prstGeom prst="rect">
            <a:avLst/>
          </a:prstGeom>
          <a:noFill/>
          <a:ln>
            <a:noFill/>
          </a:ln>
        </p:spPr>
      </p:pic>
      <p:sp>
        <p:nvSpPr>
          <p:cNvPr id="565" name="Google Shape;565;p39"/>
          <p:cNvSpPr txBox="1"/>
          <p:nvPr/>
        </p:nvSpPr>
        <p:spPr>
          <a:xfrm>
            <a:off x="642175" y="1094500"/>
            <a:ext cx="552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oboto"/>
                <a:ea typeface="Roboto"/>
                <a:cs typeface="Roboto"/>
                <a:sym typeface="Roboto"/>
              </a:rPr>
              <a:t>Introduction</a:t>
            </a:r>
            <a:endParaRPr b="1" sz="24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178f475a8fe_0_9"/>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Doc2Vec</a:t>
            </a:r>
            <a:endParaRPr>
              <a:solidFill>
                <a:schemeClr val="dk1"/>
              </a:solidFill>
            </a:endParaRPr>
          </a:p>
        </p:txBody>
      </p:sp>
      <p:sp>
        <p:nvSpPr>
          <p:cNvPr id="571" name="Google Shape;571;g178f475a8fe_0_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72" name="Google Shape;572;g178f475a8fe_0_9"/>
          <p:cNvSpPr txBox="1"/>
          <p:nvPr>
            <p:ph idx="1" type="body"/>
          </p:nvPr>
        </p:nvSpPr>
        <p:spPr>
          <a:xfrm>
            <a:off x="184750" y="1648600"/>
            <a:ext cx="4741800" cy="2688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sz="1800"/>
              <a:t>Use </a:t>
            </a:r>
            <a:r>
              <a:rPr b="1" lang="en" sz="1800"/>
              <a:t>gensim </a:t>
            </a:r>
            <a:r>
              <a:rPr lang="en" sz="1800"/>
              <a:t>library to create Doc2Vec models</a:t>
            </a:r>
            <a:endParaRPr sz="1800"/>
          </a:p>
          <a:p>
            <a:pPr indent="-342900" lvl="0" marL="457200" rtl="0" algn="just">
              <a:lnSpc>
                <a:spcPct val="150000"/>
              </a:lnSpc>
              <a:spcBef>
                <a:spcPts val="0"/>
              </a:spcBef>
              <a:spcAft>
                <a:spcPts val="0"/>
              </a:spcAft>
              <a:buSzPts val="1800"/>
              <a:buChar char="●"/>
            </a:pPr>
            <a:r>
              <a:rPr lang="en" sz="1800"/>
              <a:t>Train on preprocessed text (lemmatized and stemmed)</a:t>
            </a:r>
            <a:endParaRPr sz="1800"/>
          </a:p>
          <a:p>
            <a:pPr indent="-342900" lvl="0" marL="457200" rtl="0" algn="just">
              <a:lnSpc>
                <a:spcPct val="150000"/>
              </a:lnSpc>
              <a:spcBef>
                <a:spcPts val="0"/>
              </a:spcBef>
              <a:spcAft>
                <a:spcPts val="0"/>
              </a:spcAft>
              <a:buSzPts val="1800"/>
              <a:buChar char="●"/>
            </a:pPr>
            <a:r>
              <a:rPr lang="en" sz="1800"/>
              <a:t>Produce </a:t>
            </a:r>
            <a:r>
              <a:rPr b="1" lang="en" sz="1800"/>
              <a:t>document vectors</a:t>
            </a:r>
            <a:r>
              <a:rPr lang="en" sz="1800"/>
              <a:t> of length 40 using a sliding window of length 10</a:t>
            </a:r>
            <a:endParaRPr sz="1800"/>
          </a:p>
        </p:txBody>
      </p:sp>
      <p:sp>
        <p:nvSpPr>
          <p:cNvPr id="573" name="Google Shape;573;g178f475a8fe_0_9"/>
          <p:cNvSpPr txBox="1"/>
          <p:nvPr/>
        </p:nvSpPr>
        <p:spPr>
          <a:xfrm>
            <a:off x="642175" y="1094500"/>
            <a:ext cx="552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oboto"/>
                <a:ea typeface="Roboto"/>
                <a:cs typeface="Roboto"/>
                <a:sym typeface="Roboto"/>
              </a:rPr>
              <a:t>Implementation</a:t>
            </a:r>
            <a:endParaRPr b="1" sz="2400">
              <a:latin typeface="Roboto"/>
              <a:ea typeface="Roboto"/>
              <a:cs typeface="Roboto"/>
              <a:sym typeface="Roboto"/>
            </a:endParaRPr>
          </a:p>
        </p:txBody>
      </p:sp>
      <p:pic>
        <p:nvPicPr>
          <p:cNvPr id="574" name="Google Shape;574;g178f475a8fe_0_9"/>
          <p:cNvPicPr preferRelativeResize="0"/>
          <p:nvPr/>
        </p:nvPicPr>
        <p:blipFill>
          <a:blip r:embed="rId3">
            <a:alphaModFix/>
          </a:blip>
          <a:stretch>
            <a:fillRect/>
          </a:stretch>
        </p:blipFill>
        <p:spPr>
          <a:xfrm>
            <a:off x="5078950" y="1801000"/>
            <a:ext cx="3912651" cy="19912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7dace6a575_0_0"/>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Doc2Vec</a:t>
            </a:r>
            <a:endParaRPr>
              <a:solidFill>
                <a:schemeClr val="dk1"/>
              </a:solidFill>
            </a:endParaRPr>
          </a:p>
        </p:txBody>
      </p:sp>
      <p:sp>
        <p:nvSpPr>
          <p:cNvPr id="580" name="Google Shape;580;g17dace6a575_0_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81" name="Google Shape;581;g17dace6a575_0_0"/>
          <p:cNvSpPr txBox="1"/>
          <p:nvPr>
            <p:ph idx="1" type="body"/>
          </p:nvPr>
        </p:nvSpPr>
        <p:spPr>
          <a:xfrm>
            <a:off x="184750" y="1648600"/>
            <a:ext cx="4741800" cy="26880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sz="1800"/>
              <a:t>Logistic</a:t>
            </a:r>
            <a:r>
              <a:rPr lang="en" sz="1800"/>
              <a:t> Regression</a:t>
            </a:r>
            <a:endParaRPr sz="1800"/>
          </a:p>
          <a:p>
            <a:pPr indent="-342900" lvl="0" marL="457200" rtl="0" algn="just">
              <a:lnSpc>
                <a:spcPct val="150000"/>
              </a:lnSpc>
              <a:spcBef>
                <a:spcPts val="0"/>
              </a:spcBef>
              <a:spcAft>
                <a:spcPts val="0"/>
              </a:spcAft>
              <a:buSzPts val="1800"/>
              <a:buChar char="●"/>
            </a:pPr>
            <a:r>
              <a:rPr lang="en" sz="1800"/>
              <a:t>Decision Tree</a:t>
            </a:r>
            <a:endParaRPr sz="1800"/>
          </a:p>
          <a:p>
            <a:pPr indent="-342900" lvl="0" marL="457200" rtl="0" algn="just">
              <a:lnSpc>
                <a:spcPct val="150000"/>
              </a:lnSpc>
              <a:spcBef>
                <a:spcPts val="0"/>
              </a:spcBef>
              <a:spcAft>
                <a:spcPts val="0"/>
              </a:spcAft>
              <a:buSzPts val="1800"/>
              <a:buChar char="●"/>
            </a:pPr>
            <a:r>
              <a:rPr lang="en" sz="1800"/>
              <a:t>Random Forest</a:t>
            </a:r>
            <a:endParaRPr sz="1800"/>
          </a:p>
          <a:p>
            <a:pPr indent="-342900" lvl="0" marL="457200" rtl="0" algn="just">
              <a:lnSpc>
                <a:spcPct val="150000"/>
              </a:lnSpc>
              <a:spcBef>
                <a:spcPts val="0"/>
              </a:spcBef>
              <a:spcAft>
                <a:spcPts val="0"/>
              </a:spcAft>
              <a:buSzPts val="1800"/>
              <a:buChar char="●"/>
            </a:pPr>
            <a:r>
              <a:rPr lang="en" sz="1800"/>
              <a:t>Support Vector Machines</a:t>
            </a:r>
            <a:endParaRPr sz="1800"/>
          </a:p>
        </p:txBody>
      </p:sp>
      <p:sp>
        <p:nvSpPr>
          <p:cNvPr id="582" name="Google Shape;582;g17dace6a575_0_0"/>
          <p:cNvSpPr txBox="1"/>
          <p:nvPr/>
        </p:nvSpPr>
        <p:spPr>
          <a:xfrm>
            <a:off x="642175" y="1094500"/>
            <a:ext cx="552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oboto"/>
                <a:ea typeface="Roboto"/>
                <a:cs typeface="Roboto"/>
                <a:sym typeface="Roboto"/>
              </a:rPr>
              <a:t>Classification Models</a:t>
            </a:r>
            <a:endParaRPr b="1" sz="2400">
              <a:latin typeface="Roboto"/>
              <a:ea typeface="Roboto"/>
              <a:cs typeface="Roboto"/>
              <a:sym typeface="Roboto"/>
            </a:endParaRPr>
          </a:p>
        </p:txBody>
      </p:sp>
      <p:pic>
        <p:nvPicPr>
          <p:cNvPr id="583" name="Google Shape;583;g17dace6a575_0_0"/>
          <p:cNvPicPr preferRelativeResize="0"/>
          <p:nvPr/>
        </p:nvPicPr>
        <p:blipFill>
          <a:blip r:embed="rId3">
            <a:alphaModFix/>
          </a:blip>
          <a:stretch>
            <a:fillRect/>
          </a:stretch>
        </p:blipFill>
        <p:spPr>
          <a:xfrm>
            <a:off x="5461000" y="1180450"/>
            <a:ext cx="2080925" cy="1705450"/>
          </a:xfrm>
          <a:prstGeom prst="rect">
            <a:avLst/>
          </a:prstGeom>
          <a:noFill/>
          <a:ln>
            <a:noFill/>
          </a:ln>
        </p:spPr>
      </p:pic>
      <p:pic>
        <p:nvPicPr>
          <p:cNvPr id="584" name="Google Shape;584;g17dace6a575_0_0"/>
          <p:cNvPicPr preferRelativeResize="0"/>
          <p:nvPr/>
        </p:nvPicPr>
        <p:blipFill>
          <a:blip r:embed="rId4">
            <a:alphaModFix/>
          </a:blip>
          <a:stretch>
            <a:fillRect/>
          </a:stretch>
        </p:blipFill>
        <p:spPr>
          <a:xfrm>
            <a:off x="4793600" y="3048625"/>
            <a:ext cx="3477049" cy="1622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178f475a8fe_0_19"/>
          <p:cNvSpPr txBox="1"/>
          <p:nvPr>
            <p:ph type="title"/>
          </p:nvPr>
        </p:nvSpPr>
        <p:spPr>
          <a:xfrm>
            <a:off x="539400" y="2926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Results - </a:t>
            </a:r>
            <a:r>
              <a:rPr lang="en"/>
              <a:t>Subjectivity Detection</a:t>
            </a:r>
            <a:endParaRPr>
              <a:solidFill>
                <a:schemeClr val="dk1"/>
              </a:solidFill>
            </a:endParaRPr>
          </a:p>
        </p:txBody>
      </p:sp>
      <p:sp>
        <p:nvSpPr>
          <p:cNvPr id="590" name="Google Shape;590;g178f475a8fe_0_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91" name="Google Shape;591;g178f475a8fe_0_19"/>
          <p:cNvSpPr txBox="1"/>
          <p:nvPr/>
        </p:nvSpPr>
        <p:spPr>
          <a:xfrm>
            <a:off x="1811550" y="865313"/>
            <a:ext cx="552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Roboto"/>
                <a:ea typeface="Roboto"/>
                <a:cs typeface="Roboto"/>
                <a:sym typeface="Roboto"/>
              </a:rPr>
              <a:t>Count Vectorizer and TF-IDF</a:t>
            </a:r>
            <a:endParaRPr b="1" sz="2400">
              <a:latin typeface="Roboto"/>
              <a:ea typeface="Roboto"/>
              <a:cs typeface="Roboto"/>
              <a:sym typeface="Roboto"/>
            </a:endParaRPr>
          </a:p>
        </p:txBody>
      </p:sp>
      <p:graphicFrame>
        <p:nvGraphicFramePr>
          <p:cNvPr id="592" name="Google Shape;592;g178f475a8fe_0_19"/>
          <p:cNvGraphicFramePr/>
          <p:nvPr/>
        </p:nvGraphicFramePr>
        <p:xfrm>
          <a:off x="952500" y="1419425"/>
          <a:ext cx="3000000" cy="3000000"/>
        </p:xfrm>
        <a:graphic>
          <a:graphicData uri="http://schemas.openxmlformats.org/drawingml/2006/table">
            <a:tbl>
              <a:tblPr>
                <a:noFill/>
                <a:tableStyleId>{DBC18EE4-4F4A-46CD-A67C-8BDFE39AADC2}</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sz="1500">
                          <a:latin typeface="Roboto"/>
                          <a:ea typeface="Roboto"/>
                          <a:cs typeface="Roboto"/>
                          <a:sym typeface="Roboto"/>
                        </a:rPr>
                        <a:t>Model</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Dataset</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Precision</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Recall</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F1</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r>
              <a:tr h="381000">
                <a:tc rowSpan="2">
                  <a:txBody>
                    <a:bodyPr/>
                    <a:lstStyle/>
                    <a:p>
                      <a:pPr indent="0" lvl="0" marL="0" marR="0" rtl="0" algn="l">
                        <a:lnSpc>
                          <a:spcPct val="100000"/>
                        </a:lnSpc>
                        <a:spcBef>
                          <a:spcPts val="0"/>
                        </a:spcBef>
                        <a:spcAft>
                          <a:spcPts val="0"/>
                        </a:spcAft>
                        <a:buNone/>
                      </a:pPr>
                      <a:r>
                        <a:rPr lang="en">
                          <a:latin typeface="Roboto"/>
                          <a:ea typeface="Roboto"/>
                          <a:cs typeface="Roboto"/>
                          <a:sym typeface="Roboto"/>
                        </a:rPr>
                        <a:t>KNN</a:t>
                      </a:r>
                      <a:endParaRPr>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0.728</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0.953</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0.825</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0.728</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0.953</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0.825</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rowSpan="2">
                  <a:txBody>
                    <a:bodyPr/>
                    <a:lstStyle/>
                    <a:p>
                      <a:pPr indent="0" lvl="0" marL="0" marR="0" rtl="0" algn="l">
                        <a:lnSpc>
                          <a:spcPct val="100000"/>
                        </a:lnSpc>
                        <a:spcBef>
                          <a:spcPts val="0"/>
                        </a:spcBef>
                        <a:spcAft>
                          <a:spcPts val="0"/>
                        </a:spcAft>
                        <a:buNone/>
                      </a:pPr>
                      <a:r>
                        <a:rPr lang="en">
                          <a:latin typeface="Roboto"/>
                          <a:ea typeface="Roboto"/>
                          <a:cs typeface="Roboto"/>
                          <a:sym typeface="Roboto"/>
                        </a:rPr>
                        <a:t>RF</a:t>
                      </a:r>
                      <a:endParaRPr>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0.707</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0.964</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0.812</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0.703</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0.994</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0.822</a:t>
                      </a:r>
                      <a:endParaRPr sz="1200">
                        <a:latin typeface="Roboto"/>
                        <a:ea typeface="Roboto"/>
                        <a:cs typeface="Roboto"/>
                        <a:sym typeface="Roboto"/>
                      </a:endParaRPr>
                    </a:p>
                  </a:txBody>
                  <a:tcPr marT="25400" marB="25400" marR="25400" marL="254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rowSpan="2">
                  <a:txBody>
                    <a:bodyPr/>
                    <a:lstStyle/>
                    <a:p>
                      <a:pPr indent="0" lvl="0" marL="0" marR="0" rtl="0" algn="l">
                        <a:lnSpc>
                          <a:spcPct val="100000"/>
                        </a:lnSpc>
                        <a:spcBef>
                          <a:spcPts val="0"/>
                        </a:spcBef>
                        <a:spcAft>
                          <a:spcPts val="0"/>
                        </a:spcAft>
                        <a:buNone/>
                      </a:pPr>
                      <a:r>
                        <a:rPr lang="en">
                          <a:latin typeface="Roboto"/>
                          <a:ea typeface="Roboto"/>
                          <a:cs typeface="Roboto"/>
                          <a:sym typeface="Roboto"/>
                        </a:rPr>
                        <a:t>Naive Bayes</a:t>
                      </a:r>
                      <a:endParaRPr>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0.704</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0.988</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0.823</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0.704</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0.826</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rowSpan="2">
                  <a:txBody>
                    <a:bodyPr/>
                    <a:lstStyle/>
                    <a:p>
                      <a:pPr indent="0" lvl="0" marL="0" marR="0" rtl="0" algn="l">
                        <a:lnSpc>
                          <a:spcPct val="100000"/>
                        </a:lnSpc>
                        <a:spcBef>
                          <a:spcPts val="0"/>
                        </a:spcBef>
                        <a:spcAft>
                          <a:spcPts val="0"/>
                        </a:spcAft>
                        <a:buNone/>
                      </a:pPr>
                      <a:r>
                        <a:rPr lang="en">
                          <a:latin typeface="Roboto"/>
                          <a:ea typeface="Roboto"/>
                          <a:cs typeface="Roboto"/>
                          <a:sym typeface="Roboto"/>
                        </a:rPr>
                        <a:t>Complement Naive Bayes </a:t>
                      </a:r>
                      <a:endParaRPr>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0.704</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0.826</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0.707</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0.826</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17dace6a575_0_11"/>
          <p:cNvSpPr txBox="1"/>
          <p:nvPr>
            <p:ph type="title"/>
          </p:nvPr>
        </p:nvSpPr>
        <p:spPr>
          <a:xfrm>
            <a:off x="539400" y="292625"/>
            <a:ext cx="80652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500"/>
              <a:buNone/>
            </a:pPr>
            <a:r>
              <a:rPr lang="en"/>
              <a:t>Results - Subjectivity Detection</a:t>
            </a:r>
            <a:endParaRPr/>
          </a:p>
        </p:txBody>
      </p:sp>
      <p:sp>
        <p:nvSpPr>
          <p:cNvPr id="598" name="Google Shape;598;g17dace6a575_0_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99" name="Google Shape;599;g17dace6a575_0_11"/>
          <p:cNvSpPr txBox="1"/>
          <p:nvPr/>
        </p:nvSpPr>
        <p:spPr>
          <a:xfrm>
            <a:off x="1811550" y="865313"/>
            <a:ext cx="552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Roboto"/>
                <a:ea typeface="Roboto"/>
                <a:cs typeface="Roboto"/>
                <a:sym typeface="Roboto"/>
              </a:rPr>
              <a:t>Doc2Vec</a:t>
            </a:r>
            <a:endParaRPr b="1" sz="2400">
              <a:latin typeface="Roboto"/>
              <a:ea typeface="Roboto"/>
              <a:cs typeface="Roboto"/>
              <a:sym typeface="Roboto"/>
            </a:endParaRPr>
          </a:p>
        </p:txBody>
      </p:sp>
      <p:graphicFrame>
        <p:nvGraphicFramePr>
          <p:cNvPr id="600" name="Google Shape;600;g17dace6a575_0_11"/>
          <p:cNvGraphicFramePr/>
          <p:nvPr/>
        </p:nvGraphicFramePr>
        <p:xfrm>
          <a:off x="952500" y="1419425"/>
          <a:ext cx="3000000" cy="3000000"/>
        </p:xfrm>
        <a:graphic>
          <a:graphicData uri="http://schemas.openxmlformats.org/drawingml/2006/table">
            <a:tbl>
              <a:tblPr>
                <a:noFill/>
                <a:tableStyleId>{DBC18EE4-4F4A-46CD-A67C-8BDFE39AADC2}</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sz="1500">
                          <a:latin typeface="Roboto"/>
                          <a:ea typeface="Roboto"/>
                          <a:cs typeface="Roboto"/>
                          <a:sym typeface="Roboto"/>
                        </a:rPr>
                        <a:t>Model</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Dataset</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Precision</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Recall</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F1</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381000">
                <a:tc rowSpan="2">
                  <a:txBody>
                    <a:bodyPr/>
                    <a:lstStyle/>
                    <a:p>
                      <a:pPr indent="0" lvl="0" marL="0" rtl="0" algn="l">
                        <a:spcBef>
                          <a:spcPts val="0"/>
                        </a:spcBef>
                        <a:spcAft>
                          <a:spcPts val="0"/>
                        </a:spcAft>
                        <a:buNone/>
                      </a:pPr>
                      <a:r>
                        <a:rPr lang="en">
                          <a:latin typeface="Roboto"/>
                          <a:ea typeface="Roboto"/>
                          <a:cs typeface="Roboto"/>
                          <a:sym typeface="Roboto"/>
                        </a:rPr>
                        <a:t>Logistic Regression</a:t>
                      </a:r>
                      <a:endParaRPr>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0.704</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0.826</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0.704</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0.826</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rowSpan="2">
                  <a:txBody>
                    <a:bodyPr/>
                    <a:lstStyle/>
                    <a:p>
                      <a:pPr indent="0" lvl="0" marL="0" rtl="0" algn="l">
                        <a:spcBef>
                          <a:spcPts val="0"/>
                        </a:spcBef>
                        <a:spcAft>
                          <a:spcPts val="0"/>
                        </a:spcAft>
                        <a:buNone/>
                      </a:pPr>
                      <a:r>
                        <a:rPr lang="en">
                          <a:latin typeface="Roboto"/>
                          <a:ea typeface="Roboto"/>
                          <a:cs typeface="Roboto"/>
                          <a:sym typeface="Roboto"/>
                        </a:rPr>
                        <a:t>Decision Tree</a:t>
                      </a:r>
                      <a:endParaRPr>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0.726</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0.713</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0.701</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0.696</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0.714</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0.701</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rowSpan="2">
                  <a:txBody>
                    <a:bodyPr/>
                    <a:lstStyle/>
                    <a:p>
                      <a:pPr indent="0" lvl="0" marL="0" rtl="0" algn="l">
                        <a:spcBef>
                          <a:spcPts val="0"/>
                        </a:spcBef>
                        <a:spcAft>
                          <a:spcPts val="0"/>
                        </a:spcAft>
                        <a:buNone/>
                      </a:pPr>
                      <a:r>
                        <a:rPr lang="en">
                          <a:latin typeface="Roboto"/>
                          <a:ea typeface="Roboto"/>
                          <a:cs typeface="Roboto"/>
                          <a:sym typeface="Roboto"/>
                        </a:rPr>
                        <a:t>Random Forest</a:t>
                      </a:r>
                      <a:endParaRPr>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0.706</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0.930</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0.803</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0.720</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0.953</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0.817</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rowSpan="2">
                  <a:txBody>
                    <a:bodyPr/>
                    <a:lstStyle/>
                    <a:p>
                      <a:pPr indent="0" lvl="0" marL="0" rtl="0" algn="l">
                        <a:spcBef>
                          <a:spcPts val="0"/>
                        </a:spcBef>
                        <a:spcAft>
                          <a:spcPts val="0"/>
                        </a:spcAft>
                        <a:buNone/>
                      </a:pPr>
                      <a:r>
                        <a:rPr lang="en">
                          <a:latin typeface="Roboto"/>
                          <a:ea typeface="Roboto"/>
                          <a:cs typeface="Roboto"/>
                          <a:sym typeface="Roboto"/>
                        </a:rPr>
                        <a:t>Support Vector Classifier</a:t>
                      </a:r>
                      <a:endParaRPr>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0.704</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0.826</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0.704</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Roboto"/>
                          <a:ea typeface="Roboto"/>
                          <a:cs typeface="Roboto"/>
                          <a:sym typeface="Roboto"/>
                        </a:rPr>
                        <a:t>0.826</a:t>
                      </a:r>
                      <a:endParaRPr sz="1200">
                        <a:latin typeface="Roboto"/>
                        <a:ea typeface="Roboto"/>
                        <a:cs typeface="Roboto"/>
                        <a:sym typeface="Roboto"/>
                      </a:endParaRPr>
                    </a:p>
                  </a:txBody>
                  <a:tcPr marT="63500" marB="63500" marR="63500" marL="635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17dace6a575_0_29"/>
          <p:cNvSpPr txBox="1"/>
          <p:nvPr>
            <p:ph type="title"/>
          </p:nvPr>
        </p:nvSpPr>
        <p:spPr>
          <a:xfrm>
            <a:off x="539400" y="2926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Results - Polarity Detection</a:t>
            </a:r>
            <a:endParaRPr>
              <a:solidFill>
                <a:schemeClr val="dk1"/>
              </a:solidFill>
            </a:endParaRPr>
          </a:p>
        </p:txBody>
      </p:sp>
      <p:sp>
        <p:nvSpPr>
          <p:cNvPr id="606" name="Google Shape;606;g17dace6a575_0_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607" name="Google Shape;607;g17dace6a575_0_29"/>
          <p:cNvSpPr txBox="1"/>
          <p:nvPr/>
        </p:nvSpPr>
        <p:spPr>
          <a:xfrm>
            <a:off x="1811550" y="865313"/>
            <a:ext cx="552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Roboto"/>
                <a:ea typeface="Roboto"/>
                <a:cs typeface="Roboto"/>
                <a:sym typeface="Roboto"/>
              </a:rPr>
              <a:t>Count Vectorizer and TF-IDF</a:t>
            </a:r>
            <a:endParaRPr b="1" sz="2400">
              <a:latin typeface="Roboto"/>
              <a:ea typeface="Roboto"/>
              <a:cs typeface="Roboto"/>
              <a:sym typeface="Roboto"/>
            </a:endParaRPr>
          </a:p>
        </p:txBody>
      </p:sp>
      <p:graphicFrame>
        <p:nvGraphicFramePr>
          <p:cNvPr id="608" name="Google Shape;608;g17dace6a575_0_29"/>
          <p:cNvGraphicFramePr/>
          <p:nvPr/>
        </p:nvGraphicFramePr>
        <p:xfrm>
          <a:off x="952500" y="1419425"/>
          <a:ext cx="3000000" cy="3000000"/>
        </p:xfrm>
        <a:graphic>
          <a:graphicData uri="http://schemas.openxmlformats.org/drawingml/2006/table">
            <a:tbl>
              <a:tblPr>
                <a:noFill/>
                <a:tableStyleId>{DBC18EE4-4F4A-46CD-A67C-8BDFE39AADC2}</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sz="1500">
                          <a:latin typeface="Roboto"/>
                          <a:ea typeface="Roboto"/>
                          <a:cs typeface="Roboto"/>
                          <a:sym typeface="Roboto"/>
                        </a:rPr>
                        <a:t>Model</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Dataset</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Precision</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Recall</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F1</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r>
              <a:tr h="381000">
                <a:tc rowSpan="2">
                  <a:txBody>
                    <a:bodyPr/>
                    <a:lstStyle/>
                    <a:p>
                      <a:pPr indent="0" lvl="0" marL="0" marR="0" rtl="0" algn="l">
                        <a:lnSpc>
                          <a:spcPct val="100000"/>
                        </a:lnSpc>
                        <a:spcBef>
                          <a:spcPts val="0"/>
                        </a:spcBef>
                        <a:spcAft>
                          <a:spcPts val="0"/>
                        </a:spcAft>
                        <a:buNone/>
                      </a:pPr>
                      <a:r>
                        <a:rPr lang="en">
                          <a:latin typeface="Roboto"/>
                          <a:ea typeface="Roboto"/>
                          <a:cs typeface="Roboto"/>
                          <a:sym typeface="Roboto"/>
                        </a:rPr>
                        <a:t>KNN</a:t>
                      </a:r>
                      <a:endParaRPr>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100"/>
                        <a:t>Stemming</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0.712</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0.945</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0.812</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100"/>
                        <a:t>Lemmatization</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0.715</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0.955</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0.817</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rowSpan="2">
                  <a:txBody>
                    <a:bodyPr/>
                    <a:lstStyle/>
                    <a:p>
                      <a:pPr indent="0" lvl="0" marL="0" marR="0" rtl="0" algn="l">
                        <a:lnSpc>
                          <a:spcPct val="100000"/>
                        </a:lnSpc>
                        <a:spcBef>
                          <a:spcPts val="0"/>
                        </a:spcBef>
                        <a:spcAft>
                          <a:spcPts val="0"/>
                        </a:spcAft>
                        <a:buNone/>
                      </a:pPr>
                      <a:r>
                        <a:rPr lang="en">
                          <a:latin typeface="Roboto"/>
                          <a:ea typeface="Roboto"/>
                          <a:cs typeface="Roboto"/>
                          <a:sym typeface="Roboto"/>
                        </a:rPr>
                        <a:t>RF</a:t>
                      </a:r>
                      <a:endParaRPr>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100"/>
                        <a:t>Stemming</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0.682</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0.936</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0.802</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100"/>
                        <a:t>Lemmatization</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0.687</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0.955</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0.796</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rowSpan="2">
                  <a:txBody>
                    <a:bodyPr/>
                    <a:lstStyle/>
                    <a:p>
                      <a:pPr indent="0" lvl="0" marL="0" marR="0" rtl="0" algn="l">
                        <a:lnSpc>
                          <a:spcPct val="100000"/>
                        </a:lnSpc>
                        <a:spcBef>
                          <a:spcPts val="0"/>
                        </a:spcBef>
                        <a:spcAft>
                          <a:spcPts val="0"/>
                        </a:spcAft>
                        <a:buNone/>
                      </a:pPr>
                      <a:r>
                        <a:rPr lang="en">
                          <a:latin typeface="Roboto"/>
                          <a:ea typeface="Roboto"/>
                          <a:cs typeface="Roboto"/>
                          <a:sym typeface="Roboto"/>
                        </a:rPr>
                        <a:t>Naive Bayes</a:t>
                      </a:r>
                      <a:endParaRPr>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100"/>
                        <a:t>Stemming</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0.689</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0.927</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0.79</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100"/>
                        <a:t>Lemmatization</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0.714</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0.927</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0.806</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rowSpan="2">
                  <a:txBody>
                    <a:bodyPr/>
                    <a:lstStyle/>
                    <a:p>
                      <a:pPr indent="0" lvl="0" marL="0" marR="0" rtl="0" algn="l">
                        <a:lnSpc>
                          <a:spcPct val="100000"/>
                        </a:lnSpc>
                        <a:spcBef>
                          <a:spcPts val="0"/>
                        </a:spcBef>
                        <a:spcAft>
                          <a:spcPts val="0"/>
                        </a:spcAft>
                        <a:buNone/>
                      </a:pPr>
                      <a:r>
                        <a:rPr lang="en">
                          <a:latin typeface="Roboto"/>
                          <a:ea typeface="Roboto"/>
                          <a:cs typeface="Roboto"/>
                          <a:sym typeface="Roboto"/>
                        </a:rPr>
                        <a:t>Complement Naive Bayes</a:t>
                      </a:r>
                      <a:endParaRPr>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100"/>
                        <a:t>Stemming</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0.688</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0.9</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0.779</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100"/>
                        <a:t>Lemmatization</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0.712</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0.918</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t>0.802</a:t>
                      </a:r>
                      <a:endParaRPr sz="1100"/>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178f475a8fe_0_32"/>
          <p:cNvSpPr txBox="1"/>
          <p:nvPr>
            <p:ph type="title"/>
          </p:nvPr>
        </p:nvSpPr>
        <p:spPr>
          <a:xfrm>
            <a:off x="539400" y="292625"/>
            <a:ext cx="80652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500"/>
              <a:buNone/>
            </a:pPr>
            <a:r>
              <a:rPr lang="en"/>
              <a:t>Results - Polarity Detection</a:t>
            </a:r>
            <a:endParaRPr/>
          </a:p>
        </p:txBody>
      </p:sp>
      <p:sp>
        <p:nvSpPr>
          <p:cNvPr id="614" name="Google Shape;614;g178f475a8fe_0_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615" name="Google Shape;615;g178f475a8fe_0_32"/>
          <p:cNvSpPr txBox="1"/>
          <p:nvPr/>
        </p:nvSpPr>
        <p:spPr>
          <a:xfrm>
            <a:off x="1811550" y="865313"/>
            <a:ext cx="552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Roboto"/>
                <a:ea typeface="Roboto"/>
                <a:cs typeface="Roboto"/>
                <a:sym typeface="Roboto"/>
              </a:rPr>
              <a:t>Doc2Vec</a:t>
            </a:r>
            <a:endParaRPr b="1" sz="2400">
              <a:latin typeface="Roboto"/>
              <a:ea typeface="Roboto"/>
              <a:cs typeface="Roboto"/>
              <a:sym typeface="Roboto"/>
            </a:endParaRPr>
          </a:p>
        </p:txBody>
      </p:sp>
      <p:graphicFrame>
        <p:nvGraphicFramePr>
          <p:cNvPr id="616" name="Google Shape;616;g178f475a8fe_0_32"/>
          <p:cNvGraphicFramePr/>
          <p:nvPr/>
        </p:nvGraphicFramePr>
        <p:xfrm>
          <a:off x="952500" y="1419425"/>
          <a:ext cx="3000000" cy="3000000"/>
        </p:xfrm>
        <a:graphic>
          <a:graphicData uri="http://schemas.openxmlformats.org/drawingml/2006/table">
            <a:tbl>
              <a:tblPr>
                <a:noFill/>
                <a:tableStyleId>{DBC18EE4-4F4A-46CD-A67C-8BDFE39AADC2}</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sz="1500">
                          <a:latin typeface="Roboto"/>
                          <a:ea typeface="Roboto"/>
                          <a:cs typeface="Roboto"/>
                          <a:sym typeface="Roboto"/>
                        </a:rPr>
                        <a:t>Model</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Dataset</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Precision</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Recall</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500">
                          <a:latin typeface="Roboto"/>
                          <a:ea typeface="Roboto"/>
                          <a:cs typeface="Roboto"/>
                          <a:sym typeface="Roboto"/>
                        </a:rPr>
                        <a:t>F1</a:t>
                      </a:r>
                      <a:endParaRPr sz="15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chemeClr val="lt2"/>
                    </a:solidFill>
                  </a:tcPr>
                </a:tc>
              </a:tr>
              <a:tr h="381000">
                <a:tc rowSpan="2">
                  <a:txBody>
                    <a:bodyPr/>
                    <a:lstStyle/>
                    <a:p>
                      <a:pPr indent="0" lvl="0" marL="0" rtl="0" algn="l">
                        <a:spcBef>
                          <a:spcPts val="0"/>
                        </a:spcBef>
                        <a:spcAft>
                          <a:spcPts val="0"/>
                        </a:spcAft>
                        <a:buNone/>
                      </a:pPr>
                      <a:r>
                        <a:rPr lang="en">
                          <a:latin typeface="Roboto"/>
                          <a:ea typeface="Roboto"/>
                          <a:cs typeface="Roboto"/>
                          <a:sym typeface="Roboto"/>
                        </a:rPr>
                        <a:t>Logistic Regression</a:t>
                      </a:r>
                      <a:endParaRPr>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0.667</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0.800</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0.667</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0.800</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rowSpan="2">
                  <a:txBody>
                    <a:bodyPr/>
                    <a:lstStyle/>
                    <a:p>
                      <a:pPr indent="0" lvl="0" marL="0" rtl="0" algn="l">
                        <a:spcBef>
                          <a:spcPts val="0"/>
                        </a:spcBef>
                        <a:spcAft>
                          <a:spcPts val="0"/>
                        </a:spcAft>
                        <a:buNone/>
                      </a:pPr>
                      <a:r>
                        <a:rPr lang="en">
                          <a:latin typeface="Roboto"/>
                          <a:ea typeface="Roboto"/>
                          <a:cs typeface="Roboto"/>
                          <a:sym typeface="Roboto"/>
                        </a:rPr>
                        <a:t>Decision Tree</a:t>
                      </a:r>
                      <a:endParaRPr>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0.715</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0.627</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0.672</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0.671</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0.718</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0.696</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rowSpan="2">
                  <a:txBody>
                    <a:bodyPr/>
                    <a:lstStyle/>
                    <a:p>
                      <a:pPr indent="0" lvl="0" marL="0" rtl="0" algn="l">
                        <a:spcBef>
                          <a:spcPts val="0"/>
                        </a:spcBef>
                        <a:spcAft>
                          <a:spcPts val="0"/>
                        </a:spcAft>
                        <a:buNone/>
                      </a:pPr>
                      <a:r>
                        <a:rPr lang="en">
                          <a:latin typeface="Roboto"/>
                          <a:ea typeface="Roboto"/>
                          <a:cs typeface="Roboto"/>
                          <a:sym typeface="Roboto"/>
                        </a:rPr>
                        <a:t>Random Forest</a:t>
                      </a:r>
                      <a:endParaRPr>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0.721</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0.864</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0.794</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0.665</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0.773</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0.735</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rowSpan="2">
                  <a:txBody>
                    <a:bodyPr/>
                    <a:lstStyle/>
                    <a:p>
                      <a:pPr indent="0" lvl="0" marL="0" rtl="0" algn="l">
                        <a:spcBef>
                          <a:spcPts val="0"/>
                        </a:spcBef>
                        <a:spcAft>
                          <a:spcPts val="0"/>
                        </a:spcAft>
                        <a:buNone/>
                      </a:pPr>
                      <a:r>
                        <a:rPr lang="en">
                          <a:latin typeface="Roboto"/>
                          <a:ea typeface="Roboto"/>
                          <a:cs typeface="Roboto"/>
                          <a:sym typeface="Roboto"/>
                        </a:rPr>
                        <a:t>Support Vector Classifier</a:t>
                      </a:r>
                      <a:endParaRPr>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1200">
                          <a:latin typeface="Roboto"/>
                          <a:ea typeface="Roboto"/>
                          <a:cs typeface="Roboto"/>
                          <a:sym typeface="Roboto"/>
                        </a:rPr>
                        <a:t>Stemming</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0.685</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0.964</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0.800</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sz="1200">
                          <a:latin typeface="Roboto"/>
                          <a:ea typeface="Roboto"/>
                          <a:cs typeface="Roboto"/>
                          <a:sym typeface="Roboto"/>
                        </a:rPr>
                        <a:t>Lemmatization</a:t>
                      </a:r>
                      <a:endParaRPr sz="1200">
                        <a:latin typeface="Roboto"/>
                        <a:ea typeface="Roboto"/>
                        <a:cs typeface="Roboto"/>
                        <a:sym typeface="Robo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0.667</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1</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latin typeface="Roboto"/>
                          <a:ea typeface="Roboto"/>
                          <a:cs typeface="Roboto"/>
                          <a:sym typeface="Roboto"/>
                        </a:rPr>
                        <a:t>0.800</a:t>
                      </a:r>
                      <a:endParaRPr sz="1200">
                        <a:latin typeface="Roboto"/>
                        <a:ea typeface="Roboto"/>
                        <a:cs typeface="Roboto"/>
                        <a:sym typeface="Roboto"/>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2"/>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Summary of </a:t>
            </a:r>
            <a:r>
              <a:rPr lang="en">
                <a:solidFill>
                  <a:schemeClr val="dk1"/>
                </a:solidFill>
              </a:rPr>
              <a:t>Classification</a:t>
            </a:r>
            <a:endParaRPr>
              <a:solidFill>
                <a:schemeClr val="dk1"/>
              </a:solidFill>
            </a:endParaRPr>
          </a:p>
        </p:txBody>
      </p:sp>
      <p:sp>
        <p:nvSpPr>
          <p:cNvPr id="622" name="Google Shape;622;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623" name="Google Shape;623;p42"/>
          <p:cNvSpPr txBox="1"/>
          <p:nvPr>
            <p:ph idx="1" type="body"/>
          </p:nvPr>
        </p:nvSpPr>
        <p:spPr>
          <a:xfrm>
            <a:off x="539400" y="1189425"/>
            <a:ext cx="3047700" cy="34155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1000"/>
              </a:spcBef>
              <a:spcAft>
                <a:spcPts val="0"/>
              </a:spcAft>
              <a:buSzPts val="2000"/>
              <a:buChar char="●"/>
            </a:pPr>
            <a:r>
              <a:rPr lang="en"/>
              <a:t>Subjectivity Scores</a:t>
            </a:r>
            <a:endParaRPr/>
          </a:p>
          <a:p>
            <a:pPr indent="-304800" lvl="1" marL="914400" rtl="0" algn="l">
              <a:lnSpc>
                <a:spcPct val="100000"/>
              </a:lnSpc>
              <a:spcBef>
                <a:spcPts val="1000"/>
              </a:spcBef>
              <a:spcAft>
                <a:spcPts val="0"/>
              </a:spcAft>
              <a:buSzPts val="1200"/>
              <a:buChar char="○"/>
            </a:pPr>
            <a:r>
              <a:rPr lang="en"/>
              <a:t>Precision: 0.7</a:t>
            </a:r>
            <a:endParaRPr/>
          </a:p>
          <a:p>
            <a:pPr indent="-304800" lvl="1" marL="914400" rtl="0" algn="l">
              <a:lnSpc>
                <a:spcPct val="100000"/>
              </a:lnSpc>
              <a:spcBef>
                <a:spcPts val="1000"/>
              </a:spcBef>
              <a:spcAft>
                <a:spcPts val="0"/>
              </a:spcAft>
              <a:buSzPts val="1200"/>
              <a:buChar char="○"/>
            </a:pPr>
            <a:r>
              <a:rPr lang="en"/>
              <a:t>Recall: 0.98</a:t>
            </a:r>
            <a:endParaRPr/>
          </a:p>
          <a:p>
            <a:pPr indent="-304800" lvl="1" marL="914400" rtl="0" algn="l">
              <a:lnSpc>
                <a:spcPct val="100000"/>
              </a:lnSpc>
              <a:spcBef>
                <a:spcPts val="1000"/>
              </a:spcBef>
              <a:spcAft>
                <a:spcPts val="0"/>
              </a:spcAft>
              <a:buSzPts val="1200"/>
              <a:buChar char="○"/>
            </a:pPr>
            <a:r>
              <a:rPr lang="en"/>
              <a:t>F1: 0.82</a:t>
            </a:r>
            <a:endParaRPr/>
          </a:p>
          <a:p>
            <a:pPr indent="-355600" lvl="0" marL="457200" rtl="0" algn="l">
              <a:lnSpc>
                <a:spcPct val="100000"/>
              </a:lnSpc>
              <a:spcBef>
                <a:spcPts val="1000"/>
              </a:spcBef>
              <a:spcAft>
                <a:spcPts val="0"/>
              </a:spcAft>
              <a:buSzPts val="2000"/>
              <a:buChar char="●"/>
            </a:pPr>
            <a:r>
              <a:rPr lang="en"/>
              <a:t>Polarity Scores</a:t>
            </a:r>
            <a:endParaRPr/>
          </a:p>
          <a:p>
            <a:pPr indent="-304800" lvl="1" marL="914400" rtl="0" algn="l">
              <a:spcBef>
                <a:spcPts val="1000"/>
              </a:spcBef>
              <a:spcAft>
                <a:spcPts val="0"/>
              </a:spcAft>
              <a:buSzPts val="1200"/>
              <a:buFont typeface="Roboto Condensed Light"/>
              <a:buChar char="○"/>
            </a:pPr>
            <a:r>
              <a:rPr lang="en" sz="1500"/>
              <a:t>Precision: 0.</a:t>
            </a:r>
            <a:r>
              <a:rPr lang="en"/>
              <a:t>68</a:t>
            </a:r>
            <a:endParaRPr sz="1500"/>
          </a:p>
          <a:p>
            <a:pPr indent="-304800" lvl="1" marL="914400" rtl="0" algn="l">
              <a:spcBef>
                <a:spcPts val="1000"/>
              </a:spcBef>
              <a:spcAft>
                <a:spcPts val="0"/>
              </a:spcAft>
              <a:buSzPts val="1200"/>
              <a:buFont typeface="Roboto Condensed Light"/>
              <a:buChar char="○"/>
            </a:pPr>
            <a:r>
              <a:rPr lang="en" sz="1500"/>
              <a:t>Recall: 0.9</a:t>
            </a:r>
            <a:r>
              <a:rPr lang="en"/>
              <a:t>3</a:t>
            </a:r>
            <a:endParaRPr sz="1500"/>
          </a:p>
          <a:p>
            <a:pPr indent="-304800" lvl="1" marL="914400" rtl="0" algn="l">
              <a:spcBef>
                <a:spcPts val="1000"/>
              </a:spcBef>
              <a:spcAft>
                <a:spcPts val="0"/>
              </a:spcAft>
              <a:buSzPts val="1200"/>
              <a:buFont typeface="Roboto Condensed Light"/>
              <a:buChar char="○"/>
            </a:pPr>
            <a:r>
              <a:rPr lang="en" sz="1500"/>
              <a:t>F1: 0.</a:t>
            </a:r>
            <a:r>
              <a:rPr lang="en"/>
              <a:t>77</a:t>
            </a:r>
            <a:endParaRPr/>
          </a:p>
          <a:p>
            <a:pPr indent="0" lvl="0" marL="0" rtl="0" algn="l">
              <a:lnSpc>
                <a:spcPct val="100000"/>
              </a:lnSpc>
              <a:spcBef>
                <a:spcPts val="1000"/>
              </a:spcBef>
              <a:spcAft>
                <a:spcPts val="1000"/>
              </a:spcAft>
              <a:buNone/>
            </a:pPr>
            <a:r>
              <a:t/>
            </a:r>
            <a:endParaRPr/>
          </a:p>
        </p:txBody>
      </p:sp>
      <p:sp>
        <p:nvSpPr>
          <p:cNvPr id="624" name="Google Shape;624;p42"/>
          <p:cNvSpPr txBox="1"/>
          <p:nvPr>
            <p:ph idx="1" type="body"/>
          </p:nvPr>
        </p:nvSpPr>
        <p:spPr>
          <a:xfrm>
            <a:off x="4250525" y="1298225"/>
            <a:ext cx="4197000" cy="1595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solidFill>
                  <a:srgbClr val="000000"/>
                </a:solidFill>
              </a:rPr>
              <a:t>What’s next?</a:t>
            </a:r>
            <a:endParaRPr/>
          </a:p>
          <a:p>
            <a:pPr indent="0" lvl="0" marL="457200" rtl="0" algn="l">
              <a:lnSpc>
                <a:spcPct val="100000"/>
              </a:lnSpc>
              <a:spcBef>
                <a:spcPts val="1000"/>
              </a:spcBef>
              <a:spcAft>
                <a:spcPts val="0"/>
              </a:spcAft>
              <a:buNone/>
            </a:pPr>
            <a:r>
              <a:rPr lang="en"/>
              <a:t>Use innovative techniques to improve our classification accuracy</a:t>
            </a:r>
            <a:endParaRPr/>
          </a:p>
          <a:p>
            <a:pPr indent="0" lvl="0" marL="0" rtl="0" algn="l">
              <a:lnSpc>
                <a:spcPct val="100000"/>
              </a:lnSpc>
              <a:spcBef>
                <a:spcPts val="1000"/>
              </a:spcBef>
              <a:spcAft>
                <a:spcPts val="1000"/>
              </a:spcAft>
              <a:buNone/>
            </a:pPr>
            <a:r>
              <a:t/>
            </a:r>
            <a:endParaRPr/>
          </a:p>
        </p:txBody>
      </p:sp>
      <p:pic>
        <p:nvPicPr>
          <p:cNvPr id="625" name="Google Shape;625;p42"/>
          <p:cNvPicPr preferRelativeResize="0"/>
          <p:nvPr/>
        </p:nvPicPr>
        <p:blipFill>
          <a:blip r:embed="rId3">
            <a:alphaModFix/>
          </a:blip>
          <a:stretch>
            <a:fillRect/>
          </a:stretch>
        </p:blipFill>
        <p:spPr>
          <a:xfrm>
            <a:off x="5528600" y="2964075"/>
            <a:ext cx="1640850" cy="164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9" name="Shape 629"/>
        <p:cNvGrpSpPr/>
        <p:nvPr/>
      </p:nvGrpSpPr>
      <p:grpSpPr>
        <a:xfrm>
          <a:off x="0" y="0"/>
          <a:ext cx="0" cy="0"/>
          <a:chOff x="0" y="0"/>
          <a:chExt cx="0" cy="0"/>
        </a:xfrm>
      </p:grpSpPr>
      <p:sp>
        <p:nvSpPr>
          <p:cNvPr id="630" name="Google Shape;630;p43"/>
          <p:cNvSpPr txBox="1"/>
          <p:nvPr>
            <p:ph type="title"/>
          </p:nvPr>
        </p:nvSpPr>
        <p:spPr>
          <a:xfrm>
            <a:off x="4578325" y="2004775"/>
            <a:ext cx="4540500" cy="171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5200"/>
              <a:t>Innovation</a:t>
            </a:r>
            <a:endParaRPr sz="5200"/>
          </a:p>
        </p:txBody>
      </p:sp>
      <p:sp>
        <p:nvSpPr>
          <p:cNvPr id="631" name="Google Shape;631;p43"/>
          <p:cNvSpPr txBox="1"/>
          <p:nvPr>
            <p:ph idx="2" type="title"/>
          </p:nvPr>
        </p:nvSpPr>
        <p:spPr>
          <a:xfrm>
            <a:off x="5994924" y="577927"/>
            <a:ext cx="1707300" cy="1518600"/>
          </a:xfrm>
          <a:prstGeom prst="rect">
            <a:avLst/>
          </a:prstGeom>
          <a:noFill/>
          <a:ln>
            <a:noFill/>
          </a:ln>
        </p:spPr>
        <p:txBody>
          <a:bodyPr anchorCtr="0" anchor="ctr" bIns="91425" lIns="91425" spcFirstLastPara="1" rIns="91425" wrap="square" tIns="182875">
            <a:noAutofit/>
          </a:bodyPr>
          <a:lstStyle/>
          <a:p>
            <a:pPr indent="0" lvl="0" marL="0" rtl="0" algn="ctr">
              <a:lnSpc>
                <a:spcPct val="100000"/>
              </a:lnSpc>
              <a:spcBef>
                <a:spcPts val="0"/>
              </a:spcBef>
              <a:spcAft>
                <a:spcPts val="0"/>
              </a:spcAft>
              <a:buSzPts val="6000"/>
              <a:buNone/>
            </a:pPr>
            <a:r>
              <a:rPr lang="en">
                <a:solidFill>
                  <a:schemeClr val="dk1"/>
                </a:solidFill>
              </a:rPr>
              <a:t>04</a:t>
            </a:r>
            <a:endParaRPr>
              <a:solidFill>
                <a:schemeClr val="dk1"/>
              </a:solidFill>
            </a:endParaRPr>
          </a:p>
        </p:txBody>
      </p:sp>
      <p:pic>
        <p:nvPicPr>
          <p:cNvPr id="632" name="Google Shape;632;p43"/>
          <p:cNvPicPr preferRelativeResize="0"/>
          <p:nvPr/>
        </p:nvPicPr>
        <p:blipFill rotWithShape="1">
          <a:blip r:embed="rId4">
            <a:alphaModFix/>
          </a:blip>
          <a:srcRect b="0" l="5042" r="46745" t="0"/>
          <a:stretch/>
        </p:blipFill>
        <p:spPr>
          <a:xfrm>
            <a:off x="541775" y="538575"/>
            <a:ext cx="3145324" cy="4077600"/>
          </a:xfrm>
          <a:prstGeom prst="rect">
            <a:avLst/>
          </a:prstGeom>
          <a:noFill/>
          <a:ln>
            <a:noFill/>
          </a:ln>
        </p:spPr>
      </p:pic>
      <p:sp>
        <p:nvSpPr>
          <p:cNvPr id="633" name="Google Shape;633;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1746be6609e_0_70"/>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dk1"/>
                </a:solidFill>
              </a:rPr>
              <a:t>Stacking</a:t>
            </a:r>
            <a:r>
              <a:rPr lang="en"/>
              <a:t>-Ensemble</a:t>
            </a:r>
            <a:endParaRPr>
              <a:solidFill>
                <a:schemeClr val="dk1"/>
              </a:solidFill>
            </a:endParaRPr>
          </a:p>
        </p:txBody>
      </p:sp>
      <p:sp>
        <p:nvSpPr>
          <p:cNvPr id="639" name="Google Shape;639;g1746be6609e_0_7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640" name="Google Shape;640;g1746be6609e_0_70"/>
          <p:cNvSpPr/>
          <p:nvPr/>
        </p:nvSpPr>
        <p:spPr>
          <a:xfrm>
            <a:off x="868200" y="1868175"/>
            <a:ext cx="2286000" cy="2286000"/>
          </a:xfrm>
          <a:prstGeom prst="ellipse">
            <a:avLst/>
          </a:prstGeom>
          <a:noFill/>
          <a:ln cap="flat" cmpd="sng" w="2286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1746be6609e_0_70"/>
          <p:cNvSpPr/>
          <p:nvPr/>
        </p:nvSpPr>
        <p:spPr>
          <a:xfrm>
            <a:off x="959700" y="1959675"/>
            <a:ext cx="2103000" cy="2103000"/>
          </a:xfrm>
          <a:prstGeom prst="ellipse">
            <a:avLst/>
          </a:prstGeom>
          <a:noFill/>
          <a:ln cap="flat" cmpd="sng" w="2286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1746be6609e_0_70"/>
          <p:cNvSpPr/>
          <p:nvPr/>
        </p:nvSpPr>
        <p:spPr>
          <a:xfrm>
            <a:off x="1005300" y="2005275"/>
            <a:ext cx="2011800" cy="2011800"/>
          </a:xfrm>
          <a:prstGeom prst="ellipse">
            <a:avLst/>
          </a:prstGeom>
          <a:solidFill>
            <a:srgbClr val="FFFFFF"/>
          </a:solid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Main problems solved by Ensemble Learning</a:t>
            </a:r>
            <a:endParaRPr>
              <a:latin typeface="Roboto"/>
              <a:ea typeface="Roboto"/>
              <a:cs typeface="Roboto"/>
              <a:sym typeface="Roboto"/>
            </a:endParaRPr>
          </a:p>
        </p:txBody>
      </p:sp>
      <p:sp>
        <p:nvSpPr>
          <p:cNvPr id="643" name="Google Shape;643;g1746be6609e_0_70"/>
          <p:cNvSpPr/>
          <p:nvPr/>
        </p:nvSpPr>
        <p:spPr>
          <a:xfrm rot="-1923243">
            <a:off x="2965962" y="2056273"/>
            <a:ext cx="973396" cy="138839"/>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1746be6609e_0_70"/>
          <p:cNvSpPr/>
          <p:nvPr/>
        </p:nvSpPr>
        <p:spPr>
          <a:xfrm>
            <a:off x="3636379" y="1420879"/>
            <a:ext cx="932700" cy="932700"/>
          </a:xfrm>
          <a:prstGeom prst="ellipse">
            <a:avLst/>
          </a:prstGeom>
          <a:solidFill>
            <a:srgbClr val="FFFFF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g1746be6609e_0_70"/>
          <p:cNvSpPr/>
          <p:nvPr/>
        </p:nvSpPr>
        <p:spPr>
          <a:xfrm rot="3178">
            <a:off x="3154187" y="2941732"/>
            <a:ext cx="973500" cy="1389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1746be6609e_0_70"/>
          <p:cNvSpPr txBox="1"/>
          <p:nvPr/>
        </p:nvSpPr>
        <p:spPr>
          <a:xfrm>
            <a:off x="4795725" y="2821425"/>
            <a:ext cx="40092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Computation issue → Computational variance</a:t>
            </a:r>
            <a:endParaRPr>
              <a:solidFill>
                <a:srgbClr val="000000"/>
              </a:solidFill>
              <a:latin typeface="Roboto"/>
              <a:ea typeface="Roboto"/>
              <a:cs typeface="Roboto"/>
              <a:sym typeface="Roboto"/>
            </a:endParaRPr>
          </a:p>
        </p:txBody>
      </p:sp>
      <p:sp>
        <p:nvSpPr>
          <p:cNvPr id="647" name="Google Shape;647;g1746be6609e_0_70"/>
          <p:cNvSpPr txBox="1"/>
          <p:nvPr/>
        </p:nvSpPr>
        <p:spPr>
          <a:xfrm>
            <a:off x="4569050" y="1686755"/>
            <a:ext cx="40092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Statistical issue → High variance</a:t>
            </a:r>
            <a:endParaRPr>
              <a:solidFill>
                <a:srgbClr val="000000"/>
              </a:solidFill>
              <a:latin typeface="Roboto"/>
              <a:ea typeface="Roboto"/>
              <a:cs typeface="Roboto"/>
              <a:sym typeface="Roboto"/>
            </a:endParaRPr>
          </a:p>
        </p:txBody>
      </p:sp>
      <p:sp>
        <p:nvSpPr>
          <p:cNvPr id="648" name="Google Shape;648;g1746be6609e_0_70"/>
          <p:cNvSpPr/>
          <p:nvPr/>
        </p:nvSpPr>
        <p:spPr>
          <a:xfrm rot="1635610">
            <a:off x="2744931" y="3843649"/>
            <a:ext cx="1150139" cy="139003"/>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g1746be6609e_0_70"/>
          <p:cNvSpPr/>
          <p:nvPr/>
        </p:nvSpPr>
        <p:spPr>
          <a:xfrm>
            <a:off x="3484104" y="3668841"/>
            <a:ext cx="932700" cy="932700"/>
          </a:xfrm>
          <a:prstGeom prst="ellipse">
            <a:avLst/>
          </a:prstGeom>
          <a:solidFill>
            <a:srgbClr val="FFFFF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1746be6609e_0_70"/>
          <p:cNvSpPr txBox="1"/>
          <p:nvPr/>
        </p:nvSpPr>
        <p:spPr>
          <a:xfrm>
            <a:off x="4416800" y="3945450"/>
            <a:ext cx="40092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Representation issue → High bias</a:t>
            </a:r>
            <a:endParaRPr>
              <a:solidFill>
                <a:srgbClr val="000000"/>
              </a:solidFill>
              <a:latin typeface="Roboto"/>
              <a:ea typeface="Roboto"/>
              <a:cs typeface="Roboto"/>
              <a:sym typeface="Roboto"/>
            </a:endParaRPr>
          </a:p>
        </p:txBody>
      </p:sp>
      <p:sp>
        <p:nvSpPr>
          <p:cNvPr id="651" name="Google Shape;651;g1746be6609e_0_70"/>
          <p:cNvSpPr/>
          <p:nvPr/>
        </p:nvSpPr>
        <p:spPr>
          <a:xfrm>
            <a:off x="3863029" y="2544841"/>
            <a:ext cx="932700" cy="932700"/>
          </a:xfrm>
          <a:prstGeom prst="ellipse">
            <a:avLst/>
          </a:prstGeom>
          <a:solidFill>
            <a:srgbClr val="FFFFFF"/>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2" name="Google Shape;652;g1746be6609e_0_70"/>
          <p:cNvPicPr preferRelativeResize="0"/>
          <p:nvPr/>
        </p:nvPicPr>
        <p:blipFill>
          <a:blip r:embed="rId3">
            <a:alphaModFix/>
          </a:blip>
          <a:stretch>
            <a:fillRect/>
          </a:stretch>
        </p:blipFill>
        <p:spPr>
          <a:xfrm>
            <a:off x="3828375" y="1612875"/>
            <a:ext cx="548700" cy="548700"/>
          </a:xfrm>
          <a:prstGeom prst="rect">
            <a:avLst/>
          </a:prstGeom>
          <a:noFill/>
          <a:ln>
            <a:noFill/>
          </a:ln>
        </p:spPr>
      </p:pic>
      <p:pic>
        <p:nvPicPr>
          <p:cNvPr id="653" name="Google Shape;653;g1746be6609e_0_70"/>
          <p:cNvPicPr preferRelativeResize="0"/>
          <p:nvPr/>
        </p:nvPicPr>
        <p:blipFill>
          <a:blip r:embed="rId4">
            <a:alphaModFix/>
          </a:blip>
          <a:stretch>
            <a:fillRect/>
          </a:stretch>
        </p:blipFill>
        <p:spPr>
          <a:xfrm>
            <a:off x="4055025" y="2736863"/>
            <a:ext cx="548700" cy="548700"/>
          </a:xfrm>
          <a:prstGeom prst="rect">
            <a:avLst/>
          </a:prstGeom>
          <a:noFill/>
          <a:ln>
            <a:noFill/>
          </a:ln>
        </p:spPr>
      </p:pic>
      <p:pic>
        <p:nvPicPr>
          <p:cNvPr id="654" name="Google Shape;654;g1746be6609e_0_70"/>
          <p:cNvPicPr preferRelativeResize="0"/>
          <p:nvPr/>
        </p:nvPicPr>
        <p:blipFill>
          <a:blip r:embed="rId5">
            <a:alphaModFix/>
          </a:blip>
          <a:stretch>
            <a:fillRect/>
          </a:stretch>
        </p:blipFill>
        <p:spPr>
          <a:xfrm>
            <a:off x="3676100" y="3860825"/>
            <a:ext cx="548700" cy="54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2"/>
          <p:cNvSpPr txBox="1"/>
          <p:nvPr>
            <p:ph type="title"/>
          </p:nvPr>
        </p:nvSpPr>
        <p:spPr>
          <a:xfrm>
            <a:off x="4151675" y="535526"/>
            <a:ext cx="44484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Introduction</a:t>
            </a:r>
            <a:endParaRPr/>
          </a:p>
        </p:txBody>
      </p:sp>
      <p:sp>
        <p:nvSpPr>
          <p:cNvPr id="352" name="Google Shape;352;p2"/>
          <p:cNvSpPr txBox="1"/>
          <p:nvPr>
            <p:ph idx="2" type="title"/>
          </p:nvPr>
        </p:nvSpPr>
        <p:spPr>
          <a:xfrm>
            <a:off x="3516400" y="58733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01</a:t>
            </a:r>
            <a:endParaRPr/>
          </a:p>
        </p:txBody>
      </p:sp>
      <p:sp>
        <p:nvSpPr>
          <p:cNvPr id="353" name="Google Shape;353;p2"/>
          <p:cNvSpPr txBox="1"/>
          <p:nvPr>
            <p:ph idx="1" type="subTitle"/>
          </p:nvPr>
        </p:nvSpPr>
        <p:spPr>
          <a:xfrm>
            <a:off x="4151675" y="941225"/>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Problem Statement</a:t>
            </a:r>
            <a:endParaRPr/>
          </a:p>
          <a:p>
            <a:pPr indent="0" lvl="0" marL="0" rtl="0" algn="l">
              <a:lnSpc>
                <a:spcPct val="100000"/>
              </a:lnSpc>
              <a:spcBef>
                <a:spcPts val="0"/>
              </a:spcBef>
              <a:spcAft>
                <a:spcPts val="0"/>
              </a:spcAft>
              <a:buSzPts val="1400"/>
              <a:buNone/>
            </a:pPr>
            <a:r>
              <a:t/>
            </a:r>
            <a:endParaRPr/>
          </a:p>
        </p:txBody>
      </p:sp>
      <p:sp>
        <p:nvSpPr>
          <p:cNvPr id="354" name="Google Shape;354;p2"/>
          <p:cNvSpPr txBox="1"/>
          <p:nvPr>
            <p:ph idx="3" type="title"/>
          </p:nvPr>
        </p:nvSpPr>
        <p:spPr>
          <a:xfrm>
            <a:off x="4151675" y="1371479"/>
            <a:ext cx="44484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Preparation</a:t>
            </a:r>
            <a:endParaRPr/>
          </a:p>
          <a:p>
            <a:pPr indent="0" lvl="0" marL="0" rtl="0" algn="l">
              <a:lnSpc>
                <a:spcPct val="100000"/>
              </a:lnSpc>
              <a:spcBef>
                <a:spcPts val="0"/>
              </a:spcBef>
              <a:spcAft>
                <a:spcPts val="0"/>
              </a:spcAft>
              <a:buSzPts val="2400"/>
              <a:buNone/>
            </a:pPr>
            <a:r>
              <a:t/>
            </a:r>
            <a:endParaRPr/>
          </a:p>
        </p:txBody>
      </p:sp>
      <p:sp>
        <p:nvSpPr>
          <p:cNvPr id="355" name="Google Shape;355;p2"/>
          <p:cNvSpPr txBox="1"/>
          <p:nvPr>
            <p:ph idx="6" type="title"/>
          </p:nvPr>
        </p:nvSpPr>
        <p:spPr>
          <a:xfrm>
            <a:off x="4151675" y="2359833"/>
            <a:ext cx="44484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Classification</a:t>
            </a:r>
            <a:endParaRPr/>
          </a:p>
        </p:txBody>
      </p:sp>
      <p:sp>
        <p:nvSpPr>
          <p:cNvPr id="356" name="Google Shape;356;p2"/>
          <p:cNvSpPr txBox="1"/>
          <p:nvPr>
            <p:ph idx="7" type="title"/>
          </p:nvPr>
        </p:nvSpPr>
        <p:spPr>
          <a:xfrm>
            <a:off x="3516400" y="240917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03</a:t>
            </a:r>
            <a:endParaRPr/>
          </a:p>
        </p:txBody>
      </p:sp>
      <p:sp>
        <p:nvSpPr>
          <p:cNvPr id="357" name="Google Shape;357;p2"/>
          <p:cNvSpPr txBox="1"/>
          <p:nvPr>
            <p:ph idx="8" type="subTitle"/>
          </p:nvPr>
        </p:nvSpPr>
        <p:spPr>
          <a:xfrm>
            <a:off x="4151675" y="2773776"/>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Different classification approaches</a:t>
            </a:r>
            <a:endParaRPr/>
          </a:p>
        </p:txBody>
      </p:sp>
      <p:sp>
        <p:nvSpPr>
          <p:cNvPr id="358" name="Google Shape;358;p2"/>
          <p:cNvSpPr txBox="1"/>
          <p:nvPr>
            <p:ph idx="9" type="title"/>
          </p:nvPr>
        </p:nvSpPr>
        <p:spPr>
          <a:xfrm>
            <a:off x="4151675" y="3271979"/>
            <a:ext cx="4835400" cy="25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Innovation</a:t>
            </a:r>
            <a:endParaRPr/>
          </a:p>
        </p:txBody>
      </p:sp>
      <p:sp>
        <p:nvSpPr>
          <p:cNvPr id="359" name="Google Shape;359;p2"/>
          <p:cNvSpPr txBox="1"/>
          <p:nvPr>
            <p:ph idx="13" type="title"/>
          </p:nvPr>
        </p:nvSpPr>
        <p:spPr>
          <a:xfrm>
            <a:off x="3516400" y="332009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04</a:t>
            </a:r>
            <a:endParaRPr/>
          </a:p>
        </p:txBody>
      </p:sp>
      <p:sp>
        <p:nvSpPr>
          <p:cNvPr id="360" name="Google Shape;360;p2"/>
          <p:cNvSpPr txBox="1"/>
          <p:nvPr>
            <p:ph idx="14" type="subTitle"/>
          </p:nvPr>
        </p:nvSpPr>
        <p:spPr>
          <a:xfrm>
            <a:off x="4151675" y="3690051"/>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Enhancing the classification approach</a:t>
            </a:r>
            <a:endParaRPr/>
          </a:p>
        </p:txBody>
      </p:sp>
      <p:sp>
        <p:nvSpPr>
          <p:cNvPr id="361" name="Google Shape;361;p2"/>
          <p:cNvSpPr txBox="1"/>
          <p:nvPr>
            <p:ph idx="4" type="title"/>
          </p:nvPr>
        </p:nvSpPr>
        <p:spPr>
          <a:xfrm>
            <a:off x="3516400" y="142205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02</a:t>
            </a:r>
            <a:endParaRPr/>
          </a:p>
        </p:txBody>
      </p:sp>
      <p:sp>
        <p:nvSpPr>
          <p:cNvPr id="362" name="Google Shape;362;p2"/>
          <p:cNvSpPr txBox="1"/>
          <p:nvPr>
            <p:ph idx="15" type="title"/>
          </p:nvPr>
        </p:nvSpPr>
        <p:spPr>
          <a:xfrm>
            <a:off x="539500" y="2046750"/>
            <a:ext cx="2672400" cy="133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Table of </a:t>
            </a:r>
            <a:r>
              <a:rPr lang="en">
                <a:solidFill>
                  <a:schemeClr val="dk1"/>
                </a:solidFill>
              </a:rPr>
              <a:t>contents</a:t>
            </a:r>
            <a:endParaRPr>
              <a:solidFill>
                <a:schemeClr val="dk1"/>
              </a:solidFill>
            </a:endParaRPr>
          </a:p>
        </p:txBody>
      </p:sp>
      <p:cxnSp>
        <p:nvCxnSpPr>
          <p:cNvPr id="363" name="Google Shape;363;p2"/>
          <p:cNvCxnSpPr/>
          <p:nvPr/>
        </p:nvCxnSpPr>
        <p:spPr>
          <a:xfrm>
            <a:off x="3401661" y="540250"/>
            <a:ext cx="12000" cy="4374600"/>
          </a:xfrm>
          <a:prstGeom prst="straightConnector1">
            <a:avLst/>
          </a:prstGeom>
          <a:noFill/>
          <a:ln cap="flat" cmpd="sng" w="9525">
            <a:solidFill>
              <a:schemeClr val="lt1"/>
            </a:solidFill>
            <a:prstDash val="solid"/>
            <a:round/>
            <a:headEnd len="sm" w="sm" type="none"/>
            <a:tailEnd len="sm" w="sm" type="none"/>
          </a:ln>
        </p:spPr>
      </p:cxnSp>
      <p:sp>
        <p:nvSpPr>
          <p:cNvPr id="364" name="Google Shape;364;p2"/>
          <p:cNvSpPr/>
          <p:nvPr/>
        </p:nvSpPr>
        <p:spPr>
          <a:xfrm>
            <a:off x="3344502" y="773501"/>
            <a:ext cx="120300" cy="1203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3344502" y="1607319"/>
            <a:ext cx="120300" cy="120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
          <p:cNvSpPr/>
          <p:nvPr/>
        </p:nvSpPr>
        <p:spPr>
          <a:xfrm>
            <a:off x="3344502" y="2593538"/>
            <a:ext cx="120300" cy="1203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
          <p:cNvSpPr/>
          <p:nvPr/>
        </p:nvSpPr>
        <p:spPr>
          <a:xfrm>
            <a:off x="3344502" y="3503557"/>
            <a:ext cx="120300" cy="120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
          <p:cNvSpPr txBox="1"/>
          <p:nvPr>
            <p:ph idx="1" type="subTitle"/>
          </p:nvPr>
        </p:nvSpPr>
        <p:spPr>
          <a:xfrm>
            <a:off x="4203675" y="1837550"/>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Methodology</a:t>
            </a:r>
            <a:endParaRPr/>
          </a:p>
        </p:txBody>
      </p:sp>
      <p:sp>
        <p:nvSpPr>
          <p:cNvPr id="369" name="Google Shape;369;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70" name="Google Shape;370;p2"/>
          <p:cNvSpPr txBox="1"/>
          <p:nvPr>
            <p:ph idx="6" type="title"/>
          </p:nvPr>
        </p:nvSpPr>
        <p:spPr>
          <a:xfrm>
            <a:off x="4151675" y="4139258"/>
            <a:ext cx="44484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Conclusion</a:t>
            </a:r>
            <a:endParaRPr/>
          </a:p>
        </p:txBody>
      </p:sp>
      <p:sp>
        <p:nvSpPr>
          <p:cNvPr id="371" name="Google Shape;371;p2"/>
          <p:cNvSpPr txBox="1"/>
          <p:nvPr>
            <p:ph idx="7" type="title"/>
          </p:nvPr>
        </p:nvSpPr>
        <p:spPr>
          <a:xfrm>
            <a:off x="3516400" y="4188596"/>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05</a:t>
            </a:r>
            <a:endParaRPr/>
          </a:p>
        </p:txBody>
      </p:sp>
      <p:sp>
        <p:nvSpPr>
          <p:cNvPr id="372" name="Google Shape;372;p2"/>
          <p:cNvSpPr txBox="1"/>
          <p:nvPr>
            <p:ph idx="8" type="subTitle"/>
          </p:nvPr>
        </p:nvSpPr>
        <p:spPr>
          <a:xfrm>
            <a:off x="4151675" y="4553201"/>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Limitation and Future Works</a:t>
            </a:r>
            <a:endParaRPr/>
          </a:p>
        </p:txBody>
      </p:sp>
      <p:sp>
        <p:nvSpPr>
          <p:cNvPr id="373" name="Google Shape;373;p2"/>
          <p:cNvSpPr/>
          <p:nvPr/>
        </p:nvSpPr>
        <p:spPr>
          <a:xfrm>
            <a:off x="3344502" y="4380688"/>
            <a:ext cx="120300" cy="1203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178f475a817_0_26"/>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Stacking</a:t>
            </a:r>
            <a:r>
              <a:rPr lang="en"/>
              <a:t>-Ensemble</a:t>
            </a:r>
            <a:endParaRPr/>
          </a:p>
        </p:txBody>
      </p:sp>
      <p:sp>
        <p:nvSpPr>
          <p:cNvPr id="660" name="Google Shape;660;g178f475a817_0_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661" name="Google Shape;661;g178f475a817_0_26"/>
          <p:cNvSpPr/>
          <p:nvPr/>
        </p:nvSpPr>
        <p:spPr>
          <a:xfrm rot="-774378">
            <a:off x="6764327" y="2950738"/>
            <a:ext cx="1575502" cy="73073"/>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accent6"/>
              </a:solidFill>
              <a:latin typeface="Montserrat"/>
              <a:ea typeface="Montserrat"/>
              <a:cs typeface="Montserrat"/>
              <a:sym typeface="Montserrat"/>
            </a:endParaRPr>
          </a:p>
        </p:txBody>
      </p:sp>
      <p:sp>
        <p:nvSpPr>
          <p:cNvPr id="662" name="Google Shape;662;g178f475a817_0_26"/>
          <p:cNvSpPr/>
          <p:nvPr/>
        </p:nvSpPr>
        <p:spPr>
          <a:xfrm flipH="1" rot="774378">
            <a:off x="5271859" y="2950738"/>
            <a:ext cx="1575502" cy="73073"/>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accent6"/>
              </a:solidFill>
              <a:latin typeface="Montserrat"/>
              <a:ea typeface="Montserrat"/>
              <a:cs typeface="Montserrat"/>
              <a:sym typeface="Montserrat"/>
            </a:endParaRPr>
          </a:p>
        </p:txBody>
      </p:sp>
      <p:sp>
        <p:nvSpPr>
          <p:cNvPr id="663" name="Google Shape;663;g178f475a817_0_26"/>
          <p:cNvSpPr/>
          <p:nvPr/>
        </p:nvSpPr>
        <p:spPr>
          <a:xfrm rot="-1920896">
            <a:off x="6644727" y="3060910"/>
            <a:ext cx="190704" cy="199274"/>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64" name="Google Shape;664;g178f475a817_0_26"/>
          <p:cNvSpPr/>
          <p:nvPr/>
        </p:nvSpPr>
        <p:spPr>
          <a:xfrm>
            <a:off x="5745496" y="3461754"/>
            <a:ext cx="1989130" cy="892249"/>
          </a:xfrm>
          <a:prstGeom prst="roundRect">
            <a:avLst>
              <a:gd fmla="val 44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65" name="Google Shape;665;g178f475a817_0_26"/>
          <p:cNvSpPr txBox="1"/>
          <p:nvPr/>
        </p:nvSpPr>
        <p:spPr>
          <a:xfrm>
            <a:off x="5796888" y="3508935"/>
            <a:ext cx="1886400" cy="7923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chemeClr val="accent6"/>
                </a:solidFill>
                <a:latin typeface="Roboto"/>
                <a:ea typeface="Roboto"/>
                <a:cs typeface="Roboto"/>
                <a:sym typeface="Roboto"/>
              </a:rPr>
              <a:t>Meta classifier combines input &amp; output improved prediction</a:t>
            </a:r>
            <a:endParaRPr sz="1200">
              <a:solidFill>
                <a:schemeClr val="accent6"/>
              </a:solidFill>
              <a:latin typeface="Roboto"/>
              <a:ea typeface="Roboto"/>
              <a:cs typeface="Roboto"/>
              <a:sym typeface="Roboto"/>
            </a:endParaRPr>
          </a:p>
        </p:txBody>
      </p:sp>
      <p:sp>
        <p:nvSpPr>
          <p:cNvPr id="666" name="Google Shape;666;g178f475a817_0_26"/>
          <p:cNvSpPr/>
          <p:nvPr/>
        </p:nvSpPr>
        <p:spPr>
          <a:xfrm>
            <a:off x="6687798" y="3379760"/>
            <a:ext cx="104526" cy="8561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67" name="Google Shape;667;g178f475a817_0_26"/>
          <p:cNvSpPr/>
          <p:nvPr/>
        </p:nvSpPr>
        <p:spPr>
          <a:xfrm rot="-774378">
            <a:off x="3784246" y="2950738"/>
            <a:ext cx="1575502" cy="7307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68" name="Google Shape;668;g178f475a817_0_26"/>
          <p:cNvSpPr/>
          <p:nvPr/>
        </p:nvSpPr>
        <p:spPr>
          <a:xfrm rot="-1920896">
            <a:off x="5189413" y="2714133"/>
            <a:ext cx="190704" cy="199274"/>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69" name="Google Shape;669;g178f475a817_0_26"/>
          <p:cNvSpPr/>
          <p:nvPr/>
        </p:nvSpPr>
        <p:spPr>
          <a:xfrm>
            <a:off x="4290183" y="1600010"/>
            <a:ext cx="1989130" cy="892249"/>
          </a:xfrm>
          <a:prstGeom prst="roundRect">
            <a:avLst>
              <a:gd fmla="val 44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70" name="Google Shape;670;g178f475a817_0_26"/>
          <p:cNvSpPr/>
          <p:nvPr/>
        </p:nvSpPr>
        <p:spPr>
          <a:xfrm rot="10800000">
            <a:off x="5232455" y="2486670"/>
            <a:ext cx="104526" cy="8561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accent6"/>
              </a:solidFill>
              <a:latin typeface="Montserrat"/>
              <a:ea typeface="Montserrat"/>
              <a:cs typeface="Montserrat"/>
              <a:sym typeface="Montserrat"/>
            </a:endParaRPr>
          </a:p>
        </p:txBody>
      </p:sp>
      <p:sp>
        <p:nvSpPr>
          <p:cNvPr id="671" name="Google Shape;671;g178f475a817_0_26"/>
          <p:cNvSpPr txBox="1"/>
          <p:nvPr/>
        </p:nvSpPr>
        <p:spPr>
          <a:xfrm>
            <a:off x="4341574" y="1647191"/>
            <a:ext cx="1886400" cy="7923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chemeClr val="accent6"/>
                </a:solidFill>
                <a:latin typeface="Roboto"/>
                <a:ea typeface="Roboto"/>
                <a:cs typeface="Roboto"/>
                <a:sym typeface="Roboto"/>
              </a:rPr>
              <a:t>Outputs are parsed as inputs to a meta classifier</a:t>
            </a:r>
            <a:endParaRPr sz="1200">
              <a:solidFill>
                <a:schemeClr val="accent6"/>
              </a:solidFill>
              <a:latin typeface="Roboto"/>
              <a:ea typeface="Roboto"/>
              <a:cs typeface="Roboto"/>
              <a:sym typeface="Roboto"/>
            </a:endParaRPr>
          </a:p>
        </p:txBody>
      </p:sp>
      <p:sp>
        <p:nvSpPr>
          <p:cNvPr id="672" name="Google Shape;672;g178f475a817_0_26"/>
          <p:cNvSpPr/>
          <p:nvPr/>
        </p:nvSpPr>
        <p:spPr>
          <a:xfrm flipH="1" rot="774378">
            <a:off x="2283715" y="2950738"/>
            <a:ext cx="1575502" cy="7307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73" name="Google Shape;673;g178f475a817_0_26"/>
          <p:cNvSpPr/>
          <p:nvPr/>
        </p:nvSpPr>
        <p:spPr>
          <a:xfrm rot="-1920896">
            <a:off x="3730222" y="3060910"/>
            <a:ext cx="190704" cy="199274"/>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74" name="Google Shape;674;g178f475a817_0_26"/>
          <p:cNvSpPr/>
          <p:nvPr/>
        </p:nvSpPr>
        <p:spPr>
          <a:xfrm>
            <a:off x="2830993" y="3461754"/>
            <a:ext cx="1989000" cy="892200"/>
          </a:xfrm>
          <a:prstGeom prst="roundRect">
            <a:avLst>
              <a:gd fmla="val 448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75" name="Google Shape;675;g178f475a817_0_26"/>
          <p:cNvSpPr txBox="1"/>
          <p:nvPr/>
        </p:nvSpPr>
        <p:spPr>
          <a:xfrm>
            <a:off x="2882385" y="3508935"/>
            <a:ext cx="1886400" cy="7923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latin typeface="Roboto"/>
                <a:ea typeface="Roboto"/>
                <a:cs typeface="Roboto"/>
                <a:sym typeface="Roboto"/>
              </a:rPr>
              <a:t>Outputs from base ML algorithms are combined</a:t>
            </a:r>
            <a:endParaRPr sz="1200">
              <a:solidFill>
                <a:srgbClr val="FFFFFF"/>
              </a:solidFill>
              <a:latin typeface="Roboto"/>
              <a:ea typeface="Roboto"/>
              <a:cs typeface="Roboto"/>
              <a:sym typeface="Roboto"/>
            </a:endParaRPr>
          </a:p>
        </p:txBody>
      </p:sp>
      <p:sp>
        <p:nvSpPr>
          <p:cNvPr id="676" name="Google Shape;676;g178f475a817_0_26"/>
          <p:cNvSpPr/>
          <p:nvPr/>
        </p:nvSpPr>
        <p:spPr>
          <a:xfrm>
            <a:off x="3773294" y="3379760"/>
            <a:ext cx="104400" cy="85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77" name="Google Shape;677;g178f475a817_0_26"/>
          <p:cNvSpPr/>
          <p:nvPr/>
        </p:nvSpPr>
        <p:spPr>
          <a:xfrm rot="-774378">
            <a:off x="804173" y="2950738"/>
            <a:ext cx="1575502" cy="7307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78" name="Google Shape;678;g178f475a817_0_26"/>
          <p:cNvSpPr/>
          <p:nvPr/>
        </p:nvSpPr>
        <p:spPr>
          <a:xfrm>
            <a:off x="1336494" y="1600010"/>
            <a:ext cx="1989000" cy="892200"/>
          </a:xfrm>
          <a:prstGeom prst="roundRect">
            <a:avLst>
              <a:gd fmla="val 448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79" name="Google Shape;679;g178f475a817_0_26"/>
          <p:cNvSpPr/>
          <p:nvPr/>
        </p:nvSpPr>
        <p:spPr>
          <a:xfrm rot="10800000">
            <a:off x="2278893" y="2486781"/>
            <a:ext cx="104400" cy="85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680" name="Google Shape;680;g178f475a817_0_26"/>
          <p:cNvSpPr txBox="1"/>
          <p:nvPr/>
        </p:nvSpPr>
        <p:spPr>
          <a:xfrm>
            <a:off x="1387886" y="1647191"/>
            <a:ext cx="1886400" cy="7923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chemeClr val="accent4"/>
                </a:solidFill>
                <a:latin typeface="Roboto"/>
                <a:ea typeface="Roboto"/>
                <a:cs typeface="Roboto"/>
                <a:sym typeface="Roboto"/>
              </a:rPr>
              <a:t>Run dataset on base ML algorithms</a:t>
            </a:r>
            <a:endParaRPr sz="1200">
              <a:solidFill>
                <a:schemeClr val="accent4"/>
              </a:solidFill>
              <a:latin typeface="Roboto"/>
              <a:ea typeface="Roboto"/>
              <a:cs typeface="Roboto"/>
              <a:sym typeface="Roboto"/>
            </a:endParaRPr>
          </a:p>
        </p:txBody>
      </p:sp>
      <p:sp>
        <p:nvSpPr>
          <p:cNvPr id="681" name="Google Shape;681;g178f475a817_0_26"/>
          <p:cNvSpPr/>
          <p:nvPr/>
        </p:nvSpPr>
        <p:spPr>
          <a:xfrm rot="-1920896">
            <a:off x="2232442" y="2714133"/>
            <a:ext cx="190704" cy="199274"/>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g178f475a817_0_61"/>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Stacking</a:t>
            </a:r>
            <a:r>
              <a:rPr lang="en"/>
              <a:t>-Ensemble</a:t>
            </a:r>
            <a:endParaRPr/>
          </a:p>
        </p:txBody>
      </p:sp>
      <p:sp>
        <p:nvSpPr>
          <p:cNvPr id="687" name="Google Shape;687;g178f475a817_0_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688" name="Google Shape;688;g178f475a817_0_61"/>
          <p:cNvGraphicFramePr/>
          <p:nvPr/>
        </p:nvGraphicFramePr>
        <p:xfrm>
          <a:off x="233200" y="1076025"/>
          <a:ext cx="3000000" cy="3000000"/>
        </p:xfrm>
        <a:graphic>
          <a:graphicData uri="http://schemas.openxmlformats.org/drawingml/2006/table">
            <a:tbl>
              <a:tblPr>
                <a:noFill/>
                <a:tableStyleId>{6B45C305-F39F-451A-8B6D-99C1C7D5CF78}</a:tableStyleId>
              </a:tblPr>
              <a:tblGrid>
                <a:gridCol w="990600"/>
                <a:gridCol w="990600"/>
                <a:gridCol w="990600"/>
                <a:gridCol w="990600"/>
                <a:gridCol w="990600"/>
              </a:tblGrid>
              <a:tr h="304800">
                <a:tc>
                  <a:txBody>
                    <a:bodyPr/>
                    <a:lstStyle/>
                    <a:p>
                      <a:pPr indent="0" lvl="0" marL="0" marR="38585" rtl="0" algn="ctr">
                        <a:spcBef>
                          <a:spcPts val="0"/>
                        </a:spcBef>
                        <a:spcAft>
                          <a:spcPts val="0"/>
                        </a:spcAft>
                        <a:buNone/>
                      </a:pPr>
                      <a:r>
                        <a:rPr b="1" lang="en" sz="1100">
                          <a:latin typeface="Roboto"/>
                          <a:ea typeface="Roboto"/>
                          <a:cs typeface="Roboto"/>
                          <a:sym typeface="Roboto"/>
                        </a:rPr>
                        <a:t>Subjectivity</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Precision Score </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Recall Score</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rtl="0" algn="ctr">
                        <a:spcBef>
                          <a:spcPts val="0"/>
                        </a:spcBef>
                        <a:spcAft>
                          <a:spcPts val="0"/>
                        </a:spcAft>
                        <a:buNone/>
                      </a:pPr>
                      <a:r>
                        <a:rPr b="1" lang="en" sz="1100">
                          <a:latin typeface="Roboto"/>
                          <a:ea typeface="Roboto"/>
                          <a:cs typeface="Roboto"/>
                          <a:sym typeface="Roboto"/>
                        </a:rPr>
                        <a:t>F1 Score</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rtl="0" algn="ctr">
                        <a:spcBef>
                          <a:spcPts val="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63500" marB="63500" marR="63500" marL="63500">
                    <a:solidFill>
                      <a:schemeClr val="lt2"/>
                    </a:solidFill>
                  </a:tcPr>
                </a:tc>
              </a:tr>
              <a:tr h="457200">
                <a:tc>
                  <a:txBody>
                    <a:bodyPr/>
                    <a:lstStyle/>
                    <a:p>
                      <a:pPr indent="0" lvl="0" marL="0" rtl="0" algn="ctr">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0.63</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0.25</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0.36</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rowSpan="3">
                  <a:txBody>
                    <a:bodyPr/>
                    <a:lstStyle/>
                    <a:p>
                      <a:pPr indent="0" lvl="0" marL="0" rtl="0" algn="ctr">
                        <a:spcBef>
                          <a:spcPts val="0"/>
                        </a:spcBef>
                        <a:spcAft>
                          <a:spcPts val="0"/>
                        </a:spcAft>
                        <a:buNone/>
                      </a:pPr>
                      <a:r>
                        <a:rPr lang="en" sz="1100">
                          <a:latin typeface="Roboto"/>
                          <a:ea typeface="Roboto"/>
                          <a:cs typeface="Roboto"/>
                          <a:sym typeface="Roboto"/>
                        </a:rPr>
                        <a:t>0.72</a:t>
                      </a:r>
                      <a:endParaRPr sz="1100">
                        <a:latin typeface="Roboto"/>
                        <a:ea typeface="Roboto"/>
                        <a:cs typeface="Roboto"/>
                        <a:sym typeface="Roboto"/>
                      </a:endParaRPr>
                    </a:p>
                  </a:txBody>
                  <a:tcPr marT="63500" marB="63500" marR="63500" marL="63500"/>
                </a:tc>
              </a:tr>
              <a:tr h="469900">
                <a:tc>
                  <a:txBody>
                    <a:bodyPr/>
                    <a:lstStyle/>
                    <a:p>
                      <a:pPr indent="0" lvl="0" marL="0" rtl="0" algn="ctr">
                        <a:spcBef>
                          <a:spcPts val="0"/>
                        </a:spcBef>
                        <a:spcAft>
                          <a:spcPts val="0"/>
                        </a:spcAft>
                        <a:buNone/>
                      </a:pPr>
                      <a:r>
                        <a:rPr lang="en" sz="1100">
                          <a:latin typeface="Roboto"/>
                          <a:ea typeface="Roboto"/>
                          <a:cs typeface="Roboto"/>
                          <a:sym typeface="Roboto"/>
                        </a:rPr>
                        <a:t>1</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0.73</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0.93</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0.82</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469900">
                <a:tc>
                  <a:txBody>
                    <a:bodyPr/>
                    <a:lstStyle/>
                    <a:p>
                      <a:pPr indent="0" lvl="0" marL="0" rtl="0" algn="ctr">
                        <a:spcBef>
                          <a:spcPts val="0"/>
                        </a:spcBef>
                        <a:spcAft>
                          <a:spcPts val="0"/>
                        </a:spcAft>
                        <a:buNone/>
                      </a:pPr>
                      <a:r>
                        <a:rPr lang="en" sz="1100">
                          <a:latin typeface="Roboto"/>
                          <a:ea typeface="Roboto"/>
                          <a:cs typeface="Roboto"/>
                          <a:sym typeface="Roboto"/>
                        </a:rPr>
                        <a:t>Weighted average</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0.70</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0.72</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0.68</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bl>
          </a:graphicData>
        </a:graphic>
      </p:graphicFrame>
      <p:graphicFrame>
        <p:nvGraphicFramePr>
          <p:cNvPr id="689" name="Google Shape;689;g178f475a817_0_61"/>
          <p:cNvGraphicFramePr/>
          <p:nvPr/>
        </p:nvGraphicFramePr>
        <p:xfrm>
          <a:off x="233200" y="3080350"/>
          <a:ext cx="3000000" cy="3000000"/>
        </p:xfrm>
        <a:graphic>
          <a:graphicData uri="http://schemas.openxmlformats.org/drawingml/2006/table">
            <a:tbl>
              <a:tblPr>
                <a:noFill/>
                <a:tableStyleId>{6B45C305-F39F-451A-8B6D-99C1C7D5CF78}</a:tableStyleId>
              </a:tblPr>
              <a:tblGrid>
                <a:gridCol w="990600"/>
                <a:gridCol w="990600"/>
                <a:gridCol w="990600"/>
                <a:gridCol w="990600"/>
                <a:gridCol w="990600"/>
              </a:tblGrid>
              <a:tr h="304800">
                <a:tc>
                  <a:txBody>
                    <a:bodyPr/>
                    <a:lstStyle/>
                    <a:p>
                      <a:pPr indent="0" lvl="0" marL="0" marR="38585" rtl="0" algn="ctr">
                        <a:spcBef>
                          <a:spcPts val="0"/>
                        </a:spcBef>
                        <a:spcAft>
                          <a:spcPts val="0"/>
                        </a:spcAft>
                        <a:buNone/>
                      </a:pPr>
                      <a:r>
                        <a:rPr b="1" lang="en" sz="1100">
                          <a:latin typeface="Roboto"/>
                          <a:ea typeface="Roboto"/>
                          <a:cs typeface="Roboto"/>
                          <a:sym typeface="Roboto"/>
                        </a:rPr>
                        <a:t>Polarity</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Precision Score </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Recall Score</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rtl="0" algn="ctr">
                        <a:spcBef>
                          <a:spcPts val="0"/>
                        </a:spcBef>
                        <a:spcAft>
                          <a:spcPts val="0"/>
                        </a:spcAft>
                        <a:buNone/>
                      </a:pPr>
                      <a:r>
                        <a:rPr b="1" lang="en" sz="1100">
                          <a:latin typeface="Roboto"/>
                          <a:ea typeface="Roboto"/>
                          <a:cs typeface="Roboto"/>
                          <a:sym typeface="Roboto"/>
                        </a:rPr>
                        <a:t>F1 Score</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rtl="0" algn="ctr">
                        <a:spcBef>
                          <a:spcPts val="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63500" marB="63500" marR="63500" marL="63500">
                    <a:solidFill>
                      <a:schemeClr val="lt2"/>
                    </a:solidFill>
                  </a:tcPr>
                </a:tc>
              </a:tr>
              <a:tr h="457200">
                <a:tc>
                  <a:txBody>
                    <a:bodyPr/>
                    <a:lstStyle/>
                    <a:p>
                      <a:pPr indent="0" lvl="0" marL="0" rtl="0" algn="ctr">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0.69</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0.60</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0.64</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rowSpan="3">
                  <a:txBody>
                    <a:bodyPr/>
                    <a:lstStyle/>
                    <a:p>
                      <a:pPr indent="0" lvl="0" marL="0" rtl="0" algn="ctr">
                        <a:spcBef>
                          <a:spcPts val="0"/>
                        </a:spcBef>
                        <a:spcAft>
                          <a:spcPts val="0"/>
                        </a:spcAft>
                        <a:buNone/>
                      </a:pPr>
                      <a:r>
                        <a:rPr lang="en" sz="1100">
                          <a:latin typeface="Roboto"/>
                          <a:ea typeface="Roboto"/>
                          <a:cs typeface="Roboto"/>
                          <a:sym typeface="Roboto"/>
                        </a:rPr>
                        <a:t>0.75</a:t>
                      </a:r>
                      <a:endParaRPr sz="1100">
                        <a:latin typeface="Roboto"/>
                        <a:ea typeface="Roboto"/>
                        <a:cs typeface="Roboto"/>
                        <a:sym typeface="Roboto"/>
                      </a:endParaRPr>
                    </a:p>
                  </a:txBody>
                  <a:tcPr marT="63500" marB="63500" marR="63500" marL="63500"/>
                </a:tc>
              </a:tr>
              <a:tr h="457200">
                <a:tc>
                  <a:txBody>
                    <a:bodyPr/>
                    <a:lstStyle/>
                    <a:p>
                      <a:pPr indent="0" lvl="0" marL="0" rtl="0" algn="ctr">
                        <a:spcBef>
                          <a:spcPts val="0"/>
                        </a:spcBef>
                        <a:spcAft>
                          <a:spcPts val="0"/>
                        </a:spcAft>
                        <a:buNone/>
                      </a:pPr>
                      <a:r>
                        <a:rPr lang="en" sz="1100">
                          <a:latin typeface="Roboto"/>
                          <a:ea typeface="Roboto"/>
                          <a:cs typeface="Roboto"/>
                          <a:sym typeface="Roboto"/>
                        </a:rPr>
                        <a:t>1</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0.78</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0.84</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0.81</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469900">
                <a:tc>
                  <a:txBody>
                    <a:bodyPr/>
                    <a:lstStyle/>
                    <a:p>
                      <a:pPr indent="0" lvl="0" marL="0" rtl="0" algn="ctr">
                        <a:spcBef>
                          <a:spcPts val="0"/>
                        </a:spcBef>
                        <a:spcAft>
                          <a:spcPts val="0"/>
                        </a:spcAft>
                        <a:buNone/>
                      </a:pPr>
                      <a:r>
                        <a:rPr lang="en" sz="1100">
                          <a:latin typeface="Roboto"/>
                          <a:ea typeface="Roboto"/>
                          <a:cs typeface="Roboto"/>
                          <a:sym typeface="Roboto"/>
                        </a:rPr>
                        <a:t>Weighted average</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0.75</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0.75</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0.75</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bl>
          </a:graphicData>
        </a:graphic>
      </p:graphicFrame>
      <p:grpSp>
        <p:nvGrpSpPr>
          <p:cNvPr id="690" name="Google Shape;690;g178f475a817_0_61"/>
          <p:cNvGrpSpPr/>
          <p:nvPr/>
        </p:nvGrpSpPr>
        <p:grpSpPr>
          <a:xfrm>
            <a:off x="6038275" y="1817550"/>
            <a:ext cx="2416200" cy="1279800"/>
            <a:chOff x="6003650" y="1545925"/>
            <a:chExt cx="2416200" cy="1279800"/>
          </a:xfrm>
        </p:grpSpPr>
        <p:sp>
          <p:nvSpPr>
            <p:cNvPr id="691" name="Google Shape;691;g178f475a817_0_61"/>
            <p:cNvSpPr txBox="1"/>
            <p:nvPr/>
          </p:nvSpPr>
          <p:spPr>
            <a:xfrm>
              <a:off x="6003650" y="1545925"/>
              <a:ext cx="24162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Roboto"/>
                  <a:ea typeface="Roboto"/>
                  <a:cs typeface="Roboto"/>
                  <a:sym typeface="Roboto"/>
                </a:rPr>
                <a:t>73.5%</a:t>
              </a:r>
              <a:endParaRPr sz="6000">
                <a:latin typeface="Roboto"/>
                <a:ea typeface="Roboto"/>
                <a:cs typeface="Roboto"/>
                <a:sym typeface="Roboto"/>
              </a:endParaRPr>
            </a:p>
          </p:txBody>
        </p:sp>
        <p:sp>
          <p:nvSpPr>
            <p:cNvPr id="692" name="Google Shape;692;g178f475a817_0_61"/>
            <p:cNvSpPr txBox="1"/>
            <p:nvPr/>
          </p:nvSpPr>
          <p:spPr>
            <a:xfrm>
              <a:off x="6184250" y="2425525"/>
              <a:ext cx="205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Average accuracy</a:t>
              </a:r>
              <a:endParaRPr>
                <a:latin typeface="Roboto"/>
                <a:ea typeface="Roboto"/>
                <a:cs typeface="Roboto"/>
                <a:sym typeface="Robot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1746be6609e_0_151"/>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Targeted Issues</a:t>
            </a:r>
            <a:endParaRPr>
              <a:solidFill>
                <a:schemeClr val="dk1"/>
              </a:solidFill>
            </a:endParaRPr>
          </a:p>
        </p:txBody>
      </p:sp>
      <p:sp>
        <p:nvSpPr>
          <p:cNvPr id="698" name="Google Shape;698;g1746be6609e_0_15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699" name="Google Shape;699;g1746be6609e_0_151"/>
          <p:cNvSpPr txBox="1"/>
          <p:nvPr>
            <p:ph idx="1" type="body"/>
          </p:nvPr>
        </p:nvSpPr>
        <p:spPr>
          <a:xfrm>
            <a:off x="539400" y="1189425"/>
            <a:ext cx="8065200" cy="38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t>Motivation</a:t>
            </a:r>
            <a:endParaRPr b="1"/>
          </a:p>
          <a:p>
            <a:pPr indent="0" lvl="0" marL="0" rtl="0" algn="l">
              <a:lnSpc>
                <a:spcPct val="100000"/>
              </a:lnSpc>
              <a:spcBef>
                <a:spcPts val="1000"/>
              </a:spcBef>
              <a:spcAft>
                <a:spcPts val="0"/>
              </a:spcAft>
              <a:buNone/>
            </a:pPr>
            <a:r>
              <a:rPr lang="en"/>
              <a:t>“</a:t>
            </a:r>
            <a:r>
              <a:rPr lang="en"/>
              <a:t>If the people who love trying to make Chicago the poster child for gun violence only zoomed out and saw how the US is viewed that way by the rest of the world. Perhaps there would be a better understanding of the larger issue.</a:t>
            </a:r>
            <a:r>
              <a:rPr lang="en"/>
              <a:t>”</a:t>
            </a:r>
            <a:endParaRPr/>
          </a:p>
          <a:p>
            <a:pPr indent="-355600" lvl="0" marL="457200" rtl="0" algn="l">
              <a:lnSpc>
                <a:spcPct val="100000"/>
              </a:lnSpc>
              <a:spcBef>
                <a:spcPts val="1000"/>
              </a:spcBef>
              <a:spcAft>
                <a:spcPts val="0"/>
              </a:spcAft>
              <a:buSzPts val="2000"/>
              <a:buChar char="●"/>
            </a:pPr>
            <a:r>
              <a:rPr lang="en"/>
              <a:t>Long tweet</a:t>
            </a:r>
            <a:endParaRPr/>
          </a:p>
          <a:p>
            <a:pPr indent="-355600" lvl="0" marL="457200" rtl="0" algn="l">
              <a:lnSpc>
                <a:spcPct val="100000"/>
              </a:lnSpc>
              <a:spcBef>
                <a:spcPts val="0"/>
              </a:spcBef>
              <a:spcAft>
                <a:spcPts val="0"/>
              </a:spcAft>
              <a:buSzPts val="2000"/>
              <a:buChar char="●"/>
            </a:pPr>
            <a:r>
              <a:rPr lang="en"/>
              <a:t>Shift in subject of sentences</a:t>
            </a:r>
            <a:endParaRPr/>
          </a:p>
          <a:p>
            <a:pPr indent="-355600" lvl="0" marL="457200" rtl="0" algn="l">
              <a:lnSpc>
                <a:spcPct val="100000"/>
              </a:lnSpc>
              <a:spcBef>
                <a:spcPts val="0"/>
              </a:spcBef>
              <a:spcAft>
                <a:spcPts val="0"/>
              </a:spcAft>
              <a:buSzPts val="2000"/>
              <a:buChar char="●"/>
            </a:pPr>
            <a:r>
              <a:rPr lang="en"/>
              <a:t>Need to understand context</a:t>
            </a:r>
            <a:endParaRPr/>
          </a:p>
          <a:p>
            <a:pPr indent="0" lvl="0" marL="0" rtl="0" algn="l">
              <a:lnSpc>
                <a:spcPct val="100000"/>
              </a:lnSpc>
              <a:spcBef>
                <a:spcPts val="1000"/>
              </a:spcBef>
              <a:spcAft>
                <a:spcPts val="0"/>
              </a:spcAft>
              <a:buNone/>
            </a:pPr>
            <a:r>
              <a:rPr b="1" lang="en"/>
              <a:t>Can we use RNN?</a:t>
            </a:r>
            <a:endParaRPr b="1"/>
          </a:p>
          <a:p>
            <a:pPr indent="0" lvl="0" marL="0" rtl="0" algn="l">
              <a:lnSpc>
                <a:spcPct val="100000"/>
              </a:lnSpc>
              <a:spcBef>
                <a:spcPts val="1000"/>
              </a:spcBef>
              <a:spcAft>
                <a:spcPts val="1000"/>
              </a:spcAft>
              <a:buNone/>
            </a:pPr>
            <a:r>
              <a:rPr lang="en"/>
              <a:t>No → Long term dependency in RNN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g17c99f2fca0_0_4"/>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Long Short Term Memory (LSTM)</a:t>
            </a:r>
            <a:endParaRPr/>
          </a:p>
        </p:txBody>
      </p:sp>
      <p:sp>
        <p:nvSpPr>
          <p:cNvPr id="705" name="Google Shape;705;g17c99f2fca0_0_4"/>
          <p:cNvSpPr txBox="1"/>
          <p:nvPr>
            <p:ph idx="1" type="body"/>
          </p:nvPr>
        </p:nvSpPr>
        <p:spPr>
          <a:xfrm>
            <a:off x="539400" y="4550300"/>
            <a:ext cx="8065200" cy="341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1100">
                <a:solidFill>
                  <a:srgbClr val="000000"/>
                </a:solidFill>
                <a:latin typeface="Arial"/>
                <a:ea typeface="Arial"/>
                <a:cs typeface="Arial"/>
                <a:sym typeface="Arial"/>
              </a:rPr>
              <a:t> Illustration of LSTM unit. The weight matrices are represented by lines with arrows.</a:t>
            </a:r>
            <a:endParaRPr i="1"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706" name="Google Shape;706;g17c99f2fca0_0_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707" name="Google Shape;707;g17c99f2fca0_0_4"/>
          <p:cNvPicPr preferRelativeResize="0"/>
          <p:nvPr/>
        </p:nvPicPr>
        <p:blipFill>
          <a:blip r:embed="rId3">
            <a:alphaModFix/>
          </a:blip>
          <a:stretch>
            <a:fillRect/>
          </a:stretch>
        </p:blipFill>
        <p:spPr>
          <a:xfrm>
            <a:off x="2913700" y="1354125"/>
            <a:ext cx="3095625" cy="3086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g17c99f2fca0_0_13"/>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 - Directional Long Short Memory</a:t>
            </a:r>
            <a:endParaRPr/>
          </a:p>
        </p:txBody>
      </p:sp>
      <p:sp>
        <p:nvSpPr>
          <p:cNvPr id="713" name="Google Shape;713;g17c99f2fca0_0_13"/>
          <p:cNvSpPr txBox="1"/>
          <p:nvPr>
            <p:ph idx="1" type="body"/>
          </p:nvPr>
        </p:nvSpPr>
        <p:spPr>
          <a:xfrm>
            <a:off x="539400" y="1189425"/>
            <a:ext cx="8065200" cy="3415500"/>
          </a:xfrm>
          <a:prstGeom prst="rect">
            <a:avLst/>
          </a:prstGeom>
          <a:solidFill>
            <a:srgbClr val="000000">
              <a:alpha val="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The OP suggests that gun control leads to loss of freedom. It's intended to be compared to gun control in the US.</a:t>
            </a:r>
            <a:endParaRPr/>
          </a:p>
          <a:p>
            <a:pPr indent="0" lvl="0" marL="0" rtl="0" algn="l">
              <a:spcBef>
                <a:spcPts val="0"/>
              </a:spcBef>
              <a:spcAft>
                <a:spcPts val="0"/>
              </a:spcAft>
              <a:buNone/>
            </a:pPr>
            <a:r>
              <a:rPr lang="en"/>
              <a:t>But in each case, gun control followed loss of civil rights, not vice versa.The OP is wrong. We're a long way from being a dictatorship.”</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a:t>Need to overcome lack of future context</a:t>
            </a:r>
            <a:endParaRPr/>
          </a:p>
        </p:txBody>
      </p:sp>
      <p:sp>
        <p:nvSpPr>
          <p:cNvPr id="714" name="Google Shape;714;g17c99f2fca0_0_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17c99f2fca0_0_21"/>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 - Directional Long Short Memory</a:t>
            </a:r>
            <a:endParaRPr/>
          </a:p>
        </p:txBody>
      </p:sp>
      <p:sp>
        <p:nvSpPr>
          <p:cNvPr id="720" name="Google Shape;720;g17c99f2fca0_0_21"/>
          <p:cNvSpPr txBox="1"/>
          <p:nvPr>
            <p:ph idx="1" type="body"/>
          </p:nvPr>
        </p:nvSpPr>
        <p:spPr>
          <a:xfrm>
            <a:off x="539400" y="1189425"/>
            <a:ext cx="8065200" cy="3415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a:t>M</a:t>
            </a:r>
            <a:r>
              <a:rPr lang="en"/>
              <a:t>ust unfold forward and backward hidden states for each time step</a:t>
            </a:r>
            <a:endParaRPr/>
          </a:p>
          <a:p>
            <a:pPr indent="-355600" lvl="0" marL="457200" rtl="0" algn="l">
              <a:lnSpc>
                <a:spcPct val="115000"/>
              </a:lnSpc>
              <a:spcBef>
                <a:spcPts val="0"/>
              </a:spcBef>
              <a:spcAft>
                <a:spcPts val="0"/>
              </a:spcAft>
              <a:buSzPts val="2000"/>
              <a:buChar char="●"/>
            </a:pPr>
            <a:r>
              <a:rPr lang="en"/>
              <a:t>Backpropagation over time is used (BPTT)</a:t>
            </a:r>
            <a:endParaRPr/>
          </a:p>
        </p:txBody>
      </p:sp>
      <p:sp>
        <p:nvSpPr>
          <p:cNvPr id="721" name="Google Shape;721;g17c99f2fca0_0_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722" name="Google Shape;722;g17c99f2fca0_0_21"/>
          <p:cNvPicPr preferRelativeResize="0"/>
          <p:nvPr/>
        </p:nvPicPr>
        <p:blipFill rotWithShape="1">
          <a:blip r:embed="rId3">
            <a:alphaModFix/>
          </a:blip>
          <a:srcRect b="0" l="0" r="50037" t="0"/>
          <a:stretch/>
        </p:blipFill>
        <p:spPr>
          <a:xfrm>
            <a:off x="819975" y="2624300"/>
            <a:ext cx="3715950" cy="2336125"/>
          </a:xfrm>
          <a:prstGeom prst="rect">
            <a:avLst/>
          </a:prstGeom>
          <a:noFill/>
          <a:ln>
            <a:noFill/>
          </a:ln>
        </p:spPr>
      </p:pic>
      <p:pic>
        <p:nvPicPr>
          <p:cNvPr id="723" name="Google Shape;723;g17c99f2fca0_0_21"/>
          <p:cNvPicPr preferRelativeResize="0"/>
          <p:nvPr/>
        </p:nvPicPr>
        <p:blipFill rotWithShape="1">
          <a:blip r:embed="rId3">
            <a:alphaModFix/>
          </a:blip>
          <a:srcRect b="0" l="50037" r="0" t="0"/>
          <a:stretch/>
        </p:blipFill>
        <p:spPr>
          <a:xfrm>
            <a:off x="4688375" y="2624300"/>
            <a:ext cx="3715950" cy="2336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g17c99f2fca0_0_36"/>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Bi-LSTM Architecture</a:t>
            </a:r>
            <a:endParaRPr/>
          </a:p>
        </p:txBody>
      </p:sp>
      <p:sp>
        <p:nvSpPr>
          <p:cNvPr id="729" name="Google Shape;729;g17c99f2fca0_0_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730" name="Google Shape;730;g17c99f2fca0_0_36"/>
          <p:cNvSpPr/>
          <p:nvPr/>
        </p:nvSpPr>
        <p:spPr>
          <a:xfrm rot="5400000">
            <a:off x="698975" y="2808925"/>
            <a:ext cx="1223400" cy="49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17c99f2fca0_0_36"/>
          <p:cNvSpPr/>
          <p:nvPr/>
        </p:nvSpPr>
        <p:spPr>
          <a:xfrm rot="5400000">
            <a:off x="1443975" y="2517625"/>
            <a:ext cx="2263800" cy="1073700"/>
          </a:xfrm>
          <a:prstGeom prst="rect">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17c99f2fca0_0_36"/>
          <p:cNvSpPr/>
          <p:nvPr/>
        </p:nvSpPr>
        <p:spPr>
          <a:xfrm rot="5400000">
            <a:off x="2644025" y="2535275"/>
            <a:ext cx="3009600" cy="1004100"/>
          </a:xfrm>
          <a:prstGeom prst="rect">
            <a:avLst/>
          </a:prstGeom>
          <a:solidFill>
            <a:schemeClr val="dk2"/>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17c99f2fca0_0_36"/>
          <p:cNvSpPr/>
          <p:nvPr/>
        </p:nvSpPr>
        <p:spPr>
          <a:xfrm rot="5400000">
            <a:off x="4805775" y="2759550"/>
            <a:ext cx="2213700" cy="405600"/>
          </a:xfrm>
          <a:prstGeom prst="rect">
            <a:avLst/>
          </a:prstGeom>
          <a:solidFill>
            <a:schemeClr val="dk2"/>
          </a:solidFill>
          <a:ln cap="flat" cmpd="sng" w="952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17c99f2fca0_0_36"/>
          <p:cNvSpPr/>
          <p:nvPr/>
        </p:nvSpPr>
        <p:spPr>
          <a:xfrm>
            <a:off x="2097300" y="2046875"/>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17c99f2fca0_0_36"/>
          <p:cNvSpPr/>
          <p:nvPr/>
        </p:nvSpPr>
        <p:spPr>
          <a:xfrm>
            <a:off x="2180575" y="20845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17c99f2fca0_0_36"/>
          <p:cNvSpPr/>
          <p:nvPr/>
        </p:nvSpPr>
        <p:spPr>
          <a:xfrm>
            <a:off x="2483100" y="20845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17c99f2fca0_0_36"/>
          <p:cNvSpPr/>
          <p:nvPr/>
        </p:nvSpPr>
        <p:spPr>
          <a:xfrm>
            <a:off x="2760025" y="20845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17c99f2fca0_0_36"/>
          <p:cNvSpPr/>
          <p:nvPr/>
        </p:nvSpPr>
        <p:spPr>
          <a:xfrm>
            <a:off x="2097300" y="2473950"/>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17c99f2fca0_0_36"/>
          <p:cNvSpPr/>
          <p:nvPr/>
        </p:nvSpPr>
        <p:spPr>
          <a:xfrm>
            <a:off x="2180575" y="251160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17c99f2fca0_0_36"/>
          <p:cNvSpPr/>
          <p:nvPr/>
        </p:nvSpPr>
        <p:spPr>
          <a:xfrm>
            <a:off x="2483100" y="251160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17c99f2fca0_0_36"/>
          <p:cNvSpPr/>
          <p:nvPr/>
        </p:nvSpPr>
        <p:spPr>
          <a:xfrm>
            <a:off x="2760025" y="251160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g17c99f2fca0_0_36"/>
          <p:cNvSpPr/>
          <p:nvPr/>
        </p:nvSpPr>
        <p:spPr>
          <a:xfrm>
            <a:off x="2097300" y="2897613"/>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g17c99f2fca0_0_36"/>
          <p:cNvSpPr/>
          <p:nvPr/>
        </p:nvSpPr>
        <p:spPr>
          <a:xfrm>
            <a:off x="2180575" y="2935263"/>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17c99f2fca0_0_36"/>
          <p:cNvSpPr/>
          <p:nvPr/>
        </p:nvSpPr>
        <p:spPr>
          <a:xfrm>
            <a:off x="2483100" y="2935263"/>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g17c99f2fca0_0_36"/>
          <p:cNvSpPr/>
          <p:nvPr/>
        </p:nvSpPr>
        <p:spPr>
          <a:xfrm>
            <a:off x="2760025" y="2935263"/>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g17c99f2fca0_0_36"/>
          <p:cNvSpPr/>
          <p:nvPr/>
        </p:nvSpPr>
        <p:spPr>
          <a:xfrm>
            <a:off x="2097300" y="3326400"/>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g17c99f2fca0_0_36"/>
          <p:cNvSpPr/>
          <p:nvPr/>
        </p:nvSpPr>
        <p:spPr>
          <a:xfrm>
            <a:off x="2180575" y="336405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g17c99f2fca0_0_36"/>
          <p:cNvSpPr/>
          <p:nvPr/>
        </p:nvSpPr>
        <p:spPr>
          <a:xfrm>
            <a:off x="2483100" y="336405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17c99f2fca0_0_36"/>
          <p:cNvSpPr/>
          <p:nvPr/>
        </p:nvSpPr>
        <p:spPr>
          <a:xfrm>
            <a:off x="2760025" y="336405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17c99f2fca0_0_36"/>
          <p:cNvSpPr/>
          <p:nvPr/>
        </p:nvSpPr>
        <p:spPr>
          <a:xfrm>
            <a:off x="2097300" y="3713475"/>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17c99f2fca0_0_36"/>
          <p:cNvSpPr/>
          <p:nvPr/>
        </p:nvSpPr>
        <p:spPr>
          <a:xfrm>
            <a:off x="2180575" y="37511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17c99f2fca0_0_36"/>
          <p:cNvSpPr/>
          <p:nvPr/>
        </p:nvSpPr>
        <p:spPr>
          <a:xfrm>
            <a:off x="2483100" y="37511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g17c99f2fca0_0_36"/>
          <p:cNvSpPr/>
          <p:nvPr/>
        </p:nvSpPr>
        <p:spPr>
          <a:xfrm>
            <a:off x="2760025" y="37511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g17c99f2fca0_0_36"/>
          <p:cNvSpPr txBox="1"/>
          <p:nvPr/>
        </p:nvSpPr>
        <p:spPr>
          <a:xfrm>
            <a:off x="2097225" y="4566975"/>
            <a:ext cx="95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Word Embeddings</a:t>
            </a:r>
            <a:endParaRPr sz="1100">
              <a:latin typeface="Roboto"/>
              <a:ea typeface="Roboto"/>
              <a:cs typeface="Roboto"/>
              <a:sym typeface="Roboto"/>
            </a:endParaRPr>
          </a:p>
        </p:txBody>
      </p:sp>
      <p:grpSp>
        <p:nvGrpSpPr>
          <p:cNvPr id="755" name="Google Shape;755;g17c99f2fca0_0_36"/>
          <p:cNvGrpSpPr/>
          <p:nvPr/>
        </p:nvGrpSpPr>
        <p:grpSpPr>
          <a:xfrm>
            <a:off x="3716950" y="1730650"/>
            <a:ext cx="339900" cy="381684"/>
            <a:chOff x="3716950" y="1578250"/>
            <a:chExt cx="339900" cy="381684"/>
          </a:xfrm>
        </p:grpSpPr>
        <p:sp>
          <p:nvSpPr>
            <p:cNvPr id="756" name="Google Shape;756;g17c99f2fca0_0_36"/>
            <p:cNvSpPr/>
            <p:nvPr/>
          </p:nvSpPr>
          <p:spPr>
            <a:xfrm>
              <a:off x="3716950" y="1578250"/>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7" name="Google Shape;757;g17c99f2fca0_0_36"/>
            <p:cNvCxnSpPr>
              <a:stCxn id="756" idx="1"/>
              <a:endCxn id="756" idx="4"/>
            </p:cNvCxnSpPr>
            <p:nvPr/>
          </p:nvCxnSpPr>
          <p:spPr>
            <a:xfrm flipH="1" rot="-5400000">
              <a:off x="3663977" y="1736884"/>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grpSp>
      <p:sp>
        <p:nvSpPr>
          <p:cNvPr id="758" name="Google Shape;758;g17c99f2fca0_0_36"/>
          <p:cNvSpPr/>
          <p:nvPr/>
        </p:nvSpPr>
        <p:spPr>
          <a:xfrm>
            <a:off x="3709513" y="2415625"/>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9" name="Google Shape;759;g17c99f2fca0_0_36"/>
          <p:cNvCxnSpPr/>
          <p:nvPr/>
        </p:nvCxnSpPr>
        <p:spPr>
          <a:xfrm flipH="1" rot="-5400000">
            <a:off x="3678752" y="2562284"/>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sp>
        <p:nvSpPr>
          <p:cNvPr id="760" name="Google Shape;760;g17c99f2fca0_0_36"/>
          <p:cNvSpPr/>
          <p:nvPr/>
        </p:nvSpPr>
        <p:spPr>
          <a:xfrm>
            <a:off x="3709500" y="3134850"/>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1" name="Google Shape;761;g17c99f2fca0_0_36"/>
          <p:cNvCxnSpPr/>
          <p:nvPr/>
        </p:nvCxnSpPr>
        <p:spPr>
          <a:xfrm flipH="1" rot="-5400000">
            <a:off x="3678740" y="3281509"/>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sp>
        <p:nvSpPr>
          <p:cNvPr id="762" name="Google Shape;762;g17c99f2fca0_0_36"/>
          <p:cNvSpPr/>
          <p:nvPr/>
        </p:nvSpPr>
        <p:spPr>
          <a:xfrm>
            <a:off x="3716813" y="4094475"/>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3" name="Google Shape;763;g17c99f2fca0_0_36"/>
          <p:cNvCxnSpPr/>
          <p:nvPr/>
        </p:nvCxnSpPr>
        <p:spPr>
          <a:xfrm flipH="1" rot="-5400000">
            <a:off x="3686052" y="4241134"/>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grpSp>
        <p:nvGrpSpPr>
          <p:cNvPr id="764" name="Google Shape;764;g17c99f2fca0_0_36"/>
          <p:cNvGrpSpPr/>
          <p:nvPr/>
        </p:nvGrpSpPr>
        <p:grpSpPr>
          <a:xfrm rot="10800000">
            <a:off x="4240825" y="4084867"/>
            <a:ext cx="339900" cy="381684"/>
            <a:chOff x="3716950" y="1578250"/>
            <a:chExt cx="339900" cy="381684"/>
          </a:xfrm>
        </p:grpSpPr>
        <p:sp>
          <p:nvSpPr>
            <p:cNvPr id="765" name="Google Shape;765;g17c99f2fca0_0_36"/>
            <p:cNvSpPr/>
            <p:nvPr/>
          </p:nvSpPr>
          <p:spPr>
            <a:xfrm>
              <a:off x="3716950" y="1578250"/>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g17c99f2fca0_0_36"/>
            <p:cNvCxnSpPr>
              <a:stCxn id="765" idx="1"/>
              <a:endCxn id="765" idx="4"/>
            </p:cNvCxnSpPr>
            <p:nvPr/>
          </p:nvCxnSpPr>
          <p:spPr>
            <a:xfrm flipH="1" rot="-5400000">
              <a:off x="3663977" y="1736884"/>
              <a:ext cx="325800" cy="120300"/>
            </a:xfrm>
            <a:prstGeom prst="bentConnector5">
              <a:avLst>
                <a:gd fmla="val -90242" name="adj1"/>
                <a:gd fmla="val -239320" name="adj2"/>
                <a:gd fmla="val 173064" name="adj3"/>
              </a:avLst>
            </a:prstGeom>
            <a:noFill/>
            <a:ln cap="flat" cmpd="sng" w="9525">
              <a:solidFill>
                <a:schemeClr val="dk2"/>
              </a:solidFill>
              <a:prstDash val="solid"/>
              <a:round/>
              <a:headEnd len="med" w="med" type="none"/>
              <a:tailEnd len="med" w="med" type="none"/>
            </a:ln>
          </p:spPr>
        </p:cxnSp>
      </p:grpSp>
      <p:sp>
        <p:nvSpPr>
          <p:cNvPr id="767" name="Google Shape;767;g17c99f2fca0_0_36"/>
          <p:cNvSpPr/>
          <p:nvPr/>
        </p:nvSpPr>
        <p:spPr>
          <a:xfrm rot="10800000">
            <a:off x="4248263" y="3095176"/>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8" name="Google Shape;768;g17c99f2fca0_0_36"/>
          <p:cNvCxnSpPr/>
          <p:nvPr/>
        </p:nvCxnSpPr>
        <p:spPr>
          <a:xfrm flipH="1" rot="5400000">
            <a:off x="4293123" y="3209817"/>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sp>
        <p:nvSpPr>
          <p:cNvPr id="769" name="Google Shape;769;g17c99f2fca0_0_36"/>
          <p:cNvSpPr/>
          <p:nvPr/>
        </p:nvSpPr>
        <p:spPr>
          <a:xfrm rot="10800000">
            <a:off x="4248275" y="2375951"/>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0" name="Google Shape;770;g17c99f2fca0_0_36"/>
          <p:cNvCxnSpPr/>
          <p:nvPr/>
        </p:nvCxnSpPr>
        <p:spPr>
          <a:xfrm flipH="1" rot="5400000">
            <a:off x="4293136" y="2490592"/>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sp>
        <p:nvSpPr>
          <p:cNvPr id="771" name="Google Shape;771;g17c99f2fca0_0_36"/>
          <p:cNvSpPr/>
          <p:nvPr/>
        </p:nvSpPr>
        <p:spPr>
          <a:xfrm rot="10800000">
            <a:off x="4240963" y="1721126"/>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g17c99f2fca0_0_36"/>
          <p:cNvCxnSpPr/>
          <p:nvPr/>
        </p:nvCxnSpPr>
        <p:spPr>
          <a:xfrm flipH="1" rot="5400000">
            <a:off x="4285823" y="1835767"/>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cxnSp>
        <p:nvCxnSpPr>
          <p:cNvPr id="773" name="Google Shape;773;g17c99f2fca0_0_36"/>
          <p:cNvCxnSpPr/>
          <p:nvPr/>
        </p:nvCxnSpPr>
        <p:spPr>
          <a:xfrm flipH="1" rot="5400000">
            <a:off x="4293123" y="4200417"/>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cxnSp>
        <p:nvCxnSpPr>
          <p:cNvPr id="774" name="Google Shape;774;g17c99f2fca0_0_36"/>
          <p:cNvCxnSpPr>
            <a:stCxn id="756" idx="4"/>
            <a:endCxn id="758" idx="0"/>
          </p:cNvCxnSpPr>
          <p:nvPr/>
        </p:nvCxnSpPr>
        <p:spPr>
          <a:xfrm flipH="1">
            <a:off x="3879400" y="2112250"/>
            <a:ext cx="7500" cy="303300"/>
          </a:xfrm>
          <a:prstGeom prst="straightConnector1">
            <a:avLst/>
          </a:prstGeom>
          <a:noFill/>
          <a:ln cap="flat" cmpd="sng" w="9525">
            <a:solidFill>
              <a:schemeClr val="dk2"/>
            </a:solidFill>
            <a:prstDash val="solid"/>
            <a:round/>
            <a:headEnd len="med" w="med" type="none"/>
            <a:tailEnd len="med" w="med" type="triangle"/>
          </a:ln>
        </p:spPr>
      </p:cxnSp>
      <p:cxnSp>
        <p:nvCxnSpPr>
          <p:cNvPr id="775" name="Google Shape;775;g17c99f2fca0_0_36"/>
          <p:cNvCxnSpPr>
            <a:stCxn id="756" idx="4"/>
            <a:endCxn id="758" idx="0"/>
          </p:cNvCxnSpPr>
          <p:nvPr/>
        </p:nvCxnSpPr>
        <p:spPr>
          <a:xfrm flipH="1">
            <a:off x="3879400" y="2112250"/>
            <a:ext cx="7500" cy="303300"/>
          </a:xfrm>
          <a:prstGeom prst="straightConnector1">
            <a:avLst/>
          </a:prstGeom>
          <a:noFill/>
          <a:ln cap="flat" cmpd="sng" w="9525">
            <a:solidFill>
              <a:schemeClr val="lt1"/>
            </a:solidFill>
            <a:prstDash val="solid"/>
            <a:round/>
            <a:headEnd len="med" w="med" type="none"/>
            <a:tailEnd len="med" w="med" type="triangle"/>
          </a:ln>
        </p:spPr>
      </p:cxnSp>
      <p:cxnSp>
        <p:nvCxnSpPr>
          <p:cNvPr id="776" name="Google Shape;776;g17c99f2fca0_0_36"/>
          <p:cNvCxnSpPr>
            <a:endCxn id="760" idx="0"/>
          </p:cNvCxnSpPr>
          <p:nvPr/>
        </p:nvCxnSpPr>
        <p:spPr>
          <a:xfrm flipH="1">
            <a:off x="3879450" y="2789850"/>
            <a:ext cx="3900" cy="345000"/>
          </a:xfrm>
          <a:prstGeom prst="straightConnector1">
            <a:avLst/>
          </a:prstGeom>
          <a:noFill/>
          <a:ln cap="flat" cmpd="sng" w="9525">
            <a:solidFill>
              <a:schemeClr val="lt1"/>
            </a:solidFill>
            <a:prstDash val="solid"/>
            <a:round/>
            <a:headEnd len="med" w="med" type="none"/>
            <a:tailEnd len="med" w="med" type="triangle"/>
          </a:ln>
        </p:spPr>
      </p:cxnSp>
      <p:cxnSp>
        <p:nvCxnSpPr>
          <p:cNvPr id="777" name="Google Shape;777;g17c99f2fca0_0_36"/>
          <p:cNvCxnSpPr>
            <a:endCxn id="762" idx="0"/>
          </p:cNvCxnSpPr>
          <p:nvPr/>
        </p:nvCxnSpPr>
        <p:spPr>
          <a:xfrm>
            <a:off x="3881363" y="3516375"/>
            <a:ext cx="5400" cy="578100"/>
          </a:xfrm>
          <a:prstGeom prst="straightConnector1">
            <a:avLst/>
          </a:prstGeom>
          <a:noFill/>
          <a:ln cap="flat" cmpd="sng" w="9525">
            <a:solidFill>
              <a:schemeClr val="lt1"/>
            </a:solidFill>
            <a:prstDash val="dash"/>
            <a:round/>
            <a:headEnd len="med" w="med" type="none"/>
            <a:tailEnd len="med" w="med" type="triangle"/>
          </a:ln>
        </p:spPr>
      </p:cxnSp>
      <p:cxnSp>
        <p:nvCxnSpPr>
          <p:cNvPr id="778" name="Google Shape;778;g17c99f2fca0_0_36"/>
          <p:cNvCxnSpPr>
            <a:endCxn id="765" idx="4"/>
          </p:cNvCxnSpPr>
          <p:nvPr/>
        </p:nvCxnSpPr>
        <p:spPr>
          <a:xfrm>
            <a:off x="4396675" y="3434251"/>
            <a:ext cx="14100" cy="650700"/>
          </a:xfrm>
          <a:prstGeom prst="straightConnector1">
            <a:avLst/>
          </a:prstGeom>
          <a:noFill/>
          <a:ln cap="flat" cmpd="sng" w="9525">
            <a:solidFill>
              <a:schemeClr val="lt1"/>
            </a:solidFill>
            <a:prstDash val="dash"/>
            <a:round/>
            <a:headEnd len="med" w="med" type="none"/>
            <a:tailEnd len="med" w="med" type="triangle"/>
          </a:ln>
        </p:spPr>
      </p:cxnSp>
      <p:cxnSp>
        <p:nvCxnSpPr>
          <p:cNvPr id="779" name="Google Shape;779;g17c99f2fca0_0_36"/>
          <p:cNvCxnSpPr/>
          <p:nvPr/>
        </p:nvCxnSpPr>
        <p:spPr>
          <a:xfrm flipH="1">
            <a:off x="4397538" y="2732575"/>
            <a:ext cx="3900" cy="345000"/>
          </a:xfrm>
          <a:prstGeom prst="straightConnector1">
            <a:avLst/>
          </a:prstGeom>
          <a:noFill/>
          <a:ln cap="flat" cmpd="sng" w="9525">
            <a:solidFill>
              <a:schemeClr val="lt1"/>
            </a:solidFill>
            <a:prstDash val="solid"/>
            <a:round/>
            <a:headEnd len="med" w="med" type="none"/>
            <a:tailEnd len="med" w="med" type="triangle"/>
          </a:ln>
        </p:spPr>
      </p:cxnSp>
      <p:cxnSp>
        <p:nvCxnSpPr>
          <p:cNvPr id="780" name="Google Shape;780;g17c99f2fca0_0_36"/>
          <p:cNvCxnSpPr/>
          <p:nvPr/>
        </p:nvCxnSpPr>
        <p:spPr>
          <a:xfrm flipH="1">
            <a:off x="4395738" y="2066400"/>
            <a:ext cx="7500" cy="303300"/>
          </a:xfrm>
          <a:prstGeom prst="straightConnector1">
            <a:avLst/>
          </a:prstGeom>
          <a:noFill/>
          <a:ln cap="flat" cmpd="sng" w="9525">
            <a:solidFill>
              <a:schemeClr val="lt1"/>
            </a:solidFill>
            <a:prstDash val="solid"/>
            <a:round/>
            <a:headEnd len="med" w="med" type="none"/>
            <a:tailEnd len="med" w="med" type="triangle"/>
          </a:ln>
        </p:spPr>
      </p:cxnSp>
      <p:sp>
        <p:nvSpPr>
          <p:cNvPr id="781" name="Google Shape;781;g17c99f2fca0_0_36"/>
          <p:cNvSpPr txBox="1"/>
          <p:nvPr/>
        </p:nvSpPr>
        <p:spPr>
          <a:xfrm>
            <a:off x="3375700" y="1781875"/>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t-1</a:t>
            </a:r>
            <a:endParaRPr baseline="-25000" sz="1000">
              <a:latin typeface="Roboto"/>
              <a:ea typeface="Roboto"/>
              <a:cs typeface="Roboto"/>
              <a:sym typeface="Roboto"/>
            </a:endParaRPr>
          </a:p>
        </p:txBody>
      </p:sp>
      <p:sp>
        <p:nvSpPr>
          <p:cNvPr id="782" name="Google Shape;782;g17c99f2fca0_0_36"/>
          <p:cNvSpPr txBox="1"/>
          <p:nvPr/>
        </p:nvSpPr>
        <p:spPr>
          <a:xfrm>
            <a:off x="3379338" y="2460175"/>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a:t>
            </a:r>
            <a:endParaRPr baseline="-25000" sz="1000">
              <a:latin typeface="Roboto"/>
              <a:ea typeface="Roboto"/>
              <a:cs typeface="Roboto"/>
              <a:sym typeface="Roboto"/>
            </a:endParaRPr>
          </a:p>
        </p:txBody>
      </p:sp>
      <p:sp>
        <p:nvSpPr>
          <p:cNvPr id="783" name="Google Shape;783;g17c99f2fca0_0_36"/>
          <p:cNvSpPr txBox="1"/>
          <p:nvPr/>
        </p:nvSpPr>
        <p:spPr>
          <a:xfrm>
            <a:off x="3315075" y="3177575"/>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t+1</a:t>
            </a:r>
            <a:endParaRPr baseline="-25000" sz="1000">
              <a:latin typeface="Roboto"/>
              <a:ea typeface="Roboto"/>
              <a:cs typeface="Roboto"/>
              <a:sym typeface="Roboto"/>
            </a:endParaRPr>
          </a:p>
        </p:txBody>
      </p:sp>
      <p:sp>
        <p:nvSpPr>
          <p:cNvPr id="784" name="Google Shape;784;g17c99f2fca0_0_36"/>
          <p:cNvSpPr txBox="1"/>
          <p:nvPr/>
        </p:nvSpPr>
        <p:spPr>
          <a:xfrm>
            <a:off x="4661075" y="1758088"/>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t-1</a:t>
            </a:r>
            <a:endParaRPr baseline="-25000" sz="1000">
              <a:latin typeface="Roboto"/>
              <a:ea typeface="Roboto"/>
              <a:cs typeface="Roboto"/>
              <a:sym typeface="Roboto"/>
            </a:endParaRPr>
          </a:p>
        </p:txBody>
      </p:sp>
      <p:sp>
        <p:nvSpPr>
          <p:cNvPr id="785" name="Google Shape;785;g17c99f2fca0_0_36"/>
          <p:cNvSpPr txBox="1"/>
          <p:nvPr/>
        </p:nvSpPr>
        <p:spPr>
          <a:xfrm>
            <a:off x="4661963" y="2458363"/>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a:t>
            </a:r>
            <a:endParaRPr baseline="-25000" sz="1000">
              <a:latin typeface="Roboto"/>
              <a:ea typeface="Roboto"/>
              <a:cs typeface="Roboto"/>
              <a:sym typeface="Roboto"/>
            </a:endParaRPr>
          </a:p>
        </p:txBody>
      </p:sp>
      <p:sp>
        <p:nvSpPr>
          <p:cNvPr id="786" name="Google Shape;786;g17c99f2fca0_0_36"/>
          <p:cNvSpPr txBox="1"/>
          <p:nvPr/>
        </p:nvSpPr>
        <p:spPr>
          <a:xfrm>
            <a:off x="4661963" y="3152600"/>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t+1</a:t>
            </a:r>
            <a:endParaRPr baseline="-25000" sz="1000">
              <a:latin typeface="Roboto"/>
              <a:ea typeface="Roboto"/>
              <a:cs typeface="Roboto"/>
              <a:sym typeface="Roboto"/>
            </a:endParaRPr>
          </a:p>
        </p:txBody>
      </p:sp>
      <p:sp>
        <p:nvSpPr>
          <p:cNvPr id="787" name="Google Shape;787;g17c99f2fca0_0_36"/>
          <p:cNvSpPr txBox="1"/>
          <p:nvPr/>
        </p:nvSpPr>
        <p:spPr>
          <a:xfrm>
            <a:off x="3670175" y="4620300"/>
            <a:ext cx="11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Bi-LSTM Layer</a:t>
            </a:r>
            <a:endParaRPr sz="1100">
              <a:latin typeface="Roboto"/>
              <a:ea typeface="Roboto"/>
              <a:cs typeface="Roboto"/>
              <a:sym typeface="Roboto"/>
            </a:endParaRPr>
          </a:p>
        </p:txBody>
      </p:sp>
      <p:sp>
        <p:nvSpPr>
          <p:cNvPr id="788" name="Google Shape;788;g17c99f2fca0_0_36"/>
          <p:cNvSpPr txBox="1"/>
          <p:nvPr/>
        </p:nvSpPr>
        <p:spPr>
          <a:xfrm>
            <a:off x="5338275" y="4566975"/>
            <a:ext cx="114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Dense sigmoid layer</a:t>
            </a:r>
            <a:endParaRPr sz="1100">
              <a:latin typeface="Roboto"/>
              <a:ea typeface="Roboto"/>
              <a:cs typeface="Roboto"/>
              <a:sym typeface="Roboto"/>
            </a:endParaRPr>
          </a:p>
        </p:txBody>
      </p:sp>
      <p:sp>
        <p:nvSpPr>
          <p:cNvPr id="789" name="Google Shape;789;g17c99f2fca0_0_36"/>
          <p:cNvSpPr/>
          <p:nvPr/>
        </p:nvSpPr>
        <p:spPr>
          <a:xfrm>
            <a:off x="7027000" y="2562150"/>
            <a:ext cx="435300" cy="572700"/>
          </a:xfrm>
          <a:prstGeom prst="ellipse">
            <a:avLst/>
          </a:prstGeom>
          <a:solidFill>
            <a:schemeClr val="lt2"/>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rPr lang="en"/>
              <a:t>^</a:t>
            </a:r>
            <a:endParaRPr/>
          </a:p>
          <a:p>
            <a:pPr indent="0" lvl="0" marL="0" rtl="0" algn="l">
              <a:lnSpc>
                <a:spcPct val="50000"/>
              </a:lnSpc>
              <a:spcBef>
                <a:spcPts val="0"/>
              </a:spcBef>
              <a:spcAft>
                <a:spcPts val="0"/>
              </a:spcAft>
              <a:buNone/>
            </a:pPr>
            <a:r>
              <a:rPr lang="en"/>
              <a:t>y</a:t>
            </a:r>
            <a:endParaRPr/>
          </a:p>
        </p:txBody>
      </p:sp>
      <p:cxnSp>
        <p:nvCxnSpPr>
          <p:cNvPr id="790" name="Google Shape;790;g17c99f2fca0_0_36"/>
          <p:cNvCxnSpPr>
            <a:stCxn id="730" idx="0"/>
            <a:endCxn id="731" idx="2"/>
          </p:cNvCxnSpPr>
          <p:nvPr/>
        </p:nvCxnSpPr>
        <p:spPr>
          <a:xfrm>
            <a:off x="1556225" y="3054475"/>
            <a:ext cx="482700" cy="0"/>
          </a:xfrm>
          <a:prstGeom prst="straightConnector1">
            <a:avLst/>
          </a:prstGeom>
          <a:noFill/>
          <a:ln cap="flat" cmpd="sng" w="9525">
            <a:solidFill>
              <a:schemeClr val="lt1"/>
            </a:solidFill>
            <a:prstDash val="solid"/>
            <a:round/>
            <a:headEnd len="med" w="med" type="none"/>
            <a:tailEnd len="med" w="med" type="stealth"/>
          </a:ln>
        </p:spPr>
      </p:cxnSp>
      <p:cxnSp>
        <p:nvCxnSpPr>
          <p:cNvPr id="791" name="Google Shape;791;g17c99f2fca0_0_36"/>
          <p:cNvCxnSpPr>
            <a:endCxn id="732" idx="2"/>
          </p:cNvCxnSpPr>
          <p:nvPr/>
        </p:nvCxnSpPr>
        <p:spPr>
          <a:xfrm flipH="1" rot="10800000">
            <a:off x="3109475" y="3037325"/>
            <a:ext cx="537300" cy="17100"/>
          </a:xfrm>
          <a:prstGeom prst="straightConnector1">
            <a:avLst/>
          </a:prstGeom>
          <a:noFill/>
          <a:ln cap="flat" cmpd="sng" w="9525">
            <a:solidFill>
              <a:schemeClr val="lt1"/>
            </a:solidFill>
            <a:prstDash val="solid"/>
            <a:round/>
            <a:headEnd len="med" w="med" type="none"/>
            <a:tailEnd len="med" w="med" type="stealth"/>
          </a:ln>
        </p:spPr>
      </p:cxnSp>
      <p:cxnSp>
        <p:nvCxnSpPr>
          <p:cNvPr id="792" name="Google Shape;792;g17c99f2fca0_0_36"/>
          <p:cNvCxnSpPr>
            <a:stCxn id="784" idx="1"/>
          </p:cNvCxnSpPr>
          <p:nvPr/>
        </p:nvCxnSpPr>
        <p:spPr>
          <a:xfrm>
            <a:off x="4661075" y="1927438"/>
            <a:ext cx="1062000" cy="484800"/>
          </a:xfrm>
          <a:prstGeom prst="curvedConnector3">
            <a:avLst>
              <a:gd fmla="val 19506" name="adj1"/>
            </a:avLst>
          </a:prstGeom>
          <a:noFill/>
          <a:ln cap="flat" cmpd="sng" w="9525">
            <a:solidFill>
              <a:schemeClr val="lt1"/>
            </a:solidFill>
            <a:prstDash val="solid"/>
            <a:round/>
            <a:headEnd len="med" w="med" type="none"/>
            <a:tailEnd len="med" w="med" type="stealth"/>
          </a:ln>
        </p:spPr>
      </p:cxnSp>
      <p:cxnSp>
        <p:nvCxnSpPr>
          <p:cNvPr id="793" name="Google Shape;793;g17c99f2fca0_0_36"/>
          <p:cNvCxnSpPr/>
          <p:nvPr/>
        </p:nvCxnSpPr>
        <p:spPr>
          <a:xfrm>
            <a:off x="4646225" y="2576600"/>
            <a:ext cx="1062000" cy="484800"/>
          </a:xfrm>
          <a:prstGeom prst="curvedConnector3">
            <a:avLst>
              <a:gd fmla="val 19506" name="adj1"/>
            </a:avLst>
          </a:prstGeom>
          <a:noFill/>
          <a:ln cap="flat" cmpd="sng" w="9525">
            <a:solidFill>
              <a:schemeClr val="lt1"/>
            </a:solidFill>
            <a:prstDash val="solid"/>
            <a:round/>
            <a:headEnd len="med" w="med" type="none"/>
            <a:tailEnd len="med" w="med" type="stealth"/>
          </a:ln>
        </p:spPr>
      </p:cxnSp>
      <p:cxnSp>
        <p:nvCxnSpPr>
          <p:cNvPr id="794" name="Google Shape;794;g17c99f2fca0_0_36"/>
          <p:cNvCxnSpPr/>
          <p:nvPr/>
        </p:nvCxnSpPr>
        <p:spPr>
          <a:xfrm flipH="1" rot="10800000">
            <a:off x="4646175" y="3201900"/>
            <a:ext cx="1033500" cy="45300"/>
          </a:xfrm>
          <a:prstGeom prst="curvedConnector3">
            <a:avLst>
              <a:gd fmla="val 57934" name="adj1"/>
            </a:avLst>
          </a:prstGeom>
          <a:noFill/>
          <a:ln cap="flat" cmpd="sng" w="9525">
            <a:solidFill>
              <a:schemeClr val="lt1"/>
            </a:solidFill>
            <a:prstDash val="solid"/>
            <a:round/>
            <a:headEnd len="med" w="med" type="none"/>
            <a:tailEnd len="med" w="med" type="stealth"/>
          </a:ln>
        </p:spPr>
      </p:cxnSp>
      <p:cxnSp>
        <p:nvCxnSpPr>
          <p:cNvPr id="795" name="Google Shape;795;g17c99f2fca0_0_36"/>
          <p:cNvCxnSpPr/>
          <p:nvPr/>
        </p:nvCxnSpPr>
        <p:spPr>
          <a:xfrm flipH="1" rot="10800000">
            <a:off x="4661075" y="3542638"/>
            <a:ext cx="1032900" cy="722400"/>
          </a:xfrm>
          <a:prstGeom prst="curvedConnector3">
            <a:avLst>
              <a:gd fmla="val 50000" name="adj1"/>
            </a:avLst>
          </a:prstGeom>
          <a:noFill/>
          <a:ln cap="flat" cmpd="sng" w="9525">
            <a:solidFill>
              <a:schemeClr val="lt1"/>
            </a:solidFill>
            <a:prstDash val="solid"/>
            <a:round/>
            <a:headEnd len="med" w="med" type="none"/>
            <a:tailEnd len="med" w="med" type="stealth"/>
          </a:ln>
        </p:spPr>
      </p:cxnSp>
      <p:cxnSp>
        <p:nvCxnSpPr>
          <p:cNvPr id="796" name="Google Shape;796;g17c99f2fca0_0_36"/>
          <p:cNvCxnSpPr>
            <a:endCxn id="789" idx="2"/>
          </p:cNvCxnSpPr>
          <p:nvPr/>
        </p:nvCxnSpPr>
        <p:spPr>
          <a:xfrm flipH="1" rot="10800000">
            <a:off x="6099100" y="2848500"/>
            <a:ext cx="927900" cy="8400"/>
          </a:xfrm>
          <a:prstGeom prst="straightConnector1">
            <a:avLst/>
          </a:prstGeom>
          <a:noFill/>
          <a:ln cap="flat" cmpd="sng" w="9525">
            <a:solidFill>
              <a:schemeClr val="lt1"/>
            </a:solidFill>
            <a:prstDash val="solid"/>
            <a:round/>
            <a:headEnd len="med" w="med" type="none"/>
            <a:tailEnd len="med" w="med" type="stealth"/>
          </a:ln>
        </p:spPr>
      </p:cxnSp>
      <p:pic>
        <p:nvPicPr>
          <p:cNvPr id="797" name="Google Shape;797;g17c99f2fca0_0_36"/>
          <p:cNvPicPr preferRelativeResize="0"/>
          <p:nvPr/>
        </p:nvPicPr>
        <p:blipFill>
          <a:blip r:embed="rId3">
            <a:alphaModFix/>
          </a:blip>
          <a:stretch>
            <a:fillRect/>
          </a:stretch>
        </p:blipFill>
        <p:spPr>
          <a:xfrm>
            <a:off x="5709825" y="2589550"/>
            <a:ext cx="405600" cy="405600"/>
          </a:xfrm>
          <a:prstGeom prst="rect">
            <a:avLst/>
          </a:prstGeom>
          <a:noFill/>
          <a:ln>
            <a:noFill/>
          </a:ln>
        </p:spPr>
      </p:pic>
      <p:sp>
        <p:nvSpPr>
          <p:cNvPr id="798" name="Google Shape;798;g17c99f2fca0_0_36"/>
          <p:cNvSpPr txBox="1"/>
          <p:nvPr/>
        </p:nvSpPr>
        <p:spPr>
          <a:xfrm>
            <a:off x="832025" y="4566975"/>
            <a:ext cx="95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Text Input</a:t>
            </a:r>
            <a:endParaRPr sz="11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g17c99f2fca0_0_30"/>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804" name="Google Shape;804;g17c99f2fca0_0_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805" name="Google Shape;805;g17c99f2fca0_0_30"/>
          <p:cNvGraphicFramePr/>
          <p:nvPr/>
        </p:nvGraphicFramePr>
        <p:xfrm>
          <a:off x="2544150" y="1807725"/>
          <a:ext cx="3000000" cy="3000000"/>
        </p:xfrm>
        <a:graphic>
          <a:graphicData uri="http://schemas.openxmlformats.org/drawingml/2006/table">
            <a:tbl>
              <a:tblPr>
                <a:noFill/>
                <a:tableStyleId>{6B45C305-F39F-451A-8B6D-99C1C7D5CF78}</a:tableStyleId>
              </a:tblPr>
              <a:tblGrid>
                <a:gridCol w="990600"/>
                <a:gridCol w="990600"/>
                <a:gridCol w="990600"/>
                <a:gridCol w="990600"/>
              </a:tblGrid>
              <a:tr h="304800">
                <a:tc>
                  <a:txBody>
                    <a:bodyPr/>
                    <a:lstStyle/>
                    <a:p>
                      <a:pPr indent="0" lvl="0" marL="0" marR="38585" rtl="0" algn="ctr">
                        <a:spcBef>
                          <a:spcPts val="0"/>
                        </a:spcBef>
                        <a:spcAft>
                          <a:spcPts val="0"/>
                        </a:spcAft>
                        <a:buNone/>
                      </a:pPr>
                      <a:r>
                        <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Precision Score </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Recall Score</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rtl="0" algn="ctr">
                        <a:spcBef>
                          <a:spcPts val="0"/>
                        </a:spcBef>
                        <a:spcAft>
                          <a:spcPts val="0"/>
                        </a:spcAft>
                        <a:buNone/>
                      </a:pPr>
                      <a:r>
                        <a:rPr b="1" lang="en" sz="1100">
                          <a:latin typeface="Roboto"/>
                          <a:ea typeface="Roboto"/>
                          <a:cs typeface="Roboto"/>
                          <a:sym typeface="Roboto"/>
                        </a:rPr>
                        <a:t>F1 Score</a:t>
                      </a:r>
                      <a:endParaRPr b="1" sz="1100">
                        <a:latin typeface="Roboto"/>
                        <a:ea typeface="Roboto"/>
                        <a:cs typeface="Roboto"/>
                        <a:sym typeface="Roboto"/>
                      </a:endParaRPr>
                    </a:p>
                  </a:txBody>
                  <a:tcPr marT="63500" marB="63500" marR="63500" marL="63500">
                    <a:solidFill>
                      <a:schemeClr val="lt2"/>
                    </a:solidFill>
                  </a:tcPr>
                </a:tc>
              </a:tr>
              <a:tr h="457200">
                <a:tc>
                  <a:txBody>
                    <a:bodyPr/>
                    <a:lstStyle/>
                    <a:p>
                      <a:pPr indent="0" lvl="0" marL="0" marR="38585" rtl="0" algn="ctr">
                        <a:spcBef>
                          <a:spcPts val="0"/>
                        </a:spcBef>
                        <a:spcAft>
                          <a:spcPts val="0"/>
                        </a:spcAft>
                        <a:buNone/>
                      </a:pPr>
                      <a:r>
                        <a:rPr b="1" lang="en" sz="1100">
                          <a:latin typeface="Roboto"/>
                          <a:ea typeface="Roboto"/>
                          <a:cs typeface="Roboto"/>
                          <a:sym typeface="Roboto"/>
                        </a:rPr>
                        <a:t>Subjectivity</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0.71</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0.98</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0.82</a:t>
                      </a:r>
                      <a:endParaRPr b="1"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r>
              <a:tr h="469900">
                <a:tc>
                  <a:txBody>
                    <a:bodyPr/>
                    <a:lstStyle/>
                    <a:p>
                      <a:pPr indent="0" lvl="0" marL="0" marR="38585" rtl="0" algn="ctr">
                        <a:spcBef>
                          <a:spcPts val="0"/>
                        </a:spcBef>
                        <a:spcAft>
                          <a:spcPts val="0"/>
                        </a:spcAft>
                        <a:buNone/>
                      </a:pPr>
                      <a:r>
                        <a:rPr b="1" lang="en" sz="1100">
                          <a:latin typeface="Roboto"/>
                          <a:ea typeface="Roboto"/>
                          <a:cs typeface="Roboto"/>
                          <a:sym typeface="Roboto"/>
                        </a:rPr>
                        <a:t>Polarity</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0.67</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0.88</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0.76</a:t>
                      </a:r>
                      <a:endParaRPr b="1"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17c99f2fca0_0_137"/>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Need for Attention based Bi-LSTM</a:t>
            </a:r>
            <a:endParaRPr/>
          </a:p>
        </p:txBody>
      </p:sp>
      <p:sp>
        <p:nvSpPr>
          <p:cNvPr id="811" name="Google Shape;811;g17c99f2fca0_0_137"/>
          <p:cNvSpPr txBox="1"/>
          <p:nvPr>
            <p:ph idx="1" type="body"/>
          </p:nvPr>
        </p:nvSpPr>
        <p:spPr>
          <a:xfrm>
            <a:off x="539400" y="1189425"/>
            <a:ext cx="4038900" cy="3415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latin typeface="Arial"/>
                <a:ea typeface="Arial"/>
                <a:cs typeface="Arial"/>
                <a:sym typeface="Arial"/>
              </a:rPr>
              <a:t>Average length of  = 638.8 words</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 sz="1600">
                <a:latin typeface="Arial"/>
                <a:ea typeface="Arial"/>
                <a:cs typeface="Arial"/>
                <a:sym typeface="Arial"/>
              </a:rPr>
              <a:t>Maximum length ~ 4000 words</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Few important parts of sentence might be ignored</a:t>
            </a:r>
            <a:endParaRPr sz="1600">
              <a:latin typeface="Arial"/>
              <a:ea typeface="Arial"/>
              <a:cs typeface="Arial"/>
              <a:sym typeface="Arial"/>
            </a:endParaRPr>
          </a:p>
        </p:txBody>
      </p:sp>
      <p:sp>
        <p:nvSpPr>
          <p:cNvPr id="812" name="Google Shape;812;g17c99f2fca0_0_1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813" name="Google Shape;813;g17c99f2fca0_0_137"/>
          <p:cNvPicPr preferRelativeResize="0"/>
          <p:nvPr/>
        </p:nvPicPr>
        <p:blipFill>
          <a:blip r:embed="rId3">
            <a:alphaModFix/>
          </a:blip>
          <a:stretch>
            <a:fillRect/>
          </a:stretch>
        </p:blipFill>
        <p:spPr>
          <a:xfrm>
            <a:off x="4643900" y="1514325"/>
            <a:ext cx="4191000" cy="2962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g17c99f2fca0_0_145"/>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 </a:t>
            </a:r>
            <a:r>
              <a:rPr lang="en"/>
              <a:t>Attention based Bi-LSTM</a:t>
            </a:r>
            <a:endParaRPr/>
          </a:p>
        </p:txBody>
      </p:sp>
      <p:sp>
        <p:nvSpPr>
          <p:cNvPr id="819" name="Google Shape;819;g17c99f2fca0_0_1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820" name="Google Shape;820;g17c99f2fca0_0_145"/>
          <p:cNvSpPr/>
          <p:nvPr/>
        </p:nvSpPr>
        <p:spPr>
          <a:xfrm rot="5400000">
            <a:off x="470375" y="2580325"/>
            <a:ext cx="1223400" cy="49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g17c99f2fca0_0_145"/>
          <p:cNvSpPr/>
          <p:nvPr/>
        </p:nvSpPr>
        <p:spPr>
          <a:xfrm rot="5400000">
            <a:off x="1215375" y="2289025"/>
            <a:ext cx="2263800" cy="1073700"/>
          </a:xfrm>
          <a:prstGeom prst="rect">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g17c99f2fca0_0_145"/>
          <p:cNvSpPr/>
          <p:nvPr/>
        </p:nvSpPr>
        <p:spPr>
          <a:xfrm rot="5400000">
            <a:off x="2415425" y="2306675"/>
            <a:ext cx="3009600" cy="1004100"/>
          </a:xfrm>
          <a:prstGeom prst="rect">
            <a:avLst/>
          </a:prstGeom>
          <a:solidFill>
            <a:schemeClr val="dk2"/>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g17c99f2fca0_0_145"/>
          <p:cNvSpPr/>
          <p:nvPr/>
        </p:nvSpPr>
        <p:spPr>
          <a:xfrm rot="5400000">
            <a:off x="5567775" y="2530950"/>
            <a:ext cx="2213700" cy="405600"/>
          </a:xfrm>
          <a:prstGeom prst="rect">
            <a:avLst/>
          </a:prstGeom>
          <a:solidFill>
            <a:schemeClr val="dk2"/>
          </a:solidFill>
          <a:ln cap="flat" cmpd="sng" w="952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g17c99f2fca0_0_145"/>
          <p:cNvSpPr/>
          <p:nvPr/>
        </p:nvSpPr>
        <p:spPr>
          <a:xfrm>
            <a:off x="1868700" y="1818275"/>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g17c99f2fca0_0_145"/>
          <p:cNvSpPr/>
          <p:nvPr/>
        </p:nvSpPr>
        <p:spPr>
          <a:xfrm>
            <a:off x="1951975" y="18559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g17c99f2fca0_0_145"/>
          <p:cNvSpPr/>
          <p:nvPr/>
        </p:nvSpPr>
        <p:spPr>
          <a:xfrm>
            <a:off x="2254500" y="18559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g17c99f2fca0_0_145"/>
          <p:cNvSpPr/>
          <p:nvPr/>
        </p:nvSpPr>
        <p:spPr>
          <a:xfrm>
            <a:off x="2531425" y="18559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g17c99f2fca0_0_145"/>
          <p:cNvSpPr/>
          <p:nvPr/>
        </p:nvSpPr>
        <p:spPr>
          <a:xfrm>
            <a:off x="1868700" y="2245350"/>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g17c99f2fca0_0_145"/>
          <p:cNvSpPr/>
          <p:nvPr/>
        </p:nvSpPr>
        <p:spPr>
          <a:xfrm>
            <a:off x="1951975" y="228300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g17c99f2fca0_0_145"/>
          <p:cNvSpPr/>
          <p:nvPr/>
        </p:nvSpPr>
        <p:spPr>
          <a:xfrm>
            <a:off x="2254500" y="228300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g17c99f2fca0_0_145"/>
          <p:cNvSpPr/>
          <p:nvPr/>
        </p:nvSpPr>
        <p:spPr>
          <a:xfrm>
            <a:off x="2531425" y="228300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g17c99f2fca0_0_145"/>
          <p:cNvSpPr/>
          <p:nvPr/>
        </p:nvSpPr>
        <p:spPr>
          <a:xfrm>
            <a:off x="1868700" y="2669013"/>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g17c99f2fca0_0_145"/>
          <p:cNvSpPr/>
          <p:nvPr/>
        </p:nvSpPr>
        <p:spPr>
          <a:xfrm>
            <a:off x="1951975" y="2706663"/>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g17c99f2fca0_0_145"/>
          <p:cNvSpPr/>
          <p:nvPr/>
        </p:nvSpPr>
        <p:spPr>
          <a:xfrm>
            <a:off x="2254500" y="2706663"/>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g17c99f2fca0_0_145"/>
          <p:cNvSpPr/>
          <p:nvPr/>
        </p:nvSpPr>
        <p:spPr>
          <a:xfrm>
            <a:off x="2531425" y="2706663"/>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g17c99f2fca0_0_145"/>
          <p:cNvSpPr/>
          <p:nvPr/>
        </p:nvSpPr>
        <p:spPr>
          <a:xfrm>
            <a:off x="1868700" y="3097800"/>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g17c99f2fca0_0_145"/>
          <p:cNvSpPr/>
          <p:nvPr/>
        </p:nvSpPr>
        <p:spPr>
          <a:xfrm>
            <a:off x="1951975" y="313545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g17c99f2fca0_0_145"/>
          <p:cNvSpPr/>
          <p:nvPr/>
        </p:nvSpPr>
        <p:spPr>
          <a:xfrm>
            <a:off x="2254500" y="313545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g17c99f2fca0_0_145"/>
          <p:cNvSpPr/>
          <p:nvPr/>
        </p:nvSpPr>
        <p:spPr>
          <a:xfrm>
            <a:off x="2531425" y="3135450"/>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g17c99f2fca0_0_145"/>
          <p:cNvSpPr/>
          <p:nvPr/>
        </p:nvSpPr>
        <p:spPr>
          <a:xfrm>
            <a:off x="1868700" y="3484875"/>
            <a:ext cx="957300" cy="28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g17c99f2fca0_0_145"/>
          <p:cNvSpPr/>
          <p:nvPr/>
        </p:nvSpPr>
        <p:spPr>
          <a:xfrm>
            <a:off x="1951975" y="35225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g17c99f2fca0_0_145"/>
          <p:cNvSpPr/>
          <p:nvPr/>
        </p:nvSpPr>
        <p:spPr>
          <a:xfrm>
            <a:off x="2254500" y="35225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g17c99f2fca0_0_145"/>
          <p:cNvSpPr/>
          <p:nvPr/>
        </p:nvSpPr>
        <p:spPr>
          <a:xfrm>
            <a:off x="2531425" y="3522525"/>
            <a:ext cx="185700" cy="207600"/>
          </a:xfrm>
          <a:prstGeom prst="ellipse">
            <a:avLst/>
          </a:prstGeom>
          <a:solidFill>
            <a:srgbClr val="66666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17c99f2fca0_0_145"/>
          <p:cNvSpPr txBox="1"/>
          <p:nvPr/>
        </p:nvSpPr>
        <p:spPr>
          <a:xfrm>
            <a:off x="1868625" y="4338375"/>
            <a:ext cx="95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Word Embeddings</a:t>
            </a:r>
            <a:endParaRPr sz="1100">
              <a:latin typeface="Roboto"/>
              <a:ea typeface="Roboto"/>
              <a:cs typeface="Roboto"/>
              <a:sym typeface="Roboto"/>
            </a:endParaRPr>
          </a:p>
        </p:txBody>
      </p:sp>
      <p:sp>
        <p:nvSpPr>
          <p:cNvPr id="845" name="Google Shape;845;g17c99f2fca0_0_145"/>
          <p:cNvSpPr/>
          <p:nvPr/>
        </p:nvSpPr>
        <p:spPr>
          <a:xfrm>
            <a:off x="3488350" y="1502050"/>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g17c99f2fca0_0_145"/>
          <p:cNvSpPr/>
          <p:nvPr/>
        </p:nvSpPr>
        <p:spPr>
          <a:xfrm>
            <a:off x="3480913" y="2187025"/>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7" name="Google Shape;847;g17c99f2fca0_0_145"/>
          <p:cNvCxnSpPr/>
          <p:nvPr/>
        </p:nvCxnSpPr>
        <p:spPr>
          <a:xfrm flipH="1" rot="-5400000">
            <a:off x="3450152" y="2333684"/>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sp>
        <p:nvSpPr>
          <p:cNvPr id="848" name="Google Shape;848;g17c99f2fca0_0_145"/>
          <p:cNvSpPr/>
          <p:nvPr/>
        </p:nvSpPr>
        <p:spPr>
          <a:xfrm>
            <a:off x="3480900" y="2906250"/>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9" name="Google Shape;849;g17c99f2fca0_0_145"/>
          <p:cNvCxnSpPr/>
          <p:nvPr/>
        </p:nvCxnSpPr>
        <p:spPr>
          <a:xfrm flipH="1" rot="-5400000">
            <a:off x="3450140" y="3052909"/>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sp>
        <p:nvSpPr>
          <p:cNvPr id="850" name="Google Shape;850;g17c99f2fca0_0_145"/>
          <p:cNvSpPr/>
          <p:nvPr/>
        </p:nvSpPr>
        <p:spPr>
          <a:xfrm>
            <a:off x="3488213" y="3865875"/>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1" name="Google Shape;851;g17c99f2fca0_0_145"/>
          <p:cNvCxnSpPr/>
          <p:nvPr/>
        </p:nvCxnSpPr>
        <p:spPr>
          <a:xfrm flipH="1" rot="-5400000">
            <a:off x="3457452" y="4012534"/>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grpSp>
        <p:nvGrpSpPr>
          <p:cNvPr id="852" name="Google Shape;852;g17c99f2fca0_0_145"/>
          <p:cNvGrpSpPr/>
          <p:nvPr/>
        </p:nvGrpSpPr>
        <p:grpSpPr>
          <a:xfrm rot="10800000">
            <a:off x="4012225" y="3856267"/>
            <a:ext cx="339900" cy="381684"/>
            <a:chOff x="3716950" y="1578250"/>
            <a:chExt cx="339900" cy="381684"/>
          </a:xfrm>
        </p:grpSpPr>
        <p:sp>
          <p:nvSpPr>
            <p:cNvPr id="853" name="Google Shape;853;g17c99f2fca0_0_145"/>
            <p:cNvSpPr/>
            <p:nvPr/>
          </p:nvSpPr>
          <p:spPr>
            <a:xfrm>
              <a:off x="3716950" y="1578250"/>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4" name="Google Shape;854;g17c99f2fca0_0_145"/>
            <p:cNvCxnSpPr>
              <a:stCxn id="853" idx="1"/>
              <a:endCxn id="853" idx="4"/>
            </p:cNvCxnSpPr>
            <p:nvPr/>
          </p:nvCxnSpPr>
          <p:spPr>
            <a:xfrm flipH="1" rot="-5400000">
              <a:off x="3663977" y="1736884"/>
              <a:ext cx="325800" cy="120300"/>
            </a:xfrm>
            <a:prstGeom prst="bentConnector5">
              <a:avLst>
                <a:gd fmla="val -90242" name="adj1"/>
                <a:gd fmla="val -239320" name="adj2"/>
                <a:gd fmla="val 173064" name="adj3"/>
              </a:avLst>
            </a:prstGeom>
            <a:noFill/>
            <a:ln cap="flat" cmpd="sng" w="9525">
              <a:solidFill>
                <a:schemeClr val="dk2"/>
              </a:solidFill>
              <a:prstDash val="solid"/>
              <a:round/>
              <a:headEnd len="med" w="med" type="none"/>
              <a:tailEnd len="med" w="med" type="none"/>
            </a:ln>
          </p:spPr>
        </p:cxnSp>
      </p:grpSp>
      <p:sp>
        <p:nvSpPr>
          <p:cNvPr id="855" name="Google Shape;855;g17c99f2fca0_0_145"/>
          <p:cNvSpPr/>
          <p:nvPr/>
        </p:nvSpPr>
        <p:spPr>
          <a:xfrm rot="10800000">
            <a:off x="4019663" y="2866576"/>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6" name="Google Shape;856;g17c99f2fca0_0_145"/>
          <p:cNvCxnSpPr/>
          <p:nvPr/>
        </p:nvCxnSpPr>
        <p:spPr>
          <a:xfrm flipH="1" rot="5400000">
            <a:off x="4064523" y="2981217"/>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sp>
        <p:nvSpPr>
          <p:cNvPr id="857" name="Google Shape;857;g17c99f2fca0_0_145"/>
          <p:cNvSpPr/>
          <p:nvPr/>
        </p:nvSpPr>
        <p:spPr>
          <a:xfrm rot="10800000">
            <a:off x="4019675" y="2147351"/>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8" name="Google Shape;858;g17c99f2fca0_0_145"/>
          <p:cNvCxnSpPr/>
          <p:nvPr/>
        </p:nvCxnSpPr>
        <p:spPr>
          <a:xfrm flipH="1" rot="5400000">
            <a:off x="4064536" y="2261992"/>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sp>
        <p:nvSpPr>
          <p:cNvPr id="859" name="Google Shape;859;g17c99f2fca0_0_145"/>
          <p:cNvSpPr/>
          <p:nvPr/>
        </p:nvSpPr>
        <p:spPr>
          <a:xfrm rot="10800000">
            <a:off x="4012363" y="1492526"/>
            <a:ext cx="339900" cy="3816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0" name="Google Shape;860;g17c99f2fca0_0_145"/>
          <p:cNvCxnSpPr/>
          <p:nvPr/>
        </p:nvCxnSpPr>
        <p:spPr>
          <a:xfrm flipH="1" rot="5400000">
            <a:off x="4057223" y="1607167"/>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cxnSp>
        <p:nvCxnSpPr>
          <p:cNvPr id="861" name="Google Shape;861;g17c99f2fca0_0_145"/>
          <p:cNvCxnSpPr/>
          <p:nvPr/>
        </p:nvCxnSpPr>
        <p:spPr>
          <a:xfrm flipH="1" rot="5400000">
            <a:off x="4064523" y="3971817"/>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cxnSp>
        <p:nvCxnSpPr>
          <p:cNvPr id="862" name="Google Shape;862;g17c99f2fca0_0_145"/>
          <p:cNvCxnSpPr>
            <a:stCxn id="845" idx="4"/>
            <a:endCxn id="846" idx="0"/>
          </p:cNvCxnSpPr>
          <p:nvPr/>
        </p:nvCxnSpPr>
        <p:spPr>
          <a:xfrm flipH="1">
            <a:off x="3650800" y="1883650"/>
            <a:ext cx="7500" cy="303300"/>
          </a:xfrm>
          <a:prstGeom prst="straightConnector1">
            <a:avLst/>
          </a:prstGeom>
          <a:noFill/>
          <a:ln cap="flat" cmpd="sng" w="9525">
            <a:solidFill>
              <a:schemeClr val="dk2"/>
            </a:solidFill>
            <a:prstDash val="solid"/>
            <a:round/>
            <a:headEnd len="med" w="med" type="none"/>
            <a:tailEnd len="med" w="med" type="triangle"/>
          </a:ln>
        </p:spPr>
      </p:cxnSp>
      <p:cxnSp>
        <p:nvCxnSpPr>
          <p:cNvPr id="863" name="Google Shape;863;g17c99f2fca0_0_145"/>
          <p:cNvCxnSpPr>
            <a:stCxn id="845" idx="4"/>
            <a:endCxn id="846" idx="0"/>
          </p:cNvCxnSpPr>
          <p:nvPr/>
        </p:nvCxnSpPr>
        <p:spPr>
          <a:xfrm flipH="1">
            <a:off x="3650800" y="1883650"/>
            <a:ext cx="7500" cy="303300"/>
          </a:xfrm>
          <a:prstGeom prst="straightConnector1">
            <a:avLst/>
          </a:prstGeom>
          <a:noFill/>
          <a:ln cap="flat" cmpd="sng" w="9525">
            <a:solidFill>
              <a:schemeClr val="lt1"/>
            </a:solidFill>
            <a:prstDash val="solid"/>
            <a:round/>
            <a:headEnd len="med" w="med" type="none"/>
            <a:tailEnd len="med" w="med" type="triangle"/>
          </a:ln>
        </p:spPr>
      </p:cxnSp>
      <p:cxnSp>
        <p:nvCxnSpPr>
          <p:cNvPr id="864" name="Google Shape;864;g17c99f2fca0_0_145"/>
          <p:cNvCxnSpPr>
            <a:endCxn id="848" idx="0"/>
          </p:cNvCxnSpPr>
          <p:nvPr/>
        </p:nvCxnSpPr>
        <p:spPr>
          <a:xfrm flipH="1">
            <a:off x="3650850" y="2561250"/>
            <a:ext cx="3900" cy="345000"/>
          </a:xfrm>
          <a:prstGeom prst="straightConnector1">
            <a:avLst/>
          </a:prstGeom>
          <a:noFill/>
          <a:ln cap="flat" cmpd="sng" w="9525">
            <a:solidFill>
              <a:schemeClr val="lt1"/>
            </a:solidFill>
            <a:prstDash val="solid"/>
            <a:round/>
            <a:headEnd len="med" w="med" type="none"/>
            <a:tailEnd len="med" w="med" type="triangle"/>
          </a:ln>
        </p:spPr>
      </p:cxnSp>
      <p:cxnSp>
        <p:nvCxnSpPr>
          <p:cNvPr id="865" name="Google Shape;865;g17c99f2fca0_0_145"/>
          <p:cNvCxnSpPr>
            <a:endCxn id="850" idx="0"/>
          </p:cNvCxnSpPr>
          <p:nvPr/>
        </p:nvCxnSpPr>
        <p:spPr>
          <a:xfrm>
            <a:off x="3652763" y="3287775"/>
            <a:ext cx="5400" cy="578100"/>
          </a:xfrm>
          <a:prstGeom prst="straightConnector1">
            <a:avLst/>
          </a:prstGeom>
          <a:noFill/>
          <a:ln cap="flat" cmpd="sng" w="9525">
            <a:solidFill>
              <a:schemeClr val="lt1"/>
            </a:solidFill>
            <a:prstDash val="dash"/>
            <a:round/>
            <a:headEnd len="med" w="med" type="none"/>
            <a:tailEnd len="med" w="med" type="triangle"/>
          </a:ln>
        </p:spPr>
      </p:cxnSp>
      <p:cxnSp>
        <p:nvCxnSpPr>
          <p:cNvPr id="866" name="Google Shape;866;g17c99f2fca0_0_145"/>
          <p:cNvCxnSpPr>
            <a:endCxn id="853" idx="4"/>
          </p:cNvCxnSpPr>
          <p:nvPr/>
        </p:nvCxnSpPr>
        <p:spPr>
          <a:xfrm>
            <a:off x="4168075" y="3205651"/>
            <a:ext cx="14100" cy="650700"/>
          </a:xfrm>
          <a:prstGeom prst="straightConnector1">
            <a:avLst/>
          </a:prstGeom>
          <a:noFill/>
          <a:ln cap="flat" cmpd="sng" w="9525">
            <a:solidFill>
              <a:schemeClr val="lt1"/>
            </a:solidFill>
            <a:prstDash val="dash"/>
            <a:round/>
            <a:headEnd len="med" w="med" type="none"/>
            <a:tailEnd len="med" w="med" type="triangle"/>
          </a:ln>
        </p:spPr>
      </p:cxnSp>
      <p:cxnSp>
        <p:nvCxnSpPr>
          <p:cNvPr id="867" name="Google Shape;867;g17c99f2fca0_0_145"/>
          <p:cNvCxnSpPr/>
          <p:nvPr/>
        </p:nvCxnSpPr>
        <p:spPr>
          <a:xfrm flipH="1">
            <a:off x="4168938" y="2503975"/>
            <a:ext cx="3900" cy="345000"/>
          </a:xfrm>
          <a:prstGeom prst="straightConnector1">
            <a:avLst/>
          </a:prstGeom>
          <a:noFill/>
          <a:ln cap="flat" cmpd="sng" w="9525">
            <a:solidFill>
              <a:schemeClr val="lt1"/>
            </a:solidFill>
            <a:prstDash val="solid"/>
            <a:round/>
            <a:headEnd len="med" w="med" type="none"/>
            <a:tailEnd len="med" w="med" type="triangle"/>
          </a:ln>
        </p:spPr>
      </p:cxnSp>
      <p:cxnSp>
        <p:nvCxnSpPr>
          <p:cNvPr id="868" name="Google Shape;868;g17c99f2fca0_0_145"/>
          <p:cNvCxnSpPr/>
          <p:nvPr/>
        </p:nvCxnSpPr>
        <p:spPr>
          <a:xfrm flipH="1">
            <a:off x="4167138" y="1837800"/>
            <a:ext cx="7500" cy="303300"/>
          </a:xfrm>
          <a:prstGeom prst="straightConnector1">
            <a:avLst/>
          </a:prstGeom>
          <a:noFill/>
          <a:ln cap="flat" cmpd="sng" w="9525">
            <a:solidFill>
              <a:schemeClr val="lt1"/>
            </a:solidFill>
            <a:prstDash val="solid"/>
            <a:round/>
            <a:headEnd len="med" w="med" type="none"/>
            <a:tailEnd len="med" w="med" type="triangle"/>
          </a:ln>
        </p:spPr>
      </p:cxnSp>
      <p:sp>
        <p:nvSpPr>
          <p:cNvPr id="869" name="Google Shape;869;g17c99f2fca0_0_145"/>
          <p:cNvSpPr txBox="1"/>
          <p:nvPr/>
        </p:nvSpPr>
        <p:spPr>
          <a:xfrm>
            <a:off x="3147100" y="1553275"/>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t-1</a:t>
            </a:r>
            <a:endParaRPr baseline="-25000" sz="1000">
              <a:latin typeface="Roboto"/>
              <a:ea typeface="Roboto"/>
              <a:cs typeface="Roboto"/>
              <a:sym typeface="Roboto"/>
            </a:endParaRPr>
          </a:p>
        </p:txBody>
      </p:sp>
      <p:sp>
        <p:nvSpPr>
          <p:cNvPr id="870" name="Google Shape;870;g17c99f2fca0_0_145"/>
          <p:cNvSpPr txBox="1"/>
          <p:nvPr/>
        </p:nvSpPr>
        <p:spPr>
          <a:xfrm>
            <a:off x="3150738" y="2231575"/>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a:t>
            </a:r>
            <a:endParaRPr baseline="-25000" sz="1000">
              <a:latin typeface="Roboto"/>
              <a:ea typeface="Roboto"/>
              <a:cs typeface="Roboto"/>
              <a:sym typeface="Roboto"/>
            </a:endParaRPr>
          </a:p>
        </p:txBody>
      </p:sp>
      <p:sp>
        <p:nvSpPr>
          <p:cNvPr id="871" name="Google Shape;871;g17c99f2fca0_0_145"/>
          <p:cNvSpPr txBox="1"/>
          <p:nvPr/>
        </p:nvSpPr>
        <p:spPr>
          <a:xfrm>
            <a:off x="3086475" y="2948975"/>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t+1</a:t>
            </a:r>
            <a:endParaRPr baseline="-25000" sz="1000">
              <a:latin typeface="Roboto"/>
              <a:ea typeface="Roboto"/>
              <a:cs typeface="Roboto"/>
              <a:sym typeface="Roboto"/>
            </a:endParaRPr>
          </a:p>
        </p:txBody>
      </p:sp>
      <p:sp>
        <p:nvSpPr>
          <p:cNvPr id="872" name="Google Shape;872;g17c99f2fca0_0_145"/>
          <p:cNvSpPr txBox="1"/>
          <p:nvPr/>
        </p:nvSpPr>
        <p:spPr>
          <a:xfrm>
            <a:off x="4432475" y="1529488"/>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t-1</a:t>
            </a:r>
            <a:endParaRPr baseline="-25000" sz="1000">
              <a:latin typeface="Roboto"/>
              <a:ea typeface="Roboto"/>
              <a:cs typeface="Roboto"/>
              <a:sym typeface="Roboto"/>
            </a:endParaRPr>
          </a:p>
        </p:txBody>
      </p:sp>
      <p:sp>
        <p:nvSpPr>
          <p:cNvPr id="873" name="Google Shape;873;g17c99f2fca0_0_145"/>
          <p:cNvSpPr txBox="1"/>
          <p:nvPr/>
        </p:nvSpPr>
        <p:spPr>
          <a:xfrm>
            <a:off x="4433363" y="2229763"/>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a:t>
            </a:r>
            <a:endParaRPr baseline="-25000" sz="1000">
              <a:latin typeface="Roboto"/>
              <a:ea typeface="Roboto"/>
              <a:cs typeface="Roboto"/>
              <a:sym typeface="Roboto"/>
            </a:endParaRPr>
          </a:p>
        </p:txBody>
      </p:sp>
      <p:sp>
        <p:nvSpPr>
          <p:cNvPr id="874" name="Google Shape;874;g17c99f2fca0_0_145"/>
          <p:cNvSpPr txBox="1"/>
          <p:nvPr/>
        </p:nvSpPr>
        <p:spPr>
          <a:xfrm>
            <a:off x="4433363" y="2924000"/>
            <a:ext cx="43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h</a:t>
            </a:r>
            <a:r>
              <a:rPr baseline="-25000" lang="en" sz="1000">
                <a:latin typeface="Roboto"/>
                <a:ea typeface="Roboto"/>
                <a:cs typeface="Roboto"/>
                <a:sym typeface="Roboto"/>
              </a:rPr>
              <a:t>t+1</a:t>
            </a:r>
            <a:endParaRPr baseline="-25000" sz="1000">
              <a:latin typeface="Roboto"/>
              <a:ea typeface="Roboto"/>
              <a:cs typeface="Roboto"/>
              <a:sym typeface="Roboto"/>
            </a:endParaRPr>
          </a:p>
        </p:txBody>
      </p:sp>
      <p:sp>
        <p:nvSpPr>
          <p:cNvPr id="875" name="Google Shape;875;g17c99f2fca0_0_145"/>
          <p:cNvSpPr txBox="1"/>
          <p:nvPr/>
        </p:nvSpPr>
        <p:spPr>
          <a:xfrm>
            <a:off x="3441575" y="4391700"/>
            <a:ext cx="11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Bi-LSTM Layer</a:t>
            </a:r>
            <a:endParaRPr sz="1100">
              <a:latin typeface="Roboto"/>
              <a:ea typeface="Roboto"/>
              <a:cs typeface="Roboto"/>
              <a:sym typeface="Roboto"/>
            </a:endParaRPr>
          </a:p>
        </p:txBody>
      </p:sp>
      <p:sp>
        <p:nvSpPr>
          <p:cNvPr id="876" name="Google Shape;876;g17c99f2fca0_0_145"/>
          <p:cNvSpPr txBox="1"/>
          <p:nvPr/>
        </p:nvSpPr>
        <p:spPr>
          <a:xfrm>
            <a:off x="6471125" y="4338375"/>
            <a:ext cx="114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Dense sigmoid layer</a:t>
            </a:r>
            <a:endParaRPr sz="1100">
              <a:latin typeface="Roboto"/>
              <a:ea typeface="Roboto"/>
              <a:cs typeface="Roboto"/>
              <a:sym typeface="Roboto"/>
            </a:endParaRPr>
          </a:p>
        </p:txBody>
      </p:sp>
      <p:sp>
        <p:nvSpPr>
          <p:cNvPr id="877" name="Google Shape;877;g17c99f2fca0_0_145"/>
          <p:cNvSpPr/>
          <p:nvPr/>
        </p:nvSpPr>
        <p:spPr>
          <a:xfrm>
            <a:off x="7789000" y="2333550"/>
            <a:ext cx="435300" cy="572700"/>
          </a:xfrm>
          <a:prstGeom prst="ellipse">
            <a:avLst/>
          </a:prstGeom>
          <a:solidFill>
            <a:schemeClr val="lt2"/>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50000"/>
              </a:lnSpc>
              <a:spcBef>
                <a:spcPts val="0"/>
              </a:spcBef>
              <a:spcAft>
                <a:spcPts val="0"/>
              </a:spcAft>
              <a:buNone/>
            </a:pPr>
            <a:r>
              <a:rPr lang="en"/>
              <a:t>^</a:t>
            </a:r>
            <a:endParaRPr/>
          </a:p>
          <a:p>
            <a:pPr indent="0" lvl="0" marL="0" rtl="0" algn="l">
              <a:lnSpc>
                <a:spcPct val="50000"/>
              </a:lnSpc>
              <a:spcBef>
                <a:spcPts val="0"/>
              </a:spcBef>
              <a:spcAft>
                <a:spcPts val="0"/>
              </a:spcAft>
              <a:buNone/>
            </a:pPr>
            <a:r>
              <a:rPr lang="en"/>
              <a:t>y</a:t>
            </a:r>
            <a:endParaRPr/>
          </a:p>
        </p:txBody>
      </p:sp>
      <p:cxnSp>
        <p:nvCxnSpPr>
          <p:cNvPr id="878" name="Google Shape;878;g17c99f2fca0_0_145"/>
          <p:cNvCxnSpPr>
            <a:stCxn id="820" idx="0"/>
            <a:endCxn id="821" idx="2"/>
          </p:cNvCxnSpPr>
          <p:nvPr/>
        </p:nvCxnSpPr>
        <p:spPr>
          <a:xfrm>
            <a:off x="1327625" y="2825875"/>
            <a:ext cx="482700" cy="0"/>
          </a:xfrm>
          <a:prstGeom prst="straightConnector1">
            <a:avLst/>
          </a:prstGeom>
          <a:noFill/>
          <a:ln cap="flat" cmpd="sng" w="9525">
            <a:solidFill>
              <a:schemeClr val="lt1"/>
            </a:solidFill>
            <a:prstDash val="solid"/>
            <a:round/>
            <a:headEnd len="med" w="med" type="none"/>
            <a:tailEnd len="med" w="med" type="stealth"/>
          </a:ln>
        </p:spPr>
      </p:cxnSp>
      <p:cxnSp>
        <p:nvCxnSpPr>
          <p:cNvPr id="879" name="Google Shape;879;g17c99f2fca0_0_145"/>
          <p:cNvCxnSpPr>
            <a:endCxn id="822" idx="2"/>
          </p:cNvCxnSpPr>
          <p:nvPr/>
        </p:nvCxnSpPr>
        <p:spPr>
          <a:xfrm flipH="1" rot="10800000">
            <a:off x="2880875" y="2808725"/>
            <a:ext cx="537300" cy="17100"/>
          </a:xfrm>
          <a:prstGeom prst="straightConnector1">
            <a:avLst/>
          </a:prstGeom>
          <a:noFill/>
          <a:ln cap="flat" cmpd="sng" w="9525">
            <a:solidFill>
              <a:schemeClr val="lt1"/>
            </a:solidFill>
            <a:prstDash val="solid"/>
            <a:round/>
            <a:headEnd len="med" w="med" type="none"/>
            <a:tailEnd len="med" w="med" type="stealth"/>
          </a:ln>
        </p:spPr>
      </p:cxnSp>
      <p:cxnSp>
        <p:nvCxnSpPr>
          <p:cNvPr id="880" name="Google Shape;880;g17c99f2fca0_0_145"/>
          <p:cNvCxnSpPr>
            <a:stCxn id="872" idx="1"/>
          </p:cNvCxnSpPr>
          <p:nvPr/>
        </p:nvCxnSpPr>
        <p:spPr>
          <a:xfrm>
            <a:off x="4432475" y="1698838"/>
            <a:ext cx="1062000" cy="484800"/>
          </a:xfrm>
          <a:prstGeom prst="curvedConnector3">
            <a:avLst>
              <a:gd fmla="val 23630" name="adj1"/>
            </a:avLst>
          </a:prstGeom>
          <a:noFill/>
          <a:ln cap="flat" cmpd="sng" w="9525">
            <a:solidFill>
              <a:schemeClr val="lt1"/>
            </a:solidFill>
            <a:prstDash val="solid"/>
            <a:round/>
            <a:headEnd len="med" w="med" type="none"/>
            <a:tailEnd len="med" w="med" type="stealth"/>
          </a:ln>
        </p:spPr>
      </p:cxnSp>
      <p:cxnSp>
        <p:nvCxnSpPr>
          <p:cNvPr id="881" name="Google Shape;881;g17c99f2fca0_0_145"/>
          <p:cNvCxnSpPr/>
          <p:nvPr/>
        </p:nvCxnSpPr>
        <p:spPr>
          <a:xfrm>
            <a:off x="4417625" y="2348000"/>
            <a:ext cx="1062000" cy="484800"/>
          </a:xfrm>
          <a:prstGeom prst="curvedConnector3">
            <a:avLst>
              <a:gd fmla="val 19506" name="adj1"/>
            </a:avLst>
          </a:prstGeom>
          <a:noFill/>
          <a:ln cap="flat" cmpd="sng" w="9525">
            <a:solidFill>
              <a:schemeClr val="lt1"/>
            </a:solidFill>
            <a:prstDash val="solid"/>
            <a:round/>
            <a:headEnd len="med" w="med" type="none"/>
            <a:tailEnd len="med" w="med" type="stealth"/>
          </a:ln>
        </p:spPr>
      </p:cxnSp>
      <p:cxnSp>
        <p:nvCxnSpPr>
          <p:cNvPr id="882" name="Google Shape;882;g17c99f2fca0_0_145"/>
          <p:cNvCxnSpPr/>
          <p:nvPr/>
        </p:nvCxnSpPr>
        <p:spPr>
          <a:xfrm flipH="1" rot="10800000">
            <a:off x="4417575" y="2973300"/>
            <a:ext cx="1033500" cy="45300"/>
          </a:xfrm>
          <a:prstGeom prst="curvedConnector3">
            <a:avLst>
              <a:gd fmla="val 57934" name="adj1"/>
            </a:avLst>
          </a:prstGeom>
          <a:noFill/>
          <a:ln cap="flat" cmpd="sng" w="9525">
            <a:solidFill>
              <a:schemeClr val="lt1"/>
            </a:solidFill>
            <a:prstDash val="solid"/>
            <a:round/>
            <a:headEnd len="med" w="med" type="none"/>
            <a:tailEnd len="med" w="med" type="stealth"/>
          </a:ln>
        </p:spPr>
      </p:cxnSp>
      <p:cxnSp>
        <p:nvCxnSpPr>
          <p:cNvPr id="883" name="Google Shape;883;g17c99f2fca0_0_145"/>
          <p:cNvCxnSpPr/>
          <p:nvPr/>
        </p:nvCxnSpPr>
        <p:spPr>
          <a:xfrm flipH="1" rot="10800000">
            <a:off x="4432475" y="3314038"/>
            <a:ext cx="1032900" cy="722400"/>
          </a:xfrm>
          <a:prstGeom prst="curvedConnector3">
            <a:avLst>
              <a:gd fmla="val 50000" name="adj1"/>
            </a:avLst>
          </a:prstGeom>
          <a:noFill/>
          <a:ln cap="flat" cmpd="sng" w="9525">
            <a:solidFill>
              <a:schemeClr val="lt1"/>
            </a:solidFill>
            <a:prstDash val="solid"/>
            <a:round/>
            <a:headEnd len="med" w="med" type="none"/>
            <a:tailEnd len="med" w="med" type="stealth"/>
          </a:ln>
        </p:spPr>
      </p:cxnSp>
      <p:cxnSp>
        <p:nvCxnSpPr>
          <p:cNvPr id="884" name="Google Shape;884;g17c99f2fca0_0_145"/>
          <p:cNvCxnSpPr>
            <a:endCxn id="877" idx="2"/>
          </p:cNvCxnSpPr>
          <p:nvPr/>
        </p:nvCxnSpPr>
        <p:spPr>
          <a:xfrm flipH="1" rot="10800000">
            <a:off x="6861100" y="2619900"/>
            <a:ext cx="927900" cy="8400"/>
          </a:xfrm>
          <a:prstGeom prst="straightConnector1">
            <a:avLst/>
          </a:prstGeom>
          <a:noFill/>
          <a:ln cap="flat" cmpd="sng" w="9525">
            <a:solidFill>
              <a:schemeClr val="lt1"/>
            </a:solidFill>
            <a:prstDash val="solid"/>
            <a:round/>
            <a:headEnd len="med" w="med" type="none"/>
            <a:tailEnd len="med" w="med" type="stealth"/>
          </a:ln>
        </p:spPr>
      </p:cxnSp>
      <p:pic>
        <p:nvPicPr>
          <p:cNvPr id="885" name="Google Shape;885;g17c99f2fca0_0_145"/>
          <p:cNvPicPr preferRelativeResize="0"/>
          <p:nvPr/>
        </p:nvPicPr>
        <p:blipFill>
          <a:blip r:embed="rId3">
            <a:alphaModFix/>
          </a:blip>
          <a:stretch>
            <a:fillRect/>
          </a:stretch>
        </p:blipFill>
        <p:spPr>
          <a:xfrm>
            <a:off x="6471825" y="2360950"/>
            <a:ext cx="405600" cy="405600"/>
          </a:xfrm>
          <a:prstGeom prst="rect">
            <a:avLst/>
          </a:prstGeom>
          <a:noFill/>
          <a:ln>
            <a:noFill/>
          </a:ln>
        </p:spPr>
      </p:pic>
      <p:sp>
        <p:nvSpPr>
          <p:cNvPr id="886" name="Google Shape;886;g17c99f2fca0_0_145"/>
          <p:cNvSpPr txBox="1"/>
          <p:nvPr/>
        </p:nvSpPr>
        <p:spPr>
          <a:xfrm>
            <a:off x="603425" y="4338375"/>
            <a:ext cx="95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Text Input</a:t>
            </a:r>
            <a:endParaRPr sz="1100">
              <a:latin typeface="Roboto"/>
              <a:ea typeface="Roboto"/>
              <a:cs typeface="Roboto"/>
              <a:sym typeface="Roboto"/>
            </a:endParaRPr>
          </a:p>
        </p:txBody>
      </p:sp>
      <p:sp>
        <p:nvSpPr>
          <p:cNvPr id="887" name="Google Shape;887;g17c99f2fca0_0_145"/>
          <p:cNvSpPr/>
          <p:nvPr/>
        </p:nvSpPr>
        <p:spPr>
          <a:xfrm rot="5400000">
            <a:off x="4618825" y="2623075"/>
            <a:ext cx="2213700" cy="405600"/>
          </a:xfrm>
          <a:prstGeom prst="rect">
            <a:avLst/>
          </a:prstGeom>
          <a:solidFill>
            <a:srgbClr val="F9CB9C"/>
          </a:solidFill>
          <a:ln cap="flat" cmpd="sng" w="952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g17c99f2fca0_0_145"/>
          <p:cNvSpPr txBox="1"/>
          <p:nvPr/>
        </p:nvSpPr>
        <p:spPr>
          <a:xfrm>
            <a:off x="5241250" y="4345200"/>
            <a:ext cx="107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Attention Layer</a:t>
            </a:r>
            <a:endParaRPr sz="1000">
              <a:latin typeface="Roboto"/>
              <a:ea typeface="Roboto"/>
              <a:cs typeface="Roboto"/>
              <a:sym typeface="Roboto"/>
            </a:endParaRPr>
          </a:p>
        </p:txBody>
      </p:sp>
      <p:cxnSp>
        <p:nvCxnSpPr>
          <p:cNvPr id="889" name="Google Shape;889;g17c99f2fca0_0_145"/>
          <p:cNvCxnSpPr/>
          <p:nvPr/>
        </p:nvCxnSpPr>
        <p:spPr>
          <a:xfrm>
            <a:off x="5901600" y="2737950"/>
            <a:ext cx="562500" cy="30900"/>
          </a:xfrm>
          <a:prstGeom prst="straightConnector1">
            <a:avLst/>
          </a:prstGeom>
          <a:noFill/>
          <a:ln cap="flat" cmpd="sng" w="9525">
            <a:solidFill>
              <a:schemeClr val="lt1"/>
            </a:solidFill>
            <a:prstDash val="solid"/>
            <a:round/>
            <a:headEnd len="med" w="med" type="none"/>
            <a:tailEnd len="med" w="med" type="stealth"/>
          </a:ln>
        </p:spPr>
      </p:cxnSp>
      <p:sp>
        <p:nvSpPr>
          <p:cNvPr id="890" name="Google Shape;890;g17c99f2fca0_0_145"/>
          <p:cNvSpPr txBox="1"/>
          <p:nvPr/>
        </p:nvSpPr>
        <p:spPr>
          <a:xfrm rot="5400000">
            <a:off x="5153763" y="2584050"/>
            <a:ext cx="107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Attention Layer</a:t>
            </a:r>
            <a:endParaRPr sz="1000">
              <a:latin typeface="Roboto"/>
              <a:ea typeface="Roboto"/>
              <a:cs typeface="Roboto"/>
              <a:sym typeface="Roboto"/>
            </a:endParaRPr>
          </a:p>
        </p:txBody>
      </p:sp>
      <p:cxnSp>
        <p:nvCxnSpPr>
          <p:cNvPr id="891" name="Google Shape;891;g17c99f2fca0_0_145"/>
          <p:cNvCxnSpPr/>
          <p:nvPr/>
        </p:nvCxnSpPr>
        <p:spPr>
          <a:xfrm flipH="1" rot="-5400000">
            <a:off x="3450152" y="1647884"/>
            <a:ext cx="325800" cy="120300"/>
          </a:xfrm>
          <a:prstGeom prst="bentConnector5">
            <a:avLst>
              <a:gd fmla="val -411" name="adj1"/>
              <a:gd fmla="val 103488" name="adj2"/>
              <a:gd fmla="val 103647" name="adj3"/>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g17a5a6574f3_1_58"/>
          <p:cNvSpPr txBox="1"/>
          <p:nvPr>
            <p:ph type="title"/>
          </p:nvPr>
        </p:nvSpPr>
        <p:spPr>
          <a:xfrm>
            <a:off x="4151675" y="916526"/>
            <a:ext cx="44484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Introduction</a:t>
            </a:r>
            <a:endParaRPr/>
          </a:p>
        </p:txBody>
      </p:sp>
      <p:sp>
        <p:nvSpPr>
          <p:cNvPr id="379" name="Google Shape;379;g17a5a6574f3_1_58"/>
          <p:cNvSpPr txBox="1"/>
          <p:nvPr>
            <p:ph idx="2" type="title"/>
          </p:nvPr>
        </p:nvSpPr>
        <p:spPr>
          <a:xfrm>
            <a:off x="3516400" y="96833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01</a:t>
            </a:r>
            <a:endParaRPr/>
          </a:p>
        </p:txBody>
      </p:sp>
      <p:sp>
        <p:nvSpPr>
          <p:cNvPr id="380" name="Google Shape;380;g17a5a6574f3_1_58"/>
          <p:cNvSpPr txBox="1"/>
          <p:nvPr>
            <p:ph idx="1" type="subTitle"/>
          </p:nvPr>
        </p:nvSpPr>
        <p:spPr>
          <a:xfrm>
            <a:off x="4151675" y="1322225"/>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Problem Statement</a:t>
            </a:r>
            <a:endParaRPr/>
          </a:p>
          <a:p>
            <a:pPr indent="0" lvl="0" marL="0" rtl="0" algn="l">
              <a:lnSpc>
                <a:spcPct val="100000"/>
              </a:lnSpc>
              <a:spcBef>
                <a:spcPts val="0"/>
              </a:spcBef>
              <a:spcAft>
                <a:spcPts val="0"/>
              </a:spcAft>
              <a:buSzPts val="1400"/>
              <a:buNone/>
            </a:pPr>
            <a:r>
              <a:t/>
            </a:r>
            <a:endParaRPr/>
          </a:p>
        </p:txBody>
      </p:sp>
      <p:sp>
        <p:nvSpPr>
          <p:cNvPr id="381" name="Google Shape;381;g17a5a6574f3_1_58"/>
          <p:cNvSpPr txBox="1"/>
          <p:nvPr>
            <p:ph idx="3" type="title"/>
          </p:nvPr>
        </p:nvSpPr>
        <p:spPr>
          <a:xfrm>
            <a:off x="4151675" y="1752479"/>
            <a:ext cx="44484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Preparation</a:t>
            </a:r>
            <a:endParaRPr/>
          </a:p>
          <a:p>
            <a:pPr indent="0" lvl="0" marL="0" rtl="0" algn="l">
              <a:lnSpc>
                <a:spcPct val="100000"/>
              </a:lnSpc>
              <a:spcBef>
                <a:spcPts val="0"/>
              </a:spcBef>
              <a:spcAft>
                <a:spcPts val="0"/>
              </a:spcAft>
              <a:buSzPts val="2400"/>
              <a:buNone/>
            </a:pPr>
            <a:r>
              <a:t/>
            </a:r>
            <a:endParaRPr/>
          </a:p>
        </p:txBody>
      </p:sp>
      <p:sp>
        <p:nvSpPr>
          <p:cNvPr id="382" name="Google Shape;382;g17a5a6574f3_1_58"/>
          <p:cNvSpPr txBox="1"/>
          <p:nvPr>
            <p:ph idx="6" type="title"/>
          </p:nvPr>
        </p:nvSpPr>
        <p:spPr>
          <a:xfrm>
            <a:off x="4151675" y="2740833"/>
            <a:ext cx="44484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Classification</a:t>
            </a:r>
            <a:endParaRPr/>
          </a:p>
        </p:txBody>
      </p:sp>
      <p:sp>
        <p:nvSpPr>
          <p:cNvPr id="383" name="Google Shape;383;g17a5a6574f3_1_58"/>
          <p:cNvSpPr txBox="1"/>
          <p:nvPr>
            <p:ph idx="7" type="title"/>
          </p:nvPr>
        </p:nvSpPr>
        <p:spPr>
          <a:xfrm>
            <a:off x="3516400" y="279017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03</a:t>
            </a:r>
            <a:endParaRPr/>
          </a:p>
        </p:txBody>
      </p:sp>
      <p:sp>
        <p:nvSpPr>
          <p:cNvPr id="384" name="Google Shape;384;g17a5a6574f3_1_58"/>
          <p:cNvSpPr txBox="1"/>
          <p:nvPr>
            <p:ph idx="8" type="subTitle"/>
          </p:nvPr>
        </p:nvSpPr>
        <p:spPr>
          <a:xfrm>
            <a:off x="4151675" y="3154776"/>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Different classification approaches</a:t>
            </a:r>
            <a:endParaRPr/>
          </a:p>
        </p:txBody>
      </p:sp>
      <p:sp>
        <p:nvSpPr>
          <p:cNvPr id="385" name="Google Shape;385;g17a5a6574f3_1_58"/>
          <p:cNvSpPr txBox="1"/>
          <p:nvPr>
            <p:ph idx="9" type="title"/>
          </p:nvPr>
        </p:nvSpPr>
        <p:spPr>
          <a:xfrm>
            <a:off x="4151675" y="3652979"/>
            <a:ext cx="4835400" cy="25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Innovation</a:t>
            </a:r>
            <a:endParaRPr/>
          </a:p>
        </p:txBody>
      </p:sp>
      <p:sp>
        <p:nvSpPr>
          <p:cNvPr id="386" name="Google Shape;386;g17a5a6574f3_1_58"/>
          <p:cNvSpPr txBox="1"/>
          <p:nvPr>
            <p:ph idx="13" type="title"/>
          </p:nvPr>
        </p:nvSpPr>
        <p:spPr>
          <a:xfrm>
            <a:off x="3516400" y="370109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04</a:t>
            </a:r>
            <a:endParaRPr/>
          </a:p>
        </p:txBody>
      </p:sp>
      <p:sp>
        <p:nvSpPr>
          <p:cNvPr id="387" name="Google Shape;387;g17a5a6574f3_1_58"/>
          <p:cNvSpPr txBox="1"/>
          <p:nvPr>
            <p:ph idx="14" type="subTitle"/>
          </p:nvPr>
        </p:nvSpPr>
        <p:spPr>
          <a:xfrm>
            <a:off x="4151675" y="4071051"/>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Enhancing the classification approach</a:t>
            </a:r>
            <a:endParaRPr/>
          </a:p>
        </p:txBody>
      </p:sp>
      <p:sp>
        <p:nvSpPr>
          <p:cNvPr id="388" name="Google Shape;388;g17a5a6574f3_1_58"/>
          <p:cNvSpPr txBox="1"/>
          <p:nvPr>
            <p:ph idx="4" type="title"/>
          </p:nvPr>
        </p:nvSpPr>
        <p:spPr>
          <a:xfrm>
            <a:off x="3516400" y="180305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02</a:t>
            </a:r>
            <a:endParaRPr/>
          </a:p>
        </p:txBody>
      </p:sp>
      <p:sp>
        <p:nvSpPr>
          <p:cNvPr id="389" name="Google Shape;389;g17a5a6574f3_1_58"/>
          <p:cNvSpPr txBox="1"/>
          <p:nvPr>
            <p:ph idx="15" type="title"/>
          </p:nvPr>
        </p:nvSpPr>
        <p:spPr>
          <a:xfrm>
            <a:off x="539500" y="2046750"/>
            <a:ext cx="2672400" cy="133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Table of </a:t>
            </a:r>
            <a:r>
              <a:rPr lang="en">
                <a:solidFill>
                  <a:schemeClr val="dk1"/>
                </a:solidFill>
              </a:rPr>
              <a:t>contents</a:t>
            </a:r>
            <a:endParaRPr>
              <a:solidFill>
                <a:schemeClr val="dk1"/>
              </a:solidFill>
            </a:endParaRPr>
          </a:p>
        </p:txBody>
      </p:sp>
      <p:cxnSp>
        <p:nvCxnSpPr>
          <p:cNvPr id="390" name="Google Shape;390;g17a5a6574f3_1_58"/>
          <p:cNvCxnSpPr/>
          <p:nvPr/>
        </p:nvCxnSpPr>
        <p:spPr>
          <a:xfrm>
            <a:off x="3401661" y="540250"/>
            <a:ext cx="12000" cy="4374600"/>
          </a:xfrm>
          <a:prstGeom prst="straightConnector1">
            <a:avLst/>
          </a:prstGeom>
          <a:noFill/>
          <a:ln cap="flat" cmpd="sng" w="9525">
            <a:solidFill>
              <a:schemeClr val="lt1"/>
            </a:solidFill>
            <a:prstDash val="solid"/>
            <a:round/>
            <a:headEnd len="sm" w="sm" type="none"/>
            <a:tailEnd len="sm" w="sm" type="none"/>
          </a:ln>
        </p:spPr>
      </p:cxnSp>
      <p:sp>
        <p:nvSpPr>
          <p:cNvPr id="391" name="Google Shape;391;g17a5a6574f3_1_58"/>
          <p:cNvSpPr/>
          <p:nvPr/>
        </p:nvSpPr>
        <p:spPr>
          <a:xfrm>
            <a:off x="3344502" y="1154501"/>
            <a:ext cx="120300" cy="1203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17a5a6574f3_1_58"/>
          <p:cNvSpPr/>
          <p:nvPr/>
        </p:nvSpPr>
        <p:spPr>
          <a:xfrm>
            <a:off x="3344502" y="1988319"/>
            <a:ext cx="120300" cy="120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7a5a6574f3_1_58"/>
          <p:cNvSpPr/>
          <p:nvPr/>
        </p:nvSpPr>
        <p:spPr>
          <a:xfrm>
            <a:off x="3344502" y="2974538"/>
            <a:ext cx="120300" cy="1203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7a5a6574f3_1_58"/>
          <p:cNvSpPr/>
          <p:nvPr/>
        </p:nvSpPr>
        <p:spPr>
          <a:xfrm>
            <a:off x="3344502" y="3884557"/>
            <a:ext cx="120300" cy="120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7a5a6574f3_1_58"/>
          <p:cNvSpPr txBox="1"/>
          <p:nvPr>
            <p:ph idx="1" type="subTitle"/>
          </p:nvPr>
        </p:nvSpPr>
        <p:spPr>
          <a:xfrm>
            <a:off x="4203675" y="2218550"/>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Methodology</a:t>
            </a:r>
            <a:endParaRPr/>
          </a:p>
        </p:txBody>
      </p:sp>
      <p:sp>
        <p:nvSpPr>
          <p:cNvPr id="396" name="Google Shape;396;g17a5a6574f3_1_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g184505637e0_0_0"/>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897" name="Google Shape;897;g184505637e0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898" name="Google Shape;898;g184505637e0_0_0"/>
          <p:cNvGraphicFramePr/>
          <p:nvPr/>
        </p:nvGraphicFramePr>
        <p:xfrm>
          <a:off x="2544150" y="1807725"/>
          <a:ext cx="3000000" cy="3000000"/>
        </p:xfrm>
        <a:graphic>
          <a:graphicData uri="http://schemas.openxmlformats.org/drawingml/2006/table">
            <a:tbl>
              <a:tblPr>
                <a:noFill/>
                <a:tableStyleId>{6B45C305-F39F-451A-8B6D-99C1C7D5CF78}</a:tableStyleId>
              </a:tblPr>
              <a:tblGrid>
                <a:gridCol w="990600"/>
                <a:gridCol w="990600"/>
                <a:gridCol w="990600"/>
                <a:gridCol w="990600"/>
              </a:tblGrid>
              <a:tr h="304800">
                <a:tc>
                  <a:txBody>
                    <a:bodyPr/>
                    <a:lstStyle/>
                    <a:p>
                      <a:pPr indent="0" lvl="0" marL="0" marR="38585" rtl="0" algn="ctr">
                        <a:spcBef>
                          <a:spcPts val="0"/>
                        </a:spcBef>
                        <a:spcAft>
                          <a:spcPts val="0"/>
                        </a:spcAft>
                        <a:buNone/>
                      </a:pPr>
                      <a:r>
                        <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Precision Score </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Recall Score</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rtl="0" algn="ctr">
                        <a:spcBef>
                          <a:spcPts val="0"/>
                        </a:spcBef>
                        <a:spcAft>
                          <a:spcPts val="0"/>
                        </a:spcAft>
                        <a:buNone/>
                      </a:pPr>
                      <a:r>
                        <a:rPr b="1" lang="en" sz="1100">
                          <a:latin typeface="Roboto"/>
                          <a:ea typeface="Roboto"/>
                          <a:cs typeface="Roboto"/>
                          <a:sym typeface="Roboto"/>
                        </a:rPr>
                        <a:t>F1 Score</a:t>
                      </a:r>
                      <a:endParaRPr b="1" sz="1100">
                        <a:latin typeface="Roboto"/>
                        <a:ea typeface="Roboto"/>
                        <a:cs typeface="Roboto"/>
                        <a:sym typeface="Roboto"/>
                      </a:endParaRPr>
                    </a:p>
                  </a:txBody>
                  <a:tcPr marT="63500" marB="63500" marR="63500" marL="63500">
                    <a:solidFill>
                      <a:schemeClr val="lt2"/>
                    </a:solidFill>
                  </a:tcPr>
                </a:tc>
              </a:tr>
              <a:tr h="457200">
                <a:tc>
                  <a:txBody>
                    <a:bodyPr/>
                    <a:lstStyle/>
                    <a:p>
                      <a:pPr indent="0" lvl="0" marL="0" marR="38585" rtl="0" algn="ctr">
                        <a:spcBef>
                          <a:spcPts val="0"/>
                        </a:spcBef>
                        <a:spcAft>
                          <a:spcPts val="0"/>
                        </a:spcAft>
                        <a:buNone/>
                      </a:pPr>
                      <a:r>
                        <a:rPr b="1" lang="en" sz="1100">
                          <a:latin typeface="Roboto"/>
                          <a:ea typeface="Roboto"/>
                          <a:cs typeface="Roboto"/>
                          <a:sym typeface="Roboto"/>
                        </a:rPr>
                        <a:t>Subjectivity</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0.72</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0.99</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0.80</a:t>
                      </a:r>
                      <a:endParaRPr b="1"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r>
              <a:tr h="469900">
                <a:tc>
                  <a:txBody>
                    <a:bodyPr/>
                    <a:lstStyle/>
                    <a:p>
                      <a:pPr indent="0" lvl="0" marL="0" marR="38585" rtl="0" algn="ctr">
                        <a:spcBef>
                          <a:spcPts val="0"/>
                        </a:spcBef>
                        <a:spcAft>
                          <a:spcPts val="0"/>
                        </a:spcAft>
                        <a:buNone/>
                      </a:pPr>
                      <a:r>
                        <a:rPr b="1" lang="en" sz="1100">
                          <a:latin typeface="Roboto"/>
                          <a:ea typeface="Roboto"/>
                          <a:cs typeface="Roboto"/>
                          <a:sym typeface="Roboto"/>
                        </a:rPr>
                        <a:t>Polarity</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0.64</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0.85</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0.82</a:t>
                      </a:r>
                      <a:endParaRPr b="1"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g1746be6609e_0_157"/>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Summary of </a:t>
            </a:r>
            <a:r>
              <a:rPr lang="en">
                <a:solidFill>
                  <a:schemeClr val="dk1"/>
                </a:solidFill>
              </a:rPr>
              <a:t>Models</a:t>
            </a:r>
            <a:endParaRPr>
              <a:solidFill>
                <a:schemeClr val="dk1"/>
              </a:solidFill>
            </a:endParaRPr>
          </a:p>
        </p:txBody>
      </p:sp>
      <p:sp>
        <p:nvSpPr>
          <p:cNvPr id="904" name="Google Shape;904;g1746be6609e_0_15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905" name="Google Shape;905;g1746be6609e_0_157"/>
          <p:cNvGraphicFramePr/>
          <p:nvPr/>
        </p:nvGraphicFramePr>
        <p:xfrm>
          <a:off x="387000" y="1641200"/>
          <a:ext cx="3000000" cy="3000000"/>
        </p:xfrm>
        <a:graphic>
          <a:graphicData uri="http://schemas.openxmlformats.org/drawingml/2006/table">
            <a:tbl>
              <a:tblPr>
                <a:noFill/>
                <a:tableStyleId>{6B45C305-F39F-451A-8B6D-99C1C7D5CF78}</a:tableStyleId>
              </a:tblPr>
              <a:tblGrid>
                <a:gridCol w="1020675"/>
                <a:gridCol w="1020675"/>
                <a:gridCol w="1020675"/>
                <a:gridCol w="1020675"/>
              </a:tblGrid>
              <a:tr h="695175">
                <a:tc>
                  <a:txBody>
                    <a:bodyPr/>
                    <a:lstStyle/>
                    <a:p>
                      <a:pPr indent="0" lvl="0" marL="0" marR="38585" rtl="0" algn="ctr">
                        <a:spcBef>
                          <a:spcPts val="0"/>
                        </a:spcBef>
                        <a:spcAft>
                          <a:spcPts val="0"/>
                        </a:spcAft>
                        <a:buNone/>
                      </a:pPr>
                      <a:r>
                        <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Precision Score </a:t>
                      </a:r>
                      <a:endParaRPr b="1"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Recall Score</a:t>
                      </a:r>
                      <a:endParaRPr b="1"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latin typeface="Roboto"/>
                          <a:ea typeface="Roboto"/>
                          <a:cs typeface="Roboto"/>
                          <a:sym typeface="Roboto"/>
                        </a:rPr>
                        <a:t>F1 Score</a:t>
                      </a:r>
                      <a:endParaRPr b="1"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solidFill>
                      <a:schemeClr val="lt2"/>
                    </a:solidFill>
                  </a:tcPr>
                </a:tc>
              </a:tr>
              <a:tr h="676375">
                <a:tc>
                  <a:txBody>
                    <a:bodyPr/>
                    <a:lstStyle/>
                    <a:p>
                      <a:pPr indent="0" lvl="0" marL="0" marR="38585" rtl="0" algn="ctr">
                        <a:spcBef>
                          <a:spcPts val="0"/>
                        </a:spcBef>
                        <a:spcAft>
                          <a:spcPts val="0"/>
                        </a:spcAft>
                        <a:buNone/>
                      </a:pPr>
                      <a:r>
                        <a:rPr b="1" lang="en" sz="1100">
                          <a:latin typeface="Roboto"/>
                          <a:ea typeface="Roboto"/>
                          <a:cs typeface="Roboto"/>
                          <a:sym typeface="Roboto"/>
                        </a:rPr>
                        <a:t>Stacked Ensemble</a:t>
                      </a:r>
                      <a:endParaRPr b="1" sz="1100">
                        <a:latin typeface="Roboto"/>
                        <a:ea typeface="Roboto"/>
                        <a:cs typeface="Roboto"/>
                        <a:sym typeface="Roboto"/>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Roboto"/>
                          <a:ea typeface="Roboto"/>
                          <a:cs typeface="Roboto"/>
                          <a:sym typeface="Roboto"/>
                        </a:rPr>
                        <a:t>0.70</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0.72</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0.68</a:t>
                      </a:r>
                      <a:endParaRPr b="1"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6375">
                <a:tc>
                  <a:txBody>
                    <a:bodyPr/>
                    <a:lstStyle/>
                    <a:p>
                      <a:pPr indent="0" lvl="0" marL="0" marR="38585" rtl="0" algn="ctr">
                        <a:spcBef>
                          <a:spcPts val="0"/>
                        </a:spcBef>
                        <a:spcAft>
                          <a:spcPts val="0"/>
                        </a:spcAft>
                        <a:buNone/>
                      </a:pPr>
                      <a:r>
                        <a:rPr b="1" lang="en" sz="1100">
                          <a:latin typeface="Roboto"/>
                          <a:ea typeface="Roboto"/>
                          <a:cs typeface="Roboto"/>
                          <a:sym typeface="Roboto"/>
                        </a:rPr>
                        <a:t>BI- LSTM</a:t>
                      </a:r>
                      <a:endParaRPr b="1" sz="1100">
                        <a:latin typeface="Roboto"/>
                        <a:ea typeface="Roboto"/>
                        <a:cs typeface="Roboto"/>
                        <a:sym typeface="Roboto"/>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Roboto"/>
                          <a:ea typeface="Roboto"/>
                          <a:cs typeface="Roboto"/>
                          <a:sym typeface="Roboto"/>
                        </a:rPr>
                        <a:t>0.71</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0.98</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0.82</a:t>
                      </a:r>
                      <a:endParaRPr b="1"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6375">
                <a:tc>
                  <a:txBody>
                    <a:bodyPr/>
                    <a:lstStyle/>
                    <a:p>
                      <a:pPr indent="0" lvl="0" marL="0" marR="38585" rtl="0" algn="ctr">
                        <a:spcBef>
                          <a:spcPts val="0"/>
                        </a:spcBef>
                        <a:spcAft>
                          <a:spcPts val="0"/>
                        </a:spcAft>
                        <a:buNone/>
                      </a:pPr>
                      <a:r>
                        <a:rPr b="1" lang="en" sz="1100">
                          <a:latin typeface="Roboto"/>
                          <a:ea typeface="Roboto"/>
                          <a:cs typeface="Roboto"/>
                          <a:sym typeface="Roboto"/>
                        </a:rPr>
                        <a:t>Attention based Bi-LSTM</a:t>
                      </a:r>
                      <a:endParaRPr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0.72</a:t>
                      </a:r>
                      <a:endParaRPr sz="1100">
                        <a:latin typeface="Roboto"/>
                        <a:ea typeface="Roboto"/>
                        <a:cs typeface="Roboto"/>
                        <a:sym typeface="Roboto"/>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0.99</a:t>
                      </a:r>
                      <a:endParaRPr sz="1100">
                        <a:latin typeface="Roboto"/>
                        <a:ea typeface="Roboto"/>
                        <a:cs typeface="Roboto"/>
                        <a:sym typeface="Roboto"/>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0.80</a:t>
                      </a:r>
                      <a:endParaRPr b="1" sz="1100">
                        <a:latin typeface="Roboto"/>
                        <a:ea typeface="Roboto"/>
                        <a:cs typeface="Roboto"/>
                        <a:sym typeface="Roboto"/>
                      </a:endParaRPr>
                    </a:p>
                  </a:txBody>
                  <a:tcPr marT="63500" marB="63500" marR="63500" marL="6350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06" name="Google Shape;906;g1746be6609e_0_157"/>
          <p:cNvGraphicFramePr/>
          <p:nvPr/>
        </p:nvGraphicFramePr>
        <p:xfrm>
          <a:off x="4741200" y="1641200"/>
          <a:ext cx="3000000" cy="3000000"/>
        </p:xfrm>
        <a:graphic>
          <a:graphicData uri="http://schemas.openxmlformats.org/drawingml/2006/table">
            <a:tbl>
              <a:tblPr>
                <a:noFill/>
                <a:tableStyleId>{6B45C305-F39F-451A-8B6D-99C1C7D5CF78}</a:tableStyleId>
              </a:tblPr>
              <a:tblGrid>
                <a:gridCol w="1020675"/>
                <a:gridCol w="1020675"/>
                <a:gridCol w="1020675"/>
                <a:gridCol w="1020675"/>
              </a:tblGrid>
              <a:tr h="695175">
                <a:tc>
                  <a:txBody>
                    <a:bodyPr/>
                    <a:lstStyle/>
                    <a:p>
                      <a:pPr indent="0" lvl="0" marL="0" marR="38585" rtl="0" algn="ctr">
                        <a:spcBef>
                          <a:spcPts val="0"/>
                        </a:spcBef>
                        <a:spcAft>
                          <a:spcPts val="0"/>
                        </a:spcAft>
                        <a:buNone/>
                      </a:pPr>
                      <a:r>
                        <a:t/>
                      </a:r>
                      <a:endParaRPr b="1" sz="1100">
                        <a:latin typeface="Roboto"/>
                        <a:ea typeface="Roboto"/>
                        <a:cs typeface="Roboto"/>
                        <a:sym typeface="Roboto"/>
                      </a:endParaRPr>
                    </a:p>
                  </a:txBody>
                  <a:tcPr marT="63500" marB="63500" marR="63500" marL="63500">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Precision Score </a:t>
                      </a:r>
                      <a:endParaRPr b="1"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solidFill>
                      <a:schemeClr val="lt2"/>
                    </a:solidFill>
                  </a:tcPr>
                </a:tc>
                <a:tc>
                  <a:txBody>
                    <a:bodyPr/>
                    <a:lstStyle/>
                    <a:p>
                      <a:pPr indent="0" lvl="0" marL="0" marR="38585" rtl="0" algn="ctr">
                        <a:spcBef>
                          <a:spcPts val="0"/>
                        </a:spcBef>
                        <a:spcAft>
                          <a:spcPts val="0"/>
                        </a:spcAft>
                        <a:buNone/>
                      </a:pPr>
                      <a:r>
                        <a:rPr b="1" lang="en" sz="1100">
                          <a:latin typeface="Roboto"/>
                          <a:ea typeface="Roboto"/>
                          <a:cs typeface="Roboto"/>
                          <a:sym typeface="Roboto"/>
                        </a:rPr>
                        <a:t>Recall Score</a:t>
                      </a:r>
                      <a:endParaRPr b="1"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latin typeface="Roboto"/>
                          <a:ea typeface="Roboto"/>
                          <a:cs typeface="Roboto"/>
                          <a:sym typeface="Roboto"/>
                        </a:rPr>
                        <a:t>F1 Score</a:t>
                      </a:r>
                      <a:endParaRPr b="1" sz="1100">
                        <a:latin typeface="Roboto"/>
                        <a:ea typeface="Roboto"/>
                        <a:cs typeface="Roboto"/>
                        <a:sym typeface="Roboto"/>
                      </a:endParaRPr>
                    </a:p>
                  </a:txBody>
                  <a:tcPr marT="63500" marB="63500" marR="63500" marL="63500">
                    <a:lnB cap="flat" cmpd="sng" w="12700">
                      <a:solidFill>
                        <a:srgbClr val="000000"/>
                      </a:solidFill>
                      <a:prstDash val="solid"/>
                      <a:round/>
                      <a:headEnd len="sm" w="sm" type="none"/>
                      <a:tailEnd len="sm" w="sm" type="none"/>
                    </a:lnB>
                    <a:solidFill>
                      <a:schemeClr val="lt2"/>
                    </a:solidFill>
                  </a:tcPr>
                </a:tc>
              </a:tr>
              <a:tr h="676375">
                <a:tc>
                  <a:txBody>
                    <a:bodyPr/>
                    <a:lstStyle/>
                    <a:p>
                      <a:pPr indent="0" lvl="0" marL="0" marR="38585" rtl="0" algn="ctr">
                        <a:spcBef>
                          <a:spcPts val="0"/>
                        </a:spcBef>
                        <a:spcAft>
                          <a:spcPts val="0"/>
                        </a:spcAft>
                        <a:buNone/>
                      </a:pPr>
                      <a:r>
                        <a:rPr b="1" lang="en" sz="1100">
                          <a:latin typeface="Roboto"/>
                          <a:ea typeface="Roboto"/>
                          <a:cs typeface="Roboto"/>
                          <a:sym typeface="Roboto"/>
                        </a:rPr>
                        <a:t>Stacked Ensemble</a:t>
                      </a:r>
                      <a:endParaRPr b="1" sz="1100">
                        <a:latin typeface="Roboto"/>
                        <a:ea typeface="Roboto"/>
                        <a:cs typeface="Roboto"/>
                        <a:sym typeface="Roboto"/>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Roboto"/>
                          <a:ea typeface="Roboto"/>
                          <a:cs typeface="Roboto"/>
                          <a:sym typeface="Roboto"/>
                        </a:rPr>
                        <a:t>0.75</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0.75</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0.75</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6375">
                <a:tc>
                  <a:txBody>
                    <a:bodyPr/>
                    <a:lstStyle/>
                    <a:p>
                      <a:pPr indent="0" lvl="0" marL="0" marR="38585" rtl="0" algn="ctr">
                        <a:spcBef>
                          <a:spcPts val="0"/>
                        </a:spcBef>
                        <a:spcAft>
                          <a:spcPts val="0"/>
                        </a:spcAft>
                        <a:buNone/>
                      </a:pPr>
                      <a:r>
                        <a:rPr b="1" lang="en" sz="1100">
                          <a:latin typeface="Roboto"/>
                          <a:ea typeface="Roboto"/>
                          <a:cs typeface="Roboto"/>
                          <a:sym typeface="Roboto"/>
                        </a:rPr>
                        <a:t>BI- LSTM</a:t>
                      </a:r>
                      <a:endParaRPr b="1" sz="1100">
                        <a:latin typeface="Roboto"/>
                        <a:ea typeface="Roboto"/>
                        <a:cs typeface="Roboto"/>
                        <a:sym typeface="Roboto"/>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latin typeface="Roboto"/>
                          <a:ea typeface="Roboto"/>
                          <a:cs typeface="Roboto"/>
                          <a:sym typeface="Roboto"/>
                        </a:rPr>
                        <a:t>0.67</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0.88</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0.76</a:t>
                      </a:r>
                      <a:endParaRPr b="1"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6375">
                <a:tc>
                  <a:txBody>
                    <a:bodyPr/>
                    <a:lstStyle/>
                    <a:p>
                      <a:pPr indent="0" lvl="0" marL="0" marR="38585" rtl="0" algn="ctr">
                        <a:spcBef>
                          <a:spcPts val="0"/>
                        </a:spcBef>
                        <a:spcAft>
                          <a:spcPts val="0"/>
                        </a:spcAft>
                        <a:buNone/>
                      </a:pPr>
                      <a:r>
                        <a:rPr b="1" lang="en" sz="1100">
                          <a:latin typeface="Roboto"/>
                          <a:ea typeface="Roboto"/>
                          <a:cs typeface="Roboto"/>
                          <a:sym typeface="Roboto"/>
                        </a:rPr>
                        <a:t>Attention based Bi-LSTM</a:t>
                      </a:r>
                      <a:endParaRPr sz="1100">
                        <a:latin typeface="Roboto"/>
                        <a:ea typeface="Roboto"/>
                        <a:cs typeface="Roboto"/>
                        <a:sym typeface="Roboto"/>
                      </a:endParaRPr>
                    </a:p>
                  </a:txBody>
                  <a:tcPr marT="63500" marB="63500" marR="63500" marL="6350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0.64</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Roboto"/>
                          <a:ea typeface="Roboto"/>
                          <a:cs typeface="Roboto"/>
                          <a:sym typeface="Roboto"/>
                        </a:rPr>
                        <a:t>0.85</a:t>
                      </a:r>
                      <a:endParaRPr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Roboto"/>
                          <a:ea typeface="Roboto"/>
                          <a:cs typeface="Roboto"/>
                          <a:sym typeface="Roboto"/>
                        </a:rPr>
                        <a:t>0.82</a:t>
                      </a:r>
                      <a:endParaRPr b="1" sz="11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0" name="Shape 910"/>
        <p:cNvGrpSpPr/>
        <p:nvPr/>
      </p:nvGrpSpPr>
      <p:grpSpPr>
        <a:xfrm>
          <a:off x="0" y="0"/>
          <a:ext cx="0" cy="0"/>
          <a:chOff x="0" y="0"/>
          <a:chExt cx="0" cy="0"/>
        </a:xfrm>
      </p:grpSpPr>
      <p:sp>
        <p:nvSpPr>
          <p:cNvPr id="911" name="Google Shape;911;g17a5a6574f3_1_106"/>
          <p:cNvSpPr txBox="1"/>
          <p:nvPr>
            <p:ph type="title"/>
          </p:nvPr>
        </p:nvSpPr>
        <p:spPr>
          <a:xfrm>
            <a:off x="4578325" y="2004775"/>
            <a:ext cx="4540500" cy="171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5200"/>
              <a:t>UI Demo</a:t>
            </a:r>
            <a:endParaRPr sz="5200"/>
          </a:p>
        </p:txBody>
      </p:sp>
      <p:sp>
        <p:nvSpPr>
          <p:cNvPr id="912" name="Google Shape;912;g17a5a6574f3_1_106"/>
          <p:cNvSpPr txBox="1"/>
          <p:nvPr>
            <p:ph idx="2" type="title"/>
          </p:nvPr>
        </p:nvSpPr>
        <p:spPr>
          <a:xfrm>
            <a:off x="5994924" y="577927"/>
            <a:ext cx="1707300" cy="1518600"/>
          </a:xfrm>
          <a:prstGeom prst="rect">
            <a:avLst/>
          </a:prstGeom>
          <a:noFill/>
          <a:ln>
            <a:noFill/>
          </a:ln>
        </p:spPr>
        <p:txBody>
          <a:bodyPr anchorCtr="0" anchor="ctr" bIns="91425" lIns="91425" spcFirstLastPara="1" rIns="91425" wrap="square" tIns="182875">
            <a:noAutofit/>
          </a:bodyPr>
          <a:lstStyle/>
          <a:p>
            <a:pPr indent="0" lvl="0" marL="0" rtl="0" algn="ctr">
              <a:lnSpc>
                <a:spcPct val="100000"/>
              </a:lnSpc>
              <a:spcBef>
                <a:spcPts val="0"/>
              </a:spcBef>
              <a:spcAft>
                <a:spcPts val="0"/>
              </a:spcAft>
              <a:buSzPts val="6000"/>
              <a:buNone/>
            </a:pPr>
            <a:r>
              <a:rPr lang="en">
                <a:solidFill>
                  <a:schemeClr val="dk1"/>
                </a:solidFill>
              </a:rPr>
              <a:t>05</a:t>
            </a:r>
            <a:endParaRPr>
              <a:solidFill>
                <a:schemeClr val="dk1"/>
              </a:solidFill>
            </a:endParaRPr>
          </a:p>
        </p:txBody>
      </p:sp>
      <p:pic>
        <p:nvPicPr>
          <p:cNvPr id="913" name="Google Shape;913;g17a5a6574f3_1_106"/>
          <p:cNvPicPr preferRelativeResize="0"/>
          <p:nvPr/>
        </p:nvPicPr>
        <p:blipFill rotWithShape="1">
          <a:blip r:embed="rId4">
            <a:alphaModFix/>
          </a:blip>
          <a:srcRect b="0" l="5042" r="46745" t="0"/>
          <a:stretch/>
        </p:blipFill>
        <p:spPr>
          <a:xfrm>
            <a:off x="541775" y="538575"/>
            <a:ext cx="3145324" cy="4077600"/>
          </a:xfrm>
          <a:prstGeom prst="rect">
            <a:avLst/>
          </a:prstGeom>
          <a:noFill/>
          <a:ln>
            <a:noFill/>
          </a:ln>
        </p:spPr>
      </p:pic>
      <p:sp>
        <p:nvSpPr>
          <p:cNvPr id="914" name="Google Shape;914;g17a5a6574f3_1_10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g184505637e0_0_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920" name="Google Shape;920;g184505637e0_0_39" title="Gradio - Google Chrome 2022-11-05 15-09-56.mp4">
            <a:hlinkClick r:id="rId3"/>
          </p:cNvPr>
          <p:cNvPicPr preferRelativeResize="0"/>
          <p:nvPr/>
        </p:nvPicPr>
        <p:blipFill>
          <a:blip r:embed="rId4">
            <a:alphaModFix/>
          </a:blip>
          <a:stretch>
            <a:fillRect/>
          </a:stretch>
        </p:blipFill>
        <p:spPr>
          <a:xfrm>
            <a:off x="1647400" y="526375"/>
            <a:ext cx="5849200" cy="438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1000"/>
                                        <p:tgtEl>
                                          <p:spTgt spid="9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4" name="Shape 924"/>
        <p:cNvGrpSpPr/>
        <p:nvPr/>
      </p:nvGrpSpPr>
      <p:grpSpPr>
        <a:xfrm>
          <a:off x="0" y="0"/>
          <a:ext cx="0" cy="0"/>
          <a:chOff x="0" y="0"/>
          <a:chExt cx="0" cy="0"/>
        </a:xfrm>
      </p:grpSpPr>
      <p:sp>
        <p:nvSpPr>
          <p:cNvPr id="925" name="Google Shape;925;g178f475a817_0_77"/>
          <p:cNvSpPr txBox="1"/>
          <p:nvPr>
            <p:ph type="title"/>
          </p:nvPr>
        </p:nvSpPr>
        <p:spPr>
          <a:xfrm>
            <a:off x="540900" y="2601500"/>
            <a:ext cx="4737000" cy="105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5700"/>
              <a:t>Conclusion</a:t>
            </a:r>
            <a:endParaRPr sz="5700"/>
          </a:p>
        </p:txBody>
      </p:sp>
      <p:sp>
        <p:nvSpPr>
          <p:cNvPr id="926" name="Google Shape;926;g178f475a817_0_77"/>
          <p:cNvSpPr txBox="1"/>
          <p:nvPr>
            <p:ph idx="2" type="title"/>
          </p:nvPr>
        </p:nvSpPr>
        <p:spPr>
          <a:xfrm>
            <a:off x="540900" y="975383"/>
            <a:ext cx="1579800" cy="124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pic>
        <p:nvPicPr>
          <p:cNvPr id="927" name="Google Shape;927;g178f475a817_0_77"/>
          <p:cNvPicPr preferRelativeResize="0"/>
          <p:nvPr/>
        </p:nvPicPr>
        <p:blipFill rotWithShape="1">
          <a:blip r:embed="rId4">
            <a:alphaModFix/>
          </a:blip>
          <a:srcRect b="0" l="20430" r="38887" t="0"/>
          <a:stretch/>
        </p:blipFill>
        <p:spPr>
          <a:xfrm>
            <a:off x="5998675" y="-4765"/>
            <a:ext cx="3145324" cy="5153029"/>
          </a:xfrm>
          <a:prstGeom prst="rect">
            <a:avLst/>
          </a:prstGeom>
          <a:noFill/>
          <a:ln>
            <a:noFill/>
          </a:ln>
        </p:spPr>
      </p:pic>
      <p:sp>
        <p:nvSpPr>
          <p:cNvPr id="928" name="Google Shape;928;g178f475a817_0_7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g184505637e0_0_15"/>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Trends Observed</a:t>
            </a:r>
            <a:endParaRPr/>
          </a:p>
        </p:txBody>
      </p:sp>
      <p:sp>
        <p:nvSpPr>
          <p:cNvPr id="934" name="Google Shape;934;g184505637e0_0_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935" name="Google Shape;935;g184505637e0_0_15"/>
          <p:cNvPicPr preferRelativeResize="0"/>
          <p:nvPr/>
        </p:nvPicPr>
        <p:blipFill>
          <a:blip r:embed="rId3">
            <a:alphaModFix/>
          </a:blip>
          <a:stretch>
            <a:fillRect/>
          </a:stretch>
        </p:blipFill>
        <p:spPr>
          <a:xfrm>
            <a:off x="539400" y="1323550"/>
            <a:ext cx="3639798" cy="3041275"/>
          </a:xfrm>
          <a:prstGeom prst="rect">
            <a:avLst/>
          </a:prstGeom>
          <a:noFill/>
          <a:ln>
            <a:noFill/>
          </a:ln>
        </p:spPr>
      </p:pic>
      <p:pic>
        <p:nvPicPr>
          <p:cNvPr id="936" name="Google Shape;936;g184505637e0_0_15"/>
          <p:cNvPicPr preferRelativeResize="0"/>
          <p:nvPr/>
        </p:nvPicPr>
        <p:blipFill>
          <a:blip r:embed="rId4">
            <a:alphaModFix/>
          </a:blip>
          <a:stretch>
            <a:fillRect/>
          </a:stretch>
        </p:blipFill>
        <p:spPr>
          <a:xfrm>
            <a:off x="4821400" y="1314975"/>
            <a:ext cx="3783200" cy="2973650"/>
          </a:xfrm>
          <a:prstGeom prst="rect">
            <a:avLst/>
          </a:prstGeom>
          <a:noFill/>
          <a:ln>
            <a:noFill/>
          </a:ln>
        </p:spPr>
      </p:pic>
      <p:sp>
        <p:nvSpPr>
          <p:cNvPr id="937" name="Google Shape;937;g184505637e0_0_15"/>
          <p:cNvSpPr txBox="1"/>
          <p:nvPr/>
        </p:nvSpPr>
        <p:spPr>
          <a:xfrm>
            <a:off x="684875" y="4590500"/>
            <a:ext cx="78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number of anti gun sentiments expressed have increased linearly over the past three years</a:t>
            </a:r>
            <a:endParaRPr>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g1789c4d8a41_0_8"/>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dk1"/>
                </a:solidFill>
              </a:rPr>
              <a:t>Future </a:t>
            </a:r>
            <a:r>
              <a:rPr lang="en">
                <a:solidFill>
                  <a:schemeClr val="lt1"/>
                </a:solidFill>
              </a:rPr>
              <a:t>Works</a:t>
            </a:r>
            <a:endParaRPr>
              <a:solidFill>
                <a:schemeClr val="lt1"/>
              </a:solidFill>
            </a:endParaRPr>
          </a:p>
        </p:txBody>
      </p:sp>
      <p:sp>
        <p:nvSpPr>
          <p:cNvPr id="943" name="Google Shape;943;g1789c4d8a41_0_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44" name="Google Shape;944;g1789c4d8a41_0_8"/>
          <p:cNvSpPr txBox="1"/>
          <p:nvPr>
            <p:ph idx="1" type="body"/>
          </p:nvPr>
        </p:nvSpPr>
        <p:spPr>
          <a:xfrm>
            <a:off x="539400" y="1189425"/>
            <a:ext cx="8065200" cy="3415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600"/>
              <a:t>“Just the way Putin likes it… fill USA full of guns, install a puppet; divide the country; let it blow itself up… no nukes required”</a:t>
            </a:r>
            <a:endParaRPr sz="1600"/>
          </a:p>
          <a:p>
            <a:pPr indent="-330200" lvl="0" marL="457200" rtl="0" algn="l">
              <a:spcBef>
                <a:spcPts val="1000"/>
              </a:spcBef>
              <a:spcAft>
                <a:spcPts val="0"/>
              </a:spcAft>
              <a:buSzPts val="1600"/>
              <a:buChar char="●"/>
            </a:pPr>
            <a:r>
              <a:rPr lang="en" sz="1600"/>
              <a:t>Sarcasm Detection</a:t>
            </a:r>
            <a:endParaRPr sz="1200"/>
          </a:p>
          <a:p>
            <a:pPr indent="0" lvl="0" marL="0" rtl="0" algn="l">
              <a:spcBef>
                <a:spcPts val="1000"/>
              </a:spcBef>
              <a:spcAft>
                <a:spcPts val="0"/>
              </a:spcAft>
              <a:buNone/>
            </a:pPr>
            <a:r>
              <a:rPr lang="en" sz="1600"/>
              <a:t>“If the people who love trying to make Chicago the poster child for gun violence only zoomed out and saw how the US is viewed that way by the rest of the world. Perhaps there would be a better understanding of the larger issue.”</a:t>
            </a:r>
            <a:endParaRPr/>
          </a:p>
          <a:p>
            <a:pPr indent="-330200" lvl="0" marL="457200" rtl="0" algn="l">
              <a:spcBef>
                <a:spcPts val="1000"/>
              </a:spcBef>
              <a:spcAft>
                <a:spcPts val="0"/>
              </a:spcAft>
              <a:buSzPts val="1600"/>
              <a:buChar char="●"/>
            </a:pPr>
            <a:r>
              <a:rPr lang="en" sz="1600"/>
              <a:t>Idioms and Phrases Mapping</a:t>
            </a:r>
            <a:endParaRPr sz="1600"/>
          </a:p>
          <a:p>
            <a:pPr indent="0" lvl="0" marL="0" rtl="0" algn="l">
              <a:spcBef>
                <a:spcPts val="1000"/>
              </a:spcBef>
              <a:spcAft>
                <a:spcPts val="0"/>
              </a:spcAft>
              <a:buNone/>
            </a:pPr>
            <a:r>
              <a:rPr lang="en" sz="1600"/>
              <a:t>“It’s clearly the GOP funded by NRA Rubles that have kept responsible gun laws dead”</a:t>
            </a:r>
            <a:endParaRPr sz="1600"/>
          </a:p>
          <a:p>
            <a:pPr indent="-330200" lvl="0" marL="457200" rtl="0" algn="l">
              <a:spcBef>
                <a:spcPts val="1000"/>
              </a:spcBef>
              <a:spcAft>
                <a:spcPts val="0"/>
              </a:spcAft>
              <a:buSzPts val="1600"/>
              <a:buChar char="●"/>
            </a:pPr>
            <a:r>
              <a:rPr lang="en" sz="1600"/>
              <a:t>NER</a:t>
            </a:r>
            <a:r>
              <a:rPr lang="en"/>
              <a:t> </a:t>
            </a:r>
            <a:endParaRPr/>
          </a:p>
          <a:p>
            <a:pPr indent="-330200" lvl="0" marL="457200" rtl="0" algn="just">
              <a:lnSpc>
                <a:spcPct val="115000"/>
              </a:lnSpc>
              <a:spcBef>
                <a:spcPts val="0"/>
              </a:spcBef>
              <a:spcAft>
                <a:spcPts val="0"/>
              </a:spcAft>
              <a:buSzPts val="1600"/>
              <a:buChar char="●"/>
            </a:pPr>
            <a:r>
              <a:rPr lang="en" sz="1600"/>
              <a:t>Few Shot Learning to overcome the limited annotated data</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5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50" name="Google Shape;950;p54"/>
          <p:cNvSpPr txBox="1"/>
          <p:nvPr>
            <p:ph idx="4294967295" type="ctrTitle"/>
          </p:nvPr>
        </p:nvSpPr>
        <p:spPr>
          <a:xfrm>
            <a:off x="2564400" y="1927350"/>
            <a:ext cx="4015200" cy="128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500"/>
              <a:buFont typeface="Alice"/>
              <a:buNone/>
            </a:pPr>
            <a:r>
              <a:rPr b="1" i="0" lang="en" sz="8000" u="none" cap="none" strike="noStrike">
                <a:solidFill>
                  <a:schemeClr val="lt1"/>
                </a:solidFill>
                <a:latin typeface="Alice"/>
                <a:ea typeface="Alice"/>
                <a:cs typeface="Alice"/>
                <a:sym typeface="Alice"/>
              </a:rPr>
              <a:t>Thanks</a:t>
            </a:r>
            <a:r>
              <a:rPr b="1" i="0" lang="en" sz="8000" u="none" cap="none" strike="noStrike">
                <a:solidFill>
                  <a:schemeClr val="dk1"/>
                </a:solidFill>
                <a:latin typeface="Alice"/>
                <a:ea typeface="Alice"/>
                <a:cs typeface="Alice"/>
                <a:sym typeface="Alice"/>
              </a:rPr>
              <a:t>!</a:t>
            </a:r>
            <a:endParaRPr b="1" i="0" sz="8000" u="none" cap="none" strike="noStrike">
              <a:solidFill>
                <a:schemeClr val="dk1"/>
              </a:solidFill>
              <a:latin typeface="Alice"/>
              <a:ea typeface="Alice"/>
              <a:cs typeface="Alice"/>
              <a:sym typeface="Alic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g17a5a6574f3_1_84"/>
          <p:cNvSpPr txBox="1"/>
          <p:nvPr>
            <p:ph idx="3" type="title"/>
          </p:nvPr>
        </p:nvSpPr>
        <p:spPr>
          <a:xfrm>
            <a:off x="4151675" y="1295279"/>
            <a:ext cx="44484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UI Demo</a:t>
            </a:r>
            <a:endParaRPr/>
          </a:p>
          <a:p>
            <a:pPr indent="0" lvl="0" marL="0" rtl="0" algn="l">
              <a:lnSpc>
                <a:spcPct val="100000"/>
              </a:lnSpc>
              <a:spcBef>
                <a:spcPts val="0"/>
              </a:spcBef>
              <a:spcAft>
                <a:spcPts val="0"/>
              </a:spcAft>
              <a:buSzPts val="2400"/>
              <a:buNone/>
            </a:pPr>
            <a:r>
              <a:t/>
            </a:r>
            <a:endParaRPr/>
          </a:p>
        </p:txBody>
      </p:sp>
      <p:sp>
        <p:nvSpPr>
          <p:cNvPr id="402" name="Google Shape;402;g17a5a6574f3_1_84"/>
          <p:cNvSpPr txBox="1"/>
          <p:nvPr>
            <p:ph idx="6" type="title"/>
          </p:nvPr>
        </p:nvSpPr>
        <p:spPr>
          <a:xfrm>
            <a:off x="4151675" y="2893233"/>
            <a:ext cx="44484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Conclusion</a:t>
            </a:r>
            <a:endParaRPr/>
          </a:p>
        </p:txBody>
      </p:sp>
      <p:sp>
        <p:nvSpPr>
          <p:cNvPr id="403" name="Google Shape;403;g17a5a6574f3_1_84"/>
          <p:cNvSpPr txBox="1"/>
          <p:nvPr>
            <p:ph idx="7" type="title"/>
          </p:nvPr>
        </p:nvSpPr>
        <p:spPr>
          <a:xfrm>
            <a:off x="3516400" y="294257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06</a:t>
            </a:r>
            <a:endParaRPr/>
          </a:p>
        </p:txBody>
      </p:sp>
      <p:sp>
        <p:nvSpPr>
          <p:cNvPr id="404" name="Google Shape;404;g17a5a6574f3_1_84"/>
          <p:cNvSpPr txBox="1"/>
          <p:nvPr>
            <p:ph idx="8" type="subTitle"/>
          </p:nvPr>
        </p:nvSpPr>
        <p:spPr>
          <a:xfrm>
            <a:off x="4151675" y="3307176"/>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Limitation and Future Works</a:t>
            </a:r>
            <a:endParaRPr/>
          </a:p>
        </p:txBody>
      </p:sp>
      <p:sp>
        <p:nvSpPr>
          <p:cNvPr id="405" name="Google Shape;405;g17a5a6574f3_1_84"/>
          <p:cNvSpPr txBox="1"/>
          <p:nvPr>
            <p:ph idx="4" type="title"/>
          </p:nvPr>
        </p:nvSpPr>
        <p:spPr>
          <a:xfrm>
            <a:off x="3516400" y="1345851"/>
            <a:ext cx="632700" cy="41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05</a:t>
            </a:r>
            <a:endParaRPr/>
          </a:p>
        </p:txBody>
      </p:sp>
      <p:sp>
        <p:nvSpPr>
          <p:cNvPr id="406" name="Google Shape;406;g17a5a6574f3_1_84"/>
          <p:cNvSpPr txBox="1"/>
          <p:nvPr>
            <p:ph idx="15" type="title"/>
          </p:nvPr>
        </p:nvSpPr>
        <p:spPr>
          <a:xfrm>
            <a:off x="539500" y="2046750"/>
            <a:ext cx="2672400" cy="133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Table of </a:t>
            </a:r>
            <a:r>
              <a:rPr lang="en">
                <a:solidFill>
                  <a:schemeClr val="dk1"/>
                </a:solidFill>
              </a:rPr>
              <a:t>contents</a:t>
            </a:r>
            <a:endParaRPr>
              <a:solidFill>
                <a:schemeClr val="dk1"/>
              </a:solidFill>
            </a:endParaRPr>
          </a:p>
        </p:txBody>
      </p:sp>
      <p:cxnSp>
        <p:nvCxnSpPr>
          <p:cNvPr id="407" name="Google Shape;407;g17a5a6574f3_1_84"/>
          <p:cNvCxnSpPr/>
          <p:nvPr/>
        </p:nvCxnSpPr>
        <p:spPr>
          <a:xfrm>
            <a:off x="3401661" y="540250"/>
            <a:ext cx="12000" cy="4374600"/>
          </a:xfrm>
          <a:prstGeom prst="straightConnector1">
            <a:avLst/>
          </a:prstGeom>
          <a:noFill/>
          <a:ln cap="flat" cmpd="sng" w="9525">
            <a:solidFill>
              <a:schemeClr val="lt1"/>
            </a:solidFill>
            <a:prstDash val="solid"/>
            <a:round/>
            <a:headEnd len="sm" w="sm" type="none"/>
            <a:tailEnd len="sm" w="sm" type="none"/>
          </a:ln>
        </p:spPr>
      </p:cxnSp>
      <p:sp>
        <p:nvSpPr>
          <p:cNvPr id="408" name="Google Shape;408;g17a5a6574f3_1_84"/>
          <p:cNvSpPr/>
          <p:nvPr/>
        </p:nvSpPr>
        <p:spPr>
          <a:xfrm>
            <a:off x="3344502" y="1531119"/>
            <a:ext cx="120300" cy="120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17a5a6574f3_1_84"/>
          <p:cNvSpPr/>
          <p:nvPr/>
        </p:nvSpPr>
        <p:spPr>
          <a:xfrm>
            <a:off x="3344502" y="3126938"/>
            <a:ext cx="120300" cy="1203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17a5a6574f3_1_84"/>
          <p:cNvSpPr txBox="1"/>
          <p:nvPr>
            <p:ph idx="1" type="subTitle"/>
          </p:nvPr>
        </p:nvSpPr>
        <p:spPr>
          <a:xfrm>
            <a:off x="4203675" y="1761350"/>
            <a:ext cx="4448400" cy="4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UI Demo for classification</a:t>
            </a:r>
            <a:endParaRPr/>
          </a:p>
        </p:txBody>
      </p:sp>
      <p:sp>
        <p:nvSpPr>
          <p:cNvPr id="411" name="Google Shape;411;g17a5a6574f3_1_8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p4"/>
          <p:cNvSpPr txBox="1"/>
          <p:nvPr>
            <p:ph type="title"/>
          </p:nvPr>
        </p:nvSpPr>
        <p:spPr>
          <a:xfrm>
            <a:off x="539500" y="2234700"/>
            <a:ext cx="4737000" cy="105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Introduction</a:t>
            </a:r>
            <a:endParaRPr/>
          </a:p>
        </p:txBody>
      </p:sp>
      <p:sp>
        <p:nvSpPr>
          <p:cNvPr id="417" name="Google Shape;417;p4"/>
          <p:cNvSpPr txBox="1"/>
          <p:nvPr>
            <p:ph idx="2" type="title"/>
          </p:nvPr>
        </p:nvSpPr>
        <p:spPr>
          <a:xfrm>
            <a:off x="540900" y="1105808"/>
            <a:ext cx="1579800" cy="124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pic>
        <p:nvPicPr>
          <p:cNvPr id="418" name="Google Shape;418;p4"/>
          <p:cNvPicPr preferRelativeResize="0"/>
          <p:nvPr/>
        </p:nvPicPr>
        <p:blipFill rotWithShape="1">
          <a:blip r:embed="rId4">
            <a:alphaModFix/>
          </a:blip>
          <a:srcRect b="0" l="27388" r="29587" t="0"/>
          <a:stretch/>
        </p:blipFill>
        <p:spPr>
          <a:xfrm>
            <a:off x="5828700" y="0"/>
            <a:ext cx="3315302" cy="5143502"/>
          </a:xfrm>
          <a:prstGeom prst="rect">
            <a:avLst/>
          </a:prstGeom>
          <a:noFill/>
          <a:ln>
            <a:noFill/>
          </a:ln>
        </p:spPr>
      </p:pic>
      <p:sp>
        <p:nvSpPr>
          <p:cNvPr id="419" name="Google Shape;419;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Background</a:t>
            </a:r>
            <a:endParaRPr>
              <a:solidFill>
                <a:schemeClr val="dk1"/>
              </a:solidFill>
            </a:endParaRPr>
          </a:p>
        </p:txBody>
      </p:sp>
      <p:sp>
        <p:nvSpPr>
          <p:cNvPr id="425" name="Google Shape;425;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26" name="Google Shape;426;p5"/>
          <p:cNvSpPr txBox="1"/>
          <p:nvPr>
            <p:ph idx="1" type="body"/>
          </p:nvPr>
        </p:nvSpPr>
        <p:spPr>
          <a:xfrm>
            <a:off x="539400" y="1189425"/>
            <a:ext cx="8065200" cy="3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b="1" lang="en"/>
              <a:t>Gun control</a:t>
            </a:r>
            <a:r>
              <a:rPr lang="en"/>
              <a:t> is one of the most </a:t>
            </a:r>
            <a:r>
              <a:rPr b="1" lang="en"/>
              <a:t>controversial issues</a:t>
            </a:r>
            <a:r>
              <a:rPr lang="en"/>
              <a:t> in the US</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rPr lang="en"/>
              <a:t>Gun violence has surged amid the COVID-19 pandemic. In 2021, gun-related deaths accounted for more than 45,000 people. </a:t>
            </a:r>
            <a:endParaRPr/>
          </a:p>
          <a:p>
            <a:pPr indent="0" lvl="0" marL="0" rtl="0" algn="l">
              <a:lnSpc>
                <a:spcPct val="100000"/>
              </a:lnSpc>
              <a:spcBef>
                <a:spcPts val="0"/>
              </a:spcBef>
              <a:spcAft>
                <a:spcPts val="0"/>
              </a:spcAft>
              <a:buSzPts val="2000"/>
              <a:buNone/>
            </a:pPr>
            <a:r>
              <a:t/>
            </a:r>
            <a:endParaRPr/>
          </a:p>
          <a:p>
            <a:pPr indent="0" lvl="0" marL="0" rtl="0" algn="l">
              <a:spcBef>
                <a:spcPts val="0"/>
              </a:spcBef>
              <a:spcAft>
                <a:spcPts val="0"/>
              </a:spcAft>
              <a:buSzPts val="2000"/>
              <a:buNone/>
            </a:pPr>
            <a:r>
              <a:rPr lang="en"/>
              <a:t>This has </a:t>
            </a:r>
            <a:r>
              <a:rPr b="1" lang="en"/>
              <a:t>raised several questions</a:t>
            </a:r>
            <a:r>
              <a:rPr lang="en"/>
              <a:t> about the existing gun control policy in the US. </a:t>
            </a:r>
            <a:endParaRPr/>
          </a:p>
          <a:p>
            <a:pPr indent="0" lvl="0" marL="0" rtl="0" algn="l">
              <a:spcBef>
                <a:spcPts val="0"/>
              </a:spcBef>
              <a:spcAft>
                <a:spcPts val="0"/>
              </a:spcAft>
              <a:buSzPts val="2000"/>
              <a:buNone/>
            </a:pPr>
            <a:r>
              <a:t/>
            </a:r>
            <a:endParaRPr/>
          </a:p>
          <a:p>
            <a:pPr indent="0" lvl="0" marL="0" rtl="0" algn="l">
              <a:lnSpc>
                <a:spcPct val="100000"/>
              </a:lnSpc>
              <a:spcBef>
                <a:spcPts val="0"/>
              </a:spcBef>
              <a:spcAft>
                <a:spcPts val="0"/>
              </a:spcAft>
              <a:buSzPts val="2000"/>
              <a:buNone/>
            </a:pPr>
            <a:r>
              <a:rPr lang="en"/>
              <a:t>Many debates and discussions between </a:t>
            </a:r>
            <a:r>
              <a:rPr b="1" lang="en"/>
              <a:t>gun-control advocates</a:t>
            </a:r>
            <a:r>
              <a:rPr lang="en"/>
              <a:t> and </a:t>
            </a:r>
            <a:r>
              <a:rPr b="1" lang="en"/>
              <a:t>gun-rights proponents</a:t>
            </a:r>
            <a:r>
              <a:rPr lang="en"/>
              <a:t> have been ongoing on social media platforms.</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Problem Statement</a:t>
            </a:r>
            <a:endParaRPr>
              <a:solidFill>
                <a:schemeClr val="dk1"/>
              </a:solidFill>
            </a:endParaRPr>
          </a:p>
        </p:txBody>
      </p:sp>
      <p:sp>
        <p:nvSpPr>
          <p:cNvPr id="432" name="Google Shape;432;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33" name="Google Shape;433;p7"/>
          <p:cNvSpPr txBox="1"/>
          <p:nvPr>
            <p:ph idx="1" type="body"/>
          </p:nvPr>
        </p:nvSpPr>
        <p:spPr>
          <a:xfrm>
            <a:off x="539400" y="1176050"/>
            <a:ext cx="8184900" cy="341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a:t>
            </a:r>
            <a:r>
              <a:rPr lang="en"/>
              <a:t>ims to capture the </a:t>
            </a:r>
            <a:r>
              <a:rPr b="1" lang="en"/>
              <a:t>public opinion</a:t>
            </a:r>
            <a:r>
              <a:rPr lang="en"/>
              <a:t> on gun laws in the US in terms of pro- and anti-gun </a:t>
            </a:r>
            <a:r>
              <a:rPr b="1" lang="en"/>
              <a:t>sentiments</a:t>
            </a:r>
            <a:endParaRPr b="1"/>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rPr lang="en"/>
              <a:t>Perform </a:t>
            </a:r>
            <a:r>
              <a:rPr b="1" lang="en"/>
              <a:t>sentiment analysis</a:t>
            </a:r>
            <a:r>
              <a:rPr lang="en"/>
              <a:t> in terms of polarity and subjectivity detection.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8"/>
          <p:cNvSpPr txBox="1"/>
          <p:nvPr>
            <p:ph type="title"/>
          </p:nvPr>
        </p:nvSpPr>
        <p:spPr>
          <a:xfrm>
            <a:off x="4578325" y="2004775"/>
            <a:ext cx="4540500" cy="171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5200"/>
              <a:t>Data</a:t>
            </a:r>
            <a:endParaRPr sz="5200"/>
          </a:p>
          <a:p>
            <a:pPr indent="0" lvl="0" marL="0" rtl="0" algn="ctr">
              <a:lnSpc>
                <a:spcPct val="100000"/>
              </a:lnSpc>
              <a:spcBef>
                <a:spcPts val="0"/>
              </a:spcBef>
              <a:spcAft>
                <a:spcPts val="0"/>
              </a:spcAft>
              <a:buSzPts val="3600"/>
              <a:buNone/>
            </a:pPr>
            <a:r>
              <a:rPr lang="en" sz="5200"/>
              <a:t>Preparation</a:t>
            </a:r>
            <a:endParaRPr sz="5200"/>
          </a:p>
        </p:txBody>
      </p:sp>
      <p:sp>
        <p:nvSpPr>
          <p:cNvPr id="439" name="Google Shape;439;p8"/>
          <p:cNvSpPr txBox="1"/>
          <p:nvPr>
            <p:ph idx="2" type="title"/>
          </p:nvPr>
        </p:nvSpPr>
        <p:spPr>
          <a:xfrm>
            <a:off x="5994924" y="577927"/>
            <a:ext cx="1707300" cy="1518600"/>
          </a:xfrm>
          <a:prstGeom prst="rect">
            <a:avLst/>
          </a:prstGeom>
          <a:noFill/>
          <a:ln>
            <a:noFill/>
          </a:ln>
        </p:spPr>
        <p:txBody>
          <a:bodyPr anchorCtr="0" anchor="ctr" bIns="91425" lIns="91425" spcFirstLastPara="1" rIns="91425" wrap="square" tIns="182875">
            <a:noAutofit/>
          </a:bodyPr>
          <a:lstStyle/>
          <a:p>
            <a:pPr indent="0" lvl="0" marL="0" rtl="0" algn="ctr">
              <a:lnSpc>
                <a:spcPct val="100000"/>
              </a:lnSpc>
              <a:spcBef>
                <a:spcPts val="0"/>
              </a:spcBef>
              <a:spcAft>
                <a:spcPts val="0"/>
              </a:spcAft>
              <a:buSzPts val="6000"/>
              <a:buNone/>
            </a:pPr>
            <a:r>
              <a:rPr lang="en">
                <a:solidFill>
                  <a:schemeClr val="dk1"/>
                </a:solidFill>
              </a:rPr>
              <a:t>02</a:t>
            </a:r>
            <a:endParaRPr>
              <a:solidFill>
                <a:schemeClr val="dk1"/>
              </a:solidFill>
            </a:endParaRPr>
          </a:p>
        </p:txBody>
      </p:sp>
      <p:pic>
        <p:nvPicPr>
          <p:cNvPr id="440" name="Google Shape;440;p8"/>
          <p:cNvPicPr preferRelativeResize="0"/>
          <p:nvPr/>
        </p:nvPicPr>
        <p:blipFill rotWithShape="1">
          <a:blip r:embed="rId4">
            <a:alphaModFix/>
          </a:blip>
          <a:srcRect b="0" l="24291" r="24296" t="0"/>
          <a:stretch/>
        </p:blipFill>
        <p:spPr>
          <a:xfrm>
            <a:off x="541775" y="538575"/>
            <a:ext cx="3145324" cy="4077600"/>
          </a:xfrm>
          <a:prstGeom prst="rect">
            <a:avLst/>
          </a:prstGeom>
          <a:noFill/>
          <a:ln>
            <a:noFill/>
          </a:ln>
        </p:spPr>
      </p:pic>
      <p:sp>
        <p:nvSpPr>
          <p:cNvPr id="441" name="Google Shape;441;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ocial Issues Thesis: Poverty and Homelessness by Slidesgo">
  <a:themeElements>
    <a:clrScheme name="Simple Light">
      <a:dk1>
        <a:srgbClr val="F7892F"/>
      </a:dk1>
      <a:lt1>
        <a:srgbClr val="555F69"/>
      </a:lt1>
      <a:dk2>
        <a:srgbClr val="FCF1E1"/>
      </a:dk2>
      <a:lt2>
        <a:srgbClr val="FAC231"/>
      </a:lt2>
      <a:accent1>
        <a:srgbClr val="455A64"/>
      </a:accent1>
      <a:accent2>
        <a:srgbClr val="EBEBEB"/>
      </a:accent2>
      <a:accent3>
        <a:srgbClr val="FFFFFF"/>
      </a:accent3>
      <a:accent4>
        <a:srgbClr val="FFFFFF"/>
      </a:accent4>
      <a:accent5>
        <a:srgbClr val="FFFFFF"/>
      </a:accent5>
      <a:accent6>
        <a:srgbClr val="FFFFFF"/>
      </a:accent6>
      <a:hlink>
        <a:srgbClr val="555F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