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90042a3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90042a3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c90042a30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c90042a30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c90042a3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c90042a3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c90042a30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c90042a3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c90042a3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c90042a3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90042a3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90042a3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90042a30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90042a30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90042a3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90042a3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90042a30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c90042a30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90042a3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90042a3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90042a30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c90042a30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c90042a3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c90042a3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379425" y="355525"/>
            <a:ext cx="6385150" cy="4472375"/>
            <a:chOff x="1379425" y="355525"/>
            <a:chExt cx="6385150" cy="4472375"/>
          </a:xfrm>
        </p:grpSpPr>
        <p:sp>
          <p:nvSpPr>
            <p:cNvPr id="55" name="Google Shape;55;p13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2"/>
          <p:cNvGrpSpPr/>
          <p:nvPr/>
        </p:nvGrpSpPr>
        <p:grpSpPr>
          <a:xfrm>
            <a:off x="1379425" y="355525"/>
            <a:ext cx="6385150" cy="4472375"/>
            <a:chOff x="1379425" y="355525"/>
            <a:chExt cx="6385150" cy="4472375"/>
          </a:xfrm>
        </p:grpSpPr>
        <p:sp>
          <p:nvSpPr>
            <p:cNvPr id="310" name="Google Shape;310;p22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 rot="5400000">
              <a:off x="5150975" y="4031675"/>
              <a:ext cx="704400" cy="435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" name="Google Shape;318;p22"/>
            <p:cNvCxnSpPr/>
            <p:nvPr/>
          </p:nvCxnSpPr>
          <p:spPr>
            <a:xfrm>
              <a:off x="5294400" y="1376538"/>
              <a:ext cx="0" cy="12801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22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2" name="Google Shape;322;p22"/>
            <p:cNvCxnSpPr/>
            <p:nvPr/>
          </p:nvCxnSpPr>
          <p:spPr>
            <a:xfrm>
              <a:off x="5978325" y="2957525"/>
              <a:ext cx="0" cy="2715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22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528357" y="3579462"/>
              <a:ext cx="572125" cy="671025"/>
            </a:xfrm>
            <a:custGeom>
              <a:rect b="b" l="l" r="r" t="t"/>
              <a:pathLst>
                <a:path extrusionOk="0" h="26841" w="22885">
                  <a:moveTo>
                    <a:pt x="0" y="24048"/>
                  </a:moveTo>
                  <a:cubicBezTo>
                    <a:pt x="3232" y="24242"/>
                    <a:pt x="15580" y="29219"/>
                    <a:pt x="19394" y="25211"/>
                  </a:cubicBezTo>
                  <a:cubicBezTo>
                    <a:pt x="23208" y="21203"/>
                    <a:pt x="22303" y="4202"/>
                    <a:pt x="22885" y="0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4" name="Google Shape;334;p22"/>
            <p:cNvSpPr/>
            <p:nvPr/>
          </p:nvSpPr>
          <p:spPr>
            <a:xfrm>
              <a:off x="2999468" y="2148425"/>
              <a:ext cx="442854" cy="2055700"/>
            </a:xfrm>
            <a:custGeom>
              <a:rect b="b" l="l" r="r" t="t"/>
              <a:pathLst>
                <a:path extrusionOk="0" h="82228" w="19654">
                  <a:moveTo>
                    <a:pt x="1424" y="0"/>
                  </a:moveTo>
                  <a:cubicBezTo>
                    <a:pt x="1424" y="12024"/>
                    <a:pt x="-1614" y="58438"/>
                    <a:pt x="1424" y="72143"/>
                  </a:cubicBezTo>
                  <a:cubicBezTo>
                    <a:pt x="4462" y="85848"/>
                    <a:pt x="16616" y="80547"/>
                    <a:pt x="19654" y="82228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35" name="Google Shape;335;p22"/>
            <p:cNvCxnSpPr>
              <a:stCxn id="325" idx="3"/>
              <a:endCxn id="326" idx="1"/>
            </p:cNvCxnSpPr>
            <p:nvPr/>
          </p:nvCxnSpPr>
          <p:spPr>
            <a:xfrm>
              <a:off x="3423025" y="1910776"/>
              <a:ext cx="2298000" cy="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2"/>
            <p:cNvCxnSpPr/>
            <p:nvPr/>
          </p:nvCxnSpPr>
          <p:spPr>
            <a:xfrm>
              <a:off x="5662725" y="2181782"/>
              <a:ext cx="315600" cy="261900"/>
            </a:xfrm>
            <a:prstGeom prst="curvedConnector3">
              <a:avLst>
                <a:gd fmla="val 86082" name="adj1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2"/>
            <p:cNvCxnSpPr/>
            <p:nvPr/>
          </p:nvCxnSpPr>
          <p:spPr>
            <a:xfrm flipH="1">
              <a:off x="5439738" y="2181782"/>
              <a:ext cx="265800" cy="106500"/>
            </a:xfrm>
            <a:prstGeom prst="curvedConnector3">
              <a:avLst>
                <a:gd fmla="val 89010" name="adj1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2"/>
            <p:cNvCxnSpPr>
              <a:stCxn id="324" idx="1"/>
              <a:endCxn id="324" idx="1"/>
            </p:cNvCxnSpPr>
            <p:nvPr/>
          </p:nvCxnSpPr>
          <p:spPr>
            <a:xfrm>
              <a:off x="5978325" y="313365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2"/>
            <p:cNvCxnSpPr/>
            <p:nvPr/>
          </p:nvCxnSpPr>
          <p:spPr>
            <a:xfrm flipH="1" rot="-5400000">
              <a:off x="4713000" y="1836325"/>
              <a:ext cx="316800" cy="598800"/>
            </a:xfrm>
            <a:prstGeom prst="curvedConnector3">
              <a:avLst>
                <a:gd fmla="val -54837" name="adj1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0" name="Google Shape;340;p22"/>
          <p:cNvCxnSpPr/>
          <p:nvPr/>
        </p:nvCxnSpPr>
        <p:spPr>
          <a:xfrm flipH="1">
            <a:off x="5982900" y="705925"/>
            <a:ext cx="86400" cy="204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1" name="Google Shape;341;p22"/>
          <p:cNvCxnSpPr>
            <a:stCxn id="342" idx="2"/>
          </p:cNvCxnSpPr>
          <p:nvPr/>
        </p:nvCxnSpPr>
        <p:spPr>
          <a:xfrm flipH="1">
            <a:off x="5960375" y="1115125"/>
            <a:ext cx="1819500" cy="2278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2" name="Google Shape;342;p22"/>
          <p:cNvSpPr txBox="1"/>
          <p:nvPr/>
        </p:nvSpPr>
        <p:spPr>
          <a:xfrm>
            <a:off x="6415775" y="811825"/>
            <a:ext cx="2728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ESP8266-1 Internet Chip</a:t>
            </a:r>
            <a:endParaRPr sz="1800" u="sng">
              <a:solidFill>
                <a:srgbClr val="FFFFFF"/>
              </a:solidFill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5537250" y="365650"/>
            <a:ext cx="2728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Micro </a:t>
            </a:r>
            <a:r>
              <a:rPr lang="en" sz="1800" u="sng">
                <a:solidFill>
                  <a:srgbClr val="FFFFFF"/>
                </a:solidFill>
              </a:rPr>
              <a:t>SD Storage Board</a:t>
            </a:r>
            <a:endParaRPr sz="1800" u="sng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3"/>
          <p:cNvGrpSpPr/>
          <p:nvPr/>
        </p:nvGrpSpPr>
        <p:grpSpPr>
          <a:xfrm>
            <a:off x="-2334418" y="286683"/>
            <a:ext cx="7909924" cy="6462135"/>
            <a:chOff x="1379425" y="355525"/>
            <a:chExt cx="6385150" cy="4472375"/>
          </a:xfrm>
        </p:grpSpPr>
        <p:sp>
          <p:nvSpPr>
            <p:cNvPr id="349" name="Google Shape;349;p23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3"/>
          <p:cNvSpPr txBox="1"/>
          <p:nvPr/>
        </p:nvSpPr>
        <p:spPr>
          <a:xfrm>
            <a:off x="5827725" y="170300"/>
            <a:ext cx="3073800" cy="4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#ifndef _TRACKS_H_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#define _TRACKS_H_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&lt;Servo.h&gt;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Tracks uses the sabertooth 2x5 rc motor driver with the following configuration: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pin 3 is ON, 1, 2, 4, 5, 6 are OFF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FWD and TURN orange connected to forwardPin and turnPin (see attach)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FLIP + (red) and - (brown) connected to arduino Vin and Gnd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typedef enum TracksState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STANDING_STILL,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MOVING_FORWARD,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MOVING_BACKWARD,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TURNING_LEFT,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TURNING_RIGHT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 tracksState;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 Tracks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public:	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static const int FORWARD_PIN = 5;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static const int TURN_PIN = 4;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static const int MOVE_SPEED = 20;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static const int MOVE_TIME = 100;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Tracks();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~Tracks() {}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setup();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loop();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turnToAngle(int angle);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clockwiseTurn(int angle);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clockwiseCircle();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counterClockwiseTurn(int angle);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counterClockwiseCircle();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goForward(int units);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goBackward(int units);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stop();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inline int heading() { return m_heading; 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inline int x() { return m_x; 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inline int y() { return m_y; 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inline tracksState state() { return m_state; 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turnRight();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forward();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backward();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void turnLeft();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Servo left;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Servo right;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int m_heading;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int m_x;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int m_y;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tracksState m_state;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int m_delay;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4"/>
          <p:cNvGrpSpPr/>
          <p:nvPr/>
        </p:nvGrpSpPr>
        <p:grpSpPr>
          <a:xfrm>
            <a:off x="-2334418" y="286683"/>
            <a:ext cx="7909924" cy="6462135"/>
            <a:chOff x="1379425" y="355525"/>
            <a:chExt cx="6385150" cy="4472375"/>
          </a:xfrm>
        </p:grpSpPr>
        <p:sp>
          <p:nvSpPr>
            <p:cNvPr id="371" name="Google Shape;371;p24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4"/>
          <p:cNvSpPr txBox="1"/>
          <p:nvPr/>
        </p:nvSpPr>
        <p:spPr>
          <a:xfrm>
            <a:off x="5653175" y="160600"/>
            <a:ext cx="1900500" cy="4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#include "Tracks.h"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Tracks::Tracks() :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m_x(0),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m_y(0),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m_heading(0),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m_state(TracksState::STANDING_STILL),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m_delay(0) {}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Tracks::setup()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left.attach(TURN_PIN, 1000, 2000);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right.attach(FORWARD_PIN, 1000, 2000);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Tracks::loop()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switch (m_state)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case TracksState::STANDING_STILL: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stop();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case TracksState::TURNING_LEFT: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turnLeft();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case TracksState::TURNING_RIGHT: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turnRight();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case TracksState::MOVING_FORWARD: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forward();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case TracksState::MOVING_BACKWARD: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backward();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m_delay--;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if (m_delay &lt;= 0)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m_delay = 0;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m_state = TracksState::STANDING_STILL;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Tracks::turnRight()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right.write(40);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left.write(130);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Tracks::turnLeft()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right.write(130);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left.write(40);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Tracks::forward()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left.write(90 - MOVE_SPEED);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right.write(90 - MOVE_SPEED);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7124325" y="286675"/>
            <a:ext cx="1900500" cy="4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Tracks::backward()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left.write(90 + MOVE_SPEED);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right.write(90 + MOVE_SPEED);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Tracks::stop()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left.write(90);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right.write(90);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90 means turn Skooter 90 degrees to the left,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-90 means turn Skooter 90 degrees to the right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Tracks::turnToAngle(int angle)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(angle &lt; 0 ? clockwiseTurn(-angle) : counterClockwiseTurn(angle) 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Tracks::clockwiseTurn(int angle)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m_delay = floor(angle * 10250.0 / 360.0);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m_state = TracksState::TURNING_RIGHT;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turnRight();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Tracks::counterClockwiseTurn(int angle)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m_delay = floor(angle * 11000.0 / 360.0);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m_state = TracksState::TURNING_LEFT;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turnLeft();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Tracks::clockwiseCircle()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m_delay = 10750;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m_state = TracksState::TURNING_RIGHT;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turnRight();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Tracks::counterClockwiseCircle()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m_delay = 11250;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m_state = TracksState::TURNING_LEFT;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turnLeft();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Tracks::goForward(int units)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m_state = TracksState::MOVING_FORWARD;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m_delay = units * MOVE_TIME;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forward();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Tracks::goBackward(int units)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m_state = TracksState::MOVING_BACKWARD;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m_delay = units * MOVE_TIME;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backward();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25" y="135750"/>
            <a:ext cx="469582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050" y="133007"/>
            <a:ext cx="3978549" cy="298391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5"/>
          <p:cNvSpPr txBox="1"/>
          <p:nvPr/>
        </p:nvSpPr>
        <p:spPr>
          <a:xfrm>
            <a:off x="179338" y="2767841"/>
            <a:ext cx="4666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Fig1. V-SLAM 3D structure mapping by cometlabs.</a:t>
            </a:r>
            <a:endParaRPr b="1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Google Shape;396;p25"/>
          <p:cNvSpPr txBox="1"/>
          <p:nvPr/>
        </p:nvSpPr>
        <p:spPr>
          <a:xfrm>
            <a:off x="5013048" y="3143270"/>
            <a:ext cx="3912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Fig2. SLAM Floormap </a:t>
            </a: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by mathworks</a:t>
            </a: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b="1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7" name="Google Shape;397;p25"/>
          <p:cNvSpPr txBox="1"/>
          <p:nvPr>
            <p:ph idx="4294967295" type="title"/>
          </p:nvPr>
        </p:nvSpPr>
        <p:spPr>
          <a:xfrm>
            <a:off x="311700" y="435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4"/>
          <p:cNvGrpSpPr/>
          <p:nvPr/>
        </p:nvGrpSpPr>
        <p:grpSpPr>
          <a:xfrm>
            <a:off x="1379425" y="355525"/>
            <a:ext cx="6385150" cy="4472375"/>
            <a:chOff x="1379425" y="355525"/>
            <a:chExt cx="6385150" cy="4472375"/>
          </a:xfrm>
        </p:grpSpPr>
        <p:sp>
          <p:nvSpPr>
            <p:cNvPr id="76" name="Google Shape;76;p14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5722775" y="482975"/>
            <a:ext cx="2938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Microcontroller Board</a:t>
            </a:r>
            <a:endParaRPr sz="1800" u="sng">
              <a:solidFill>
                <a:srgbClr val="FFFFFF"/>
              </a:solidFill>
            </a:endParaRPr>
          </a:p>
        </p:txBody>
      </p:sp>
      <p:cxnSp>
        <p:nvCxnSpPr>
          <p:cNvPr id="93" name="Google Shape;93;p14"/>
          <p:cNvCxnSpPr/>
          <p:nvPr/>
        </p:nvCxnSpPr>
        <p:spPr>
          <a:xfrm flipH="1">
            <a:off x="5451725" y="833175"/>
            <a:ext cx="1496100" cy="191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5"/>
          <p:cNvGrpSpPr/>
          <p:nvPr/>
        </p:nvGrpSpPr>
        <p:grpSpPr>
          <a:xfrm>
            <a:off x="1379425" y="355525"/>
            <a:ext cx="6385150" cy="4472375"/>
            <a:chOff x="1379425" y="355525"/>
            <a:chExt cx="6385150" cy="4472375"/>
          </a:xfrm>
        </p:grpSpPr>
        <p:sp>
          <p:nvSpPr>
            <p:cNvPr id="99" name="Google Shape;99;p15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5"/>
            <p:cNvCxnSpPr>
              <a:stCxn id="103" idx="0"/>
              <a:endCxn id="109" idx="0"/>
            </p:cNvCxnSpPr>
            <p:nvPr/>
          </p:nvCxnSpPr>
          <p:spPr>
            <a:xfrm flipH="1" rot="-5400000">
              <a:off x="4713000" y="1836325"/>
              <a:ext cx="316800" cy="598800"/>
            </a:xfrm>
            <a:prstGeom prst="curvedConnector3">
              <a:avLst>
                <a:gd fmla="val -54837" name="adj1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>
            <a:off x="1379425" y="361725"/>
            <a:ext cx="6385150" cy="4472375"/>
            <a:chOff x="1379425" y="355525"/>
            <a:chExt cx="6385150" cy="4472375"/>
          </a:xfrm>
        </p:grpSpPr>
        <p:sp>
          <p:nvSpPr>
            <p:cNvPr id="121" name="Google Shape;121;p16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16"/>
            <p:cNvCxnSpPr>
              <a:stCxn id="125" idx="0"/>
              <a:endCxn id="131" idx="0"/>
            </p:cNvCxnSpPr>
            <p:nvPr/>
          </p:nvCxnSpPr>
          <p:spPr>
            <a:xfrm flipH="1" rot="-5400000">
              <a:off x="4713000" y="1836325"/>
              <a:ext cx="316800" cy="598800"/>
            </a:xfrm>
            <a:prstGeom prst="curvedConnector3">
              <a:avLst>
                <a:gd fmla="val -54837" name="adj1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" name="Google Shape;138;p16"/>
          <p:cNvSpPr txBox="1"/>
          <p:nvPr/>
        </p:nvSpPr>
        <p:spPr>
          <a:xfrm>
            <a:off x="1887075" y="527632"/>
            <a:ext cx="1608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Power Supply</a:t>
            </a:r>
            <a:endParaRPr sz="1800" u="sng">
              <a:solidFill>
                <a:srgbClr val="FFFFFF"/>
              </a:solidFill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2802725" y="860575"/>
            <a:ext cx="1348800" cy="115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7"/>
          <p:cNvGrpSpPr/>
          <p:nvPr/>
        </p:nvGrpSpPr>
        <p:grpSpPr>
          <a:xfrm>
            <a:off x="1379425" y="355525"/>
            <a:ext cx="6385150" cy="4472375"/>
            <a:chOff x="1379425" y="355525"/>
            <a:chExt cx="6385150" cy="4472375"/>
          </a:xfrm>
        </p:grpSpPr>
        <p:sp>
          <p:nvSpPr>
            <p:cNvPr id="145" name="Google Shape;145;p17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 rot="5400000">
              <a:off x="5150975" y="4031675"/>
              <a:ext cx="704400" cy="435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528357" y="3579462"/>
              <a:ext cx="572125" cy="671025"/>
            </a:xfrm>
            <a:custGeom>
              <a:rect b="b" l="l" r="r" t="t"/>
              <a:pathLst>
                <a:path extrusionOk="0" h="26841" w="22885">
                  <a:moveTo>
                    <a:pt x="0" y="24048"/>
                  </a:moveTo>
                  <a:cubicBezTo>
                    <a:pt x="3232" y="24242"/>
                    <a:pt x="15580" y="29219"/>
                    <a:pt x="19394" y="25211"/>
                  </a:cubicBezTo>
                  <a:cubicBezTo>
                    <a:pt x="23208" y="21203"/>
                    <a:pt x="22303" y="4202"/>
                    <a:pt x="22885" y="0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" name="Google Shape;167;p17"/>
            <p:cNvSpPr/>
            <p:nvPr/>
          </p:nvSpPr>
          <p:spPr>
            <a:xfrm>
              <a:off x="2999468" y="2148425"/>
              <a:ext cx="442854" cy="2055700"/>
            </a:xfrm>
            <a:custGeom>
              <a:rect b="b" l="l" r="r" t="t"/>
              <a:pathLst>
                <a:path extrusionOk="0" h="82228" w="19654">
                  <a:moveTo>
                    <a:pt x="1424" y="0"/>
                  </a:moveTo>
                  <a:cubicBezTo>
                    <a:pt x="1424" y="12024"/>
                    <a:pt x="-1614" y="58438"/>
                    <a:pt x="1424" y="72143"/>
                  </a:cubicBezTo>
                  <a:cubicBezTo>
                    <a:pt x="4462" y="85848"/>
                    <a:pt x="16616" y="80547"/>
                    <a:pt x="19654" y="82228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68" name="Google Shape;168;p17"/>
            <p:cNvCxnSpPr>
              <a:stCxn id="158" idx="3"/>
              <a:endCxn id="159" idx="1"/>
            </p:cNvCxnSpPr>
            <p:nvPr/>
          </p:nvCxnSpPr>
          <p:spPr>
            <a:xfrm>
              <a:off x="3423025" y="1910776"/>
              <a:ext cx="2298000" cy="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7"/>
            <p:cNvCxnSpPr/>
            <p:nvPr/>
          </p:nvCxnSpPr>
          <p:spPr>
            <a:xfrm flipH="1" rot="-5400000">
              <a:off x="4713000" y="1836325"/>
              <a:ext cx="316800" cy="598800"/>
            </a:xfrm>
            <a:prstGeom prst="curvedConnector3">
              <a:avLst>
                <a:gd fmla="val -54837" name="adj1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8"/>
          <p:cNvGrpSpPr/>
          <p:nvPr/>
        </p:nvGrpSpPr>
        <p:grpSpPr>
          <a:xfrm>
            <a:off x="1379425" y="355525"/>
            <a:ext cx="6385150" cy="4472375"/>
            <a:chOff x="1379425" y="355525"/>
            <a:chExt cx="6385150" cy="4472375"/>
          </a:xfrm>
        </p:grpSpPr>
        <p:sp>
          <p:nvSpPr>
            <p:cNvPr id="175" name="Google Shape;175;p18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 rot="5400000">
              <a:off x="5150975" y="4031675"/>
              <a:ext cx="704400" cy="435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528357" y="3579462"/>
              <a:ext cx="572125" cy="671025"/>
            </a:xfrm>
            <a:custGeom>
              <a:rect b="b" l="l" r="r" t="t"/>
              <a:pathLst>
                <a:path extrusionOk="0" h="26841" w="22885">
                  <a:moveTo>
                    <a:pt x="0" y="24048"/>
                  </a:moveTo>
                  <a:cubicBezTo>
                    <a:pt x="3232" y="24242"/>
                    <a:pt x="15580" y="29219"/>
                    <a:pt x="19394" y="25211"/>
                  </a:cubicBezTo>
                  <a:cubicBezTo>
                    <a:pt x="23208" y="21203"/>
                    <a:pt x="22303" y="4202"/>
                    <a:pt x="22885" y="0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7" name="Google Shape;197;p18"/>
            <p:cNvSpPr/>
            <p:nvPr/>
          </p:nvSpPr>
          <p:spPr>
            <a:xfrm>
              <a:off x="2999468" y="2148425"/>
              <a:ext cx="442854" cy="2055700"/>
            </a:xfrm>
            <a:custGeom>
              <a:rect b="b" l="l" r="r" t="t"/>
              <a:pathLst>
                <a:path extrusionOk="0" h="82228" w="19654">
                  <a:moveTo>
                    <a:pt x="1424" y="0"/>
                  </a:moveTo>
                  <a:cubicBezTo>
                    <a:pt x="1424" y="12024"/>
                    <a:pt x="-1614" y="58438"/>
                    <a:pt x="1424" y="72143"/>
                  </a:cubicBezTo>
                  <a:cubicBezTo>
                    <a:pt x="4462" y="85848"/>
                    <a:pt x="16616" y="80547"/>
                    <a:pt x="19654" y="82228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8" name="Google Shape;198;p18"/>
            <p:cNvCxnSpPr>
              <a:stCxn id="188" idx="3"/>
              <a:endCxn id="189" idx="1"/>
            </p:cNvCxnSpPr>
            <p:nvPr/>
          </p:nvCxnSpPr>
          <p:spPr>
            <a:xfrm>
              <a:off x="3423025" y="1910776"/>
              <a:ext cx="2298000" cy="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8"/>
            <p:cNvCxnSpPr/>
            <p:nvPr/>
          </p:nvCxnSpPr>
          <p:spPr>
            <a:xfrm flipH="1" rot="-5400000">
              <a:off x="4713000" y="1836325"/>
              <a:ext cx="316800" cy="598800"/>
            </a:xfrm>
            <a:prstGeom prst="curvedConnector3">
              <a:avLst>
                <a:gd fmla="val -54837" name="adj1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18"/>
          <p:cNvSpPr txBox="1"/>
          <p:nvPr/>
        </p:nvSpPr>
        <p:spPr>
          <a:xfrm>
            <a:off x="5438275" y="303800"/>
            <a:ext cx="31242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Continuous Rotation Servos</a:t>
            </a:r>
            <a:endParaRPr sz="1800" u="sng">
              <a:solidFill>
                <a:srgbClr val="FFFFFF"/>
              </a:solidFill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 flipH="1">
            <a:off x="6128250" y="644050"/>
            <a:ext cx="671100" cy="1246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2" name="Google Shape;202;p18"/>
          <p:cNvCxnSpPr/>
          <p:nvPr/>
        </p:nvCxnSpPr>
        <p:spPr>
          <a:xfrm>
            <a:off x="1961325" y="3452825"/>
            <a:ext cx="2050200" cy="810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3" name="Google Shape;203;p18"/>
          <p:cNvSpPr txBox="1"/>
          <p:nvPr/>
        </p:nvSpPr>
        <p:spPr>
          <a:xfrm>
            <a:off x="263850" y="3096859"/>
            <a:ext cx="2802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Sabretooth 2x5 R/C Motor Driver</a:t>
            </a:r>
            <a:endParaRPr sz="1800" u="sng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9"/>
          <p:cNvGrpSpPr/>
          <p:nvPr/>
        </p:nvGrpSpPr>
        <p:grpSpPr>
          <a:xfrm>
            <a:off x="1379425" y="355525"/>
            <a:ext cx="6385150" cy="4472375"/>
            <a:chOff x="1379425" y="355525"/>
            <a:chExt cx="6385150" cy="4472375"/>
          </a:xfrm>
        </p:grpSpPr>
        <p:sp>
          <p:nvSpPr>
            <p:cNvPr id="209" name="Google Shape;209;p19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5400000">
              <a:off x="5150975" y="4031675"/>
              <a:ext cx="704400" cy="435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19"/>
            <p:cNvCxnSpPr/>
            <p:nvPr/>
          </p:nvCxnSpPr>
          <p:spPr>
            <a:xfrm>
              <a:off x="5294400" y="1376538"/>
              <a:ext cx="0" cy="12801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19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528357" y="3579462"/>
              <a:ext cx="572125" cy="671025"/>
            </a:xfrm>
            <a:custGeom>
              <a:rect b="b" l="l" r="r" t="t"/>
              <a:pathLst>
                <a:path extrusionOk="0" h="26841" w="22885">
                  <a:moveTo>
                    <a:pt x="0" y="24048"/>
                  </a:moveTo>
                  <a:cubicBezTo>
                    <a:pt x="3232" y="24242"/>
                    <a:pt x="15580" y="29219"/>
                    <a:pt x="19394" y="25211"/>
                  </a:cubicBezTo>
                  <a:cubicBezTo>
                    <a:pt x="23208" y="21203"/>
                    <a:pt x="22303" y="4202"/>
                    <a:pt x="22885" y="0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1" name="Google Shape;231;p19"/>
            <p:cNvSpPr/>
            <p:nvPr/>
          </p:nvSpPr>
          <p:spPr>
            <a:xfrm>
              <a:off x="2999468" y="2148425"/>
              <a:ext cx="442854" cy="2055700"/>
            </a:xfrm>
            <a:custGeom>
              <a:rect b="b" l="l" r="r" t="t"/>
              <a:pathLst>
                <a:path extrusionOk="0" h="82228" w="19654">
                  <a:moveTo>
                    <a:pt x="1424" y="0"/>
                  </a:moveTo>
                  <a:cubicBezTo>
                    <a:pt x="1424" y="12024"/>
                    <a:pt x="-1614" y="58438"/>
                    <a:pt x="1424" y="72143"/>
                  </a:cubicBezTo>
                  <a:cubicBezTo>
                    <a:pt x="4462" y="85848"/>
                    <a:pt x="16616" y="80547"/>
                    <a:pt x="19654" y="82228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32" name="Google Shape;232;p19"/>
            <p:cNvCxnSpPr>
              <a:stCxn id="222" idx="3"/>
              <a:endCxn id="223" idx="1"/>
            </p:cNvCxnSpPr>
            <p:nvPr/>
          </p:nvCxnSpPr>
          <p:spPr>
            <a:xfrm>
              <a:off x="3423025" y="1910776"/>
              <a:ext cx="2298000" cy="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" name="Google Shape;233;p19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" name="Google Shape;234;p19"/>
            <p:cNvCxnSpPr/>
            <p:nvPr/>
          </p:nvCxnSpPr>
          <p:spPr>
            <a:xfrm flipH="1" rot="-5400000">
              <a:off x="4713000" y="1836325"/>
              <a:ext cx="316800" cy="598800"/>
            </a:xfrm>
            <a:prstGeom prst="curvedConnector3">
              <a:avLst>
                <a:gd fmla="val -54837" name="adj1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0"/>
          <p:cNvGrpSpPr/>
          <p:nvPr/>
        </p:nvGrpSpPr>
        <p:grpSpPr>
          <a:xfrm>
            <a:off x="1379425" y="355525"/>
            <a:ext cx="6385150" cy="4472375"/>
            <a:chOff x="1379425" y="355525"/>
            <a:chExt cx="6385150" cy="4472375"/>
          </a:xfrm>
        </p:grpSpPr>
        <p:sp>
          <p:nvSpPr>
            <p:cNvPr id="240" name="Google Shape;240;p20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 rot="5400000">
              <a:off x="5150975" y="4031675"/>
              <a:ext cx="704400" cy="435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20"/>
            <p:cNvCxnSpPr/>
            <p:nvPr/>
          </p:nvCxnSpPr>
          <p:spPr>
            <a:xfrm>
              <a:off x="5294400" y="1376538"/>
              <a:ext cx="0" cy="12801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20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4528357" y="3579462"/>
              <a:ext cx="572125" cy="671025"/>
            </a:xfrm>
            <a:custGeom>
              <a:rect b="b" l="l" r="r" t="t"/>
              <a:pathLst>
                <a:path extrusionOk="0" h="26841" w="22885">
                  <a:moveTo>
                    <a:pt x="0" y="24048"/>
                  </a:moveTo>
                  <a:cubicBezTo>
                    <a:pt x="3232" y="24242"/>
                    <a:pt x="15580" y="29219"/>
                    <a:pt x="19394" y="25211"/>
                  </a:cubicBezTo>
                  <a:cubicBezTo>
                    <a:pt x="23208" y="21203"/>
                    <a:pt x="22303" y="4202"/>
                    <a:pt x="22885" y="0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2" name="Google Shape;262;p20"/>
            <p:cNvSpPr/>
            <p:nvPr/>
          </p:nvSpPr>
          <p:spPr>
            <a:xfrm>
              <a:off x="2999468" y="2148425"/>
              <a:ext cx="442854" cy="2055700"/>
            </a:xfrm>
            <a:custGeom>
              <a:rect b="b" l="l" r="r" t="t"/>
              <a:pathLst>
                <a:path extrusionOk="0" h="82228" w="19654">
                  <a:moveTo>
                    <a:pt x="1424" y="0"/>
                  </a:moveTo>
                  <a:cubicBezTo>
                    <a:pt x="1424" y="12024"/>
                    <a:pt x="-1614" y="58438"/>
                    <a:pt x="1424" y="72143"/>
                  </a:cubicBezTo>
                  <a:cubicBezTo>
                    <a:pt x="4462" y="85848"/>
                    <a:pt x="16616" y="80547"/>
                    <a:pt x="19654" y="82228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3" name="Google Shape;263;p20"/>
            <p:cNvCxnSpPr>
              <a:stCxn id="253" idx="3"/>
              <a:endCxn id="254" idx="1"/>
            </p:cNvCxnSpPr>
            <p:nvPr/>
          </p:nvCxnSpPr>
          <p:spPr>
            <a:xfrm>
              <a:off x="3423025" y="1910776"/>
              <a:ext cx="2298000" cy="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" name="Google Shape;264;p20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" name="Google Shape;265;p20"/>
            <p:cNvCxnSpPr/>
            <p:nvPr/>
          </p:nvCxnSpPr>
          <p:spPr>
            <a:xfrm flipH="1" rot="-5400000">
              <a:off x="4713000" y="1836325"/>
              <a:ext cx="316800" cy="598800"/>
            </a:xfrm>
            <a:prstGeom prst="curvedConnector3">
              <a:avLst>
                <a:gd fmla="val -54837" name="adj1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6" name="Google Shape;266;p20"/>
          <p:cNvCxnSpPr/>
          <p:nvPr/>
        </p:nvCxnSpPr>
        <p:spPr>
          <a:xfrm flipH="1">
            <a:off x="4625700" y="569800"/>
            <a:ext cx="2247900" cy="749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7" name="Google Shape;267;p20"/>
          <p:cNvCxnSpPr/>
          <p:nvPr/>
        </p:nvCxnSpPr>
        <p:spPr>
          <a:xfrm>
            <a:off x="2357275" y="538875"/>
            <a:ext cx="1822200" cy="265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8" name="Google Shape;268;p20"/>
          <p:cNvSpPr txBox="1"/>
          <p:nvPr/>
        </p:nvSpPr>
        <p:spPr>
          <a:xfrm>
            <a:off x="5606225" y="230675"/>
            <a:ext cx="30615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Lidar Mount &amp; Step Servo</a:t>
            </a:r>
            <a:endParaRPr sz="1800" u="sng">
              <a:solidFill>
                <a:srgbClr val="FFFFFF"/>
              </a:solidFill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1639600" y="198625"/>
            <a:ext cx="1590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Lidar Sensor</a:t>
            </a:r>
            <a:endParaRPr sz="1800" u="sng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1"/>
          <p:cNvGrpSpPr/>
          <p:nvPr/>
        </p:nvGrpSpPr>
        <p:grpSpPr>
          <a:xfrm>
            <a:off x="1379425" y="355525"/>
            <a:ext cx="6385150" cy="4472375"/>
            <a:chOff x="1379425" y="355525"/>
            <a:chExt cx="6385150" cy="4472375"/>
          </a:xfrm>
        </p:grpSpPr>
        <p:sp>
          <p:nvSpPr>
            <p:cNvPr id="275" name="Google Shape;275;p21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 rot="5400000">
              <a:off x="5150975" y="4031675"/>
              <a:ext cx="704400" cy="435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588125" y="959800"/>
              <a:ext cx="3967800" cy="307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099500" y="1977325"/>
              <a:ext cx="945000" cy="2700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228125" y="2126900"/>
              <a:ext cx="2694900" cy="27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" name="Google Shape;283;p21"/>
            <p:cNvCxnSpPr/>
            <p:nvPr/>
          </p:nvCxnSpPr>
          <p:spPr>
            <a:xfrm>
              <a:off x="5294400" y="1376538"/>
              <a:ext cx="0" cy="12801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" name="Google Shape;284;p21"/>
            <p:cNvSpPr/>
            <p:nvPr/>
          </p:nvSpPr>
          <p:spPr>
            <a:xfrm>
              <a:off x="3647700" y="758525"/>
              <a:ext cx="18486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9606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4714200" y="355525"/>
              <a:ext cx="469200" cy="604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" name="Google Shape;287;p21"/>
            <p:cNvCxnSpPr/>
            <p:nvPr/>
          </p:nvCxnSpPr>
          <p:spPr>
            <a:xfrm>
              <a:off x="5978325" y="2957525"/>
              <a:ext cx="0" cy="2715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8" name="Google Shape;288;p21"/>
            <p:cNvSpPr/>
            <p:nvPr/>
          </p:nvSpPr>
          <p:spPr>
            <a:xfrm rot="5400000">
              <a:off x="5692425" y="2589375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5400000">
              <a:off x="5692425" y="3259950"/>
              <a:ext cx="571800" cy="319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588125" y="1673176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5720975" y="1673302"/>
              <a:ext cx="834900" cy="47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55587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1379425" y="1230000"/>
              <a:ext cx="1208700" cy="3597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620875" y="2294250"/>
              <a:ext cx="1100100" cy="12894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449500" y="3758075"/>
              <a:ext cx="1073700" cy="84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423025" y="2294260"/>
              <a:ext cx="1100100" cy="141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rot="-5400000">
              <a:off x="4601325" y="2602875"/>
              <a:ext cx="657000" cy="292200"/>
            </a:xfrm>
            <a:prstGeom prst="roundRect">
              <a:avLst>
                <a:gd fmla="val 40922" name="adj"/>
              </a:avLst>
            </a:prstGeom>
            <a:solidFill>
              <a:srgbClr val="000000"/>
            </a:solidFill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4528357" y="3579462"/>
              <a:ext cx="572125" cy="671025"/>
            </a:xfrm>
            <a:custGeom>
              <a:rect b="b" l="l" r="r" t="t"/>
              <a:pathLst>
                <a:path extrusionOk="0" h="26841" w="22885">
                  <a:moveTo>
                    <a:pt x="0" y="24048"/>
                  </a:moveTo>
                  <a:cubicBezTo>
                    <a:pt x="3232" y="24242"/>
                    <a:pt x="15580" y="29219"/>
                    <a:pt x="19394" y="25211"/>
                  </a:cubicBezTo>
                  <a:cubicBezTo>
                    <a:pt x="23208" y="21203"/>
                    <a:pt x="22303" y="4202"/>
                    <a:pt x="22885" y="0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9" name="Google Shape;299;p21"/>
            <p:cNvSpPr/>
            <p:nvPr/>
          </p:nvSpPr>
          <p:spPr>
            <a:xfrm>
              <a:off x="2999468" y="2148425"/>
              <a:ext cx="442854" cy="2055700"/>
            </a:xfrm>
            <a:custGeom>
              <a:rect b="b" l="l" r="r" t="t"/>
              <a:pathLst>
                <a:path extrusionOk="0" h="82228" w="19654">
                  <a:moveTo>
                    <a:pt x="1424" y="0"/>
                  </a:moveTo>
                  <a:cubicBezTo>
                    <a:pt x="1424" y="12024"/>
                    <a:pt x="-1614" y="58438"/>
                    <a:pt x="1424" y="72143"/>
                  </a:cubicBezTo>
                  <a:cubicBezTo>
                    <a:pt x="4462" y="85848"/>
                    <a:pt x="16616" y="80547"/>
                    <a:pt x="19654" y="82228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00" name="Google Shape;300;p21"/>
            <p:cNvCxnSpPr>
              <a:stCxn id="290" idx="3"/>
              <a:endCxn id="291" idx="1"/>
            </p:cNvCxnSpPr>
            <p:nvPr/>
          </p:nvCxnSpPr>
          <p:spPr>
            <a:xfrm>
              <a:off x="3423025" y="1910776"/>
              <a:ext cx="2298000" cy="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1"/>
            <p:cNvCxnSpPr/>
            <p:nvPr/>
          </p:nvCxnSpPr>
          <p:spPr>
            <a:xfrm>
              <a:off x="5662725" y="2181782"/>
              <a:ext cx="315600" cy="261900"/>
            </a:xfrm>
            <a:prstGeom prst="curvedConnector3">
              <a:avLst>
                <a:gd fmla="val 86082" name="adj1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1"/>
            <p:cNvCxnSpPr/>
            <p:nvPr/>
          </p:nvCxnSpPr>
          <p:spPr>
            <a:xfrm flipH="1">
              <a:off x="5439738" y="2181782"/>
              <a:ext cx="265800" cy="106500"/>
            </a:xfrm>
            <a:prstGeom prst="curvedConnector3">
              <a:avLst>
                <a:gd fmla="val 89010" name="adj1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1"/>
            <p:cNvCxnSpPr>
              <a:stCxn id="289" idx="1"/>
              <a:endCxn id="289" idx="1"/>
            </p:cNvCxnSpPr>
            <p:nvPr/>
          </p:nvCxnSpPr>
          <p:spPr>
            <a:xfrm>
              <a:off x="5978325" y="313365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1"/>
            <p:cNvCxnSpPr/>
            <p:nvPr/>
          </p:nvCxnSpPr>
          <p:spPr>
            <a:xfrm flipH="1" rot="-5400000">
              <a:off x="4713000" y="1836325"/>
              <a:ext cx="316800" cy="598800"/>
            </a:xfrm>
            <a:prstGeom prst="curvedConnector3">
              <a:avLst>
                <a:gd fmla="val -54837" name="adj1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