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51206400" cy="28803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E7E7"/>
    <a:srgbClr val="CBCB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>
        <p:scale>
          <a:sx n="25" d="100"/>
          <a:sy n="25" d="100"/>
        </p:scale>
        <p:origin x="798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0" y="4713925"/>
            <a:ext cx="38404800" cy="10027920"/>
          </a:xfrm>
        </p:spPr>
        <p:txBody>
          <a:bodyPr anchor="b"/>
          <a:lstStyle>
            <a:lvl1pPr algn="ctr">
              <a:defRPr sz="25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0" y="15128560"/>
            <a:ext cx="38404800" cy="6954200"/>
          </a:xfrm>
        </p:spPr>
        <p:txBody>
          <a:bodyPr/>
          <a:lstStyle>
            <a:lvl1pPr marL="0" indent="0" algn="ctr">
              <a:buNone/>
              <a:defRPr sz="10080"/>
            </a:lvl1pPr>
            <a:lvl2pPr marL="1920240" indent="0" algn="ctr">
              <a:buNone/>
              <a:defRPr sz="8400"/>
            </a:lvl2pPr>
            <a:lvl3pPr marL="3840480" indent="0" algn="ctr">
              <a:buNone/>
              <a:defRPr sz="7560"/>
            </a:lvl3pPr>
            <a:lvl4pPr marL="5760720" indent="0" algn="ctr">
              <a:buNone/>
              <a:defRPr sz="6720"/>
            </a:lvl4pPr>
            <a:lvl5pPr marL="7680960" indent="0" algn="ctr">
              <a:buNone/>
              <a:defRPr sz="6720"/>
            </a:lvl5pPr>
            <a:lvl6pPr marL="9601200" indent="0" algn="ctr">
              <a:buNone/>
              <a:defRPr sz="6720"/>
            </a:lvl6pPr>
            <a:lvl7pPr marL="11521440" indent="0" algn="ctr">
              <a:buNone/>
              <a:defRPr sz="6720"/>
            </a:lvl7pPr>
            <a:lvl8pPr marL="13441680" indent="0" algn="ctr">
              <a:buNone/>
              <a:defRPr sz="6720"/>
            </a:lvl8pPr>
            <a:lvl9pPr marL="15361920" indent="0" algn="ctr">
              <a:buNone/>
              <a:defRPr sz="672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5EC44-C5A7-40BF-BD7F-980CC5279D14}" type="datetimeFigureOut">
              <a:rPr lang="ko-KR" altLang="en-US" smtClean="0"/>
              <a:t>2022-11-06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12689-CF6A-4AE8-B3C6-22A42917D2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277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5EC44-C5A7-40BF-BD7F-980CC5279D14}" type="datetimeFigureOut">
              <a:rPr lang="ko-KR" altLang="en-US" smtClean="0"/>
              <a:t>2022-11-06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12689-CF6A-4AE8-B3C6-22A42917D2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0101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0" y="1533525"/>
            <a:ext cx="11041380" cy="2440972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0" y="1533525"/>
            <a:ext cx="32484060" cy="2440972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5EC44-C5A7-40BF-BD7F-980CC5279D14}" type="datetimeFigureOut">
              <a:rPr lang="ko-KR" altLang="en-US" smtClean="0"/>
              <a:t>2022-11-06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12689-CF6A-4AE8-B3C6-22A42917D2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1068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5EC44-C5A7-40BF-BD7F-980CC5279D14}" type="datetimeFigureOut">
              <a:rPr lang="ko-KR" altLang="en-US" smtClean="0"/>
              <a:t>2022-11-06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12689-CF6A-4AE8-B3C6-22A42917D2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7220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0" y="7180902"/>
            <a:ext cx="44165520" cy="11981495"/>
          </a:xfrm>
        </p:spPr>
        <p:txBody>
          <a:bodyPr anchor="b"/>
          <a:lstStyle>
            <a:lvl1pPr>
              <a:defRPr sz="25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0" y="19275747"/>
            <a:ext cx="44165520" cy="6300785"/>
          </a:xfrm>
        </p:spPr>
        <p:txBody>
          <a:bodyPr/>
          <a:lstStyle>
            <a:lvl1pPr marL="0" indent="0">
              <a:buNone/>
              <a:defRPr sz="10080">
                <a:solidFill>
                  <a:schemeClr val="tx1">
                    <a:tint val="75000"/>
                  </a:schemeClr>
                </a:solidFill>
              </a:defRPr>
            </a:lvl1pPr>
            <a:lvl2pPr marL="1920240" indent="0">
              <a:buNone/>
              <a:defRPr sz="8400">
                <a:solidFill>
                  <a:schemeClr val="tx1">
                    <a:tint val="75000"/>
                  </a:schemeClr>
                </a:solidFill>
              </a:defRPr>
            </a:lvl2pPr>
            <a:lvl3pPr marL="3840480" indent="0">
              <a:buNone/>
              <a:defRPr sz="7560">
                <a:solidFill>
                  <a:schemeClr val="tx1">
                    <a:tint val="75000"/>
                  </a:schemeClr>
                </a:solidFill>
              </a:defRPr>
            </a:lvl3pPr>
            <a:lvl4pPr marL="576072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4pPr>
            <a:lvl5pPr marL="768096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5pPr>
            <a:lvl6pPr marL="960120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6pPr>
            <a:lvl7pPr marL="1152144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7pPr>
            <a:lvl8pPr marL="1344168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8pPr>
            <a:lvl9pPr marL="1536192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5EC44-C5A7-40BF-BD7F-980CC5279D14}" type="datetimeFigureOut">
              <a:rPr lang="ko-KR" altLang="en-US" smtClean="0"/>
              <a:t>2022-11-06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12689-CF6A-4AE8-B3C6-22A42917D2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4103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0" y="7667625"/>
            <a:ext cx="21762720" cy="1827562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0" y="7667625"/>
            <a:ext cx="21762720" cy="1827562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5EC44-C5A7-40BF-BD7F-980CC5279D14}" type="datetimeFigureOut">
              <a:rPr lang="ko-KR" altLang="en-US" smtClean="0"/>
              <a:t>2022-11-06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12689-CF6A-4AE8-B3C6-22A42917D2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7897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0" y="1533527"/>
            <a:ext cx="44165520" cy="556736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2" y="7060885"/>
            <a:ext cx="21662705" cy="3460430"/>
          </a:xfrm>
        </p:spPr>
        <p:txBody>
          <a:bodyPr anchor="b"/>
          <a:lstStyle>
            <a:lvl1pPr marL="0" indent="0">
              <a:buNone/>
              <a:defRPr sz="10080" b="1"/>
            </a:lvl1pPr>
            <a:lvl2pPr marL="1920240" indent="0">
              <a:buNone/>
              <a:defRPr sz="8400" b="1"/>
            </a:lvl2pPr>
            <a:lvl3pPr marL="3840480" indent="0">
              <a:buNone/>
              <a:defRPr sz="7560" b="1"/>
            </a:lvl3pPr>
            <a:lvl4pPr marL="5760720" indent="0">
              <a:buNone/>
              <a:defRPr sz="6720" b="1"/>
            </a:lvl4pPr>
            <a:lvl5pPr marL="7680960" indent="0">
              <a:buNone/>
              <a:defRPr sz="6720" b="1"/>
            </a:lvl5pPr>
            <a:lvl6pPr marL="9601200" indent="0">
              <a:buNone/>
              <a:defRPr sz="6720" b="1"/>
            </a:lvl6pPr>
            <a:lvl7pPr marL="11521440" indent="0">
              <a:buNone/>
              <a:defRPr sz="6720" b="1"/>
            </a:lvl7pPr>
            <a:lvl8pPr marL="13441680" indent="0">
              <a:buNone/>
              <a:defRPr sz="6720" b="1"/>
            </a:lvl8pPr>
            <a:lvl9pPr marL="15361920" indent="0">
              <a:buNone/>
              <a:defRPr sz="672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2" y="10521315"/>
            <a:ext cx="21662705" cy="1547527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0" y="7060885"/>
            <a:ext cx="21769390" cy="3460430"/>
          </a:xfrm>
        </p:spPr>
        <p:txBody>
          <a:bodyPr anchor="b"/>
          <a:lstStyle>
            <a:lvl1pPr marL="0" indent="0">
              <a:buNone/>
              <a:defRPr sz="10080" b="1"/>
            </a:lvl1pPr>
            <a:lvl2pPr marL="1920240" indent="0">
              <a:buNone/>
              <a:defRPr sz="8400" b="1"/>
            </a:lvl2pPr>
            <a:lvl3pPr marL="3840480" indent="0">
              <a:buNone/>
              <a:defRPr sz="7560" b="1"/>
            </a:lvl3pPr>
            <a:lvl4pPr marL="5760720" indent="0">
              <a:buNone/>
              <a:defRPr sz="6720" b="1"/>
            </a:lvl4pPr>
            <a:lvl5pPr marL="7680960" indent="0">
              <a:buNone/>
              <a:defRPr sz="6720" b="1"/>
            </a:lvl5pPr>
            <a:lvl6pPr marL="9601200" indent="0">
              <a:buNone/>
              <a:defRPr sz="6720" b="1"/>
            </a:lvl6pPr>
            <a:lvl7pPr marL="11521440" indent="0">
              <a:buNone/>
              <a:defRPr sz="6720" b="1"/>
            </a:lvl7pPr>
            <a:lvl8pPr marL="13441680" indent="0">
              <a:buNone/>
              <a:defRPr sz="6720" b="1"/>
            </a:lvl8pPr>
            <a:lvl9pPr marL="15361920" indent="0">
              <a:buNone/>
              <a:defRPr sz="672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0" y="10521315"/>
            <a:ext cx="21769390" cy="1547527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5EC44-C5A7-40BF-BD7F-980CC5279D14}" type="datetimeFigureOut">
              <a:rPr lang="ko-KR" altLang="en-US" smtClean="0"/>
              <a:t>2022-11-06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12689-CF6A-4AE8-B3C6-22A42917D2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2622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5EC44-C5A7-40BF-BD7F-980CC5279D14}" type="datetimeFigureOut">
              <a:rPr lang="ko-KR" altLang="en-US" smtClean="0"/>
              <a:t>2022-11-06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12689-CF6A-4AE8-B3C6-22A42917D2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3883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5EC44-C5A7-40BF-BD7F-980CC5279D14}" type="datetimeFigureOut">
              <a:rPr lang="ko-KR" altLang="en-US" smtClean="0"/>
              <a:t>2022-11-06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12689-CF6A-4AE8-B3C6-22A42917D2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1094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2" y="1920240"/>
            <a:ext cx="16515395" cy="6720840"/>
          </a:xfrm>
        </p:spPr>
        <p:txBody>
          <a:bodyPr anchor="b"/>
          <a:lstStyle>
            <a:lvl1pPr>
              <a:defRPr sz="1344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4147187"/>
            <a:ext cx="25923240" cy="20469225"/>
          </a:xfrm>
        </p:spPr>
        <p:txBody>
          <a:bodyPr/>
          <a:lstStyle>
            <a:lvl1pPr>
              <a:defRPr sz="13440"/>
            </a:lvl1pPr>
            <a:lvl2pPr>
              <a:defRPr sz="11760"/>
            </a:lvl2pPr>
            <a:lvl3pPr>
              <a:defRPr sz="10080"/>
            </a:lvl3pPr>
            <a:lvl4pPr>
              <a:defRPr sz="8400"/>
            </a:lvl4pPr>
            <a:lvl5pPr>
              <a:defRPr sz="8400"/>
            </a:lvl5pPr>
            <a:lvl6pPr>
              <a:defRPr sz="8400"/>
            </a:lvl6pPr>
            <a:lvl7pPr>
              <a:defRPr sz="8400"/>
            </a:lvl7pPr>
            <a:lvl8pPr>
              <a:defRPr sz="8400"/>
            </a:lvl8pPr>
            <a:lvl9pPr>
              <a:defRPr sz="8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2" y="8641080"/>
            <a:ext cx="16515395" cy="16008670"/>
          </a:xfrm>
        </p:spPr>
        <p:txBody>
          <a:bodyPr/>
          <a:lstStyle>
            <a:lvl1pPr marL="0" indent="0">
              <a:buNone/>
              <a:defRPr sz="6720"/>
            </a:lvl1pPr>
            <a:lvl2pPr marL="1920240" indent="0">
              <a:buNone/>
              <a:defRPr sz="5880"/>
            </a:lvl2pPr>
            <a:lvl3pPr marL="3840480" indent="0">
              <a:buNone/>
              <a:defRPr sz="5040"/>
            </a:lvl3pPr>
            <a:lvl4pPr marL="5760720" indent="0">
              <a:buNone/>
              <a:defRPr sz="4200"/>
            </a:lvl4pPr>
            <a:lvl5pPr marL="7680960" indent="0">
              <a:buNone/>
              <a:defRPr sz="4200"/>
            </a:lvl5pPr>
            <a:lvl6pPr marL="9601200" indent="0">
              <a:buNone/>
              <a:defRPr sz="4200"/>
            </a:lvl6pPr>
            <a:lvl7pPr marL="11521440" indent="0">
              <a:buNone/>
              <a:defRPr sz="4200"/>
            </a:lvl7pPr>
            <a:lvl8pPr marL="13441680" indent="0">
              <a:buNone/>
              <a:defRPr sz="4200"/>
            </a:lvl8pPr>
            <a:lvl9pPr marL="15361920" indent="0">
              <a:buNone/>
              <a:defRPr sz="42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5EC44-C5A7-40BF-BD7F-980CC5279D14}" type="datetimeFigureOut">
              <a:rPr lang="ko-KR" altLang="en-US" smtClean="0"/>
              <a:t>2022-11-06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12689-CF6A-4AE8-B3C6-22A42917D2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3766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2" y="1920240"/>
            <a:ext cx="16515395" cy="6720840"/>
          </a:xfrm>
        </p:spPr>
        <p:txBody>
          <a:bodyPr anchor="b"/>
          <a:lstStyle>
            <a:lvl1pPr>
              <a:defRPr sz="1344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0" y="4147187"/>
            <a:ext cx="25923240" cy="20469225"/>
          </a:xfrm>
        </p:spPr>
        <p:txBody>
          <a:bodyPr anchor="t"/>
          <a:lstStyle>
            <a:lvl1pPr marL="0" indent="0">
              <a:buNone/>
              <a:defRPr sz="13440"/>
            </a:lvl1pPr>
            <a:lvl2pPr marL="1920240" indent="0">
              <a:buNone/>
              <a:defRPr sz="11760"/>
            </a:lvl2pPr>
            <a:lvl3pPr marL="3840480" indent="0">
              <a:buNone/>
              <a:defRPr sz="10080"/>
            </a:lvl3pPr>
            <a:lvl4pPr marL="5760720" indent="0">
              <a:buNone/>
              <a:defRPr sz="8400"/>
            </a:lvl4pPr>
            <a:lvl5pPr marL="7680960" indent="0">
              <a:buNone/>
              <a:defRPr sz="8400"/>
            </a:lvl5pPr>
            <a:lvl6pPr marL="9601200" indent="0">
              <a:buNone/>
              <a:defRPr sz="8400"/>
            </a:lvl6pPr>
            <a:lvl7pPr marL="11521440" indent="0">
              <a:buNone/>
              <a:defRPr sz="8400"/>
            </a:lvl7pPr>
            <a:lvl8pPr marL="13441680" indent="0">
              <a:buNone/>
              <a:defRPr sz="8400"/>
            </a:lvl8pPr>
            <a:lvl9pPr marL="15361920" indent="0">
              <a:buNone/>
              <a:defRPr sz="84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2" y="8641080"/>
            <a:ext cx="16515395" cy="16008670"/>
          </a:xfrm>
        </p:spPr>
        <p:txBody>
          <a:bodyPr/>
          <a:lstStyle>
            <a:lvl1pPr marL="0" indent="0">
              <a:buNone/>
              <a:defRPr sz="6720"/>
            </a:lvl1pPr>
            <a:lvl2pPr marL="1920240" indent="0">
              <a:buNone/>
              <a:defRPr sz="5880"/>
            </a:lvl2pPr>
            <a:lvl3pPr marL="3840480" indent="0">
              <a:buNone/>
              <a:defRPr sz="5040"/>
            </a:lvl3pPr>
            <a:lvl4pPr marL="5760720" indent="0">
              <a:buNone/>
              <a:defRPr sz="4200"/>
            </a:lvl4pPr>
            <a:lvl5pPr marL="7680960" indent="0">
              <a:buNone/>
              <a:defRPr sz="4200"/>
            </a:lvl5pPr>
            <a:lvl6pPr marL="9601200" indent="0">
              <a:buNone/>
              <a:defRPr sz="4200"/>
            </a:lvl6pPr>
            <a:lvl7pPr marL="11521440" indent="0">
              <a:buNone/>
              <a:defRPr sz="4200"/>
            </a:lvl7pPr>
            <a:lvl8pPr marL="13441680" indent="0">
              <a:buNone/>
              <a:defRPr sz="4200"/>
            </a:lvl8pPr>
            <a:lvl9pPr marL="15361920" indent="0">
              <a:buNone/>
              <a:defRPr sz="42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5EC44-C5A7-40BF-BD7F-980CC5279D14}" type="datetimeFigureOut">
              <a:rPr lang="ko-KR" altLang="en-US" smtClean="0"/>
              <a:t>2022-11-06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12689-CF6A-4AE8-B3C6-22A42917D2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494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0" y="1533527"/>
            <a:ext cx="44165520" cy="55673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0" y="7667625"/>
            <a:ext cx="44165520" cy="182756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0" y="26696672"/>
            <a:ext cx="11521440" cy="15335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35EC44-C5A7-40BF-BD7F-980CC5279D14}" type="datetimeFigureOut">
              <a:rPr lang="ko-KR" altLang="en-US" smtClean="0"/>
              <a:t>2022-11-06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0" y="26696672"/>
            <a:ext cx="17282160" cy="15335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26696672"/>
            <a:ext cx="11521440" cy="15335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812689-CF6A-4AE8-B3C6-22A42917D2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4726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3840480" rtl="0" eaLnBrk="1" latinLnBrk="1" hangingPunct="1">
        <a:lnSpc>
          <a:spcPct val="90000"/>
        </a:lnSpc>
        <a:spcBef>
          <a:spcPct val="0"/>
        </a:spcBef>
        <a:buNone/>
        <a:defRPr sz="184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60120" indent="-960120" algn="l" defTabSz="3840480" rtl="0" eaLnBrk="1" latinLnBrk="1" hangingPunct="1">
        <a:lnSpc>
          <a:spcPct val="90000"/>
        </a:lnSpc>
        <a:spcBef>
          <a:spcPts val="4200"/>
        </a:spcBef>
        <a:buFont typeface="Arial" panose="020B0604020202020204" pitchFamily="34" charset="0"/>
        <a:buChar char="•"/>
        <a:defRPr sz="11760" kern="1200">
          <a:solidFill>
            <a:schemeClr val="tx1"/>
          </a:solidFill>
          <a:latin typeface="+mn-lt"/>
          <a:ea typeface="+mn-ea"/>
          <a:cs typeface="+mn-cs"/>
        </a:defRPr>
      </a:lvl1pPr>
      <a:lvl2pPr marL="2880360" indent="-960120" algn="l" defTabSz="3840480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2pPr>
      <a:lvl3pPr marL="4800600" indent="-960120" algn="l" defTabSz="3840480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8400" kern="1200">
          <a:solidFill>
            <a:schemeClr val="tx1"/>
          </a:solidFill>
          <a:latin typeface="+mn-lt"/>
          <a:ea typeface="+mn-ea"/>
          <a:cs typeface="+mn-cs"/>
        </a:defRPr>
      </a:lvl3pPr>
      <a:lvl4pPr marL="6720840" indent="-960120" algn="l" defTabSz="3840480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4pPr>
      <a:lvl5pPr marL="8641080" indent="-960120" algn="l" defTabSz="3840480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5pPr>
      <a:lvl6pPr marL="10561320" indent="-960120" algn="l" defTabSz="3840480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6pPr>
      <a:lvl7pPr marL="12481560" indent="-960120" algn="l" defTabSz="3840480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7pPr>
      <a:lvl8pPr marL="14401800" indent="-960120" algn="l" defTabSz="3840480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8pPr>
      <a:lvl9pPr marL="16322040" indent="-960120" algn="l" defTabSz="3840480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40480" rtl="0" eaLnBrk="1" latinLnBrk="1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1pPr>
      <a:lvl2pPr marL="1920240" algn="l" defTabSz="3840480" rtl="0" eaLnBrk="1" latinLnBrk="1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2pPr>
      <a:lvl3pPr marL="3840480" algn="l" defTabSz="3840480" rtl="0" eaLnBrk="1" latinLnBrk="1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3pPr>
      <a:lvl4pPr marL="5760720" algn="l" defTabSz="3840480" rtl="0" eaLnBrk="1" latinLnBrk="1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4pPr>
      <a:lvl5pPr marL="7680960" algn="l" defTabSz="3840480" rtl="0" eaLnBrk="1" latinLnBrk="1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5pPr>
      <a:lvl6pPr marL="9601200" algn="l" defTabSz="3840480" rtl="0" eaLnBrk="1" latinLnBrk="1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6pPr>
      <a:lvl7pPr marL="11521440" algn="l" defTabSz="3840480" rtl="0" eaLnBrk="1" latinLnBrk="1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7pPr>
      <a:lvl8pPr marL="13441680" algn="l" defTabSz="3840480" rtl="0" eaLnBrk="1" latinLnBrk="1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8pPr>
      <a:lvl9pPr marL="15361920" algn="l" defTabSz="3840480" rtl="0" eaLnBrk="1" latinLnBrk="1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2EEA4B70-62DC-4939-8187-59942C02A3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1720892"/>
              </p:ext>
            </p:extLst>
          </p:nvPr>
        </p:nvGraphicFramePr>
        <p:xfrm>
          <a:off x="11201402" y="6300794"/>
          <a:ext cx="30640338" cy="1883756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24821">
                  <a:extLst>
                    <a:ext uri="{9D8B030D-6E8A-4147-A177-3AD203B41FA5}">
                      <a16:colId xmlns:a16="http://schemas.microsoft.com/office/drawing/2014/main" val="2579719038"/>
                    </a:ext>
                  </a:extLst>
                </a:gridCol>
                <a:gridCol w="2513296">
                  <a:extLst>
                    <a:ext uri="{9D8B030D-6E8A-4147-A177-3AD203B41FA5}">
                      <a16:colId xmlns:a16="http://schemas.microsoft.com/office/drawing/2014/main" val="2209816078"/>
                    </a:ext>
                  </a:extLst>
                </a:gridCol>
                <a:gridCol w="1896578">
                  <a:extLst>
                    <a:ext uri="{9D8B030D-6E8A-4147-A177-3AD203B41FA5}">
                      <a16:colId xmlns:a16="http://schemas.microsoft.com/office/drawing/2014/main" val="982842542"/>
                    </a:ext>
                  </a:extLst>
                </a:gridCol>
                <a:gridCol w="23505643">
                  <a:extLst>
                    <a:ext uri="{9D8B030D-6E8A-4147-A177-3AD203B41FA5}">
                      <a16:colId xmlns:a16="http://schemas.microsoft.com/office/drawing/2014/main" val="1596198626"/>
                    </a:ext>
                  </a:extLst>
                </a:gridCol>
              </a:tblGrid>
              <a:tr h="979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500" dirty="0">
                          <a:latin typeface="+mn-lt"/>
                        </a:rPr>
                        <a:t>Level</a:t>
                      </a:r>
                      <a:endParaRPr lang="ko-KR" altLang="en-US" sz="4500" dirty="0">
                        <a:latin typeface="+mn-lt"/>
                      </a:endParaRPr>
                    </a:p>
                  </a:txBody>
                  <a:tcPr marL="288036" marR="288036" marT="144018" marB="14401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500" dirty="0">
                          <a:latin typeface="+mn-lt"/>
                        </a:rPr>
                        <a:t>Process</a:t>
                      </a:r>
                      <a:endParaRPr lang="ko-KR" altLang="en-US" sz="4500" dirty="0">
                        <a:latin typeface="+mn-lt"/>
                      </a:endParaRPr>
                    </a:p>
                  </a:txBody>
                  <a:tcPr marL="288036" marR="288036" marT="144018" marB="14401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500" dirty="0">
                          <a:latin typeface="+mn-lt"/>
                        </a:rPr>
                        <a:t>Index</a:t>
                      </a:r>
                      <a:endParaRPr lang="ko-KR" altLang="en-US" sz="4500" dirty="0">
                        <a:latin typeface="+mn-lt"/>
                      </a:endParaRPr>
                    </a:p>
                  </a:txBody>
                  <a:tcPr marL="288036" marR="288036" marT="144018" marB="14401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500" dirty="0">
                          <a:latin typeface="+mn-lt"/>
                        </a:rPr>
                        <a:t>Requirement</a:t>
                      </a:r>
                      <a:endParaRPr lang="ko-KR" altLang="en-US" sz="4500" dirty="0">
                        <a:latin typeface="+mn-lt"/>
                      </a:endParaRPr>
                    </a:p>
                  </a:txBody>
                  <a:tcPr marL="288036" marR="288036" marT="144018" marB="144018"/>
                </a:tc>
                <a:extLst>
                  <a:ext uri="{0D108BD9-81ED-4DB2-BD59-A6C34878D82A}">
                    <a16:rowId xmlns:a16="http://schemas.microsoft.com/office/drawing/2014/main" val="3299095432"/>
                  </a:ext>
                </a:extLst>
              </a:tr>
              <a:tr h="979323">
                <a:tc rowSpan="9">
                  <a:txBody>
                    <a:bodyPr/>
                    <a:lstStyle/>
                    <a:p>
                      <a:pPr algn="ctr" latinLnBrk="1"/>
                      <a:r>
                        <a:rPr lang="en-US" altLang="ko-KR" sz="4500" dirty="0">
                          <a:latin typeface="+mn-lt"/>
                        </a:rPr>
                        <a:t>Basic</a:t>
                      </a:r>
                      <a:endParaRPr lang="ko-KR" altLang="en-US" sz="4500" dirty="0">
                        <a:latin typeface="+mn-lt"/>
                      </a:endParaRPr>
                    </a:p>
                  </a:txBody>
                  <a:tcPr marL="288036" marR="288036" marT="144018" marB="144018" anchor="ctr"/>
                </a:tc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4500" dirty="0">
                          <a:latin typeface="+mn-lt"/>
                        </a:rPr>
                        <a:t>Parent</a:t>
                      </a:r>
                      <a:endParaRPr lang="ko-KR" altLang="en-US" sz="4500" dirty="0">
                        <a:latin typeface="+mn-lt"/>
                      </a:endParaRPr>
                    </a:p>
                  </a:txBody>
                  <a:tcPr marL="288036" marR="288036" marT="144018" marB="14401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500" dirty="0">
                          <a:latin typeface="+mn-lt"/>
                        </a:rPr>
                        <a:t>1</a:t>
                      </a:r>
                      <a:endParaRPr lang="ko-KR" altLang="en-US" sz="4500" dirty="0">
                        <a:latin typeface="+mn-lt"/>
                      </a:endParaRPr>
                    </a:p>
                  </a:txBody>
                  <a:tcPr marL="288036" marR="288036" marT="144018" marB="144018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4500" dirty="0">
                          <a:latin typeface="+mn-lt"/>
                        </a:rPr>
                        <a:t>Create 10 child processes.</a:t>
                      </a:r>
                      <a:endParaRPr lang="ko-KR" altLang="en-US" sz="4500" dirty="0">
                        <a:latin typeface="+mn-lt"/>
                      </a:endParaRPr>
                    </a:p>
                  </a:txBody>
                  <a:tcPr marL="288036" marR="288036" marT="144018" marB="144018"/>
                </a:tc>
                <a:extLst>
                  <a:ext uri="{0D108BD9-81ED-4DB2-BD59-A6C34878D82A}">
                    <a16:rowId xmlns:a16="http://schemas.microsoft.com/office/drawing/2014/main" val="3833427058"/>
                  </a:ext>
                </a:extLst>
              </a:tr>
              <a:tr h="97932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+mn-lt"/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500" dirty="0">
                          <a:latin typeface="+mn-lt"/>
                        </a:rPr>
                        <a:t>2</a:t>
                      </a:r>
                      <a:endParaRPr lang="ko-KR" altLang="en-US" sz="4500" dirty="0">
                        <a:latin typeface="+mn-lt"/>
                      </a:endParaRPr>
                    </a:p>
                  </a:txBody>
                  <a:tcPr marL="288036" marR="288036" marT="144018" marB="144018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4500" dirty="0">
                          <a:latin typeface="+mn-lt"/>
                        </a:rPr>
                        <a:t>Schedule the child processes according to the Round Robin scheduling policy.</a:t>
                      </a:r>
                      <a:endParaRPr lang="ko-KR" altLang="en-US" sz="4500" dirty="0">
                        <a:latin typeface="+mn-lt"/>
                      </a:endParaRPr>
                    </a:p>
                  </a:txBody>
                  <a:tcPr marL="288036" marR="288036" marT="144018" marB="144018"/>
                </a:tc>
                <a:extLst>
                  <a:ext uri="{0D108BD9-81ED-4DB2-BD59-A6C34878D82A}">
                    <a16:rowId xmlns:a16="http://schemas.microsoft.com/office/drawing/2014/main" val="998421766"/>
                  </a:ext>
                </a:extLst>
              </a:tr>
              <a:tr h="97932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+mn-lt"/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500" dirty="0">
                          <a:latin typeface="+mn-lt"/>
                        </a:rPr>
                        <a:t>3</a:t>
                      </a:r>
                      <a:endParaRPr lang="ko-KR" altLang="en-US" sz="4500" dirty="0">
                        <a:latin typeface="+mn-lt"/>
                      </a:endParaRPr>
                    </a:p>
                  </a:txBody>
                  <a:tcPr marL="288036" marR="288036" marT="144018" marB="144018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4500" dirty="0">
                          <a:latin typeface="+mn-lt"/>
                        </a:rPr>
                        <a:t>Receive ALARM signal periodically by registering the timer event.</a:t>
                      </a:r>
                      <a:endParaRPr lang="ko-KR" altLang="en-US" sz="4500" dirty="0">
                        <a:latin typeface="+mn-lt"/>
                      </a:endParaRPr>
                    </a:p>
                  </a:txBody>
                  <a:tcPr marL="288036" marR="288036" marT="144018" marB="144018"/>
                </a:tc>
                <a:extLst>
                  <a:ext uri="{0D108BD9-81ED-4DB2-BD59-A6C34878D82A}">
                    <a16:rowId xmlns:a16="http://schemas.microsoft.com/office/drawing/2014/main" val="1865877788"/>
                  </a:ext>
                </a:extLst>
              </a:tr>
              <a:tr h="97932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+mn-lt"/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500">
                          <a:latin typeface="+mn-lt"/>
                        </a:rPr>
                        <a:t>4</a:t>
                      </a:r>
                      <a:endParaRPr lang="ko-KR" altLang="en-US" sz="4500" dirty="0">
                        <a:latin typeface="+mn-lt"/>
                      </a:endParaRPr>
                    </a:p>
                  </a:txBody>
                  <a:tcPr marL="288036" marR="288036" marT="144018" marB="144018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4500" dirty="0">
                          <a:latin typeface="+mn-lt"/>
                        </a:rPr>
                        <a:t>Maintain run-queue and wait-queue.</a:t>
                      </a:r>
                      <a:endParaRPr lang="ko-KR" altLang="en-US" sz="4500" dirty="0">
                        <a:latin typeface="+mn-lt"/>
                      </a:endParaRPr>
                    </a:p>
                  </a:txBody>
                  <a:tcPr marL="288036" marR="288036" marT="144018" marB="144018"/>
                </a:tc>
                <a:extLst>
                  <a:ext uri="{0D108BD9-81ED-4DB2-BD59-A6C34878D82A}">
                    <a16:rowId xmlns:a16="http://schemas.microsoft.com/office/drawing/2014/main" val="2972173074"/>
                  </a:ext>
                </a:extLst>
              </a:tr>
              <a:tr h="167060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+mn-lt"/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500" dirty="0">
                          <a:latin typeface="+mn-lt"/>
                        </a:rPr>
                        <a:t>5</a:t>
                      </a:r>
                      <a:endParaRPr lang="ko-KR" altLang="en-US" sz="4500" dirty="0">
                        <a:latin typeface="+mn-lt"/>
                      </a:endParaRPr>
                    </a:p>
                  </a:txBody>
                  <a:tcPr marL="288036" marR="288036" marT="144018" marB="144018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4500" dirty="0">
                          <a:latin typeface="+mn-lt"/>
                        </a:rPr>
                        <a:t>Accounts</a:t>
                      </a:r>
                      <a:r>
                        <a:rPr lang="ko-KR" altLang="en-US" sz="4500" dirty="0">
                          <a:latin typeface="+mn-lt"/>
                        </a:rPr>
                        <a:t> </a:t>
                      </a:r>
                      <a:r>
                        <a:rPr lang="en-US" altLang="ko-KR" sz="4500" dirty="0">
                          <a:latin typeface="+mn-lt"/>
                        </a:rPr>
                        <a:t>the</a:t>
                      </a:r>
                      <a:r>
                        <a:rPr lang="ko-KR" altLang="en-US" sz="4500" dirty="0">
                          <a:latin typeface="+mn-lt"/>
                        </a:rPr>
                        <a:t> </a:t>
                      </a:r>
                      <a:r>
                        <a:rPr lang="en-US" altLang="ko-KR" sz="4500" dirty="0">
                          <a:latin typeface="+mn-lt"/>
                        </a:rPr>
                        <a:t>remaining</a:t>
                      </a:r>
                      <a:r>
                        <a:rPr lang="ko-KR" altLang="en-US" sz="4500" dirty="0">
                          <a:latin typeface="+mn-lt"/>
                        </a:rPr>
                        <a:t> </a:t>
                      </a:r>
                      <a:r>
                        <a:rPr lang="en-US" altLang="ko-KR" sz="4500" dirty="0">
                          <a:latin typeface="+mn-lt"/>
                        </a:rPr>
                        <a:t>time</a:t>
                      </a:r>
                      <a:r>
                        <a:rPr lang="ko-KR" altLang="en-US" sz="4500" dirty="0">
                          <a:latin typeface="+mn-lt"/>
                        </a:rPr>
                        <a:t> </a:t>
                      </a:r>
                      <a:r>
                        <a:rPr lang="en-US" altLang="ko-KR" sz="4500" dirty="0">
                          <a:latin typeface="+mn-lt"/>
                        </a:rPr>
                        <a:t>quantum</a:t>
                      </a:r>
                      <a:r>
                        <a:rPr lang="ko-KR" altLang="en-US" sz="4500" dirty="0">
                          <a:latin typeface="+mn-lt"/>
                        </a:rPr>
                        <a:t> </a:t>
                      </a:r>
                      <a:r>
                        <a:rPr lang="en-US" altLang="ko-KR" sz="4500" dirty="0">
                          <a:latin typeface="+mn-lt"/>
                        </a:rPr>
                        <a:t>of</a:t>
                      </a:r>
                      <a:r>
                        <a:rPr lang="ko-KR" altLang="en-US" sz="4500" dirty="0">
                          <a:latin typeface="+mn-lt"/>
                        </a:rPr>
                        <a:t> </a:t>
                      </a:r>
                      <a:r>
                        <a:rPr lang="en-US" altLang="ko-KR" sz="4500" dirty="0">
                          <a:latin typeface="+mn-lt"/>
                        </a:rPr>
                        <a:t>all</a:t>
                      </a:r>
                      <a:r>
                        <a:rPr lang="ko-KR" altLang="en-US" sz="4500" dirty="0">
                          <a:latin typeface="+mn-lt"/>
                        </a:rPr>
                        <a:t> </a:t>
                      </a:r>
                      <a:r>
                        <a:rPr lang="en-US" altLang="ko-KR" sz="4500" dirty="0">
                          <a:latin typeface="+mn-lt"/>
                        </a:rPr>
                        <a:t>the</a:t>
                      </a:r>
                      <a:r>
                        <a:rPr lang="ko-KR" altLang="en-US" sz="4500" dirty="0">
                          <a:latin typeface="+mn-lt"/>
                        </a:rPr>
                        <a:t> </a:t>
                      </a:r>
                      <a:r>
                        <a:rPr lang="en-US" altLang="ko-KR" sz="4500" dirty="0">
                          <a:latin typeface="+mn-lt"/>
                        </a:rPr>
                        <a:t>child</a:t>
                      </a:r>
                      <a:r>
                        <a:rPr lang="ko-KR" altLang="en-US" sz="4500" dirty="0">
                          <a:latin typeface="+mn-lt"/>
                        </a:rPr>
                        <a:t> </a:t>
                      </a:r>
                      <a:r>
                        <a:rPr lang="en-US" altLang="ko-KR" sz="4500" dirty="0">
                          <a:latin typeface="+mn-lt"/>
                        </a:rPr>
                        <a:t>process</a:t>
                      </a:r>
                      <a:r>
                        <a:rPr lang="ko-KR" altLang="en-US" sz="4500" dirty="0">
                          <a:latin typeface="+mn-lt"/>
                        </a:rPr>
                        <a:t> </a:t>
                      </a:r>
                      <a:r>
                        <a:rPr lang="en-US" altLang="ko-KR" sz="4500" dirty="0">
                          <a:latin typeface="+mn-lt"/>
                        </a:rPr>
                        <a:t>and</a:t>
                      </a:r>
                      <a:r>
                        <a:rPr lang="ko-KR" altLang="en-US" sz="4500" dirty="0">
                          <a:latin typeface="+mn-lt"/>
                        </a:rPr>
                        <a:t> </a:t>
                      </a:r>
                      <a:r>
                        <a:rPr lang="en-US" altLang="ko-KR" sz="4500" dirty="0">
                          <a:latin typeface="+mn-lt"/>
                        </a:rPr>
                        <a:t>gives</a:t>
                      </a:r>
                      <a:r>
                        <a:rPr lang="ko-KR" altLang="en-US" sz="4500" dirty="0">
                          <a:latin typeface="+mn-lt"/>
                        </a:rPr>
                        <a:t> </a:t>
                      </a:r>
                      <a:r>
                        <a:rPr lang="en-US" altLang="ko-KR" sz="4500" dirty="0">
                          <a:latin typeface="+mn-lt"/>
                        </a:rPr>
                        <a:t>time slice to the child process by sending IPC message through the message queue using system calls.</a:t>
                      </a:r>
                      <a:endParaRPr lang="ko-KR" altLang="en-US" sz="4500" dirty="0">
                        <a:latin typeface="+mn-lt"/>
                      </a:endParaRPr>
                    </a:p>
                  </a:txBody>
                  <a:tcPr marL="288036" marR="288036" marT="144018" marB="144018"/>
                </a:tc>
                <a:extLst>
                  <a:ext uri="{0D108BD9-81ED-4DB2-BD59-A6C34878D82A}">
                    <a16:rowId xmlns:a16="http://schemas.microsoft.com/office/drawing/2014/main" val="1959494001"/>
                  </a:ext>
                </a:extLst>
              </a:tr>
              <a:tr h="97932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+mn-lt"/>
                      </a:endParaRPr>
                    </a:p>
                  </a:txBody>
                  <a:tcPr marL="101600" marR="101600" marT="50800" marB="50800" anchor="ctr"/>
                </a:tc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4500" dirty="0">
                          <a:latin typeface="+mn-lt"/>
                        </a:rPr>
                        <a:t>Child</a:t>
                      </a:r>
                      <a:endParaRPr lang="ko-KR" altLang="en-US" sz="4500" dirty="0">
                        <a:latin typeface="+mn-lt"/>
                      </a:endParaRPr>
                    </a:p>
                  </a:txBody>
                  <a:tcPr marL="288036" marR="288036" marT="144018" marB="144018"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500" dirty="0">
                          <a:latin typeface="+mn-lt"/>
                        </a:rPr>
                        <a:t>1</a:t>
                      </a:r>
                      <a:endParaRPr lang="ko-KR" altLang="en-US" sz="4500" dirty="0">
                        <a:latin typeface="+mn-lt"/>
                      </a:endParaRPr>
                    </a:p>
                  </a:txBody>
                  <a:tcPr marL="288036" marR="288036" marT="144018" marB="144018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4500" dirty="0">
                          <a:latin typeface="+mn-lt"/>
                        </a:rPr>
                        <a:t>Workload must consists of infinite loop of dynamic CPU burst and I/O curst.</a:t>
                      </a:r>
                      <a:endParaRPr lang="ko-KR" altLang="en-US" sz="4500" dirty="0">
                        <a:latin typeface="+mn-lt"/>
                      </a:endParaRPr>
                    </a:p>
                  </a:txBody>
                  <a:tcPr marL="288036" marR="288036" marT="144018" marB="144018"/>
                </a:tc>
                <a:extLst>
                  <a:ext uri="{0D108BD9-81ED-4DB2-BD59-A6C34878D82A}">
                    <a16:rowId xmlns:a16="http://schemas.microsoft.com/office/drawing/2014/main" val="693961132"/>
                  </a:ext>
                </a:extLst>
              </a:tr>
              <a:tr h="97932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+mn-lt"/>
                      </a:endParaRPr>
                    </a:p>
                  </a:txBody>
                  <a:tcPr marL="101600" marR="101600" marT="50800" marB="50800"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+mn-lt"/>
                      </a:endParaRPr>
                    </a:p>
                  </a:txBody>
                  <a:tcPr marL="101600" marR="101600" marT="50800" marB="50800"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500" dirty="0">
                          <a:latin typeface="+mn-lt"/>
                        </a:rPr>
                        <a:t>2</a:t>
                      </a:r>
                      <a:endParaRPr lang="ko-KR" altLang="en-US" sz="4500" dirty="0">
                        <a:latin typeface="+mn-lt"/>
                      </a:endParaRPr>
                    </a:p>
                  </a:txBody>
                  <a:tcPr marL="288036" marR="288036" marT="144018" marB="144018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4500" dirty="0">
                          <a:latin typeface="+mn-lt"/>
                        </a:rPr>
                        <a:t>The values of CPU burst and I/O burst are generated randomly.</a:t>
                      </a:r>
                      <a:endParaRPr lang="ko-KR" altLang="en-US" sz="4500" dirty="0">
                        <a:latin typeface="+mn-lt"/>
                      </a:endParaRPr>
                    </a:p>
                  </a:txBody>
                  <a:tcPr marL="288036" marR="288036" marT="144018" marB="144018"/>
                </a:tc>
                <a:extLst>
                  <a:ext uri="{0D108BD9-81ED-4DB2-BD59-A6C34878D82A}">
                    <a16:rowId xmlns:a16="http://schemas.microsoft.com/office/drawing/2014/main" val="2345059554"/>
                  </a:ext>
                </a:extLst>
              </a:tr>
              <a:tr h="97932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+mn-lt"/>
                      </a:endParaRPr>
                    </a:p>
                  </a:txBody>
                  <a:tcPr marL="101600" marR="101600" marT="50800" marB="50800"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+mn-lt"/>
                      </a:endParaRPr>
                    </a:p>
                  </a:txBody>
                  <a:tcPr marL="101600" marR="101600" marT="50800" marB="50800"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500" dirty="0">
                          <a:latin typeface="+mn-lt"/>
                        </a:rPr>
                        <a:t>3</a:t>
                      </a:r>
                      <a:endParaRPr lang="ko-KR" altLang="en-US" sz="4500" dirty="0">
                        <a:latin typeface="+mn-lt"/>
                      </a:endParaRPr>
                    </a:p>
                  </a:txBody>
                  <a:tcPr marL="288036" marR="288036" marT="144018" marB="144018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4500" dirty="0">
                          <a:latin typeface="+mn-lt"/>
                        </a:rPr>
                        <a:t>When the process receives the time slice from the operating system, it makes the progress.</a:t>
                      </a:r>
                    </a:p>
                  </a:txBody>
                  <a:tcPr marL="288036" marR="288036" marT="144018" marB="144018"/>
                </a:tc>
                <a:extLst>
                  <a:ext uri="{0D108BD9-81ED-4DB2-BD59-A6C34878D82A}">
                    <a16:rowId xmlns:a16="http://schemas.microsoft.com/office/drawing/2014/main" val="802618087"/>
                  </a:ext>
                </a:extLst>
              </a:tr>
              <a:tr h="167060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+mn-lt"/>
                      </a:endParaRPr>
                    </a:p>
                  </a:txBody>
                  <a:tcPr marL="101600" marR="101600" marT="50800" marB="50800"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+mn-lt"/>
                      </a:endParaRPr>
                    </a:p>
                  </a:txBody>
                  <a:tcPr marL="101600" marR="101600" marT="50800" marB="50800"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500" dirty="0">
                          <a:latin typeface="+mn-lt"/>
                        </a:rPr>
                        <a:t>4</a:t>
                      </a:r>
                      <a:endParaRPr lang="ko-KR" altLang="en-US" sz="4500" dirty="0">
                        <a:latin typeface="+mn-lt"/>
                      </a:endParaRPr>
                    </a:p>
                  </a:txBody>
                  <a:tcPr marL="288036" marR="288036" marT="144018" marB="144018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4500" dirty="0">
                          <a:latin typeface="+mn-lt"/>
                        </a:rPr>
                        <a:t>While parent process sends the IPC message to the current child process,</a:t>
                      </a:r>
                    </a:p>
                    <a:p>
                      <a:pPr algn="l" latinLnBrk="1"/>
                      <a:r>
                        <a:rPr lang="en-US" altLang="ko-KR" sz="4500" dirty="0">
                          <a:latin typeface="+mn-lt"/>
                        </a:rPr>
                        <a:t>if the child process decreases the CPU burst value.</a:t>
                      </a:r>
                    </a:p>
                  </a:txBody>
                  <a:tcPr marL="288036" marR="288036" marT="144018" marB="144018"/>
                </a:tc>
                <a:extLst>
                  <a:ext uri="{0D108BD9-81ED-4DB2-BD59-A6C34878D82A}">
                    <a16:rowId xmlns:a16="http://schemas.microsoft.com/office/drawing/2014/main" val="2116763510"/>
                  </a:ext>
                </a:extLst>
              </a:tr>
              <a:tr h="1670609"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4500" dirty="0">
                          <a:latin typeface="+mn-lt"/>
                        </a:rPr>
                        <a:t>Optional</a:t>
                      </a:r>
                      <a:endParaRPr lang="ko-KR" altLang="en-US" sz="4500" dirty="0">
                        <a:latin typeface="+mn-lt"/>
                      </a:endParaRPr>
                    </a:p>
                  </a:txBody>
                  <a:tcPr marL="288036" marR="288036" marT="144018" marB="144018" anchor="ctr">
                    <a:solidFill>
                      <a:srgbClr val="E7E7E7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4500" dirty="0">
                          <a:latin typeface="+mn-lt"/>
                        </a:rPr>
                        <a:t>Parent</a:t>
                      </a:r>
                      <a:endParaRPr lang="ko-KR" altLang="en-US" sz="4500" dirty="0">
                        <a:latin typeface="+mn-lt"/>
                      </a:endParaRPr>
                    </a:p>
                  </a:txBody>
                  <a:tcPr marL="288036" marR="288036" marT="144018" marB="144018" anchor="ctr"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500" dirty="0">
                          <a:latin typeface="+mn-lt"/>
                        </a:rPr>
                        <a:t>1</a:t>
                      </a:r>
                      <a:endParaRPr lang="ko-KR" altLang="en-US" sz="4500" dirty="0">
                        <a:latin typeface="+mn-lt"/>
                      </a:endParaRPr>
                    </a:p>
                  </a:txBody>
                  <a:tcPr marL="288036" marR="288036" marT="144018" marB="144018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4500" dirty="0">
                          <a:latin typeface="+mn-lt"/>
                        </a:rPr>
                        <a:t>If the parent process gets the message from the child process, it checks whether the child process begins I/O burst or not.</a:t>
                      </a:r>
                      <a:endParaRPr lang="ko-KR" altLang="en-US" sz="4500" dirty="0">
                        <a:latin typeface="+mn-lt"/>
                      </a:endParaRPr>
                    </a:p>
                  </a:txBody>
                  <a:tcPr marL="288036" marR="288036" marT="144018" marB="144018"/>
                </a:tc>
                <a:extLst>
                  <a:ext uri="{0D108BD9-81ED-4DB2-BD59-A6C34878D82A}">
                    <a16:rowId xmlns:a16="http://schemas.microsoft.com/office/drawing/2014/main" val="1288567719"/>
                  </a:ext>
                </a:extLst>
              </a:tr>
              <a:tr h="167060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+mn-lt"/>
                      </a:endParaRPr>
                    </a:p>
                  </a:txBody>
                  <a:tcPr marL="101600" marR="101600" marT="50800" marB="50800" anchor="ctr"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500" dirty="0">
                          <a:latin typeface="+mn-lt"/>
                        </a:rPr>
                        <a:t>2</a:t>
                      </a:r>
                      <a:endParaRPr lang="ko-KR" altLang="en-US" sz="4500" dirty="0">
                        <a:latin typeface="+mn-lt"/>
                      </a:endParaRPr>
                    </a:p>
                  </a:txBody>
                  <a:tcPr marL="288036" marR="288036" marT="144018" marB="144018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4500" dirty="0">
                          <a:latin typeface="+mn-lt"/>
                        </a:rPr>
                        <a:t>If the current process finished the CPU burst, the parent process puts it into the wait queue.</a:t>
                      </a:r>
                    </a:p>
                    <a:p>
                      <a:pPr algn="l" latinLnBrk="1"/>
                      <a:r>
                        <a:rPr lang="en-US" altLang="ko-KR" sz="4500" dirty="0">
                          <a:latin typeface="+mn-lt"/>
                        </a:rPr>
                        <a:t>If not, the current process is rescheduled again.</a:t>
                      </a:r>
                      <a:endParaRPr lang="ko-KR" altLang="en-US" sz="4500" dirty="0">
                        <a:latin typeface="+mn-lt"/>
                      </a:endParaRPr>
                    </a:p>
                  </a:txBody>
                  <a:tcPr marL="288036" marR="288036" marT="144018" marB="144018"/>
                </a:tc>
                <a:extLst>
                  <a:ext uri="{0D108BD9-81ED-4DB2-BD59-A6C34878D82A}">
                    <a16:rowId xmlns:a16="http://schemas.microsoft.com/office/drawing/2014/main" val="1445004911"/>
                  </a:ext>
                </a:extLst>
              </a:tr>
              <a:tr h="97932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+mn-lt"/>
                      </a:endParaRPr>
                    </a:p>
                  </a:txBody>
                  <a:tcPr marL="101600" marR="101600" marT="50800" marB="50800" anchor="ctr"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500" dirty="0">
                          <a:latin typeface="+mn-lt"/>
                        </a:rPr>
                        <a:t>3</a:t>
                      </a:r>
                      <a:endParaRPr lang="ko-KR" altLang="en-US" sz="4500" dirty="0">
                        <a:latin typeface="+mn-lt"/>
                      </a:endParaRPr>
                    </a:p>
                  </a:txBody>
                  <a:tcPr marL="288036" marR="288036" marT="144018" marB="144018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4500" dirty="0">
                          <a:latin typeface="+mn-lt"/>
                        </a:rPr>
                        <a:t>For every time tick, parent process decreases the I/O value of the processes in the wait queue.</a:t>
                      </a:r>
                      <a:endParaRPr lang="ko-KR" altLang="en-US" sz="4500" dirty="0">
                        <a:latin typeface="+mn-lt"/>
                      </a:endParaRPr>
                    </a:p>
                  </a:txBody>
                  <a:tcPr marL="288036" marR="288036" marT="144018" marB="144018"/>
                </a:tc>
                <a:extLst>
                  <a:ext uri="{0D108BD9-81ED-4DB2-BD59-A6C34878D82A}">
                    <a16:rowId xmlns:a16="http://schemas.microsoft.com/office/drawing/2014/main" val="162518676"/>
                  </a:ext>
                </a:extLst>
              </a:tr>
              <a:tr h="167060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+mn-lt"/>
                      </a:endParaRPr>
                    </a:p>
                  </a:txBody>
                  <a:tcPr marL="101600" marR="101600" marT="50800" marB="50800"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4500" dirty="0">
                          <a:latin typeface="+mn-lt"/>
                        </a:rPr>
                        <a:t>Child</a:t>
                      </a:r>
                      <a:endParaRPr lang="ko-KR" altLang="en-US" sz="4500" dirty="0">
                        <a:latin typeface="+mn-lt"/>
                      </a:endParaRPr>
                    </a:p>
                  </a:txBody>
                  <a:tcPr marL="288036" marR="288036" marT="144018" marB="144018"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500" dirty="0">
                          <a:latin typeface="+mn-lt"/>
                        </a:rPr>
                        <a:t>1</a:t>
                      </a:r>
                      <a:endParaRPr lang="ko-KR" altLang="en-US" sz="4500" dirty="0">
                        <a:latin typeface="+mn-lt"/>
                      </a:endParaRPr>
                    </a:p>
                  </a:txBody>
                  <a:tcPr marL="288036" marR="288036" marT="144018" marB="144018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4500" dirty="0">
                          <a:latin typeface="+mn-lt"/>
                        </a:rPr>
                        <a:t>Child process makes I/O request after CPU burst.</a:t>
                      </a:r>
                    </a:p>
                    <a:p>
                      <a:pPr algn="l" latinLnBrk="1"/>
                      <a:r>
                        <a:rPr lang="en-US" altLang="ko-KR" sz="4500" dirty="0">
                          <a:latin typeface="+mn-lt"/>
                        </a:rPr>
                        <a:t>Therefore, child process must account the remaining CPU burst.</a:t>
                      </a:r>
                    </a:p>
                  </a:txBody>
                  <a:tcPr marL="288036" marR="288036" marT="144018" marB="144018"/>
                </a:tc>
                <a:extLst>
                  <a:ext uri="{0D108BD9-81ED-4DB2-BD59-A6C34878D82A}">
                    <a16:rowId xmlns:a16="http://schemas.microsoft.com/office/drawing/2014/main" val="225971833"/>
                  </a:ext>
                </a:extLst>
              </a:tr>
              <a:tr h="167060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+mn-lt"/>
                      </a:endParaRPr>
                    </a:p>
                  </a:txBody>
                  <a:tcPr marL="101600" marR="101600" marT="50800" marB="50800" anchor="ctr">
                    <a:solidFill>
                      <a:srgbClr val="E7E7E7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+mn-lt"/>
                      </a:endParaRPr>
                    </a:p>
                  </a:txBody>
                  <a:tcPr marL="101600" marR="101600" marT="50800" marB="50800"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500" dirty="0">
                          <a:latin typeface="+mn-lt"/>
                        </a:rPr>
                        <a:t>2</a:t>
                      </a:r>
                      <a:endParaRPr lang="ko-KR" altLang="en-US" sz="4500" dirty="0">
                        <a:latin typeface="+mn-lt"/>
                      </a:endParaRPr>
                    </a:p>
                  </a:txBody>
                  <a:tcPr marL="288036" marR="288036" marT="144018" marB="144018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4500" dirty="0">
                          <a:latin typeface="+mn-lt"/>
                        </a:rPr>
                        <a:t>If the CPU burst reaches to zero, the child sends the IPC message to the parent process with the next I/O burst.</a:t>
                      </a:r>
                    </a:p>
                  </a:txBody>
                  <a:tcPr marL="288036" marR="288036" marT="144018" marB="144018"/>
                </a:tc>
                <a:extLst>
                  <a:ext uri="{0D108BD9-81ED-4DB2-BD59-A6C34878D82A}">
                    <a16:rowId xmlns:a16="http://schemas.microsoft.com/office/drawing/2014/main" val="39706340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0604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1359</TotalTime>
  <Words>280</Words>
  <Application>Microsoft Office PowerPoint</Application>
  <PresentationFormat>사용자 지정</PresentationFormat>
  <Paragraphs>41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맑은 고딕</vt:lpstr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LEE CHANGYOON</dc:creator>
  <cp:lastModifiedBy>DKU</cp:lastModifiedBy>
  <cp:revision>296</cp:revision>
  <dcterms:created xsi:type="dcterms:W3CDTF">2022-04-01T04:38:16Z</dcterms:created>
  <dcterms:modified xsi:type="dcterms:W3CDTF">2022-11-06T07:50:25Z</dcterms:modified>
</cp:coreProperties>
</file>