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88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9" r:id="rId25"/>
    <p:sldId id="278" r:id="rId26"/>
    <p:sldId id="290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170BF-8107-4557-B8E2-844BA275E959}" v="2" dt="2021-06-30T01:56:1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13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5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78551A-65C9-4A4D-8476-9D9D780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Signed Networks in Social Media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8A42B-4600-4338-A6EA-FEDBBF50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Jure </a:t>
            </a:r>
            <a:r>
              <a:rPr lang="en-US" altLang="ko-KR" dirty="0" err="1"/>
              <a:t>Leskovec</a:t>
            </a:r>
            <a:endParaRPr lang="en-US" altLang="ko-KR" dirty="0"/>
          </a:p>
          <a:p>
            <a:r>
              <a:rPr lang="en-US" altLang="ko-KR" dirty="0"/>
              <a:t>Daniel </a:t>
            </a:r>
            <a:r>
              <a:rPr lang="en-US" altLang="ko-KR" dirty="0" err="1"/>
              <a:t>Huttenlocher</a:t>
            </a:r>
            <a:endParaRPr lang="en-US" altLang="ko-KR" dirty="0"/>
          </a:p>
          <a:p>
            <a:r>
              <a:rPr lang="en-US" altLang="ko-KR" dirty="0"/>
              <a:t>Jon Kleinberg</a:t>
            </a:r>
          </a:p>
        </p:txBody>
      </p:sp>
      <p:pic>
        <p:nvPicPr>
          <p:cNvPr id="4" name="Picture 3" descr="무지개 빛의 추상적 배경">
            <a:extLst>
              <a:ext uri="{FF2B5EF4-FFF2-40B4-BE49-F238E27FC236}">
                <a16:creationId xmlns:a16="http://schemas.microsoft.com/office/drawing/2014/main" id="{D6741CE5-D43D-4A55-8CE0-BC476D68E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" r="54950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5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Theories of signed networks: Balance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Weak Structural Balance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eliminating - the enemy of my enemy is my friend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only triangles with exactly two positive edges are implausible in real networks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balanced (T3, T1, T0),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unbalanced (T2)</a:t>
            </a:r>
          </a:p>
        </p:txBody>
      </p:sp>
    </p:spTree>
    <p:extLst>
      <p:ext uri="{BB962C8B-B14F-4D97-AF65-F5344CB8AC3E}">
        <p14:creationId xmlns:p14="http://schemas.microsoft.com/office/powerpoint/2010/main" val="34484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Theories of signed networks: Status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Directed networks of signed links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positive(negative) directed link : the recipient as having higher(lower) status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F07AE-E270-4CAC-8037-AC4BA395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3389086"/>
            <a:ext cx="271500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21" y="960339"/>
            <a:ext cx="3930636" cy="70190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altLang="ko-KR" sz="3600" spc="0" dirty="0"/>
              <a:t>Comparing the two theories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altLang="ko-KR" sz="2400" b="1" spc="50" dirty="0"/>
              <a:t> a user A links positively to a user B, and B in turn links positively to a user 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BF928EC-3845-41AD-87D3-382270F98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9"/>
          <a:stretch/>
        </p:blipFill>
        <p:spPr>
          <a:xfrm>
            <a:off x="1363780" y="2470069"/>
            <a:ext cx="4462220" cy="38479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C3F6E7-A430-4B5D-B7C5-AA1C86611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32" y="2489603"/>
            <a:ext cx="4074088" cy="38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Theories of signed networks: Balance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(Weak Structural Balance)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 positive edges are massively underrepresented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triangles with three positive edges are massively overrepresented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difficult to evaluate the predictions on large network datasets</a:t>
            </a:r>
          </a:p>
        </p:txBody>
      </p:sp>
      <p:pic>
        <p:nvPicPr>
          <p:cNvPr id="5" name="그림 4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D0F7C14A-6BD0-43F3-8BDA-DEF8BE6A7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>
          <a:xfrm>
            <a:off x="1724846" y="4263481"/>
            <a:ext cx="8742307" cy="21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2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추가적인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several experimental conditions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including both directed and undirected networks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Respecting and ignoring the order in which edges were created</a:t>
            </a: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Heterogeneity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Generative / Receptive</a:t>
            </a:r>
          </a:p>
        </p:txBody>
      </p:sp>
    </p:spTree>
    <p:extLst>
      <p:ext uri="{BB962C8B-B14F-4D97-AF65-F5344CB8AC3E}">
        <p14:creationId xmlns:p14="http://schemas.microsoft.com/office/powerpoint/2010/main" val="32710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연구의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Comparison of balance and status provides insights into ways in which people use linking mechanisms in social computing applications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: to be used more dominantly for expressions of status 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Epinions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Wiki)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Contrast between balance and status - distinction between undirected and directed interpretations of links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: different theories to be appropriate to different levels of resolution in the representation of a single network</a:t>
            </a:r>
          </a:p>
        </p:txBody>
      </p:sp>
    </p:spTree>
    <p:extLst>
      <p:ext uri="{BB962C8B-B14F-4D97-AF65-F5344CB8AC3E}">
        <p14:creationId xmlns:p14="http://schemas.microsoft.com/office/powerpoint/2010/main" val="36195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연구의 결론 </a:t>
            </a:r>
            <a:r>
              <a:rPr lang="en-US" altLang="ko-KR" dirty="0"/>
              <a:t>(insight)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balance hold more strongly on the subset of links in these networks that are reciprocated (small proportion) 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: reciprocal link follow different pattern of use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between the sign of a link and the extent to which it is embedded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: many common neighbors (on display) -&gt;  more likely to be positive</a:t>
            </a:r>
          </a:p>
        </p:txBody>
      </p:sp>
    </p:spTree>
    <p:extLst>
      <p:ext uri="{BB962C8B-B14F-4D97-AF65-F5344CB8AC3E}">
        <p14:creationId xmlns:p14="http://schemas.microsoft.com/office/powerpoint/2010/main" val="203965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B7F3382-E6D7-4EEF-AAA2-B0E96EB0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r="14721"/>
          <a:stretch/>
        </p:blipFill>
        <p:spPr>
          <a:xfrm>
            <a:off x="539400" y="1620000"/>
            <a:ext cx="1111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216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ANALYSIS OF UNDIRECTED NETWORKS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p0 : shuffle signs of all edges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&gt; p0(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over-rep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-&gt; T3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&lt; p0(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under-rep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-&gt; T2</a:t>
            </a: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7E4B8AB-D3C0-4712-89CD-07D8620B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515216"/>
            <a:ext cx="4999885" cy="38249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FDB29-5452-4C39-A06C-9C34901EA6E8}"/>
              </a:ext>
            </a:extLst>
          </p:cNvPr>
          <p:cNvSpPr/>
          <p:nvPr/>
        </p:nvSpPr>
        <p:spPr>
          <a:xfrm>
            <a:off x="9302750" y="2095500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10D77C-9814-4CA9-A6AE-1C79593691E7}"/>
              </a:ext>
            </a:extLst>
          </p:cNvPr>
          <p:cNvSpPr/>
          <p:nvPr/>
        </p:nvSpPr>
        <p:spPr>
          <a:xfrm>
            <a:off x="9309100" y="2486025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13D679-08C6-48E2-91C0-3DC7709A4889}"/>
              </a:ext>
            </a:extLst>
          </p:cNvPr>
          <p:cNvSpPr/>
          <p:nvPr/>
        </p:nvSpPr>
        <p:spPr>
          <a:xfrm>
            <a:off x="9309100" y="3066309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BBCB32-EFEF-4A24-AB88-533E0F49F8E2}"/>
              </a:ext>
            </a:extLst>
          </p:cNvPr>
          <p:cNvSpPr/>
          <p:nvPr/>
        </p:nvSpPr>
        <p:spPr>
          <a:xfrm>
            <a:off x="9315450" y="3456834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A71256-46B7-4EA3-AAC6-24542BED6E96}"/>
              </a:ext>
            </a:extLst>
          </p:cNvPr>
          <p:cNvSpPr/>
          <p:nvPr/>
        </p:nvSpPr>
        <p:spPr>
          <a:xfrm>
            <a:off x="9309100" y="4030768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244DC4-CBC4-461D-BC5C-EAAB4CD19CFE}"/>
              </a:ext>
            </a:extLst>
          </p:cNvPr>
          <p:cNvSpPr/>
          <p:nvPr/>
        </p:nvSpPr>
        <p:spPr>
          <a:xfrm>
            <a:off x="9315450" y="4421293"/>
            <a:ext cx="1228726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ANALYSIS OF EVOLVING DIRECTED NETWORKS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links are created at specific points in time – order in which links are added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-&gt; X -&gt; B (semi-path) // A – B (shortcut)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different users make use of positive and negative signs differently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(mix, almost exclusively one sign)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generative baseline / receptive baseline</a:t>
            </a:r>
          </a:p>
        </p:txBody>
      </p:sp>
    </p:spTree>
    <p:extLst>
      <p:ext uri="{BB962C8B-B14F-4D97-AF65-F5344CB8AC3E}">
        <p14:creationId xmlns:p14="http://schemas.microsoft.com/office/powerpoint/2010/main" val="427444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Relations between users on social media sites often reflect a mixture of positive (friendly) and negative (antagonistic) interactions.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Researches has focused almost exclusively on positive interpretations of links between people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 : on-line social networks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‘Signed Network’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2A9D9-A118-413E-8E47-4DE67732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80" y="4546283"/>
            <a:ext cx="165758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Motivating</a:t>
            </a:r>
            <a:r>
              <a:rPr lang="ko-KR" altLang="en-US" dirty="0"/>
              <a:t> </a:t>
            </a:r>
            <a:r>
              <a:rPr lang="en-US" altLang="ko-KR" dirty="0"/>
              <a:t>Example (context)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457325"/>
            <a:ext cx="10213200" cy="4040191"/>
          </a:xfrm>
        </p:spPr>
        <p:txBody>
          <a:bodyPr anchor="t"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축구 팀에 선수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그리고 어떤 동료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인터뷰를 통해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잘하는지 묻는다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(status)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Directed Graph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모두 자신보다 잘한다고 말했다면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못한다고 했을 때도 동일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잘하므로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평균보다 높은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확률이 크다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무작위로 한 동료에게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때보다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positive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가능성이 높다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경우에서 봐도 마찬가지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5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5224"/>
            <a:ext cx="5221200" cy="1049479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altLang="ko-KR" dirty="0"/>
              <a:t>Contextualized Links</a:t>
            </a:r>
            <a:br>
              <a:rPr lang="en-US" altLang="ko-KR" dirty="0"/>
            </a:br>
            <a:r>
              <a:rPr lang="en-US" altLang="ko-KR" dirty="0"/>
              <a:t>(c-links)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164" y="4451146"/>
            <a:ext cx="4078800" cy="2901482"/>
          </a:xfrm>
        </p:spPr>
        <p:txBody>
          <a:bodyPr>
            <a:norm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D0DAC-2578-4C19-873A-38AD57F0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921464"/>
            <a:ext cx="4999885" cy="5012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C107A-2FBA-4A37-810E-F9D91C59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00" y="1084703"/>
            <a:ext cx="6096000" cy="4142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6C0ED-C23E-495A-94AE-68B9ED65651E}"/>
              </a:ext>
            </a:extLst>
          </p:cNvPr>
          <p:cNvSpPr txBox="1"/>
          <p:nvPr/>
        </p:nvSpPr>
        <p:spPr>
          <a:xfrm>
            <a:off x="10100" y="5222338"/>
            <a:ext cx="6067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P(+): prob. That closing red edge is positive;</a:t>
            </a:r>
          </a:p>
          <a:p>
            <a:r>
              <a:rPr lang="en-US" altLang="ko-KR" sz="1400" dirty="0"/>
              <a:t>sg: surprise of edge initiator giving a positive edge;</a:t>
            </a:r>
          </a:p>
          <a:p>
            <a:r>
              <a:rPr lang="en-US" altLang="ko-KR" sz="1400" dirty="0" err="1"/>
              <a:t>sr</a:t>
            </a:r>
            <a:r>
              <a:rPr lang="en-US" altLang="ko-KR" sz="1400" dirty="0"/>
              <a:t>: surprise of edge destination receiving a positive edge;</a:t>
            </a:r>
          </a:p>
          <a:p>
            <a:r>
              <a:rPr lang="en-US" altLang="ko-KR" sz="1400" dirty="0" err="1"/>
              <a:t>Bg</a:t>
            </a:r>
            <a:r>
              <a:rPr lang="en-US" altLang="ko-KR" sz="1400" dirty="0"/>
              <a:t>: consistency of balance with generative surprise;</a:t>
            </a:r>
          </a:p>
          <a:p>
            <a:r>
              <a:rPr lang="en-US" altLang="ko-KR" sz="1400" dirty="0"/>
              <a:t>Br: consistency of balance with receptive surprise;</a:t>
            </a:r>
          </a:p>
          <a:p>
            <a:r>
              <a:rPr lang="en-US" altLang="ko-KR" sz="1400" dirty="0"/>
              <a:t>Sg: consistency of status with generative surprise; </a:t>
            </a:r>
          </a:p>
          <a:p>
            <a:r>
              <a:rPr lang="en-US" altLang="ko-KR" sz="1400" dirty="0"/>
              <a:t>Sr: consistency of status with receptive surprise.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748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 predictions of status with respect to both generative and receptive surprise perform much better than the predictions of structural balance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is consistent with generative (14) and receptive (13) surprise on the vast majority of c-link types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Failed on t3 -&gt; structural balance (f-f-f)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constitute natural “duals” to each other (reverse the direction and the sign)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(t3 and t14, t2 and t15)</a:t>
            </a:r>
          </a:p>
        </p:txBody>
      </p:sp>
    </p:spTree>
    <p:extLst>
      <p:ext uri="{BB962C8B-B14F-4D97-AF65-F5344CB8AC3E}">
        <p14:creationId xmlns:p14="http://schemas.microsoft.com/office/powerpoint/2010/main" val="350679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94379"/>
            <a:ext cx="10213200" cy="4040191"/>
          </a:xfrm>
        </p:spPr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Reciprocal (8%) -&gt; structural balance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B-A link is significantly have the same sign as the A-B link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How public the edge signs are 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epinions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Wikipedia)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Directed edges point both -&gt; reinforcing mutual relationship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56D79-F9B5-47FA-B589-BC018B78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842108"/>
            <a:ext cx="4086795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E1312-47CF-4C8B-85C8-5F72B2BB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87" y="1842108"/>
            <a:ext cx="668748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ko-KR" dirty="0"/>
              <a:t>Embeddedness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00" y="2351724"/>
            <a:ext cx="4078800" cy="2901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Cluster (closed triad)</a:t>
            </a:r>
          </a:p>
          <a:p>
            <a:pPr>
              <a:lnSpc>
                <a:spcPct val="14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all-positive networks have significantly higher clustering than their randomized counterparts, and the all-negative networks have significantly lower clustering </a:t>
            </a:r>
          </a:p>
          <a:p>
            <a:pPr>
              <a:lnSpc>
                <a:spcPct val="14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,both the all-positive and all-negative networks are less well-connected than expected</a:t>
            </a:r>
          </a:p>
          <a:p>
            <a:pPr>
              <a:lnSpc>
                <a:spcPct val="140000"/>
              </a:lnSpc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1EE03-D808-463D-8E5A-92AB674A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141545"/>
            <a:ext cx="4999885" cy="25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Embeddedness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giant components of real social networks are believed to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consistof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densely connected clusters linked by less embedded ties </a:t>
            </a:r>
          </a:p>
        </p:txBody>
      </p:sp>
    </p:spTree>
    <p:extLst>
      <p:ext uri="{BB962C8B-B14F-4D97-AF65-F5344CB8AC3E}">
        <p14:creationId xmlns:p14="http://schemas.microsoft.com/office/powerpoint/2010/main" val="196146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Embeddedness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D0B1F-88F5-4335-83B7-432E9228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4" y="1685925"/>
            <a:ext cx="11040272" cy="30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2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5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classical theory : ‘Structural Balance’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capture certain common patterns of interaction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at odds with some of the fundamental phenomena we observe (evolving, directed)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Alternate theory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one of the first large-scale evaluations of theories of signed networks using on-line datasets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perspective for reasoning about social media sites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17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Structure of networks in social computing applications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offers insights into patterns of interactions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reveals global phenomena at scales that may be hard to identify when looking at a finer-grained resolution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Richness(complex) -&gt; Stylized network representation(simple) stylized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접근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theories from social psychology (social balance, social status .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-&gt; analyzing signed networks of social computing applications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-&gt; characterize the differences between the observed and predicted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5245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연구에 필요한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large-scale datasets from social applications where the sign of each link can be reliably determined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theories of signed networks (Balance, Status)</a:t>
            </a:r>
          </a:p>
        </p:txBody>
      </p:sp>
    </p:spTree>
    <p:extLst>
      <p:ext uri="{BB962C8B-B14F-4D97-AF65-F5344CB8AC3E}">
        <p14:creationId xmlns:p14="http://schemas.microsoft.com/office/powerpoint/2010/main" val="31503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Explicit</a:t>
            </a:r>
          </a:p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Epinions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(product review) : trust or distrust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Slashdot (blog) : “friends” or “foes</a:t>
            </a: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Implicit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Wikipedia admin candidates : public votes in favor of or against</a:t>
            </a:r>
          </a:p>
          <a:p>
            <a:pPr marL="0" indent="0">
              <a:buNone/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Edges in networks derived from the datasets are directed </a:t>
            </a:r>
          </a:p>
        </p:txBody>
      </p:sp>
    </p:spTree>
    <p:extLst>
      <p:ext uri="{BB962C8B-B14F-4D97-AF65-F5344CB8AC3E}">
        <p14:creationId xmlns:p14="http://schemas.microsoft.com/office/powerpoint/2010/main" val="40033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399418"/>
            <a:ext cx="4457690" cy="198564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altLang="ko-KR" sz="4800" spc="0"/>
              <a:t>Datasets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altLang="ko-KR" sz="2400" b="1" spc="50"/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C2EBA0B-DC05-4BE3-9827-073EE89AF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6" r="-1" b="-652"/>
          <a:stretch/>
        </p:blipFill>
        <p:spPr>
          <a:xfrm>
            <a:off x="541339" y="1964266"/>
            <a:ext cx="11109674" cy="4267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6895A7-EF3F-4370-B197-C4B098AC5AED}"/>
              </a:ext>
            </a:extLst>
          </p:cNvPr>
          <p:cNvSpPr/>
          <p:nvPr/>
        </p:nvSpPr>
        <p:spPr>
          <a:xfrm>
            <a:off x="1079510" y="3860800"/>
            <a:ext cx="10024939" cy="49859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0B186-3489-49A4-B067-5829FC369269}"/>
              </a:ext>
            </a:extLst>
          </p:cNvPr>
          <p:cNvSpPr txBox="1"/>
          <p:nvPr/>
        </p:nvSpPr>
        <p:spPr>
          <a:xfrm>
            <a:off x="9101565" y="5758198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 proportion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7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FB30-7608-46CA-97F9-1E2E35D2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Theories of signed networks: Balance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498-B418-4DE4-94CD-57ED5DED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Initially made for undirected networks 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triangles on three individuals can be signed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balanced (T3, T1),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unbalanced (T2, T0)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6EB01-8595-437D-8BC0-4FE858E2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5" y="2942842"/>
            <a:ext cx="79354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382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8E2E7"/>
      </a:lt2>
      <a:accent1>
        <a:srgbClr val="30B946"/>
      </a:accent1>
      <a:accent2>
        <a:srgbClr val="4AB824"/>
      </a:accent2>
      <a:accent3>
        <a:srgbClr val="83AD2D"/>
      </a:accent3>
      <a:accent4>
        <a:srgbClr val="AEA222"/>
      </a:accent4>
      <a:accent5>
        <a:srgbClr val="D78738"/>
      </a:accent5>
      <a:accent6>
        <a:srgbClr val="C63327"/>
      </a:accent6>
      <a:hlink>
        <a:srgbClr val="A17C35"/>
      </a:hlink>
      <a:folHlink>
        <a:srgbClr val="7F7F7F"/>
      </a:folHlink>
    </a:clrScheme>
    <a:fontScheme name="Frosted Leaf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1046</Words>
  <Application>Microsoft Office PowerPoint</Application>
  <PresentationFormat>와이드스크린</PresentationFormat>
  <Paragraphs>133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Malgun Gothic Semilight</vt:lpstr>
      <vt:lpstr>Malgun Gothic</vt:lpstr>
      <vt:lpstr>Malgun Gothic</vt:lpstr>
      <vt:lpstr>Arial</vt:lpstr>
      <vt:lpstr>Wingdings</vt:lpstr>
      <vt:lpstr>FrostyVTI</vt:lpstr>
      <vt:lpstr>Signed Networks in Social Media</vt:lpstr>
      <vt:lpstr>연구 개요</vt:lpstr>
      <vt:lpstr>연구 개요</vt:lpstr>
      <vt:lpstr>연구의 필요성</vt:lpstr>
      <vt:lpstr>접근 방법</vt:lpstr>
      <vt:lpstr>연구에 필요한 요소</vt:lpstr>
      <vt:lpstr>Datasets</vt:lpstr>
      <vt:lpstr>Datasets</vt:lpstr>
      <vt:lpstr>Theories of signed networks: Balance</vt:lpstr>
      <vt:lpstr>Theories of signed networks: Balance</vt:lpstr>
      <vt:lpstr>Theories of signed networks: Status</vt:lpstr>
      <vt:lpstr>Comparing the two theories</vt:lpstr>
      <vt:lpstr>Theories of signed networks: Balance</vt:lpstr>
      <vt:lpstr>추가적인 요소</vt:lpstr>
      <vt:lpstr>연구의 결론</vt:lpstr>
      <vt:lpstr>연구의 결론 (insight)</vt:lpstr>
      <vt:lpstr>PowerPoint 프레젠테이션</vt:lpstr>
      <vt:lpstr>ANALYSIS OF UNDIRECTED NETWORKS </vt:lpstr>
      <vt:lpstr>ANALYSIS OF EVOLVING DIRECTED NETWORKS </vt:lpstr>
      <vt:lpstr>Motivating Example (context)</vt:lpstr>
      <vt:lpstr>Contextualized Links (c-links)</vt:lpstr>
      <vt:lpstr>Result</vt:lpstr>
      <vt:lpstr>Result</vt:lpstr>
      <vt:lpstr>Embeddedness</vt:lpstr>
      <vt:lpstr>Embeddedness</vt:lpstr>
      <vt:lpstr>Embeddedness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Signed Networks in Social Media</dc:title>
  <dc:creator>박 찬호</dc:creator>
  <cp:lastModifiedBy>박 찬호</cp:lastModifiedBy>
  <cp:revision>16</cp:revision>
  <dcterms:created xsi:type="dcterms:W3CDTF">2021-06-29T23:12:27Z</dcterms:created>
  <dcterms:modified xsi:type="dcterms:W3CDTF">2021-09-03T04:28:03Z</dcterms:modified>
</cp:coreProperties>
</file>