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61" r:id="rId4"/>
    <p:sldId id="275" r:id="rId5"/>
    <p:sldId id="276" r:id="rId6"/>
    <p:sldId id="277" r:id="rId7"/>
    <p:sldId id="278" r:id="rId8"/>
    <p:sldId id="280" r:id="rId9"/>
    <p:sldId id="284" r:id="rId10"/>
    <p:sldId id="282" r:id="rId11"/>
    <p:sldId id="283" r:id="rId12"/>
    <p:sldId id="285" r:id="rId13"/>
    <p:sldId id="287" r:id="rId14"/>
    <p:sldId id="286" r:id="rId15"/>
    <p:sldId id="288" r:id="rId16"/>
    <p:sldId id="289" r:id="rId17"/>
    <p:sldId id="291" r:id="rId18"/>
    <p:sldId id="290" r:id="rId19"/>
    <p:sldId id="292" r:id="rId20"/>
    <p:sldId id="293" r:id="rId21"/>
    <p:sldId id="294" r:id="rId22"/>
    <p:sldId id="27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376"/>
  </p:normalViewPr>
  <p:slideViewPr>
    <p:cSldViewPr snapToGrid="0" snapToObjects="1" showGuides="1">
      <p:cViewPr varScale="1">
        <p:scale>
          <a:sx n="73" d="100"/>
          <a:sy n="73" d="100"/>
        </p:scale>
        <p:origin x="60" y="828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2021-07-14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11272" y="3244334"/>
            <a:ext cx="375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Sihyun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en-US" altLang="ko-KR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Jeong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and Kyu-</a:t>
            </a:r>
            <a:r>
              <a:rPr kumimoji="1" lang="en-US" altLang="ko-KR" dirty="0" err="1">
                <a:latin typeface="Noto Sans CJK KR DemiLight" charset="-127"/>
                <a:ea typeface="Noto Sans CJK KR DemiLight" charset="-127"/>
                <a:cs typeface="Noto Sans CJK KR DemiLight" charset="-127"/>
              </a:rPr>
              <a:t>haeng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 Lee 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9797648" y="5960443"/>
            <a:ext cx="180049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1400" dirty="0">
                <a:latin typeface="Sandoll GothicNeo1Unicode 02 Ul" charset="-127"/>
                <a:ea typeface="Sandoll GothicNeo1Unicode 02 Ul" charset="-127"/>
                <a:cs typeface="Sandoll GothicNeo1Unicode 02 Ul" charset="-127"/>
              </a:rPr>
              <a:t>모바일시스템공학과</a:t>
            </a:r>
            <a:endParaRPr kumimoji="1" lang="en-US" altLang="ko-KR" sz="1400" dirty="0">
              <a:latin typeface="Sandoll GothicNeo1Unicode 02 Ul" charset="-127"/>
              <a:ea typeface="Sandoll GothicNeo1Unicode 02 Ul" charset="-127"/>
              <a:cs typeface="Sandoll GothicNeo1Unicode 02 Ul" charset="-127"/>
            </a:endParaRPr>
          </a:p>
          <a:p>
            <a:pPr algn="r">
              <a:lnSpc>
                <a:spcPct val="150000"/>
              </a:lnSpc>
            </a:pPr>
            <a:r>
              <a:rPr kumimoji="1" lang="en-US" altLang="ko-KR" sz="1400" dirty="0">
                <a:latin typeface="Sandoll GothicNeo1Unicode 02 Ul" charset="-127"/>
                <a:ea typeface="Sandoll GothicNeo1Unicode 02 Ul" charset="-127"/>
                <a:cs typeface="Sandoll GothicNeo1Unicode 02 Ul" charset="-127"/>
              </a:rPr>
              <a:t>32181928</a:t>
            </a:r>
            <a:r>
              <a:rPr kumimoji="1" lang="ko-KR" altLang="en-US" sz="1400" dirty="0">
                <a:latin typeface="Sandoll GothicNeo1Unicode 02 Ul" charset="-127"/>
                <a:ea typeface="Sandoll GothicNeo1Unicode 02 Ul" charset="-127"/>
                <a:cs typeface="Sandoll GothicNeo1Unicode 02 Ul" charset="-127"/>
              </a:rPr>
              <a:t> 박찬호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711273" y="634815"/>
            <a:ext cx="55327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Spam Classification Based on Signed</a:t>
            </a:r>
          </a:p>
          <a:p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Network Analysis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Concept of Surprise</a:t>
            </a: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(Balance Theory)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: number of certain triad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E[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] : expected number of type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∆ :  the total number of triads in the network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∆p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0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: expected fraction of triads that are of type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endParaRPr kumimoji="1" lang="en-US" altLang="ko-KR" sz="2000" b="1" baseline="-25000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(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: surprise value for a certain motif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2206C-E204-4246-9AE7-2E56EC39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02" y="4931130"/>
            <a:ext cx="537285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2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Concept of Surprise</a:t>
            </a: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(Status Theory)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Measure surprise separately for the edge initiator and the edge destination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Generative baseline, Receptive baseline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computed by the number of standard deviations by which the actual number of positive A–B edges in the data differs from the expected positive numbers created by the baseline</a:t>
            </a:r>
          </a:p>
        </p:txBody>
      </p:sp>
    </p:spTree>
    <p:extLst>
      <p:ext uri="{BB962C8B-B14F-4D97-AF65-F5344CB8AC3E}">
        <p14:creationId xmlns:p14="http://schemas.microsoft.com/office/powerpoint/2010/main" val="426346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661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Graph-Converting Method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185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Among all E edges, we select α · E edges and assign them negative signs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α is the fraction of negative edges (0.2 from real world data)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how to appropriately select α · E edges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5090D-7A63-4D43-B6EF-5E94610D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0" y="3999300"/>
            <a:ext cx="4661212" cy="17927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52BAA5-2CA5-49E9-B4B5-2EF09E617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297" y="3910870"/>
            <a:ext cx="3773001" cy="19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8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842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PageRank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1392D19-F3A9-4F70-A2BE-70E71246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8" y="1673082"/>
            <a:ext cx="6147783" cy="4489743"/>
          </a:xfrm>
          <a:prstGeom prst="rect">
            <a:avLst/>
          </a:prstGeom>
        </p:spPr>
      </p:pic>
      <p:sp>
        <p:nvSpPr>
          <p:cNvPr id="10" name="텍스트 상자 9">
            <a:extLst>
              <a:ext uri="{FF2B5EF4-FFF2-40B4-BE49-F238E27FC236}">
                <a16:creationId xmlns:a16="http://schemas.microsoft.com/office/drawing/2014/main" id="{FCFC204E-95BA-4BE6-8EFC-538E5930C8D9}"/>
              </a:ext>
            </a:extLst>
          </p:cNvPr>
          <p:cNvSpPr txBox="1"/>
          <p:nvPr/>
        </p:nvSpPr>
        <p:spPr>
          <a:xfrm>
            <a:off x="7056979" y="1673082"/>
            <a:ext cx="4769275" cy="123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Positive : ratio of incoming = 2/3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Negative : ratio of incoming = 1/2</a:t>
            </a:r>
          </a:p>
        </p:txBody>
      </p:sp>
    </p:spTree>
    <p:extLst>
      <p:ext uri="{BB962C8B-B14F-4D97-AF65-F5344CB8AC3E}">
        <p14:creationId xmlns:p14="http://schemas.microsoft.com/office/powerpoint/2010/main" val="247721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842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PageRank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454598" y="1610660"/>
            <a:ext cx="11216518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high ratio values of positive incoming edges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→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high PageRank scores</a:t>
            </a:r>
          </a:p>
          <a:p>
            <a:pPr>
              <a:lnSpc>
                <a:spcPct val="200000"/>
              </a:lnSpc>
            </a:pP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7C4E3D-254F-47C8-8A53-D60AC10D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22" y="2688271"/>
            <a:ext cx="7723178" cy="25590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B971D97-72DC-4C6E-9815-A3C958F2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36" y="2334268"/>
            <a:ext cx="3924236" cy="30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8425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PageRank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454598" y="1610660"/>
            <a:ext cx="11216518" cy="123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PR(x) = PageRank score of node x,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= destination node,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= source node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PR(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 – PR(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D00951-5C9A-4B33-99BE-C065AE618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05" b="14271"/>
          <a:stretch/>
        </p:blipFill>
        <p:spPr>
          <a:xfrm>
            <a:off x="7967457" y="4362994"/>
            <a:ext cx="4224544" cy="24950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73644D5-E65E-49E0-AF69-94D6DB95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50" y="3313481"/>
            <a:ext cx="8481019" cy="19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2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3927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Conductance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454598" y="1610660"/>
            <a:ext cx="11216518" cy="492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generate clusters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→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measure the Conductance for each cluster that an edge belongs 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internal and external connectivity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higher Conductance means higher separability of the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From the analysis, conductance score 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Positive edges :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 &gt;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Negative edges :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 &lt;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↑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internal connectivity &amp;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↓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external separability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↓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conductance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→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↑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PageRank score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3A5499-CB29-4C9D-9A7A-23022AD9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17" y="3429000"/>
            <a:ext cx="4787715" cy="32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1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3927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Conductance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454598" y="1610660"/>
            <a:ext cx="11216518" cy="492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generate clusters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→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measure the Conductance for each cluster that an edge belongs to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internal and external connectivity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higher Conductance means higher separability of the cluster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From the analysis, conductance score is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Positive edges :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 &gt;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Negative edges :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src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 &lt;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dst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node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↑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internal connectivity &amp;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↓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external separability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=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↓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conductance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→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↑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PageRank score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3A5499-CB29-4C9D-9A7A-23022AD9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17" y="3429000"/>
            <a:ext cx="4787715" cy="32591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806404-1D49-411F-9595-69899E3F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414" y="346233"/>
            <a:ext cx="3924236" cy="30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910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Validation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2854555" y="301861"/>
            <a:ext cx="4992613" cy="185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Balance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Spammers are inconsistent with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,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</a:t>
            </a: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→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spammers’ gap is smaller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5869A4-2B12-4267-80DC-825BE15E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482" y="0"/>
            <a:ext cx="3057952" cy="21910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949A2D-EEC1-4F7C-A53C-B0055245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45" y="2325188"/>
            <a:ext cx="4984355" cy="4532811"/>
          </a:xfrm>
          <a:prstGeom prst="rect">
            <a:avLst/>
          </a:prstGeom>
        </p:spPr>
      </p:pic>
      <p:sp>
        <p:nvSpPr>
          <p:cNvPr id="15" name="텍스트 상자 9">
            <a:extLst>
              <a:ext uri="{FF2B5EF4-FFF2-40B4-BE49-F238E27FC236}">
                <a16:creationId xmlns:a16="http://schemas.microsoft.com/office/drawing/2014/main" id="{1A97973C-A0C7-45FD-B3D3-B96B8ABEAB23}"/>
              </a:ext>
            </a:extLst>
          </p:cNvPr>
          <p:cNvSpPr txBox="1"/>
          <p:nvPr/>
        </p:nvSpPr>
        <p:spPr>
          <a:xfrm>
            <a:off x="901641" y="2491281"/>
            <a:ext cx="4992613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Status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Spammers are consistent with different degrees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Generative :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,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8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,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Receptive : most types of triads</a:t>
            </a:r>
          </a:p>
        </p:txBody>
      </p:sp>
    </p:spTree>
    <p:extLst>
      <p:ext uri="{BB962C8B-B14F-4D97-AF65-F5344CB8AC3E}">
        <p14:creationId xmlns:p14="http://schemas.microsoft.com/office/powerpoint/2010/main" val="50882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42486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Performance Evaluation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454598" y="1610660"/>
            <a:ext cx="11216518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Proposed method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Best accuracy, precision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Recall of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CatchSync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TSP is higher</a:t>
            </a:r>
          </a:p>
          <a:p>
            <a:pPr lvl="1"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   with higher false positive rate(FPR)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Best performance when only using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Statu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2BD99-5213-4360-89A0-07425D7A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78" y="1375150"/>
            <a:ext cx="6007889" cy="24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9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1706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Contents</a:t>
            </a:r>
            <a:endParaRPr kumimoji="1" lang="ko-KR" altLang="en-US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텍스트 상자 9">
            <a:extLst>
              <a:ext uri="{FF2B5EF4-FFF2-40B4-BE49-F238E27FC236}">
                <a16:creationId xmlns:a16="http://schemas.microsoft.com/office/drawing/2014/main" id="{9093A2C9-F612-4E69-829F-510F1C33B426}"/>
              </a:ext>
            </a:extLst>
          </p:cNvPr>
          <p:cNvSpPr txBox="1"/>
          <p:nvPr/>
        </p:nvSpPr>
        <p:spPr>
          <a:xfrm>
            <a:off x="6096000" y="1196177"/>
            <a:ext cx="5702459" cy="5019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Conventional Spam Classifications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Proposed Scheme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Social Balance Theory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Social Status Theory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Concept of Surprise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Graph-Converting Method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PageRank &amp; Conductance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Conclusion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255577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3529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Contribution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454598" y="1610660"/>
            <a:ext cx="11216518" cy="36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First spam classification utilizing structural balance theory and social status theory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the edge signs are highly likely to be determined by considering users’ social relationships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 substantial difference between the edge sign patterns of spammers and those of non-spammers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Graph-converting method using PageRank and Conductance scores</a:t>
            </a:r>
          </a:p>
        </p:txBody>
      </p:sp>
    </p:spTree>
    <p:extLst>
      <p:ext uri="{BB962C8B-B14F-4D97-AF65-F5344CB8AC3E}">
        <p14:creationId xmlns:p14="http://schemas.microsoft.com/office/powerpoint/2010/main" val="101430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2316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Future Work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텍스트 상자 9">
            <a:extLst>
              <a:ext uri="{FF2B5EF4-FFF2-40B4-BE49-F238E27FC236}">
                <a16:creationId xmlns:a16="http://schemas.microsoft.com/office/drawing/2014/main" id="{0099D2ED-39EC-47FB-B089-E8F477DA0C3B}"/>
              </a:ext>
            </a:extLst>
          </p:cNvPr>
          <p:cNvSpPr txBox="1"/>
          <p:nvPr/>
        </p:nvSpPr>
        <p:spPr>
          <a:xfrm>
            <a:off x="454598" y="1610660"/>
            <a:ext cx="11216518" cy="24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Recommendation System – the sign of an edge might be determined based on ratings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Sentiment analysis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Advanced Classifiers with graph-embedding methods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Semi-supervised learning for given network data lack information (sign)</a:t>
            </a:r>
          </a:p>
        </p:txBody>
      </p:sp>
    </p:spTree>
    <p:extLst>
      <p:ext uri="{BB962C8B-B14F-4D97-AF65-F5344CB8AC3E}">
        <p14:creationId xmlns:p14="http://schemas.microsoft.com/office/powerpoint/2010/main" val="150737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760256" y="324433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감사합니다</a:t>
            </a:r>
            <a:r>
              <a:rPr kumimoji="1" lang="en-US" altLang="ko-KR" dirty="0">
                <a:latin typeface="Noto Sans CJK KR DemiLight" charset="-127"/>
                <a:ea typeface="Noto Sans CJK KR DemiLight" charset="-127"/>
                <a:cs typeface="Noto Sans CJK KR DemiLight" charset="-127"/>
              </a:rPr>
              <a:t>.</a:t>
            </a:r>
            <a:endParaRPr kumimoji="1" lang="ko-KR" altLang="en-US" dirty="0"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6216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Conventional </a:t>
            </a: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Spam Classifications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1143000" y="1673082"/>
            <a:ext cx="9905999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Spam detection = classification problem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Identifying the appropriate data features to distinguish spam/non-spam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text examining : e.g. template-matching scheme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meta information (user profile, activity logs, timestamps)</a:t>
            </a:r>
          </a:p>
          <a:p>
            <a:pPr>
              <a:lnSpc>
                <a:spcPct val="200000"/>
              </a:lnSpc>
            </a:pPr>
            <a:r>
              <a:rPr kumimoji="1"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→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become rapidly ineffective by cleverer and more multifaceted attacks</a:t>
            </a:r>
          </a:p>
        </p:txBody>
      </p:sp>
    </p:spTree>
    <p:extLst>
      <p:ext uri="{BB962C8B-B14F-4D97-AF65-F5344CB8AC3E}">
        <p14:creationId xmlns:p14="http://schemas.microsoft.com/office/powerpoint/2010/main" val="43613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6216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Conventional </a:t>
            </a: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Spam Classifications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308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Network Properties - highlighted as alternative features for spam classification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not easily imitated by attackers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Thus, social network analysis are more robust (Node Ranking; PageRank, HITS)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However, attackers adroitly avoid such spam detection</a:t>
            </a:r>
          </a:p>
          <a:p>
            <a:pPr>
              <a:lnSpc>
                <a:spcPct val="200000"/>
              </a:lnSpc>
            </a:pP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56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2205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Proposed Scheme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431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Similar approaches with proposed scheme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NFS (Network Footprint Score)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Graph propagation algorithm for fake accounts detection (Li et al.)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Integro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</a:t>
            </a:r>
            <a:r>
              <a:rPr kumimoji="1" lang="en-US" altLang="ko-K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SybilEdge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	- Triad Significance Profile (TSP)-Filtering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limitation - restricted to only undirected or unsigned network</a:t>
            </a:r>
          </a:p>
        </p:txBody>
      </p:sp>
    </p:spTree>
    <p:extLst>
      <p:ext uri="{BB962C8B-B14F-4D97-AF65-F5344CB8AC3E}">
        <p14:creationId xmlns:p14="http://schemas.microsoft.com/office/powerpoint/2010/main" val="248840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2205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Proposed Scheme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36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Structural Balance Theory (= Balance Theory)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Social Status Theory (= Status Theory)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Concept of Surprise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Graph-Converting Method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45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2205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Proposed Scheme</a:t>
            </a: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- Balance Theory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36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Balanced (plausible) :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// Unbalanced (not plausible) :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0 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, 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2 </a:t>
            </a:r>
            <a:endParaRPr kumimoji="1"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Noto Sans CJK KR DemiLight" charset="-127"/>
              <a:ea typeface="Noto Sans CJK KR DemiLight" charset="-127"/>
              <a:cs typeface="Noto Sans CJK KR DemiLight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The friend of my friend is my friend (T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1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The enemy of my friend is my enemy (T</a:t>
            </a:r>
            <a:r>
              <a:rPr kumimoji="1" lang="en-US" altLang="ko-KR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3</a:t>
            </a: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Intended for undirected graphs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 decrease in classification performance due to the 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   information loss for edge directionality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16208-AAC4-43D1-AF2D-7803D25F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91" y="2390513"/>
            <a:ext cx="3865611" cy="40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2205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Proposed Scheme</a:t>
            </a: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- Status Theory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36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determined by the status difference between nodes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a positive(negative) directed link : the recipient as having higher(lower) status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Sixteen triad types for signed directed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   networks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predicting the sign of the red link</a:t>
            </a:r>
          </a:p>
          <a:p>
            <a:pPr>
              <a:lnSpc>
                <a:spcPct val="200000"/>
              </a:lnSpc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      considering the signs of the A–X and B–X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070EAD-611C-48AB-9030-EFF11A6B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717" y="2924152"/>
            <a:ext cx="4097136" cy="33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9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297932"/>
            <a:ext cx="3515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3200" b="1" dirty="0">
              <a:latin typeface="Kohinoor Devanagari" charset="0"/>
              <a:ea typeface="Kohinoor Devanagari" charset="0"/>
              <a:cs typeface="Kohinoor Devanagari" charset="0"/>
            </a:endParaRPr>
          </a:p>
          <a:p>
            <a:r>
              <a:rPr kumimoji="1" lang="en-US" altLang="ko-KR" sz="3200" b="1" dirty="0">
                <a:latin typeface="Kohinoor Devanagari" charset="0"/>
                <a:ea typeface="Kohinoor Devanagari" charset="0"/>
                <a:cs typeface="Kohinoor Devanagari" charset="0"/>
              </a:rPr>
              <a:t>Concept of Surprise</a:t>
            </a:r>
          </a:p>
        </p:txBody>
      </p:sp>
      <p:cxnSp>
        <p:nvCxnSpPr>
          <p:cNvPr id="8" name="직선 연결선[R] 7"/>
          <p:cNvCxnSpPr/>
          <p:nvPr/>
        </p:nvCxnSpPr>
        <p:spPr>
          <a:xfrm>
            <a:off x="575761" y="1410749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9">
            <a:extLst>
              <a:ext uri="{FF2B5EF4-FFF2-40B4-BE49-F238E27FC236}">
                <a16:creationId xmlns:a16="http://schemas.microsoft.com/office/drawing/2014/main" id="{6F416110-07BE-4E3B-A903-03A7A4BFA8C5}"/>
              </a:ext>
            </a:extLst>
          </p:cNvPr>
          <p:cNvSpPr txBox="1"/>
          <p:nvPr/>
        </p:nvSpPr>
        <p:spPr>
          <a:xfrm>
            <a:off x="946150" y="1673082"/>
            <a:ext cx="10299700" cy="1851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certain type of motif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CJK KR DemiLight" charset="-127"/>
                <a:ea typeface="Noto Sans CJK KR DemiLight" charset="-127"/>
                <a:cs typeface="Noto Sans CJK KR DemiLight" charset="-127"/>
              </a:rPr>
              <a:t>shows how much the target motif appears in the actual network compared to our expectation</a:t>
            </a:r>
          </a:p>
        </p:txBody>
      </p:sp>
    </p:spTree>
    <p:extLst>
      <p:ext uri="{BB962C8B-B14F-4D97-AF65-F5344CB8AC3E}">
        <p14:creationId xmlns:p14="http://schemas.microsoft.com/office/powerpoint/2010/main" val="315860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846</Words>
  <Application>Microsoft Office PowerPoint</Application>
  <PresentationFormat>와이드스크린</PresentationFormat>
  <Paragraphs>146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Kohinoor Devanagari</vt:lpstr>
      <vt:lpstr>Noto Sans CJK KR</vt:lpstr>
      <vt:lpstr>Noto Sans CJK KR DemiLight</vt:lpstr>
      <vt:lpstr>Sandoll GothicNeo1Unicode 02 Ul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박 찬호</cp:lastModifiedBy>
  <cp:revision>71</cp:revision>
  <cp:lastPrinted>2017-03-27T16:07:40Z</cp:lastPrinted>
  <dcterms:created xsi:type="dcterms:W3CDTF">2017-03-27T14:08:56Z</dcterms:created>
  <dcterms:modified xsi:type="dcterms:W3CDTF">2021-07-14T01:31:43Z</dcterms:modified>
</cp:coreProperties>
</file>