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75" r:id="rId4"/>
    <p:sldId id="272" r:id="rId5"/>
    <p:sldId id="273" r:id="rId6"/>
    <p:sldId id="27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84" r:id="rId15"/>
    <p:sldId id="285" r:id="rId16"/>
    <p:sldId id="281" r:id="rId17"/>
    <p:sldId id="282" r:id="rId18"/>
    <p:sldId id="283" r:id="rId19"/>
    <p:sldId id="257" r:id="rId20"/>
    <p:sldId id="266" r:id="rId21"/>
    <p:sldId id="267" r:id="rId22"/>
    <p:sldId id="268" r:id="rId23"/>
    <p:sldId id="269" r:id="rId24"/>
    <p:sldId id="270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59DAE71-21B3-F549-A687-28462D7C056F}" type="datetimeFigureOut">
              <a:rPr lang="en-US" smtClean="0"/>
              <a:t>07/01/16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C424BB50-5F37-9141-85E4-D29B1D3AC2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de 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avancées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Charlier</a:t>
            </a:r>
            <a:endParaRPr lang="en-US" dirty="0" smtClean="0"/>
          </a:p>
          <a:p>
            <a:r>
              <a:rPr lang="en-US" dirty="0" err="1" smtClean="0"/>
              <a:t>Cherpentier</a:t>
            </a:r>
            <a:r>
              <a:rPr lang="en-US" dirty="0" smtClean="0"/>
              <a:t> Antoine</a:t>
            </a:r>
          </a:p>
          <a:p>
            <a:r>
              <a:rPr lang="en-US" dirty="0" smtClean="0"/>
              <a:t>Gras Johan</a:t>
            </a:r>
          </a:p>
          <a:p>
            <a:r>
              <a:rPr lang="en-US" dirty="0" smtClean="0"/>
              <a:t>Villelégier Xavier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0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Triggers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7"/>
            <a:ext cx="5339443" cy="307105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4829413"/>
            <a:ext cx="6809206" cy="20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Trigger attaché à la table Stage (INSERT)</a:t>
            </a:r>
          </a:p>
        </p:txBody>
      </p:sp>
    </p:spTree>
    <p:extLst>
      <p:ext uri="{BB962C8B-B14F-4D97-AF65-F5344CB8AC3E}">
        <p14:creationId xmlns:p14="http://schemas.microsoft.com/office/powerpoint/2010/main" val="281432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Triggers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8"/>
            <a:ext cx="6098722" cy="342774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5365323"/>
            <a:ext cx="6950305" cy="1483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Trigger attaché à la table Stage (DELETE)</a:t>
            </a:r>
          </a:p>
        </p:txBody>
      </p:sp>
    </p:spTree>
    <p:extLst>
      <p:ext uri="{BB962C8B-B14F-4D97-AF65-F5344CB8AC3E}">
        <p14:creationId xmlns:p14="http://schemas.microsoft.com/office/powerpoint/2010/main" val="103542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possible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595490"/>
              </p:ext>
            </p:extLst>
          </p:nvPr>
        </p:nvGraphicFramePr>
        <p:xfrm>
          <a:off x="628650" y="1825625"/>
          <a:ext cx="657225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NomEntrprise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Departement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Ville</a:t>
                      </a:r>
                      <a:endParaRPr lang="fr-FR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2/01/2016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2/01/2016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2/01/2016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3/01/2016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Thales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91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Massy</a:t>
                      </a:r>
                      <a:endParaRPr lang="fr-FR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3/01/2016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AirFrance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75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Paris</a:t>
                      </a:r>
                      <a:endParaRPr lang="fr-FR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4/01/2016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Thales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91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Limours</a:t>
                      </a:r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7169544" y="2962161"/>
            <a:ext cx="2093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 smtClean="0"/>
              <a:t>Table de faits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370571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possible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828114"/>
              </p:ext>
            </p:extLst>
          </p:nvPr>
        </p:nvGraphicFramePr>
        <p:xfrm>
          <a:off x="628651" y="1825625"/>
          <a:ext cx="78867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757"/>
                <a:gridCol w="1134836"/>
                <a:gridCol w="1412423"/>
                <a:gridCol w="1126672"/>
                <a:gridCol w="1126672"/>
                <a:gridCol w="1126672"/>
                <a:gridCol w="112667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Annee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NomEntreprise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Departement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Ville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NbSansStage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NbStage</a:t>
                      </a:r>
                      <a:endParaRPr lang="fr-FR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2016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2/01/2016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2016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3/01/2016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Thales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91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Massy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2016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3/01/2016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AirFrance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75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Paris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2016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4/01/2016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Thales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91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Limours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964623" y="5273389"/>
            <a:ext cx="257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 smtClean="0"/>
              <a:t>Table d’agrégats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421200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05626"/>
            <a:ext cx="8042276" cy="1336956"/>
          </a:xfrm>
        </p:spPr>
        <p:txBody>
          <a:bodyPr/>
          <a:lstStyle/>
          <a:p>
            <a:r>
              <a:rPr lang="en-US" dirty="0" err="1" smtClean="0"/>
              <a:t>Procédures</a:t>
            </a:r>
            <a:r>
              <a:rPr lang="en-US" dirty="0" smtClean="0"/>
              <a:t> et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stockées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5483"/>
            <a:ext cx="8042276" cy="817703"/>
          </a:xfrm>
        </p:spPr>
        <p:txBody>
          <a:bodyPr/>
          <a:lstStyle/>
          <a:p>
            <a:r>
              <a:rPr lang="en-US" dirty="0" err="1" smtClean="0"/>
              <a:t>Procédures</a:t>
            </a:r>
            <a:r>
              <a:rPr lang="en-US" dirty="0" smtClean="0"/>
              <a:t> et </a:t>
            </a:r>
            <a:r>
              <a:rPr lang="en-US" dirty="0" err="1" smtClean="0"/>
              <a:t>fonctions</a:t>
            </a:r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80402" y="1567072"/>
            <a:ext cx="8863597" cy="521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 smtClean="0"/>
              <a:t>FUNCTION </a:t>
            </a:r>
            <a:r>
              <a:rPr lang="en-US" sz="1800" b="1" i="1" dirty="0" err="1" smtClean="0"/>
              <a:t>fonctionVilleTotal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vil</a:t>
            </a:r>
            <a:r>
              <a:rPr lang="en-US" sz="1800" b="1" i="1" dirty="0" smtClean="0"/>
              <a:t> in VARCHAR, </a:t>
            </a:r>
            <a:r>
              <a:rPr lang="en-US" sz="1800" b="1" i="1" dirty="0" err="1" smtClean="0"/>
              <a:t>val</a:t>
            </a:r>
            <a:r>
              <a:rPr lang="en-US" sz="1800" b="1" i="1" dirty="0" smtClean="0"/>
              <a:t> in FLOAT)</a:t>
            </a:r>
            <a:endParaRPr lang="en-US" sz="1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u="sng" dirty="0" smtClean="0"/>
              <a:t>Retourne</a:t>
            </a:r>
            <a:r>
              <a:rPr lang="fr-FR" sz="1800" dirty="0" smtClean="0"/>
              <a:t> : Nombre total de stage dans une ville les val dernières années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u="sng" dirty="0" smtClean="0"/>
              <a:t>Test</a:t>
            </a:r>
            <a:r>
              <a:rPr lang="fr-FR" sz="1800" dirty="0" smtClean="0"/>
              <a:t> </a:t>
            </a:r>
            <a:r>
              <a:rPr lang="fr-FR" sz="1800" u="sng" dirty="0" smtClean="0"/>
              <a:t>réalisés</a:t>
            </a:r>
            <a:r>
              <a:rPr lang="fr-FR" sz="1800" dirty="0" smtClean="0"/>
              <a:t> : prise en charge des années scolaires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en-US" sz="1800" b="1" i="1" dirty="0" smtClean="0"/>
              <a:t>FUNCTION </a:t>
            </a:r>
            <a:r>
              <a:rPr lang="en-US" sz="1800" b="1" i="1" dirty="0" err="1" smtClean="0"/>
              <a:t>fonctionVilleMoyen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vil</a:t>
            </a:r>
            <a:r>
              <a:rPr lang="en-US" sz="1800" b="1" i="1" dirty="0" smtClean="0"/>
              <a:t> in VARCHAR, </a:t>
            </a:r>
            <a:r>
              <a:rPr lang="en-US" sz="1800" b="1" i="1" dirty="0" err="1" smtClean="0"/>
              <a:t>val</a:t>
            </a:r>
            <a:r>
              <a:rPr lang="en-US" sz="1800" b="1" i="1" dirty="0" smtClean="0"/>
              <a:t> in FLOAT)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u="sng" dirty="0" smtClean="0"/>
              <a:t>Retourne</a:t>
            </a:r>
            <a:r>
              <a:rPr lang="fr-FR" sz="1800" dirty="0" smtClean="0"/>
              <a:t> : Nombre moyen de stage dans une ville les val dernières années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u="sng" dirty="0" smtClean="0"/>
              <a:t>Fonctionnement </a:t>
            </a:r>
            <a:r>
              <a:rPr lang="fr-FR" sz="1800" dirty="0" smtClean="0"/>
              <a:t>: utilise </a:t>
            </a:r>
            <a:r>
              <a:rPr lang="fr-FR" sz="1800" dirty="0" err="1" smtClean="0"/>
              <a:t>fonctionVilleTotal</a:t>
            </a:r>
            <a:r>
              <a:rPr lang="fr-FR" sz="1800" dirty="0" smtClean="0"/>
              <a:t> et division par le nombres d’années</a:t>
            </a:r>
          </a:p>
          <a:p>
            <a:pPr marL="0" indent="0">
              <a:buNone/>
            </a:pPr>
            <a:r>
              <a:rPr lang="fr-FR" sz="1800" u="sng" dirty="0"/>
              <a:t>Fonctionnement </a:t>
            </a:r>
            <a:r>
              <a:rPr lang="fr-FR" sz="1800" u="sng" dirty="0" smtClean="0"/>
              <a:t>identique pour les départements</a:t>
            </a:r>
            <a:endParaRPr lang="fr-FR" sz="1800" u="sng" dirty="0"/>
          </a:p>
          <a:p>
            <a:pPr marL="0" indent="0">
              <a:buNone/>
            </a:pP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16271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Procédures</a:t>
            </a:r>
            <a:r>
              <a:rPr lang="en-US" dirty="0" smtClean="0"/>
              <a:t> et </a:t>
            </a:r>
            <a:r>
              <a:rPr lang="en-US" dirty="0" err="1" smtClean="0"/>
              <a:t>fonctions</a:t>
            </a:r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90893" y="1639650"/>
            <a:ext cx="8505334" cy="4949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/>
              <a:t>FUNCTION </a:t>
            </a:r>
            <a:r>
              <a:rPr lang="en-US" b="1" i="1" dirty="0" err="1" smtClean="0"/>
              <a:t>getNbEntreprise</a:t>
            </a:r>
            <a:r>
              <a:rPr lang="en-US" b="1" i="1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sng" dirty="0" smtClean="0"/>
              <a:t>Retourne</a:t>
            </a:r>
            <a:r>
              <a:rPr lang="fr-FR" dirty="0" smtClean="0"/>
              <a:t> : Nombre total d’entreprises dans la base de donnée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sng" dirty="0" smtClean="0"/>
              <a:t>Fonctionnement</a:t>
            </a:r>
            <a:r>
              <a:rPr lang="fr-FR" dirty="0" smtClean="0"/>
              <a:t>: requête SQL simple</a:t>
            </a:r>
          </a:p>
          <a:p>
            <a:endParaRPr lang="fr-FR" dirty="0" smtClean="0"/>
          </a:p>
          <a:p>
            <a:r>
              <a:rPr lang="en-US" b="1" i="1" dirty="0" smtClean="0"/>
              <a:t>FUNCTION </a:t>
            </a:r>
            <a:r>
              <a:rPr lang="en-US" b="1" i="1" dirty="0" err="1" smtClean="0"/>
              <a:t>fonctionAVGStage</a:t>
            </a:r>
            <a:r>
              <a:rPr lang="en-US" b="1" i="1" dirty="0" smtClean="0"/>
              <a:t>(</a:t>
            </a:r>
            <a:r>
              <a:rPr lang="en-US" b="1" i="1" dirty="0" err="1" smtClean="0"/>
              <a:t>val</a:t>
            </a:r>
            <a:r>
              <a:rPr lang="en-US" b="1" i="1" dirty="0" smtClean="0"/>
              <a:t> in NUMBER)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sng" dirty="0" smtClean="0"/>
              <a:t>Retourne</a:t>
            </a:r>
            <a:r>
              <a:rPr lang="fr-FR" dirty="0" smtClean="0"/>
              <a:t> : Nombre moyen de stagiaires par entreprise et par année durant les val dernières années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sng" dirty="0" smtClean="0"/>
              <a:t>Fonctionnement </a:t>
            </a:r>
            <a:r>
              <a:rPr lang="fr-FR" dirty="0" smtClean="0"/>
              <a:t>: </a:t>
            </a:r>
            <a:r>
              <a:rPr lang="fr-FR" dirty="0" err="1" smtClean="0"/>
              <a:t>getNbEntrerpise</a:t>
            </a:r>
            <a:r>
              <a:rPr lang="fr-FR" dirty="0" smtClean="0"/>
              <a:t>() et fais le traitement par années scolaires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01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Procédures</a:t>
            </a:r>
            <a:r>
              <a:rPr lang="en-US" dirty="0" smtClean="0"/>
              <a:t> et </a:t>
            </a:r>
            <a:r>
              <a:rPr lang="en-US" dirty="0" err="1" smtClean="0"/>
              <a:t>fonctions</a:t>
            </a:r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90893" y="1623576"/>
            <a:ext cx="8505334" cy="49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i="1" smtClean="0"/>
              <a:t>FUNCTION nbEtuSansStage(annee INTEGER, dat DATE)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sng" smtClean="0"/>
              <a:t>Retourne</a:t>
            </a:r>
            <a:r>
              <a:rPr lang="fr-FR" smtClean="0"/>
              <a:t> : Nombre totales d’étudiants sans stage pour une promo et une date donnée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sng" smtClean="0"/>
              <a:t>Fonctionnement</a:t>
            </a:r>
            <a:r>
              <a:rPr lang="fr-FR" smtClean="0"/>
              <a:t>: Utilisation d’une requête imbriquée</a:t>
            </a:r>
          </a:p>
          <a:p>
            <a:endParaRPr lang="fr-FR" smtClean="0"/>
          </a:p>
          <a:p>
            <a:r>
              <a:rPr lang="en-US" b="1" i="1" smtClean="0"/>
              <a:t>Requète qui récupère la liste entreprise/contact qui ont eu au moins un stage les n dernières années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sng" smtClean="0"/>
              <a:t>Fonctionnement </a:t>
            </a:r>
            <a:r>
              <a:rPr lang="fr-FR" smtClean="0"/>
              <a:t>: utilisation par une preparestatement en java</a:t>
            </a:r>
          </a:p>
          <a:p>
            <a:endParaRPr lang="fr-FR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021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53650"/>
            <a:ext cx="8042276" cy="801532"/>
          </a:xfrm>
        </p:spPr>
        <p:txBody>
          <a:bodyPr/>
          <a:lstStyle/>
          <a:p>
            <a:r>
              <a:rPr lang="en-US" dirty="0" err="1" smtClean="0"/>
              <a:t>Procédures</a:t>
            </a:r>
            <a:r>
              <a:rPr lang="en-US" dirty="0" smtClean="0"/>
              <a:t> et </a:t>
            </a:r>
            <a:r>
              <a:rPr lang="en-US" dirty="0" err="1" smtClean="0"/>
              <a:t>fonctions</a:t>
            </a:r>
            <a:endParaRPr lang="en-US" dirty="0"/>
          </a:p>
        </p:txBody>
      </p:sp>
      <p:pic>
        <p:nvPicPr>
          <p:cNvPr id="4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51" y="1364922"/>
            <a:ext cx="2276900" cy="5135828"/>
          </a:xfrm>
          <a:prstGeom prst="rect">
            <a:avLst/>
          </a:prstGeom>
        </p:spPr>
      </p:pic>
      <p:pic>
        <p:nvPicPr>
          <p:cNvPr id="5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4" y="1413147"/>
            <a:ext cx="5594182" cy="51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8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 err="1" smtClean="0"/>
              <a:t>Caractéristiques</a:t>
            </a: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err="1" smtClean="0"/>
              <a:t>Organisation</a:t>
            </a:r>
            <a:r>
              <a:rPr lang="en-US" dirty="0" smtClean="0"/>
              <a:t> des classes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Interface </a:t>
            </a:r>
            <a:r>
              <a:rPr lang="en-US" dirty="0" err="1" smtClean="0"/>
              <a:t>graphique</a:t>
            </a: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err="1" smtClean="0"/>
              <a:t>Fonctionnalitées</a:t>
            </a:r>
            <a:r>
              <a:rPr lang="en-US" dirty="0" smtClean="0"/>
              <a:t> et </a:t>
            </a:r>
            <a:r>
              <a:rPr lang="en-US" dirty="0" err="1" smtClean="0"/>
              <a:t>démonstration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9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romanUcPeriod"/>
            </a:pPr>
            <a:r>
              <a:rPr lang="en-US" dirty="0" err="1" smtClean="0"/>
              <a:t>Développement</a:t>
            </a:r>
            <a:endParaRPr lang="en-US" dirty="0" smtClean="0"/>
          </a:p>
          <a:p>
            <a:pPr marL="806450" lvl="1" indent="-457200">
              <a:buFont typeface="+mj-lt"/>
              <a:buAutoNum type="arabicParenR"/>
            </a:pPr>
            <a:r>
              <a:rPr lang="en-US" dirty="0" smtClean="0"/>
              <a:t>Structure de la base de </a:t>
            </a:r>
            <a:r>
              <a:rPr lang="en-US" dirty="0" err="1" smtClean="0"/>
              <a:t>donnée</a:t>
            </a:r>
            <a:endParaRPr lang="en-US" dirty="0" smtClean="0"/>
          </a:p>
          <a:p>
            <a:pPr marL="806450" lvl="1" indent="-457200">
              <a:buFont typeface="+mj-lt"/>
              <a:buAutoNum type="arabicParenR"/>
            </a:pPr>
            <a:r>
              <a:rPr lang="en-US" dirty="0" smtClean="0"/>
              <a:t>Table de </a:t>
            </a:r>
            <a:r>
              <a:rPr lang="en-US" dirty="0" err="1" smtClean="0"/>
              <a:t>statistiques</a:t>
            </a:r>
            <a:endParaRPr lang="en-US" dirty="0"/>
          </a:p>
          <a:p>
            <a:pPr marL="806450" lvl="1" indent="-457200">
              <a:buFont typeface="+mj-lt"/>
              <a:buAutoNum type="arabicParenR"/>
            </a:pPr>
            <a:r>
              <a:rPr lang="en-US" dirty="0" err="1" smtClean="0"/>
              <a:t>Fonctions</a:t>
            </a:r>
            <a:r>
              <a:rPr lang="en-US" dirty="0" smtClean="0"/>
              <a:t> et </a:t>
            </a:r>
            <a:r>
              <a:rPr lang="en-US" dirty="0" err="1" smtClean="0"/>
              <a:t>procédures</a:t>
            </a:r>
            <a:r>
              <a:rPr lang="en-US" dirty="0" smtClean="0"/>
              <a:t> </a:t>
            </a:r>
            <a:r>
              <a:rPr lang="en-US" dirty="0" err="1" smtClean="0"/>
              <a:t>stockées</a:t>
            </a:r>
            <a:endParaRPr lang="en-US" dirty="0" smtClean="0"/>
          </a:p>
          <a:p>
            <a:pPr marL="806450" lvl="1" indent="-457200">
              <a:buFont typeface="+mj-lt"/>
              <a:buAutoNum type="arabicParenR"/>
            </a:pPr>
            <a:r>
              <a:rPr lang="en-US" dirty="0" smtClean="0"/>
              <a:t>Application Java</a:t>
            </a:r>
          </a:p>
          <a:p>
            <a:pPr marL="457200" indent="-45720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03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Caractéristiques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Aucun</a:t>
            </a:r>
            <a:r>
              <a:rPr lang="en-US" dirty="0" smtClean="0"/>
              <a:t> </a:t>
            </a:r>
            <a:r>
              <a:rPr lang="en-US" dirty="0" err="1" smtClean="0"/>
              <a:t>traitement</a:t>
            </a:r>
            <a:r>
              <a:rPr lang="en-US" dirty="0" smtClean="0"/>
              <a:t> </a:t>
            </a:r>
            <a:r>
              <a:rPr lang="en-US" dirty="0" err="1" smtClean="0"/>
              <a:t>côté</a:t>
            </a:r>
            <a:r>
              <a:rPr lang="en-US" dirty="0" smtClean="0"/>
              <a:t> JDBC</a:t>
            </a:r>
          </a:p>
          <a:p>
            <a:pPr lvl="1"/>
            <a:r>
              <a:rPr lang="en-US" dirty="0" err="1" smtClean="0"/>
              <a:t>N’utilise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des </a:t>
            </a:r>
            <a:r>
              <a:rPr lang="en-US" dirty="0" err="1" smtClean="0"/>
              <a:t>procédures</a:t>
            </a:r>
            <a:r>
              <a:rPr lang="en-US" dirty="0" smtClean="0"/>
              <a:t> et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stockées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interface </a:t>
            </a:r>
            <a:r>
              <a:rPr lang="en-US" dirty="0" err="1" smtClean="0"/>
              <a:t>graphique</a:t>
            </a:r>
            <a:endParaRPr lang="en-US" dirty="0" smtClean="0"/>
          </a:p>
          <a:p>
            <a:r>
              <a:rPr lang="en-US" dirty="0" err="1" smtClean="0"/>
              <a:t>Respecte</a:t>
            </a:r>
            <a:r>
              <a:rPr lang="en-US" dirty="0" smtClean="0"/>
              <a:t> le </a:t>
            </a:r>
            <a:r>
              <a:rPr lang="en-US" dirty="0" err="1" smtClean="0"/>
              <a:t>modèle</a:t>
            </a:r>
            <a:r>
              <a:rPr lang="en-US" dirty="0" smtClean="0"/>
              <a:t> MVC</a:t>
            </a:r>
          </a:p>
          <a:p>
            <a:r>
              <a:rPr lang="en-US" dirty="0" smtClean="0"/>
              <a:t>Classes </a:t>
            </a:r>
            <a:r>
              <a:rPr lang="en-US" dirty="0" err="1" smtClean="0"/>
              <a:t>organisées</a:t>
            </a:r>
            <a:r>
              <a:rPr lang="en-US" dirty="0" smtClean="0"/>
              <a:t> en package</a:t>
            </a:r>
          </a:p>
          <a:p>
            <a:r>
              <a:rPr lang="en-US" dirty="0" err="1" smtClean="0"/>
              <a:t>Javadoc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des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4" name="Content Placeholder 3" descr="Capture d’écran 2016-01-06 à 23.06.3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r="-107"/>
          <a:stretch/>
        </p:blipFill>
        <p:spPr>
          <a:xfrm>
            <a:off x="549275" y="1802949"/>
            <a:ext cx="4185937" cy="420211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35211" y="1600201"/>
            <a:ext cx="385633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RequeteSQL</a:t>
            </a:r>
            <a:r>
              <a:rPr lang="en-US" dirty="0" smtClean="0"/>
              <a:t> :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formée</a:t>
            </a:r>
            <a:r>
              <a:rPr lang="en-US" dirty="0" smtClean="0"/>
              <a:t> </a:t>
            </a:r>
            <a:r>
              <a:rPr lang="en-US" dirty="0" err="1" smtClean="0"/>
              <a:t>d’attributs</a:t>
            </a:r>
            <a:r>
              <a:rPr lang="en-US" dirty="0" smtClean="0"/>
              <a:t> static </a:t>
            </a:r>
            <a:r>
              <a:rPr lang="en-US" dirty="0" err="1" smtClean="0"/>
              <a:t>contenant</a:t>
            </a:r>
            <a:r>
              <a:rPr lang="en-US" dirty="0" smtClean="0"/>
              <a:t> les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préparées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ProjetBD</a:t>
            </a:r>
            <a:r>
              <a:rPr lang="en-US" dirty="0" smtClean="0"/>
              <a:t> : Main</a:t>
            </a:r>
          </a:p>
          <a:p>
            <a:r>
              <a:rPr lang="en-US" dirty="0" err="1" smtClean="0"/>
              <a:t>OutilsJDBC</a:t>
            </a:r>
            <a:r>
              <a:rPr lang="en-US" dirty="0" smtClean="0"/>
              <a:t> : </a:t>
            </a:r>
            <a:r>
              <a:rPr lang="en-US" dirty="0" err="1"/>
              <a:t>C</a:t>
            </a:r>
            <a:r>
              <a:rPr lang="en-US" dirty="0" err="1" smtClean="0"/>
              <a:t>lasse</a:t>
            </a:r>
            <a:r>
              <a:rPr lang="en-US" dirty="0" smtClean="0"/>
              <a:t> pour se connecter </a:t>
            </a:r>
            <a:r>
              <a:rPr lang="en-US" dirty="0" err="1" smtClean="0"/>
              <a:t>à</a:t>
            </a:r>
            <a:r>
              <a:rPr lang="en-US" dirty="0" smtClean="0"/>
              <a:t> la base de </a:t>
            </a:r>
            <a:r>
              <a:rPr lang="en-US" dirty="0" err="1" smtClean="0"/>
              <a:t>donnée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80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 smtClean="0"/>
              <a:t>graphique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3 </a:t>
            </a:r>
            <a:r>
              <a:rPr lang="en-US" u="sng" dirty="0" err="1" smtClean="0"/>
              <a:t>vues</a:t>
            </a:r>
            <a:r>
              <a:rPr lang="en-US" u="sng" dirty="0" smtClean="0"/>
              <a:t> </a:t>
            </a:r>
            <a:r>
              <a:rPr lang="en-US" u="sng" dirty="0" err="1" smtClean="0"/>
              <a:t>principales</a:t>
            </a:r>
            <a:r>
              <a:rPr lang="en-US" u="sng" dirty="0" smtClean="0"/>
              <a:t> </a:t>
            </a:r>
            <a:r>
              <a:rPr lang="en-US" u="sng" dirty="0" smtClean="0"/>
              <a:t>:</a:t>
            </a:r>
            <a:endParaRPr lang="en-US" u="sng" dirty="0" smtClean="0"/>
          </a:p>
          <a:p>
            <a:pPr lvl="1"/>
            <a:r>
              <a:rPr lang="en-US" dirty="0" smtClean="0"/>
              <a:t>1ère : </a:t>
            </a:r>
            <a:r>
              <a:rPr lang="en-US" dirty="0" err="1"/>
              <a:t>S</a:t>
            </a:r>
            <a:r>
              <a:rPr lang="en-US" dirty="0" err="1" smtClean="0"/>
              <a:t>tatistiques</a:t>
            </a:r>
            <a:r>
              <a:rPr lang="en-US" dirty="0" smtClean="0"/>
              <a:t> </a:t>
            </a:r>
            <a:r>
              <a:rPr lang="en-US" dirty="0" err="1" smtClean="0"/>
              <a:t>globales</a:t>
            </a:r>
            <a:r>
              <a:rPr lang="en-US" dirty="0" smtClean="0"/>
              <a:t> par rapport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entreprises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aux </a:t>
            </a:r>
            <a:r>
              <a:rPr lang="en-US" dirty="0" err="1" smtClean="0"/>
              <a:t>étudiants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2ème : </a:t>
            </a:r>
            <a:r>
              <a:rPr lang="en-US" dirty="0" err="1" smtClean="0"/>
              <a:t>Statistiques</a:t>
            </a:r>
            <a:r>
              <a:rPr lang="en-US" dirty="0" smtClean="0"/>
              <a:t> </a:t>
            </a:r>
            <a:r>
              <a:rPr lang="en-US" dirty="0" err="1" smtClean="0"/>
              <a:t>détaillés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entreprises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3ème : </a:t>
            </a:r>
            <a:r>
              <a:rPr lang="en-US" dirty="0" err="1"/>
              <a:t>S</a:t>
            </a:r>
            <a:r>
              <a:rPr lang="en-US" dirty="0" err="1" smtClean="0"/>
              <a:t>tatistiques</a:t>
            </a:r>
            <a:r>
              <a:rPr lang="en-US" dirty="0" smtClean="0"/>
              <a:t> </a:t>
            </a:r>
            <a:r>
              <a:rPr lang="en-US" dirty="0" err="1" smtClean="0"/>
              <a:t>détaillés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lieux</a:t>
            </a:r>
            <a:r>
              <a:rPr lang="en-US" dirty="0" smtClean="0"/>
              <a:t> de stage</a:t>
            </a:r>
            <a:endParaRPr lang="en-US" dirty="0"/>
          </a:p>
        </p:txBody>
      </p:sp>
      <p:pic>
        <p:nvPicPr>
          <p:cNvPr id="4" name="Picture 3" descr="Capture d’écran 2016-01-07 à 15.06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" y="4818833"/>
            <a:ext cx="8247126" cy="7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5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Fonctionnalitées</a:t>
            </a:r>
            <a:r>
              <a:rPr lang="en-US" dirty="0"/>
              <a:t> et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598500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outes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offertes</a:t>
            </a:r>
            <a:r>
              <a:rPr lang="en-US" dirty="0" smtClean="0"/>
              <a:t> par les </a:t>
            </a:r>
            <a:r>
              <a:rPr lang="en-US" dirty="0" err="1" smtClean="0"/>
              <a:t>procédures</a:t>
            </a:r>
            <a:r>
              <a:rPr lang="en-US" dirty="0" smtClean="0"/>
              <a:t> et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stockées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2941241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Démonstration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42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Merci de </a:t>
            </a:r>
            <a:r>
              <a:rPr lang="en-US" dirty="0" err="1" smtClean="0"/>
              <a:t>votre</a:t>
            </a:r>
            <a:r>
              <a:rPr lang="en-US" dirty="0" smtClean="0"/>
              <a:t> attention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9894" y="-278224"/>
            <a:ext cx="9370458" cy="1336956"/>
          </a:xfrm>
        </p:spPr>
        <p:txBody>
          <a:bodyPr/>
          <a:lstStyle/>
          <a:p>
            <a:r>
              <a:rPr lang="en-US" dirty="0" smtClean="0"/>
              <a:t>Structure de la base de </a:t>
            </a:r>
            <a:r>
              <a:rPr lang="en-US" dirty="0" err="1" smtClean="0"/>
              <a:t>donnée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Conception de la base de </a:t>
            </a:r>
            <a:r>
              <a:rPr lang="en-US" dirty="0" err="1" smtClean="0"/>
              <a:t>donnée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Utilisation</a:t>
            </a:r>
            <a:r>
              <a:rPr lang="en-US" dirty="0" smtClean="0"/>
              <a:t> des </a:t>
            </a:r>
            <a:r>
              <a:rPr lang="en-US" dirty="0" err="1" smtClean="0"/>
              <a:t>objets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Insertion des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2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de la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0570" t="35343" r="27168" b="24692"/>
          <a:stretch/>
        </p:blipFill>
        <p:spPr>
          <a:xfrm>
            <a:off x="1777277" y="2245217"/>
            <a:ext cx="6185945" cy="35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1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utilisera ici des objets en SQL pour faciliter la création des tables, l’insertion et apporter un logique à la base de données.</a:t>
            </a:r>
          </a:p>
          <a:p>
            <a:r>
              <a:rPr lang="fr-FR" dirty="0" smtClean="0"/>
              <a:t>Objets utilisés pour représenter : une personne, une adresse, un contact, un étudiant, une entreprise et un stage.</a:t>
            </a:r>
          </a:p>
          <a:p>
            <a:r>
              <a:rPr lang="fr-FR" dirty="0" smtClean="0"/>
              <a:t>Les tables seront donc des tables d’objets.</a:t>
            </a:r>
          </a:p>
        </p:txBody>
      </p:sp>
    </p:spTree>
    <p:extLst>
      <p:ext uri="{BB962C8B-B14F-4D97-AF65-F5344CB8AC3E}">
        <p14:creationId xmlns:p14="http://schemas.microsoft.com/office/powerpoint/2010/main" val="228880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Insertion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commence par insérer les étudiants ou les contacts dans l’entreprise car ils ne dépendent d’aucune autres tables.</a:t>
            </a:r>
          </a:p>
          <a:p>
            <a:r>
              <a:rPr lang="fr-FR" dirty="0" smtClean="0"/>
              <a:t>On peut ensuite insérer les entreprises qui ont besoin d’un contact.</a:t>
            </a:r>
          </a:p>
          <a:p>
            <a:r>
              <a:rPr lang="fr-FR" dirty="0" smtClean="0"/>
              <a:t>Enfin on peut insérer les stages qui dépendent d’un étudiant et d’une entreprise.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07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statistique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fr-FR" dirty="0" smtClean="0"/>
              <a:t>Conception de la table</a:t>
            </a:r>
          </a:p>
          <a:p>
            <a:pPr marL="457200" indent="-457200">
              <a:buFont typeface="+mj-lt"/>
              <a:buAutoNum type="alphaLcParenR"/>
            </a:pPr>
            <a:r>
              <a:rPr lang="fr-FR" dirty="0" smtClean="0"/>
              <a:t>Triggers</a:t>
            </a:r>
          </a:p>
          <a:p>
            <a:pPr marL="457200" indent="-457200">
              <a:buFont typeface="+mj-lt"/>
              <a:buAutoNum type="alphaLcParenR"/>
            </a:pPr>
            <a:r>
              <a:rPr lang="fr-FR" dirty="0" smtClean="0"/>
              <a:t>Amélioration possible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46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dirty="0"/>
              <a:t>Conception de la table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2993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Annee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NbSansStage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NbStage</a:t>
                      </a:r>
                      <a:endParaRPr lang="fr-FR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2016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3104622"/>
            <a:ext cx="8042276" cy="375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Mise </a:t>
            </a:r>
            <a:r>
              <a:rPr lang="fr-FR" dirty="0"/>
              <a:t>à jour par trois </a:t>
            </a:r>
            <a:r>
              <a:rPr lang="fr-FR" dirty="0" smtClean="0"/>
              <a:t>triggers</a:t>
            </a:r>
          </a:p>
          <a:p>
            <a:r>
              <a:rPr lang="fr-FR" dirty="0"/>
              <a:t>5 étudiants </a:t>
            </a:r>
            <a:r>
              <a:rPr lang="fr-FR" dirty="0" smtClean="0"/>
              <a:t>insérés</a:t>
            </a:r>
          </a:p>
          <a:p>
            <a:r>
              <a:rPr lang="fr-FR" dirty="0"/>
              <a:t>3 des 5 étudiants </a:t>
            </a:r>
            <a:r>
              <a:rPr lang="fr-FR" dirty="0" smtClean="0"/>
              <a:t>ont </a:t>
            </a:r>
            <a:r>
              <a:rPr lang="fr-FR" dirty="0"/>
              <a:t>un stage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60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Triggers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8"/>
            <a:ext cx="5135336" cy="457194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63986" y="4609893"/>
            <a:ext cx="3337800" cy="375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Trigger attaché à la table Etudiant (INSERT)</a:t>
            </a:r>
          </a:p>
        </p:txBody>
      </p:sp>
    </p:spTree>
    <p:extLst>
      <p:ext uri="{BB962C8B-B14F-4D97-AF65-F5344CB8AC3E}">
        <p14:creationId xmlns:p14="http://schemas.microsoft.com/office/powerpoint/2010/main" val="590114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150</TotalTime>
  <Words>650</Words>
  <Application>Microsoft Macintosh PowerPoint</Application>
  <PresentationFormat>On-screen Show (4:3)</PresentationFormat>
  <Paragraphs>163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Breeze</vt:lpstr>
      <vt:lpstr>Projet de Base de Données avancées</vt:lpstr>
      <vt:lpstr>Plan</vt:lpstr>
      <vt:lpstr>Structure de la base de donnée</vt:lpstr>
      <vt:lpstr>Conception de la Base de Données</vt:lpstr>
      <vt:lpstr>Utilisation des objets</vt:lpstr>
      <vt:lpstr>Insertion des données</vt:lpstr>
      <vt:lpstr>Table de statistique</vt:lpstr>
      <vt:lpstr>Conception de la table</vt:lpstr>
      <vt:lpstr>Triggers</vt:lpstr>
      <vt:lpstr>Triggers</vt:lpstr>
      <vt:lpstr>Triggers</vt:lpstr>
      <vt:lpstr>Amélioration possible</vt:lpstr>
      <vt:lpstr>Amélioration possible</vt:lpstr>
      <vt:lpstr>Procédures et fonctions stockées</vt:lpstr>
      <vt:lpstr>Procédures et fonctions</vt:lpstr>
      <vt:lpstr>Procédures et fonctions</vt:lpstr>
      <vt:lpstr>Procédures et fonctions</vt:lpstr>
      <vt:lpstr>Procédures et fonctions</vt:lpstr>
      <vt:lpstr>Application Java</vt:lpstr>
      <vt:lpstr>Caractéristiques</vt:lpstr>
      <vt:lpstr>Organisation des classes</vt:lpstr>
      <vt:lpstr>Interface graphique</vt:lpstr>
      <vt:lpstr>Fonctionnalitées et démonstration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Base de Données avancées</dc:title>
  <dc:creator>Xavier Villelégier</dc:creator>
  <cp:lastModifiedBy>Xavier Villelégier</cp:lastModifiedBy>
  <cp:revision>40</cp:revision>
  <dcterms:created xsi:type="dcterms:W3CDTF">2016-01-06T21:48:48Z</dcterms:created>
  <dcterms:modified xsi:type="dcterms:W3CDTF">2016-01-07T14:36:29Z</dcterms:modified>
</cp:coreProperties>
</file>