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A500"/>
    <a:srgbClr val="00C0AF"/>
    <a:srgbClr val="619CFF"/>
    <a:srgbClr val="C99800"/>
    <a:srgbClr val="6BB100"/>
    <a:srgbClr val="B983FF"/>
    <a:srgbClr val="00BA38"/>
    <a:srgbClr val="FD61D1"/>
    <a:srgbClr val="00BF7D"/>
    <a:srgbClr val="989B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3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22FBC-9C3C-E4C4-4769-FFF8515D64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4BADAB-0C81-A683-285B-0885ECEF24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1E018-0A55-012D-55D0-08B1D120C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C347-21A6-4CF1-B30E-F7774EF1E37E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AFDA73-3472-B6CD-F5F0-33DE845F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35B7B-5821-389C-A49C-D47B85EA4F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9668-8771-4C94-A172-C9B0A9526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4519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E2AA33-654E-41F4-1F4C-80624F81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39282D-8FB9-3E65-BD33-8E7B8CAFB1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F2ED0-2BC8-C5F5-F2AC-A3819BE0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C347-21A6-4CF1-B30E-F7774EF1E37E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E3CDC2-6BDB-8318-92B4-72347FF70D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5874EE-0A99-B717-EEE2-193B27D4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9668-8771-4C94-A172-C9B0A9526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8201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85D2C5-BE08-C371-A0F6-EC2F57EF9E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87EDFA-0D3C-8F0E-345C-C69918F7B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C5CDF-A213-6FCB-45EE-910F5E93F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C347-21A6-4CF1-B30E-F7774EF1E37E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0615A-7FBE-BCE8-69FD-4F993368C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2F257-8C3B-5B25-A3F9-7F0FAB0A5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9668-8771-4C94-A172-C9B0A9526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8828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C4934C-836F-B4D9-2BB4-E5184F4F80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2B63D2-EB31-E143-D7F4-452DDF452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3A8A52-ECB3-B87B-65D4-342608F9A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C347-21A6-4CF1-B30E-F7774EF1E37E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9849A6-42AD-1A12-AA33-BC71DDF4D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AD310-7E2A-2C9E-3AFD-150650062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9668-8771-4C94-A172-C9B0A9526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0952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5D1AE-97DC-2E46-92E0-AEA9533329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0F3E9D-10D8-EC8D-70D1-066170E799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0DE8E7-4D6B-A61E-6CA8-FA5235A9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C347-21A6-4CF1-B30E-F7774EF1E37E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5EDA0-1524-D17A-A6AB-6925707AA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A2BEEC-10CF-3BCB-1943-AA3560D5D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9668-8771-4C94-A172-C9B0A9526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9680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7D9DB-72B3-08CB-91E8-6310D7AB9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C24AAA-E1CA-F15F-CEF8-93E6B0520D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5166D6-8620-2524-93CD-15255460DA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3567D1-8019-2115-9423-F96907162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C347-21A6-4CF1-B30E-F7774EF1E37E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F57CD-9644-2BB6-A402-C0D8B3E8A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593660-69EA-27F2-55E0-4D8899ED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9668-8771-4C94-A172-C9B0A9526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45419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EA48E-654A-427F-9A47-27158FD31A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2112F-CAF5-07C6-628B-C1B38E2A8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2171E8-F55C-D510-2F6C-8490DDED14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46B43C-7E55-0B09-25DF-3DF0A34CEB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CD687C-DDB2-D169-AFC3-998210DA7A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EFB57C-A223-380A-6E94-0BDABEC9D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C347-21A6-4CF1-B30E-F7774EF1E37E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8D630F-3260-3D62-CD8B-2E31879EE9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D334-7BC7-FC37-C51C-D5B4628AE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9668-8771-4C94-A172-C9B0A9526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1813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68373-D711-86C1-7402-120960C176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3CBF3A-0E57-54CC-3A9F-8371F106D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C347-21A6-4CF1-B30E-F7774EF1E37E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655CE2-BEDA-9220-BC60-83276A9B4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87837F-EC76-DF56-4E53-A7868B80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9668-8771-4C94-A172-C9B0A9526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29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A0CBEB-5B05-81CB-179E-B87ED4A7A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C347-21A6-4CF1-B30E-F7774EF1E37E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7AFAEF-EEAC-2647-6A1A-FB69EA2E2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5F8397-E8B4-AB61-020C-06DC086BF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9668-8771-4C94-A172-C9B0A9526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20238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C075C-4A10-AA57-36A4-9EF1E9490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E7D41-FA9E-C4DF-6DFA-A48C27761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3D9297-91CC-B3C9-CAD7-26B25B8345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E7061-6822-AF29-75DA-B2FCA1AA7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C347-21A6-4CF1-B30E-F7774EF1E37E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805A80-B3C3-54D3-178F-633F641A2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400E35-7DBF-2528-47E1-48C836928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9668-8771-4C94-A172-C9B0A9526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3401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FDEBA-9B02-5812-DD6C-8371A76C3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4F3463-A62E-1FAA-96BE-30E8A905D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6D95A5-8422-D0B4-7FBD-8C34C058D9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D24DE-492B-5C1F-38D1-089657A58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8C347-21A6-4CF1-B30E-F7774EF1E37E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B6CC61-4705-0315-F8E3-84469CAA3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AB008E-7392-5873-C30E-2EF9B13CEB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9A9668-8771-4C94-A172-C9B0A9526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582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02E649-30D8-61AD-2343-8A5D4C17C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73294A-F89A-E3FF-7926-AA15D22CEB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84ED1D-627B-4F09-EB9E-8FDE2DAB62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8C347-21A6-4CF1-B30E-F7774EF1E37E}" type="datetimeFigureOut">
              <a:rPr lang="en-GB" smtClean="0"/>
              <a:t>02/11/2024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DC632-6071-674A-3750-F1D0269260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8C95E4-EA65-C11E-7D14-BB66E0CB77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A9668-8771-4C94-A172-C9B0A952640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270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oup of colorful hexagons&#10;&#10;Description automatically generated">
            <a:extLst>
              <a:ext uri="{FF2B5EF4-FFF2-40B4-BE49-F238E27FC236}">
                <a16:creationId xmlns:a16="http://schemas.microsoft.com/office/drawing/2014/main" id="{6BB8E30F-2915-2F55-FE16-293AEE5D7F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23038"/>
            <a:ext cx="12192000" cy="928999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7AD9382C-7114-CB01-726A-7EAFFC998BD7}"/>
              </a:ext>
            </a:extLst>
          </p:cNvPr>
          <p:cNvCxnSpPr>
            <a:cxnSpLocks/>
          </p:cNvCxnSpPr>
          <p:nvPr/>
        </p:nvCxnSpPr>
        <p:spPr>
          <a:xfrm>
            <a:off x="333375" y="3470462"/>
            <a:ext cx="11858625" cy="0"/>
          </a:xfrm>
          <a:prstGeom prst="straightConnector1">
            <a:avLst/>
          </a:prstGeom>
          <a:ln w="57150" cap="flat"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578C30B-51BC-F212-8363-E57551E5DD4B}"/>
              </a:ext>
            </a:extLst>
          </p:cNvPr>
          <p:cNvSpPr/>
          <p:nvPr/>
        </p:nvSpPr>
        <p:spPr>
          <a:xfrm rot="10800000">
            <a:off x="409574" y="3633805"/>
            <a:ext cx="314325" cy="768163"/>
          </a:xfrm>
          <a:prstGeom prst="roundRect">
            <a:avLst/>
          </a:prstGeom>
          <a:solidFill>
            <a:srgbClr val="E587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1907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2EB257-50C1-0ABB-3AAD-F89AB71FC9E8}"/>
              </a:ext>
            </a:extLst>
          </p:cNvPr>
          <p:cNvSpPr/>
          <p:nvPr/>
        </p:nvSpPr>
        <p:spPr>
          <a:xfrm rot="10800000">
            <a:off x="2867044" y="3595589"/>
            <a:ext cx="314325" cy="768163"/>
          </a:xfrm>
          <a:prstGeom prst="roundRect">
            <a:avLst/>
          </a:prstGeom>
          <a:solidFill>
            <a:srgbClr val="FF67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1929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9E15114D-7519-D432-97D6-891559E7244F}"/>
              </a:ext>
            </a:extLst>
          </p:cNvPr>
          <p:cNvSpPr/>
          <p:nvPr/>
        </p:nvSpPr>
        <p:spPr>
          <a:xfrm rot="10800000">
            <a:off x="3267074" y="3598919"/>
            <a:ext cx="314325" cy="768163"/>
          </a:xfrm>
          <a:prstGeom prst="roundRect">
            <a:avLst/>
          </a:prstGeom>
          <a:solidFill>
            <a:srgbClr val="E76BF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1932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B3FB678-2C19-4A00-260B-CC7813FC4F78}"/>
              </a:ext>
            </a:extLst>
          </p:cNvPr>
          <p:cNvSpPr/>
          <p:nvPr/>
        </p:nvSpPr>
        <p:spPr>
          <a:xfrm rot="10800000">
            <a:off x="4048125" y="3598919"/>
            <a:ext cx="314325" cy="768163"/>
          </a:xfrm>
          <a:prstGeom prst="roundRect">
            <a:avLst/>
          </a:prstGeom>
          <a:solidFill>
            <a:srgbClr val="00B0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1939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BA52AAF-B384-4F18-BD7B-D7A12619E09B}"/>
              </a:ext>
            </a:extLst>
          </p:cNvPr>
          <p:cNvSpPr/>
          <p:nvPr/>
        </p:nvSpPr>
        <p:spPr>
          <a:xfrm rot="10800000">
            <a:off x="4662502" y="3614351"/>
            <a:ext cx="314325" cy="768163"/>
          </a:xfrm>
          <a:prstGeom prst="roundRect">
            <a:avLst/>
          </a:prstGeom>
          <a:solidFill>
            <a:srgbClr val="F8766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1944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EE9194F-25A2-1963-6479-16CDA1F8DC1D}"/>
              </a:ext>
            </a:extLst>
          </p:cNvPr>
          <p:cNvSpPr/>
          <p:nvPr/>
        </p:nvSpPr>
        <p:spPr>
          <a:xfrm rot="10800000">
            <a:off x="5067307" y="3614032"/>
            <a:ext cx="314325" cy="768163"/>
          </a:xfrm>
          <a:prstGeom prst="roundRect">
            <a:avLst/>
          </a:prstGeom>
          <a:solidFill>
            <a:srgbClr val="FD61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1948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AC76EE2E-3234-B8F4-FEDB-C62E83722608}"/>
              </a:ext>
            </a:extLst>
          </p:cNvPr>
          <p:cNvSpPr/>
          <p:nvPr/>
        </p:nvSpPr>
        <p:spPr>
          <a:xfrm rot="10800000">
            <a:off x="5481645" y="3614637"/>
            <a:ext cx="314325" cy="768163"/>
          </a:xfrm>
          <a:prstGeom prst="roundRect">
            <a:avLst/>
          </a:prstGeom>
          <a:solidFill>
            <a:srgbClr val="00BA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1952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3D7395FA-FEC4-8115-CEFB-F2A9E89DBADF}"/>
              </a:ext>
            </a:extLst>
          </p:cNvPr>
          <p:cNvSpPr/>
          <p:nvPr/>
        </p:nvSpPr>
        <p:spPr>
          <a:xfrm rot="10800000">
            <a:off x="5838828" y="3614637"/>
            <a:ext cx="314325" cy="768163"/>
          </a:xfrm>
          <a:prstGeom prst="roundRect">
            <a:avLst/>
          </a:prstGeom>
          <a:solidFill>
            <a:srgbClr val="6BB1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1954</a:t>
            </a: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BE4C4172-7611-541F-B455-801EF15CBA9C}"/>
              </a:ext>
            </a:extLst>
          </p:cNvPr>
          <p:cNvSpPr/>
          <p:nvPr/>
        </p:nvSpPr>
        <p:spPr>
          <a:xfrm rot="10800000">
            <a:off x="6353173" y="3633805"/>
            <a:ext cx="314325" cy="768163"/>
          </a:xfrm>
          <a:prstGeom prst="roundRect">
            <a:avLst/>
          </a:prstGeom>
          <a:solidFill>
            <a:srgbClr val="C998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1959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9FDBBA7-7F12-5C43-9EB9-61A0DD973CE5}"/>
              </a:ext>
            </a:extLst>
          </p:cNvPr>
          <p:cNvSpPr/>
          <p:nvPr/>
        </p:nvSpPr>
        <p:spPr>
          <a:xfrm rot="10800000">
            <a:off x="6667499" y="3633805"/>
            <a:ext cx="314325" cy="768163"/>
          </a:xfrm>
          <a:prstGeom prst="roundRect">
            <a:avLst/>
          </a:prstGeom>
          <a:solidFill>
            <a:srgbClr val="619C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1962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480859F-2C83-F50A-8377-AACA82723863}"/>
              </a:ext>
            </a:extLst>
          </p:cNvPr>
          <p:cNvSpPr/>
          <p:nvPr/>
        </p:nvSpPr>
        <p:spPr>
          <a:xfrm rot="10800000">
            <a:off x="9534524" y="3614638"/>
            <a:ext cx="314325" cy="768163"/>
          </a:xfrm>
          <a:prstGeom prst="roundRect">
            <a:avLst/>
          </a:prstGeom>
          <a:solidFill>
            <a:srgbClr val="00C0A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1987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9ED5A19-964F-034F-DDD5-66D3E1B0E016}"/>
              </a:ext>
            </a:extLst>
          </p:cNvPr>
          <p:cNvSpPr/>
          <p:nvPr/>
        </p:nvSpPr>
        <p:spPr>
          <a:xfrm rot="10800000">
            <a:off x="11487152" y="3625827"/>
            <a:ext cx="314325" cy="768163"/>
          </a:xfrm>
          <a:prstGeom prst="roundRect">
            <a:avLst/>
          </a:prstGeom>
          <a:solidFill>
            <a:srgbClr val="A3A5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GB" dirty="0"/>
              <a:t>2004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08B675-8708-6355-06C6-4CD59DFA28F5}"/>
              </a:ext>
            </a:extLst>
          </p:cNvPr>
          <p:cNvSpPr txBox="1"/>
          <p:nvPr/>
        </p:nvSpPr>
        <p:spPr>
          <a:xfrm rot="16200000">
            <a:off x="-568053" y="2015169"/>
            <a:ext cx="22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E58700"/>
                </a:solidFill>
              </a:rPr>
              <a:t>Arsphenamines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38A97A-C04D-3ED6-6ACC-F317D0A54E63}"/>
              </a:ext>
            </a:extLst>
          </p:cNvPr>
          <p:cNvSpPr txBox="1"/>
          <p:nvPr/>
        </p:nvSpPr>
        <p:spPr>
          <a:xfrm rot="16200000">
            <a:off x="1944424" y="2051728"/>
            <a:ext cx="22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F67A4"/>
                </a:solidFill>
              </a:rPr>
              <a:t>Beta-Lactams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A5A5B4C-5DC5-91EC-250E-6141B6AC4A95}"/>
              </a:ext>
            </a:extLst>
          </p:cNvPr>
          <p:cNvSpPr txBox="1"/>
          <p:nvPr/>
        </p:nvSpPr>
        <p:spPr>
          <a:xfrm rot="16200000">
            <a:off x="5891127" y="1947153"/>
            <a:ext cx="2214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619CFF"/>
                </a:solidFill>
              </a:rPr>
              <a:t>Fluoroquinolones and Lincosamides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0E8DC60-893F-A274-4F1C-830A941FCE30}"/>
              </a:ext>
            </a:extLst>
          </p:cNvPr>
          <p:cNvSpPr txBox="1"/>
          <p:nvPr/>
        </p:nvSpPr>
        <p:spPr>
          <a:xfrm rot="16200000">
            <a:off x="2286850" y="2051728"/>
            <a:ext cx="22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E76BF3"/>
                </a:solidFill>
              </a:rPr>
              <a:t>Sulphonamides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BD2D7AA-1F7D-9243-F861-54C87937A305}"/>
              </a:ext>
            </a:extLst>
          </p:cNvPr>
          <p:cNvSpPr txBox="1"/>
          <p:nvPr/>
        </p:nvSpPr>
        <p:spPr>
          <a:xfrm rot="16200000">
            <a:off x="3797775" y="2080885"/>
            <a:ext cx="22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F7D"/>
                </a:solidFill>
              </a:rPr>
              <a:t>Nitrofurans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CE60583-CCEF-32F1-8F0B-57D31BFEE46E}"/>
              </a:ext>
            </a:extLst>
          </p:cNvPr>
          <p:cNvSpPr txBox="1"/>
          <p:nvPr/>
        </p:nvSpPr>
        <p:spPr>
          <a:xfrm rot="16200000">
            <a:off x="4204728" y="2309707"/>
            <a:ext cx="1808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CD8"/>
                </a:solidFill>
              </a:rPr>
              <a:t>Tetracyclines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6C67D96-8B78-2CDF-3BF8-DFCB44558EDA}"/>
              </a:ext>
            </a:extLst>
          </p:cNvPr>
          <p:cNvSpPr txBox="1"/>
          <p:nvPr/>
        </p:nvSpPr>
        <p:spPr>
          <a:xfrm rot="16200000">
            <a:off x="3088708" y="2076386"/>
            <a:ext cx="22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0F6"/>
                </a:solidFill>
              </a:rPr>
              <a:t>Polypeptides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A8C0EA6-EF9B-6D85-8977-C4D28C4D986C}"/>
              </a:ext>
            </a:extLst>
          </p:cNvPr>
          <p:cNvSpPr txBox="1"/>
          <p:nvPr/>
        </p:nvSpPr>
        <p:spPr>
          <a:xfrm rot="16200000">
            <a:off x="4170811" y="2093242"/>
            <a:ext cx="22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D61D1"/>
                </a:solidFill>
              </a:rPr>
              <a:t>Phenicols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C7A020F-D557-AD42-8873-70D5A9347865}"/>
              </a:ext>
            </a:extLst>
          </p:cNvPr>
          <p:cNvSpPr txBox="1"/>
          <p:nvPr/>
        </p:nvSpPr>
        <p:spPr>
          <a:xfrm rot="16200000">
            <a:off x="4517624" y="2085653"/>
            <a:ext cx="22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BA38"/>
                </a:solidFill>
              </a:rPr>
              <a:t>Macrolides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77723AB-865F-97AA-BA57-329EC845BD31}"/>
              </a:ext>
            </a:extLst>
          </p:cNvPr>
          <p:cNvSpPr txBox="1"/>
          <p:nvPr/>
        </p:nvSpPr>
        <p:spPr>
          <a:xfrm rot="16200000">
            <a:off x="4695675" y="2100829"/>
            <a:ext cx="22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B983FF"/>
                </a:solidFill>
              </a:rPr>
              <a:t>Streptogramins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D99E00-EBAF-186A-7DE7-1B1CD6CB4B2A}"/>
              </a:ext>
            </a:extLst>
          </p:cNvPr>
          <p:cNvSpPr txBox="1"/>
          <p:nvPr/>
        </p:nvSpPr>
        <p:spPr>
          <a:xfrm rot="16200000">
            <a:off x="4888705" y="2093241"/>
            <a:ext cx="22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6BB100"/>
                </a:solidFill>
              </a:rPr>
              <a:t>Glycopeptides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F79D23B-0EB5-6006-63AA-ADAF922E8FAF}"/>
              </a:ext>
            </a:extLst>
          </p:cNvPr>
          <p:cNvSpPr txBox="1"/>
          <p:nvPr/>
        </p:nvSpPr>
        <p:spPr>
          <a:xfrm rot="16200000">
            <a:off x="5370563" y="2100828"/>
            <a:ext cx="22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C99800"/>
                </a:solidFill>
              </a:rPr>
              <a:t>Azoles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1BEA8A-1296-F0F6-4E7C-68902639CEE5}"/>
              </a:ext>
            </a:extLst>
          </p:cNvPr>
          <p:cNvSpPr txBox="1"/>
          <p:nvPr/>
        </p:nvSpPr>
        <p:spPr>
          <a:xfrm rot="16200000">
            <a:off x="10517269" y="2100828"/>
            <a:ext cx="22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A3A500"/>
                </a:solidFill>
              </a:rPr>
              <a:t>Diarylquinolines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A7598C6-5D10-B316-F9C2-28BBB2EDBB2A}"/>
              </a:ext>
            </a:extLst>
          </p:cNvPr>
          <p:cNvSpPr txBox="1"/>
          <p:nvPr/>
        </p:nvSpPr>
        <p:spPr>
          <a:xfrm rot="16200000">
            <a:off x="8584401" y="2076386"/>
            <a:ext cx="22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00C0AF"/>
                </a:solidFill>
              </a:rPr>
              <a:t>Oxazolidinones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A776202-7B51-E3C5-EEE8-BADA29C4A124}"/>
              </a:ext>
            </a:extLst>
          </p:cNvPr>
          <p:cNvSpPr txBox="1"/>
          <p:nvPr/>
        </p:nvSpPr>
        <p:spPr>
          <a:xfrm rot="16200000">
            <a:off x="3604745" y="2085652"/>
            <a:ext cx="2214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>
                <a:solidFill>
                  <a:srgbClr val="F8766D"/>
                </a:solidFill>
              </a:rPr>
              <a:t>Aminoglycosides</a:t>
            </a:r>
          </a:p>
        </p:txBody>
      </p:sp>
    </p:spTree>
    <p:extLst>
      <p:ext uri="{BB962C8B-B14F-4D97-AF65-F5344CB8AC3E}">
        <p14:creationId xmlns:p14="http://schemas.microsoft.com/office/powerpoint/2010/main" val="2636675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29</Words>
  <Application>Microsoft Office PowerPoint</Application>
  <PresentationFormat>Widescreen</PresentationFormat>
  <Paragraphs>27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Charlie Head</dc:creator>
  <cp:lastModifiedBy>Charlie Head</cp:lastModifiedBy>
  <cp:revision>1</cp:revision>
  <dcterms:created xsi:type="dcterms:W3CDTF">2024-11-02T12:04:50Z</dcterms:created>
  <dcterms:modified xsi:type="dcterms:W3CDTF">2024-11-02T12:38:44Z</dcterms:modified>
</cp:coreProperties>
</file>