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2" r:id="rId6"/>
    <p:sldId id="261" r:id="rId7"/>
    <p:sldId id="267" r:id="rId8"/>
    <p:sldId id="258" r:id="rId9"/>
    <p:sldId id="259" r:id="rId10"/>
    <p:sldId id="269" r:id="rId11"/>
    <p:sldId id="290" r:id="rId12"/>
    <p:sldId id="291" r:id="rId13"/>
    <p:sldId id="292" r:id="rId14"/>
    <p:sldId id="268" r:id="rId15"/>
    <p:sldId id="265" r:id="rId16"/>
    <p:sldId id="281" r:id="rId17"/>
    <p:sldId id="282" r:id="rId18"/>
    <p:sldId id="283" r:id="rId19"/>
    <p:sldId id="284" r:id="rId20"/>
    <p:sldId id="285" r:id="rId21"/>
    <p:sldId id="286" r:id="rId22"/>
    <p:sldId id="287" r:id="rId23"/>
    <p:sldId id="288" r:id="rId24"/>
    <p:sldId id="275" r:id="rId25"/>
    <p:sldId id="276" r:id="rId26"/>
    <p:sldId id="277"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Lst>
        </p14:section>
        <p14:section name="Project management" id="{08AA6E9F-DA7A-4B5D-B493-90F909C6E000}">
          <p14:sldIdLst>
            <p14:sldId id="260"/>
            <p14:sldId id="266"/>
            <p14:sldId id="262"/>
            <p14:sldId id="261"/>
            <p14:sldId id="267"/>
          </p14:sldIdLst>
        </p14:section>
        <p14:section name="SE framework" id="{04B3E185-9274-4CD7-B4A1-59E53762B6AF}">
          <p14:sldIdLst>
            <p14:sldId id="258"/>
            <p14:sldId id="259"/>
            <p14:sldId id="269"/>
            <p14:sldId id="290"/>
            <p14:sldId id="291"/>
            <p14:sldId id="292"/>
            <p14:sldId id="268"/>
            <p14:sldId id="265"/>
            <p14:sldId id="281"/>
            <p14:sldId id="282"/>
            <p14:sldId id="283"/>
            <p14:sldId id="284"/>
            <p14:sldId id="285"/>
            <p14:sldId id="286"/>
            <p14:sldId id="287"/>
            <p14:sldId id="288"/>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88" d="100"/>
          <a:sy n="88"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GB"/>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36434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0492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endParaRPr lang="en-GB"/>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73419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529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GB"/>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E2ABF746-FCCE-4F9E-8710-84D5424B3A70}" type="datetimeFigureOut">
              <a:rPr lang="en-GB" smtClean="0"/>
              <a:t>16/05/2016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2793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5" name="Plassholder for dato 4"/>
          <p:cNvSpPr>
            <a:spLocks noGrp="1"/>
          </p:cNvSpPr>
          <p:nvPr>
            <p:ph type="dt" sz="half" idx="10"/>
          </p:nvPr>
        </p:nvSpPr>
        <p:spPr/>
        <p:txBody>
          <a:bodyPr/>
          <a:lstStyle/>
          <a:p>
            <a:fld id="{E2ABF746-FCCE-4F9E-8710-84D5424B3A70}" type="datetimeFigureOut">
              <a:rPr lang="en-GB" smtClean="0"/>
              <a:t>16/05/2016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9628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endParaRPr lang="en-GB"/>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7" name="Plassholder for dato 6"/>
          <p:cNvSpPr>
            <a:spLocks noGrp="1"/>
          </p:cNvSpPr>
          <p:nvPr>
            <p:ph type="dt" sz="half" idx="10"/>
          </p:nvPr>
        </p:nvSpPr>
        <p:spPr/>
        <p:txBody>
          <a:bodyPr/>
          <a:lstStyle/>
          <a:p>
            <a:fld id="{E2ABF746-FCCE-4F9E-8710-84D5424B3A70}" type="datetimeFigureOut">
              <a:rPr lang="en-GB" smtClean="0"/>
              <a:t>16/05/2016</a:t>
            </a:fld>
            <a:endParaRPr lang="en-GB"/>
          </a:p>
        </p:txBody>
      </p:sp>
      <p:sp>
        <p:nvSpPr>
          <p:cNvPr id="8" name="Plassholder for bunntekst 7"/>
          <p:cNvSpPr>
            <a:spLocks noGrp="1"/>
          </p:cNvSpPr>
          <p:nvPr>
            <p:ph type="ftr" sz="quarter" idx="11"/>
          </p:nvPr>
        </p:nvSpPr>
        <p:spPr/>
        <p:txBody>
          <a:bodyPr/>
          <a:lstStyle/>
          <a:p>
            <a:endParaRPr lang="en-GB"/>
          </a:p>
        </p:txBody>
      </p:sp>
      <p:sp>
        <p:nvSpPr>
          <p:cNvPr id="9" name="Plassholder for lysbildenumm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4904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dato 2"/>
          <p:cNvSpPr>
            <a:spLocks noGrp="1"/>
          </p:cNvSpPr>
          <p:nvPr>
            <p:ph type="dt" sz="half" idx="10"/>
          </p:nvPr>
        </p:nvSpPr>
        <p:spPr/>
        <p:txBody>
          <a:bodyPr/>
          <a:lstStyle/>
          <a:p>
            <a:fld id="{E2ABF746-FCCE-4F9E-8710-84D5424B3A70}" type="datetimeFigureOut">
              <a:rPr lang="en-GB" smtClean="0"/>
              <a:t>16/05/2016</a:t>
            </a:fld>
            <a:endParaRPr lang="en-GB"/>
          </a:p>
        </p:txBody>
      </p:sp>
      <p:sp>
        <p:nvSpPr>
          <p:cNvPr id="4" name="Plassholder for bunntekst 3"/>
          <p:cNvSpPr>
            <a:spLocks noGrp="1"/>
          </p:cNvSpPr>
          <p:nvPr>
            <p:ph type="ftr" sz="quarter" idx="11"/>
          </p:nvPr>
        </p:nvSpPr>
        <p:spPr/>
        <p:txBody>
          <a:bodyPr/>
          <a:lstStyle/>
          <a:p>
            <a:endParaRPr lang="en-GB"/>
          </a:p>
        </p:txBody>
      </p:sp>
      <p:sp>
        <p:nvSpPr>
          <p:cNvPr id="5" name="Plassholder for lysbildenumm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33403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2ABF746-FCCE-4F9E-8710-84D5424B3A70}" type="datetimeFigureOut">
              <a:rPr lang="en-GB" smtClean="0"/>
              <a:t>16/05/2016</a:t>
            </a:fld>
            <a:endParaRPr lang="en-GB"/>
          </a:p>
        </p:txBody>
      </p:sp>
      <p:sp>
        <p:nvSpPr>
          <p:cNvPr id="3" name="Plassholder for bunntekst 2"/>
          <p:cNvSpPr>
            <a:spLocks noGrp="1"/>
          </p:cNvSpPr>
          <p:nvPr>
            <p:ph type="ftr" sz="quarter" idx="11"/>
          </p:nvPr>
        </p:nvSpPr>
        <p:spPr/>
        <p:txBody>
          <a:bodyPr/>
          <a:lstStyle/>
          <a:p>
            <a:endParaRPr lang="en-GB"/>
          </a:p>
        </p:txBody>
      </p:sp>
      <p:sp>
        <p:nvSpPr>
          <p:cNvPr id="4" name="Plassholder for lysbildenumm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0917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GB"/>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16/05/2016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41813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GB"/>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16/05/2016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9198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GB"/>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BF746-FCCE-4F9E-8710-84D5424B3A70}" type="datetimeFigureOut">
              <a:rPr lang="en-GB" smtClean="0"/>
              <a:t>16/05/2016</a:t>
            </a:fld>
            <a:endParaRPr lang="en-GB"/>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14980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a:t>SFM</a:t>
            </a:r>
            <a:endParaRPr lang="en-GB" dirty="0"/>
          </a:p>
        </p:txBody>
      </p:sp>
      <p:sp>
        <p:nvSpPr>
          <p:cNvPr id="3" name="Undertittel 2"/>
          <p:cNvSpPr>
            <a:spLocks noGrp="1"/>
          </p:cNvSpPr>
          <p:nvPr>
            <p:ph type="subTitle" idx="1"/>
          </p:nvPr>
        </p:nvSpPr>
        <p:spPr/>
        <p:txBody>
          <a:bodyPr/>
          <a:lstStyle/>
          <a:p>
            <a:r>
              <a:rPr lang="nb-NO" dirty="0"/>
              <a:t>Smart </a:t>
            </a:r>
            <a:r>
              <a:rPr lang="nb-NO" dirty="0" err="1"/>
              <a:t>facility</a:t>
            </a:r>
            <a:r>
              <a:rPr lang="nb-NO" dirty="0"/>
              <a:t> management</a:t>
            </a:r>
            <a:endParaRPr lang="en-GB"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38369" y="-146119"/>
            <a:ext cx="10515600" cy="1325563"/>
          </a:xfrm>
        </p:spPr>
        <p:txBody>
          <a:bodyPr/>
          <a:lstStyle/>
          <a:p>
            <a:r>
              <a:rPr lang="en-GB" dirty="0"/>
              <a:t>Current HVAC</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2011017" y="914400"/>
            <a:ext cx="7941366" cy="5433392"/>
          </a:xfrm>
          <a:prstGeom prst="rect">
            <a:avLst/>
          </a:prstGeom>
          <a:noFill/>
          <a:ln>
            <a:noFill/>
          </a:ln>
        </p:spPr>
      </p:pic>
    </p:spTree>
    <p:extLst>
      <p:ext uri="{BB962C8B-B14F-4D97-AF65-F5344CB8AC3E}">
        <p14:creationId xmlns:p14="http://schemas.microsoft.com/office/powerpoint/2010/main" val="59823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231503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sz="half" idx="1"/>
          </p:nvPr>
        </p:nvSpPr>
        <p:spPr/>
        <p:txBody>
          <a:bodyPr>
            <a:normAutofit lnSpcReduction="10000"/>
          </a:bodyPr>
          <a:lstStyle/>
          <a:p>
            <a:r>
              <a:rPr lang="en-GB" dirty="0"/>
              <a:t>63 people questioned, 15 were employees and the rest students</a:t>
            </a:r>
          </a:p>
          <a:p>
            <a:r>
              <a:rPr lang="en-GB" dirty="0" err="1"/>
              <a:t>Questionaires</a:t>
            </a:r>
            <a:r>
              <a:rPr lang="en-GB" dirty="0"/>
              <a:t> and online survey were used</a:t>
            </a:r>
          </a:p>
          <a:p>
            <a:r>
              <a:rPr lang="en-GB" dirty="0"/>
              <a:t>They were asked questions about age, occupation, how satisfied they were about indoor environment, what they would want to change if they had the chance, and how they want to change it.</a:t>
            </a:r>
          </a:p>
        </p:txBody>
      </p:sp>
      <p:sp>
        <p:nvSpPr>
          <p:cNvPr id="4" name="Plassholder for innhold 3"/>
          <p:cNvSpPr>
            <a:spLocks noGrp="1"/>
          </p:cNvSpPr>
          <p:nvPr>
            <p:ph sz="half" idx="2"/>
          </p:nvPr>
        </p:nvSpPr>
        <p:spPr/>
        <p:txBody>
          <a:bodyPr>
            <a:normAutofit lnSpcReduction="10000"/>
          </a:bodyPr>
          <a:lstStyle/>
          <a:p>
            <a:r>
              <a:rPr lang="en-GB" dirty="0"/>
              <a:t>Results</a:t>
            </a:r>
            <a:br>
              <a:rPr lang="en-GB" dirty="0"/>
            </a:br>
            <a:r>
              <a:rPr lang="en-GB" dirty="0"/>
              <a:t/>
            </a:r>
            <a:br>
              <a:rPr lang="en-GB" dirty="0"/>
            </a:br>
            <a:r>
              <a:rPr lang="en-GB" dirty="0"/>
              <a:t>[picture </a:t>
            </a:r>
            <a:r>
              <a:rPr lang="en-GB"/>
              <a:t>showing satisfaction]</a:t>
            </a:r>
            <a:endParaRPr lang="en-GB" dirty="0"/>
          </a:p>
        </p:txBody>
      </p:sp>
    </p:spTree>
    <p:extLst>
      <p:ext uri="{BB962C8B-B14F-4D97-AF65-F5344CB8AC3E}">
        <p14:creationId xmlns:p14="http://schemas.microsoft.com/office/powerpoint/2010/main" val="416323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pic>
        <p:nvPicPr>
          <p:cNvPr id="5" name="Content Placeholder 4"/>
          <p:cNvPicPr>
            <a:picLocks noGrp="1" noChangeAspect="1"/>
          </p:cNvPicPr>
          <p:nvPr>
            <p:ph sz="half" idx="1"/>
          </p:nvPr>
        </p:nvPicPr>
        <p:blipFill>
          <a:blip r:embed="rId2"/>
          <a:stretch>
            <a:fillRect/>
          </a:stretch>
        </p:blipFill>
        <p:spPr>
          <a:xfrm>
            <a:off x="838200" y="3002899"/>
            <a:ext cx="5181600" cy="199678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2200" y="3336494"/>
            <a:ext cx="5181600" cy="1329599"/>
          </a:xfrm>
          <a:prstGeom prst="rect">
            <a:avLst/>
          </a:prstGeom>
        </p:spPr>
      </p:pic>
    </p:spTree>
    <p:extLst>
      <p:ext uri="{BB962C8B-B14F-4D97-AF65-F5344CB8AC3E}">
        <p14:creationId xmlns:p14="http://schemas.microsoft.com/office/powerpoint/2010/main" val="163149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r>
              <a:rPr lang="nb-NO" dirty="0"/>
              <a:t>PUT SYSTEM OVERVIEW</a:t>
            </a:r>
            <a:endParaRPr lang="en-GB" dirty="0"/>
          </a:p>
        </p:txBody>
      </p:sp>
    </p:spTree>
    <p:extLst>
      <p:ext uri="{BB962C8B-B14F-4D97-AF65-F5344CB8AC3E}">
        <p14:creationId xmlns:p14="http://schemas.microsoft.com/office/powerpoint/2010/main" val="142118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Design concepts</a:t>
            </a:r>
          </a:p>
        </p:txBody>
      </p:sp>
      <p:sp>
        <p:nvSpPr>
          <p:cNvPr id="3" name="Plassholder for innhold 2"/>
          <p:cNvSpPr>
            <a:spLocks noGrp="1"/>
          </p:cNvSpPr>
          <p:nvPr>
            <p:ph sz="half" idx="1"/>
          </p:nvPr>
        </p:nvSpPr>
        <p:spPr/>
        <p:txBody>
          <a:bodyPr/>
          <a:lstStyle/>
          <a:p>
            <a:r>
              <a:rPr lang="nb-NO" dirty="0"/>
              <a:t>State </a:t>
            </a:r>
            <a:r>
              <a:rPr lang="nb-NO" dirty="0" err="1"/>
              <a:t>the</a:t>
            </a:r>
            <a:r>
              <a:rPr lang="nb-NO" dirty="0"/>
              <a:t> </a:t>
            </a:r>
            <a:r>
              <a:rPr lang="nb-NO" dirty="0" err="1"/>
              <a:t>three</a:t>
            </a:r>
            <a:r>
              <a:rPr lang="nb-NO" dirty="0"/>
              <a:t> design </a:t>
            </a:r>
            <a:r>
              <a:rPr lang="nb-NO" dirty="0" err="1"/>
              <a:t>concepts</a:t>
            </a:r>
            <a:endParaRPr lang="en-GB" dirty="0"/>
          </a:p>
        </p:txBody>
      </p:sp>
      <p:sp>
        <p:nvSpPr>
          <p:cNvPr id="4" name="Plassholder for innhold 3"/>
          <p:cNvSpPr>
            <a:spLocks noGrp="1"/>
          </p:cNvSpPr>
          <p:nvPr>
            <p:ph sz="half" idx="2"/>
          </p:nvPr>
        </p:nvSpPr>
        <p:spPr/>
        <p:txBody>
          <a:bodyPr/>
          <a:lstStyle/>
          <a:p>
            <a:r>
              <a:rPr lang="nb-NO" dirty="0"/>
              <a:t>PUT </a:t>
            </a:r>
            <a:r>
              <a:rPr lang="nb-NO" dirty="0" err="1"/>
              <a:t>Selection</a:t>
            </a:r>
            <a:r>
              <a:rPr lang="nb-NO" dirty="0"/>
              <a:t> </a:t>
            </a:r>
            <a:r>
              <a:rPr lang="nb-NO" dirty="0" err="1"/>
              <a:t>matrixes</a:t>
            </a:r>
            <a:endParaRPr lang="en-GB" dirty="0"/>
          </a:p>
        </p:txBody>
      </p:sp>
    </p:spTree>
    <p:extLst>
      <p:ext uri="{BB962C8B-B14F-4D97-AF65-F5344CB8AC3E}">
        <p14:creationId xmlns:p14="http://schemas.microsoft.com/office/powerpoint/2010/main" val="57255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0"/>
          <a:ext cx="10515600" cy="6012909"/>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7882">
                <a:tc>
                  <a:txBody>
                    <a:bodyPr/>
                    <a:lstStyle/>
                    <a:p>
                      <a:pPr marL="0" marR="0">
                        <a:lnSpc>
                          <a:spcPct val="100000"/>
                        </a:lnSpc>
                        <a:spcBef>
                          <a:spcPts val="0"/>
                        </a:spcBef>
                        <a:spcAft>
                          <a:spcPts val="0"/>
                        </a:spcAft>
                      </a:pPr>
                      <a:r>
                        <a:rPr lang="en-US" sz="1600">
                          <a:effectLst/>
                        </a:rPr>
                        <a:t>Stakeholder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815583">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467079077"/>
                  </a:ext>
                </a:extLst>
              </a:tr>
              <a:tr h="537882">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402441717"/>
                  </a:ext>
                </a:extLst>
              </a:tr>
              <a:tr h="537882">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3046710053"/>
                  </a:ext>
                </a:extLst>
              </a:tr>
              <a:tr h="743978">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025509179"/>
                  </a:ext>
                </a:extLst>
              </a:tr>
              <a:tr h="1191013">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1917365671"/>
                  </a:ext>
                </a:extLst>
              </a:tr>
              <a:tr h="1648689">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3299806028"/>
                  </a:ext>
                </a:extLst>
              </a:tr>
            </a:tbl>
          </a:graphicData>
        </a:graphic>
      </p:graphicFrame>
    </p:spTree>
    <p:extLst>
      <p:ext uri="{BB962C8B-B14F-4D97-AF65-F5344CB8AC3E}">
        <p14:creationId xmlns:p14="http://schemas.microsoft.com/office/powerpoint/2010/main" val="404398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4"/>
          <a:ext cx="10515600" cy="5987028"/>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1153404">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Tree>
    <p:extLst>
      <p:ext uri="{BB962C8B-B14F-4D97-AF65-F5344CB8AC3E}">
        <p14:creationId xmlns:p14="http://schemas.microsoft.com/office/powerpoint/2010/main" val="100429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Functional analysis</a:t>
            </a:r>
            <a:endParaRPr lang="en-GB" b="1" u="sng"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Tree>
    <p:extLst>
      <p:ext uri="{BB962C8B-B14F-4D97-AF65-F5344CB8AC3E}">
        <p14:creationId xmlns:p14="http://schemas.microsoft.com/office/powerpoint/2010/main" val="2562371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746761" y="907143"/>
            <a:ext cx="10879182" cy="5656574"/>
          </a:xfrm>
          <a:prstGeom prst="rect">
            <a:avLst/>
          </a:prstGeom>
        </p:spPr>
      </p:pic>
    </p:spTree>
    <p:extLst>
      <p:ext uri="{BB962C8B-B14F-4D97-AF65-F5344CB8AC3E}">
        <p14:creationId xmlns:p14="http://schemas.microsoft.com/office/powerpoint/2010/main" val="419741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p:txBody>
          <a:bodyPr/>
          <a:lstStyle/>
          <a:p>
            <a:r>
              <a:rPr lang="en-US" dirty="0"/>
              <a:t>Smart Facility Management</a:t>
            </a:r>
          </a:p>
        </p:txBody>
      </p:sp>
      <p:sp>
        <p:nvSpPr>
          <p:cNvPr id="3" name="Content Placeholder 2"/>
          <p:cNvSpPr>
            <a:spLocks noGrp="1"/>
          </p:cNvSpPr>
          <p:nvPr>
            <p:ph sz="half" idx="2"/>
          </p:nvPr>
        </p:nvSpPr>
        <p:spPr/>
        <p:txBody>
          <a:bodyPr/>
          <a:lstStyle/>
          <a:p>
            <a:endParaRPr lang="en-US" dirty="0"/>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69045"/>
            <a:ext cx="5194852" cy="3864498"/>
          </a:xfrm>
          <a:prstGeom prst="rect">
            <a:avLst/>
          </a:prstGeom>
          <a:noFill/>
          <a:ln>
            <a:noFill/>
          </a:ln>
        </p:spPr>
      </p:pic>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46762" y="939229"/>
            <a:ext cx="10996748" cy="5148062"/>
          </a:xfrm>
          <a:prstGeom prst="rect">
            <a:avLst/>
          </a:prstGeom>
        </p:spPr>
      </p:pic>
    </p:spTree>
    <p:extLst>
      <p:ext uri="{BB962C8B-B14F-4D97-AF65-F5344CB8AC3E}">
        <p14:creationId xmlns:p14="http://schemas.microsoft.com/office/powerpoint/2010/main" val="241081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34423" y="321583"/>
            <a:ext cx="10515600" cy="418645"/>
          </a:xfrm>
        </p:spPr>
        <p:txBody>
          <a:bodyPr>
            <a:normAutofit fontScale="90000"/>
          </a:bodyPr>
          <a:lstStyle/>
          <a:p>
            <a:r>
              <a:rPr lang="nb-NO" sz="4000" b="1" u="sng" dirty="0">
                <a:effectLst>
                  <a:outerShdw blurRad="38100" dist="38100" dir="2700000" algn="tl">
                    <a:srgbClr val="000000">
                      <a:alpha val="43137"/>
                    </a:srgbClr>
                  </a:outerShdw>
                </a:effectLst>
              </a:rPr>
              <a:t>IDEF0</a:t>
            </a:r>
            <a:endParaRPr lang="en-GB" sz="4000" b="1" u="sng"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stretch>
            <a:fillRect/>
          </a:stretch>
        </p:blipFill>
        <p:spPr>
          <a:xfrm>
            <a:off x="734423" y="952500"/>
            <a:ext cx="10720976" cy="5308600"/>
          </a:xfrm>
          <a:prstGeom prst="rect">
            <a:avLst/>
          </a:prstGeom>
        </p:spPr>
      </p:pic>
    </p:spTree>
    <p:extLst>
      <p:ext uri="{BB962C8B-B14F-4D97-AF65-F5344CB8AC3E}">
        <p14:creationId xmlns:p14="http://schemas.microsoft.com/office/powerpoint/2010/main" val="153683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56920"/>
            <a:ext cx="10833100" cy="5580380"/>
          </a:xfrm>
          <a:prstGeom prst="rect">
            <a:avLst/>
          </a:prstGeom>
          <a:noFill/>
          <a:ln>
            <a:noFill/>
          </a:ln>
        </p:spPr>
      </p:pic>
    </p:spTree>
    <p:extLst>
      <p:ext uri="{BB962C8B-B14F-4D97-AF65-F5344CB8AC3E}">
        <p14:creationId xmlns:p14="http://schemas.microsoft.com/office/powerpoint/2010/main" val="306767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74700"/>
            <a:ext cx="10833100" cy="5461000"/>
          </a:xfrm>
          <a:prstGeom prst="rect">
            <a:avLst/>
          </a:prstGeom>
          <a:noFill/>
          <a:ln>
            <a:noFill/>
          </a:ln>
        </p:spPr>
      </p:pic>
    </p:spTree>
    <p:extLst>
      <p:ext uri="{BB962C8B-B14F-4D97-AF65-F5344CB8AC3E}">
        <p14:creationId xmlns:p14="http://schemas.microsoft.com/office/powerpoint/2010/main" val="174902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17360276"/>
              </p:ext>
            </p:extLst>
          </p:nvPr>
        </p:nvGraphicFramePr>
        <p:xfrm>
          <a:off x="1232452" y="901149"/>
          <a:ext cx="10325835" cy="5553926"/>
        </p:xfrm>
        <a:graphic>
          <a:graphicData uri="http://schemas.openxmlformats.org/presentationml/2006/ole">
            <mc:AlternateContent xmlns:mc="http://schemas.openxmlformats.org/markup-compatibility/2006">
              <mc:Choice xmlns:v="urn:schemas-microsoft-com:vml" Requires="v">
                <p:oleObj spid="_x0000_s4110" r:id="rId3" imgW="8562937" imgH="4600588" progId="Visio.Drawing.15">
                  <p:embed/>
                </p:oleObj>
              </mc:Choice>
              <mc:Fallback>
                <p:oleObj r:id="rId3" imgW="8562937" imgH="46005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452" y="901149"/>
                        <a:ext cx="10325835" cy="5553926"/>
                      </a:xfrm>
                      <a:prstGeom prst="rect">
                        <a:avLst/>
                      </a:prstGeom>
                      <a:noFill/>
                    </p:spPr>
                  </p:pic>
                </p:oleObj>
              </mc:Fallback>
            </mc:AlternateContent>
          </a:graphicData>
        </a:graphic>
      </p:graphicFrame>
    </p:spTree>
    <p:extLst>
      <p:ext uri="{BB962C8B-B14F-4D97-AF65-F5344CB8AC3E}">
        <p14:creationId xmlns:p14="http://schemas.microsoft.com/office/powerpoint/2010/main" val="23660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sp>
        <p:nvSpPr>
          <p:cNvPr id="3" name="Plassholder for innhold 2"/>
          <p:cNvSpPr>
            <a:spLocks noGrp="1"/>
          </p:cNvSpPr>
          <p:nvPr>
            <p:ph sz="half" idx="1"/>
          </p:nvPr>
        </p:nvSpPr>
        <p:spPr/>
        <p:txBody>
          <a:bodyPr/>
          <a:lstStyle/>
          <a:p>
            <a:r>
              <a:rPr lang="en-GB" dirty="0"/>
              <a:t>BoM table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76686855"/>
              </p:ext>
            </p:extLst>
          </p:nvPr>
        </p:nvGraphicFramePr>
        <p:xfrm>
          <a:off x="1166193" y="2557668"/>
          <a:ext cx="9555299" cy="3442391"/>
        </p:xfrm>
        <a:graphic>
          <a:graphicData uri="http://schemas.openxmlformats.org/drawingml/2006/table">
            <a:tbl>
              <a:tblPr firstRow="1" firstCol="1" bandRow="1">
                <a:tableStyleId>{5C22544A-7EE6-4342-B048-85BDC9FD1C3A}</a:tableStyleId>
              </a:tblPr>
              <a:tblGrid>
                <a:gridCol w="3324361">
                  <a:extLst>
                    <a:ext uri="{9D8B030D-6E8A-4147-A177-3AD203B41FA5}">
                      <a16:colId xmlns:a16="http://schemas.microsoft.com/office/drawing/2014/main" val="1259571817"/>
                    </a:ext>
                  </a:extLst>
                </a:gridCol>
                <a:gridCol w="4512059">
                  <a:extLst>
                    <a:ext uri="{9D8B030D-6E8A-4147-A177-3AD203B41FA5}">
                      <a16:colId xmlns:a16="http://schemas.microsoft.com/office/drawing/2014/main" val="1523343308"/>
                    </a:ext>
                  </a:extLst>
                </a:gridCol>
                <a:gridCol w="1718879">
                  <a:extLst>
                    <a:ext uri="{9D8B030D-6E8A-4147-A177-3AD203B41FA5}">
                      <a16:colId xmlns:a16="http://schemas.microsoft.com/office/drawing/2014/main" val="343326772"/>
                    </a:ext>
                  </a:extLst>
                </a:gridCol>
              </a:tblGrid>
              <a:tr h="377744">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420439">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Microcontroller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377744">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377744">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377744">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377744">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377744">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377744">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377744">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Tree>
    <p:extLst>
      <p:ext uri="{BB962C8B-B14F-4D97-AF65-F5344CB8AC3E}">
        <p14:creationId xmlns:p14="http://schemas.microsoft.com/office/powerpoint/2010/main" val="115539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Documents</a:t>
            </a:r>
            <a:endParaRPr lang="en-GB" dirty="0"/>
          </a:p>
        </p:txBody>
      </p:sp>
      <p:sp>
        <p:nvSpPr>
          <p:cNvPr id="3" name="Plassholder for innhold 2"/>
          <p:cNvSpPr>
            <a:spLocks noGrp="1"/>
          </p:cNvSpPr>
          <p:nvPr>
            <p:ph sz="half" idx="1"/>
          </p:nvPr>
        </p:nvSpPr>
        <p:spPr/>
        <p:txBody>
          <a:bodyPr/>
          <a:lstStyle/>
          <a:p>
            <a:r>
              <a:rPr lang="nb-NO" dirty="0"/>
              <a:t>PM</a:t>
            </a:r>
          </a:p>
          <a:p>
            <a:r>
              <a:rPr lang="nb-NO" dirty="0"/>
              <a:t>BRR</a:t>
            </a:r>
          </a:p>
          <a:p>
            <a:r>
              <a:rPr lang="nb-NO" dirty="0"/>
              <a:t>SRR</a:t>
            </a:r>
          </a:p>
          <a:p>
            <a:r>
              <a:rPr lang="nb-NO" dirty="0"/>
              <a:t>CONOPS</a:t>
            </a:r>
          </a:p>
          <a:p>
            <a:r>
              <a:rPr lang="nb-NO" dirty="0"/>
              <a:t>SDR</a:t>
            </a:r>
          </a:p>
          <a:p>
            <a:r>
              <a:rPr lang="nb-NO" dirty="0"/>
              <a:t>PDR</a:t>
            </a:r>
          </a:p>
          <a:p>
            <a:r>
              <a:rPr lang="nb-NO" dirty="0" smtClean="0"/>
              <a:t>CDR</a:t>
            </a:r>
          </a:p>
          <a:p>
            <a:r>
              <a:rPr lang="nb-NO" dirty="0" smtClean="0"/>
              <a:t>Survey analysis</a:t>
            </a:r>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2436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Summary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4729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69653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9858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Project management</a:t>
            </a:r>
            <a:endParaRPr lang="en-GB" dirty="0"/>
          </a:p>
        </p:txBody>
      </p:sp>
      <p:sp>
        <p:nvSpPr>
          <p:cNvPr id="3" name="Plassholder for innhold 2"/>
          <p:cNvSpPr>
            <a:spLocks noGrp="1"/>
          </p:cNvSpPr>
          <p:nvPr>
            <p:ph sz="half" idx="1"/>
          </p:nvPr>
        </p:nvSpPr>
        <p:spPr/>
        <p:txBody>
          <a:bodyPr/>
          <a:lstStyle/>
          <a:p>
            <a:r>
              <a:rPr lang="en-GB" dirty="0">
                <a:solidFill>
                  <a:srgbClr val="FF0000"/>
                </a:solidFill>
              </a:rPr>
              <a:t>Talk about the group and how we are working.</a:t>
            </a:r>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98931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06" y="1382393"/>
            <a:ext cx="7973046" cy="453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9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3739" y="365125"/>
            <a:ext cx="8184522" cy="5883965"/>
          </a:xfrm>
          <a:prstGeom prst="rect">
            <a:avLst/>
          </a:prstGeom>
          <a:noFill/>
          <a:ln>
            <a:noFill/>
          </a:ln>
        </p:spPr>
      </p:pic>
    </p:spTree>
    <p:extLst>
      <p:ext uri="{BB962C8B-B14F-4D97-AF65-F5344CB8AC3E}">
        <p14:creationId xmlns:p14="http://schemas.microsoft.com/office/powerpoint/2010/main" val="222986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nb-NO" dirty="0"/>
              <a:t>Gantt Chart</a:t>
            </a:r>
            <a:endParaRPr lang="en-GB" dirty="0"/>
          </a:p>
        </p:txBody>
      </p:sp>
      <p:pic>
        <p:nvPicPr>
          <p:cNvPr id="7" name="Content Placeholder 6" descr="C:\Users\badissane05\Dropbox\My stuff\gantt_B.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582" y="1690688"/>
            <a:ext cx="10986052" cy="3782460"/>
          </a:xfrm>
          <a:prstGeom prst="rect">
            <a:avLst/>
          </a:prstGeom>
          <a:noFill/>
          <a:ln>
            <a:noFill/>
          </a:ln>
        </p:spPr>
      </p:pic>
    </p:spTree>
    <p:extLst>
      <p:ext uri="{BB962C8B-B14F-4D97-AF65-F5344CB8AC3E}">
        <p14:creationId xmlns:p14="http://schemas.microsoft.com/office/powerpoint/2010/main" val="2770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125378"/>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928299"/>
              </p:ext>
            </p:extLst>
          </p:nvPr>
        </p:nvGraphicFramePr>
        <p:xfrm>
          <a:off x="874643" y="882133"/>
          <a:ext cx="9753600" cy="5407963"/>
        </p:xfrm>
        <a:graphic>
          <a:graphicData uri="http://schemas.openxmlformats.org/drawingml/2006/table">
            <a:tbl>
              <a:tblPr firstRow="1" firstCol="1" bandRow="1">
                <a:tableStyleId>{5C22544A-7EE6-4342-B048-85BDC9FD1C3A}</a:tableStyleId>
              </a:tblPr>
              <a:tblGrid>
                <a:gridCol w="1711492">
                  <a:extLst>
                    <a:ext uri="{9D8B030D-6E8A-4147-A177-3AD203B41FA5}">
                      <a16:colId xmlns:a16="http://schemas.microsoft.com/office/drawing/2014/main" val="1997630841"/>
                    </a:ext>
                  </a:extLst>
                </a:gridCol>
                <a:gridCol w="1711492">
                  <a:extLst>
                    <a:ext uri="{9D8B030D-6E8A-4147-A177-3AD203B41FA5}">
                      <a16:colId xmlns:a16="http://schemas.microsoft.com/office/drawing/2014/main" val="2325210865"/>
                    </a:ext>
                  </a:extLst>
                </a:gridCol>
                <a:gridCol w="1059652">
                  <a:extLst>
                    <a:ext uri="{9D8B030D-6E8A-4147-A177-3AD203B41FA5}">
                      <a16:colId xmlns:a16="http://schemas.microsoft.com/office/drawing/2014/main" val="3004532529"/>
                    </a:ext>
                  </a:extLst>
                </a:gridCol>
                <a:gridCol w="2635482">
                  <a:extLst>
                    <a:ext uri="{9D8B030D-6E8A-4147-A177-3AD203B41FA5}">
                      <a16:colId xmlns:a16="http://schemas.microsoft.com/office/drawing/2014/main" val="3427053892"/>
                    </a:ext>
                  </a:extLst>
                </a:gridCol>
                <a:gridCol w="2635482">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26780">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Be sure that project leader follows up on the groups work. And the group has knowledge about the 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a:effectLst/>
                        </a:rPr>
                        <a:t>Conflict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Tree>
    <p:extLst>
      <p:ext uri="{BB962C8B-B14F-4D97-AF65-F5344CB8AC3E}">
        <p14:creationId xmlns:p14="http://schemas.microsoft.com/office/powerpoint/2010/main" val="32931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SFM introduction</a:t>
            </a:r>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418463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Opportunity (Study case) </a:t>
            </a:r>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77183242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581</Words>
  <Application>Microsoft Office PowerPoint</Application>
  <PresentationFormat>Widescreen</PresentationFormat>
  <Paragraphs>162</Paragraphs>
  <Slides>29</Slides>
  <Notes>0</Notes>
  <HiddenSlides>0</HiddenSlides>
  <MMClips>0</MMClips>
  <ScaleCrop>false</ScaleCrop>
  <HeadingPairs>
    <vt:vector size="8" baseType="variant">
      <vt:variant>
        <vt:lpstr>Brukte skrifter</vt:lpstr>
      </vt:variant>
      <vt:variant>
        <vt:i4>7</vt:i4>
      </vt:variant>
      <vt:variant>
        <vt:lpstr>Tema</vt:lpstr>
      </vt:variant>
      <vt:variant>
        <vt:i4>1</vt:i4>
      </vt:variant>
      <vt:variant>
        <vt:lpstr>Innebygde OLE-servere</vt:lpstr>
      </vt:variant>
      <vt:variant>
        <vt:i4>1</vt:i4>
      </vt:variant>
      <vt:variant>
        <vt:lpstr>Lysbildetitler</vt:lpstr>
      </vt:variant>
      <vt:variant>
        <vt:i4>29</vt:i4>
      </vt:variant>
    </vt:vector>
  </HeadingPairs>
  <TitlesOfParts>
    <vt:vector size="38" baseType="lpstr">
      <vt:lpstr>宋体</vt:lpstr>
      <vt:lpstr>宋体</vt:lpstr>
      <vt:lpstr>Arial</vt:lpstr>
      <vt:lpstr>Calibri</vt:lpstr>
      <vt:lpstr>Calibri Light</vt:lpstr>
      <vt:lpstr>DengXian</vt:lpstr>
      <vt:lpstr>Times New Roman</vt:lpstr>
      <vt:lpstr>Office-tema</vt:lpstr>
      <vt:lpstr>Microsoft Visio Drawing</vt:lpstr>
      <vt:lpstr>SFM</vt:lpstr>
      <vt:lpstr>Smart Facility Management</vt:lpstr>
      <vt:lpstr>Project management</vt:lpstr>
      <vt:lpstr>Taxonomy</vt:lpstr>
      <vt:lpstr>WBS</vt:lpstr>
      <vt:lpstr>Gantt Chart</vt:lpstr>
      <vt:lpstr>Risk management</vt:lpstr>
      <vt:lpstr>SFM introduction</vt:lpstr>
      <vt:lpstr>Opportunity (Study case) </vt:lpstr>
      <vt:lpstr>Current HVAC</vt:lpstr>
      <vt:lpstr>Stakeholders</vt:lpstr>
      <vt:lpstr>Survey analysis </vt:lpstr>
      <vt:lpstr>Survey analysis </vt:lpstr>
      <vt:lpstr>CONOPS</vt:lpstr>
      <vt:lpstr>Design concepts</vt:lpstr>
      <vt:lpstr>System requirement</vt:lpstr>
      <vt:lpstr>System requirement</vt:lpstr>
      <vt:lpstr>Functional analysis</vt:lpstr>
      <vt:lpstr>Function Block Diagram</vt:lpstr>
      <vt:lpstr>Function Block Diagram</vt:lpstr>
      <vt:lpstr>IDEF0</vt:lpstr>
      <vt:lpstr>User Interface</vt:lpstr>
      <vt:lpstr>User Interface</vt:lpstr>
      <vt:lpstr>HW block diagram</vt:lpstr>
      <vt:lpstr>Bill of materials (BoM)</vt:lpstr>
      <vt:lpstr>Documents</vt:lpstr>
      <vt:lpstr>Summary</vt:lpstr>
      <vt:lpstr>References</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Håkon Hedlund</cp:lastModifiedBy>
  <cp:revision>20</cp:revision>
  <dcterms:created xsi:type="dcterms:W3CDTF">2016-05-09T08:08:16Z</dcterms:created>
  <dcterms:modified xsi:type="dcterms:W3CDTF">2016-05-16T08:37:32Z</dcterms:modified>
</cp:coreProperties>
</file>