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42" r:id="rId23"/>
    <p:sldId id="343" r:id="rId24"/>
    <p:sldId id="335" r:id="rId25"/>
    <p:sldId id="336" r:id="rId26"/>
    <p:sldId id="337" r:id="rId27"/>
    <p:sldId id="338" r:id="rId28"/>
    <p:sldId id="339" r:id="rId29"/>
    <p:sldId id="340" r:id="rId30"/>
    <p:sldId id="34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313"/>
            <p14:sldId id="314"/>
            <p14:sldId id="315"/>
          </p14:sldIdLst>
        </p14:section>
        <p14:section name="Project Mangement" id="{3D9EC205-C63A-42EE-93D2-0F52D0E11706}">
          <p14:sldIdLst>
            <p14:sldId id="316"/>
            <p14:sldId id="317"/>
            <p14:sldId id="318"/>
            <p14:sldId id="319"/>
          </p14:sldIdLst>
        </p14:section>
        <p14:section name="System Enigneering" id="{9C59981E-D612-4A2E-854A-D638D4AD8359}">
          <p14:sldIdLst>
            <p14:sldId id="320"/>
            <p14:sldId id="321"/>
            <p14:sldId id="322"/>
            <p14:sldId id="323"/>
            <p14:sldId id="324"/>
            <p14:sldId id="325"/>
            <p14:sldId id="326"/>
            <p14:sldId id="327"/>
            <p14:sldId id="328"/>
            <p14:sldId id="329"/>
            <p14:sldId id="330"/>
            <p14:sldId id="331"/>
            <p14:sldId id="332"/>
            <p14:sldId id="342"/>
            <p14:sldId id="343"/>
            <p14:sldId id="335"/>
            <p14:sldId id="336"/>
            <p14:sldId id="337"/>
            <p14:sldId id="338"/>
            <p14:sldId id="339"/>
            <p14:sldId id="340"/>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1" autoAdjust="0"/>
    <p:restoredTop sz="94660"/>
  </p:normalViewPr>
  <p:slideViewPr>
    <p:cSldViewPr snapToGrid="0">
      <p:cViewPr varScale="1">
        <p:scale>
          <a:sx n="69" d="100"/>
          <a:sy n="69" d="100"/>
        </p:scale>
        <p:origin x="7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8B1FE-95A5-439D-A8FC-97EB09E7E497}" type="doc">
      <dgm:prSet loTypeId="urn:microsoft.com/office/officeart/2005/8/layout/pList1" loCatId="list" qsTypeId="urn:microsoft.com/office/officeart/2005/8/quickstyle/3d6" qsCatId="3D" csTypeId="urn:microsoft.com/office/officeart/2005/8/colors/accent1_2" csCatId="accent1" phldr="1"/>
      <dgm:spPr/>
      <dgm:t>
        <a:bodyPr/>
        <a:lstStyle/>
        <a:p>
          <a:endParaRPr lang="nb-NO"/>
        </a:p>
      </dgm:t>
    </dgm:pt>
    <dgm:pt modelId="{024FA5D3-7498-477F-90E4-292850E27451}">
      <dgm:prSet phldrT="[Tekst]"/>
      <dgm:spPr/>
      <dgm:t>
        <a:bodyPr/>
        <a:lstStyle/>
        <a:p>
          <a:r>
            <a:rPr lang="nb-NO" dirty="0"/>
            <a:t> </a:t>
          </a:r>
        </a:p>
      </dgm:t>
    </dgm:pt>
    <dgm:pt modelId="{A53AD0A6-A524-45E6-AECF-574698174BA3}" type="parTrans" cxnId="{5C95CF6C-515A-45A5-BEA2-189269870DC6}">
      <dgm:prSet/>
      <dgm:spPr/>
      <dgm:t>
        <a:bodyPr/>
        <a:lstStyle/>
        <a:p>
          <a:endParaRPr lang="nb-NO"/>
        </a:p>
      </dgm:t>
    </dgm:pt>
    <dgm:pt modelId="{CA364260-3E95-4E17-9CF4-97F2E95C58A4}" type="sibTrans" cxnId="{5C95CF6C-515A-45A5-BEA2-189269870DC6}">
      <dgm:prSet/>
      <dgm:spPr/>
      <dgm:t>
        <a:bodyPr/>
        <a:lstStyle/>
        <a:p>
          <a:endParaRPr lang="nb-NO"/>
        </a:p>
      </dgm:t>
    </dgm:pt>
    <dgm:pt modelId="{B0BF206B-6C71-406D-BAE1-83FF57124D12}">
      <dgm:prSet phldrT="[Tekst]"/>
      <dgm:spPr/>
      <dgm:t>
        <a:bodyPr/>
        <a:lstStyle/>
        <a:p>
          <a:r>
            <a:rPr lang="nb-NO" dirty="0"/>
            <a:t> </a:t>
          </a:r>
        </a:p>
      </dgm:t>
    </dgm:pt>
    <dgm:pt modelId="{83A96B26-A796-4010-955F-2405BF35A284}" type="sibTrans" cxnId="{6203B1E1-E047-4763-8074-331A0FED0271}">
      <dgm:prSet/>
      <dgm:spPr/>
      <dgm:t>
        <a:bodyPr/>
        <a:lstStyle/>
        <a:p>
          <a:endParaRPr lang="nb-NO"/>
        </a:p>
      </dgm:t>
    </dgm:pt>
    <dgm:pt modelId="{AD1C6E61-E519-4BA4-93A5-DDA9A34F7B73}" type="parTrans" cxnId="{6203B1E1-E047-4763-8074-331A0FED0271}">
      <dgm:prSet/>
      <dgm:spPr/>
      <dgm:t>
        <a:bodyPr/>
        <a:lstStyle/>
        <a:p>
          <a:endParaRPr lang="nb-NO"/>
        </a:p>
      </dgm:t>
    </dgm:pt>
    <dgm:pt modelId="{F6A75E8A-D71C-4F31-A419-2DFF493451FC}">
      <dgm:prSet phldrT="[Tekst]"/>
      <dgm:spPr/>
      <dgm:t>
        <a:bodyPr/>
        <a:lstStyle/>
        <a:p>
          <a:endParaRPr lang="nb-NO" dirty="0"/>
        </a:p>
      </dgm:t>
    </dgm:pt>
    <dgm:pt modelId="{D25749B3-6F5E-4692-A0AE-55AFB10E61F2}" type="sibTrans" cxnId="{EE07DDF0-6F98-4361-AF10-07234DCAB310}">
      <dgm:prSet/>
      <dgm:spPr/>
      <dgm:t>
        <a:bodyPr/>
        <a:lstStyle/>
        <a:p>
          <a:endParaRPr lang="nb-NO"/>
        </a:p>
      </dgm:t>
    </dgm:pt>
    <dgm:pt modelId="{D561C087-2A1D-4C69-8EB4-FA0E45EFF714}" type="parTrans" cxnId="{EE07DDF0-6F98-4361-AF10-07234DCAB310}">
      <dgm:prSet/>
      <dgm:spPr/>
      <dgm:t>
        <a:bodyPr/>
        <a:lstStyle/>
        <a:p>
          <a:endParaRPr lang="nb-NO"/>
        </a:p>
      </dgm:t>
    </dgm:pt>
    <dgm:pt modelId="{0097A0BA-D82A-40A6-B4A7-6CADD032E197}" type="pres">
      <dgm:prSet presAssocID="{81A8B1FE-95A5-439D-A8FC-97EB09E7E497}" presName="Name0" presStyleCnt="0">
        <dgm:presLayoutVars>
          <dgm:dir/>
          <dgm:resizeHandles val="exact"/>
        </dgm:presLayoutVars>
      </dgm:prSet>
      <dgm:spPr/>
      <dgm:t>
        <a:bodyPr/>
        <a:lstStyle/>
        <a:p>
          <a:endParaRPr lang="en-US"/>
        </a:p>
      </dgm:t>
    </dgm:pt>
    <dgm:pt modelId="{6B79E2FE-714C-472E-AFBF-7FFFED17C48D}" type="pres">
      <dgm:prSet presAssocID="{024FA5D3-7498-477F-90E4-292850E27451}" presName="compNode" presStyleCnt="0"/>
      <dgm:spPr/>
    </dgm:pt>
    <dgm:pt modelId="{FBAA7DFF-EC90-4FB9-AFCE-47AE91A799B9}" type="pres">
      <dgm:prSet presAssocID="{024FA5D3-7498-477F-90E4-292850E27451}" presName="pictRect" presStyleLbl="node1" presStyleIdx="0" presStyleCnt="3" custScaleX="100084" custScaleY="108158" custLinFactNeighborX="-6252" custLinFactNeighborY="29797"/>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969E1B6A-8782-40B9-A1FC-F7C54C399E09}" type="pres">
      <dgm:prSet presAssocID="{024FA5D3-7498-477F-90E4-292850E27451}" presName="textRect" presStyleLbl="revTx" presStyleIdx="0" presStyleCnt="3" custLinFactNeighborX="-443" custLinFactNeighborY="59824">
        <dgm:presLayoutVars>
          <dgm:bulletEnabled val="1"/>
        </dgm:presLayoutVars>
      </dgm:prSet>
      <dgm:spPr/>
      <dgm:t>
        <a:bodyPr/>
        <a:lstStyle/>
        <a:p>
          <a:endParaRPr lang="en-US"/>
        </a:p>
      </dgm:t>
    </dgm:pt>
    <dgm:pt modelId="{5B4D19C7-9D18-4DD8-8D0C-9AE4B70BD226}" type="pres">
      <dgm:prSet presAssocID="{CA364260-3E95-4E17-9CF4-97F2E95C58A4}" presName="sibTrans" presStyleLbl="sibTrans2D1" presStyleIdx="0" presStyleCnt="0"/>
      <dgm:spPr/>
      <dgm:t>
        <a:bodyPr/>
        <a:lstStyle/>
        <a:p>
          <a:endParaRPr lang="en-US"/>
        </a:p>
      </dgm:t>
    </dgm:pt>
    <dgm:pt modelId="{9E3285C7-FEB7-4A4A-B316-DE1835B620B1}" type="pres">
      <dgm:prSet presAssocID="{F6A75E8A-D71C-4F31-A419-2DFF493451FC}" presName="compNode" presStyleCnt="0"/>
      <dgm:spPr/>
    </dgm:pt>
    <dgm:pt modelId="{BBB07674-1A80-41BC-9868-86CB6E4C9C17}" type="pres">
      <dgm:prSet presAssocID="{F6A75E8A-D71C-4F31-A419-2DFF493451FC}" presName="pictRect" presStyleLbl="node1" presStyleIdx="1" presStyleCnt="3" custScaleX="139431" custScaleY="153515" custLinFactNeighborX="1332" custLinFactNeighborY="1573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dgm:spPr>
    </dgm:pt>
    <dgm:pt modelId="{A06E9062-76D5-4BC2-B443-3F6F6C7B193C}" type="pres">
      <dgm:prSet presAssocID="{F6A75E8A-D71C-4F31-A419-2DFF493451FC}" presName="textRect" presStyleLbl="revTx" presStyleIdx="1" presStyleCnt="3" custLinFactNeighborX="-507" custLinFactNeighborY="30071">
        <dgm:presLayoutVars>
          <dgm:bulletEnabled val="1"/>
        </dgm:presLayoutVars>
      </dgm:prSet>
      <dgm:spPr/>
      <dgm:t>
        <a:bodyPr/>
        <a:lstStyle/>
        <a:p>
          <a:endParaRPr lang="en-US"/>
        </a:p>
      </dgm:t>
    </dgm:pt>
    <dgm:pt modelId="{C686C2B5-0B76-441E-A3E3-89C2D1F73AA0}" type="pres">
      <dgm:prSet presAssocID="{D25749B3-6F5E-4692-A0AE-55AFB10E61F2}" presName="sibTrans" presStyleLbl="sibTrans2D1" presStyleIdx="0" presStyleCnt="0"/>
      <dgm:spPr/>
      <dgm:t>
        <a:bodyPr/>
        <a:lstStyle/>
        <a:p>
          <a:endParaRPr lang="en-US"/>
        </a:p>
      </dgm:t>
    </dgm:pt>
    <dgm:pt modelId="{F9E135FB-0C17-490A-8A96-06E40920F220}" type="pres">
      <dgm:prSet presAssocID="{B0BF206B-6C71-406D-BAE1-83FF57124D12}" presName="compNode" presStyleCnt="0"/>
      <dgm:spPr/>
    </dgm:pt>
    <dgm:pt modelId="{3D724D4D-A65E-4A15-9804-B3CE0DAF3C9B}" type="pres">
      <dgm:prSet presAssocID="{B0BF206B-6C71-406D-BAE1-83FF57124D12}" presName="pictRect" presStyleLbl="node1" presStyleIdx="2" presStyleCnt="3" custScaleX="125448" custScaleY="129867" custLinFactNeighborX="7485" custLinFactNeighborY="889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dgm:spPr>
    </dgm:pt>
    <dgm:pt modelId="{5782CEB8-A44E-4D88-86F9-F940E22A0352}" type="pres">
      <dgm:prSet presAssocID="{B0BF206B-6C71-406D-BAE1-83FF57124D12}" presName="textRect" presStyleLbl="revTx" presStyleIdx="2" presStyleCnt="3">
        <dgm:presLayoutVars>
          <dgm:bulletEnabled val="1"/>
        </dgm:presLayoutVars>
      </dgm:prSet>
      <dgm:spPr/>
      <dgm:t>
        <a:bodyPr/>
        <a:lstStyle/>
        <a:p>
          <a:endParaRPr lang="en-US"/>
        </a:p>
      </dgm:t>
    </dgm:pt>
  </dgm:ptLst>
  <dgm:cxnLst>
    <dgm:cxn modelId="{6203B1E1-E047-4763-8074-331A0FED0271}" srcId="{81A8B1FE-95A5-439D-A8FC-97EB09E7E497}" destId="{B0BF206B-6C71-406D-BAE1-83FF57124D12}" srcOrd="2" destOrd="0" parTransId="{AD1C6E61-E519-4BA4-93A5-DDA9A34F7B73}" sibTransId="{83A96B26-A796-4010-955F-2405BF35A284}"/>
    <dgm:cxn modelId="{EEE72C51-C99E-4BFA-B91F-B22914C3890A}" type="presOf" srcId="{F6A75E8A-D71C-4F31-A419-2DFF493451FC}" destId="{A06E9062-76D5-4BC2-B443-3F6F6C7B193C}" srcOrd="0" destOrd="0" presId="urn:microsoft.com/office/officeart/2005/8/layout/pList1"/>
    <dgm:cxn modelId="{4039DD57-772C-4D40-B4BD-96336E151421}" type="presOf" srcId="{B0BF206B-6C71-406D-BAE1-83FF57124D12}" destId="{5782CEB8-A44E-4D88-86F9-F940E22A0352}" srcOrd="0" destOrd="0" presId="urn:microsoft.com/office/officeart/2005/8/layout/pList1"/>
    <dgm:cxn modelId="{CE876240-FF03-4647-929D-2E55919D3230}" type="presOf" srcId="{CA364260-3E95-4E17-9CF4-97F2E95C58A4}" destId="{5B4D19C7-9D18-4DD8-8D0C-9AE4B70BD226}" srcOrd="0" destOrd="0" presId="urn:microsoft.com/office/officeart/2005/8/layout/pList1"/>
    <dgm:cxn modelId="{FEF959E9-9CBB-43AD-B6D5-77D75CA64C04}" type="presOf" srcId="{81A8B1FE-95A5-439D-A8FC-97EB09E7E497}" destId="{0097A0BA-D82A-40A6-B4A7-6CADD032E197}" srcOrd="0" destOrd="0" presId="urn:microsoft.com/office/officeart/2005/8/layout/pList1"/>
    <dgm:cxn modelId="{5C95CF6C-515A-45A5-BEA2-189269870DC6}" srcId="{81A8B1FE-95A5-439D-A8FC-97EB09E7E497}" destId="{024FA5D3-7498-477F-90E4-292850E27451}" srcOrd="0" destOrd="0" parTransId="{A53AD0A6-A524-45E6-AECF-574698174BA3}" sibTransId="{CA364260-3E95-4E17-9CF4-97F2E95C58A4}"/>
    <dgm:cxn modelId="{EE07DDF0-6F98-4361-AF10-07234DCAB310}" srcId="{81A8B1FE-95A5-439D-A8FC-97EB09E7E497}" destId="{F6A75E8A-D71C-4F31-A419-2DFF493451FC}" srcOrd="1" destOrd="0" parTransId="{D561C087-2A1D-4C69-8EB4-FA0E45EFF714}" sibTransId="{D25749B3-6F5E-4692-A0AE-55AFB10E61F2}"/>
    <dgm:cxn modelId="{7DAD42DD-F627-4ABF-B809-08C589912A24}" type="presOf" srcId="{D25749B3-6F5E-4692-A0AE-55AFB10E61F2}" destId="{C686C2B5-0B76-441E-A3E3-89C2D1F73AA0}" srcOrd="0" destOrd="0" presId="urn:microsoft.com/office/officeart/2005/8/layout/pList1"/>
    <dgm:cxn modelId="{E7DF5153-5F76-4374-A221-759A6756C11C}" type="presOf" srcId="{024FA5D3-7498-477F-90E4-292850E27451}" destId="{969E1B6A-8782-40B9-A1FC-F7C54C399E09}" srcOrd="0" destOrd="0" presId="urn:microsoft.com/office/officeart/2005/8/layout/pList1"/>
    <dgm:cxn modelId="{93147291-FF11-4FB9-AFC5-879FC618FEAE}" type="presParOf" srcId="{0097A0BA-D82A-40A6-B4A7-6CADD032E197}" destId="{6B79E2FE-714C-472E-AFBF-7FFFED17C48D}" srcOrd="0" destOrd="0" presId="urn:microsoft.com/office/officeart/2005/8/layout/pList1"/>
    <dgm:cxn modelId="{76DD2F8D-999D-4B24-9E34-30F41DBF0F58}" type="presParOf" srcId="{6B79E2FE-714C-472E-AFBF-7FFFED17C48D}" destId="{FBAA7DFF-EC90-4FB9-AFCE-47AE91A799B9}" srcOrd="0" destOrd="0" presId="urn:microsoft.com/office/officeart/2005/8/layout/pList1"/>
    <dgm:cxn modelId="{827BEF1B-1BD1-4134-B7FA-27B566301CE5}" type="presParOf" srcId="{6B79E2FE-714C-472E-AFBF-7FFFED17C48D}" destId="{969E1B6A-8782-40B9-A1FC-F7C54C399E09}" srcOrd="1" destOrd="0" presId="urn:microsoft.com/office/officeart/2005/8/layout/pList1"/>
    <dgm:cxn modelId="{2EA4A23A-E7C9-4D9B-874E-C98ABEF19021}" type="presParOf" srcId="{0097A0BA-D82A-40A6-B4A7-6CADD032E197}" destId="{5B4D19C7-9D18-4DD8-8D0C-9AE4B70BD226}" srcOrd="1" destOrd="0" presId="urn:microsoft.com/office/officeart/2005/8/layout/pList1"/>
    <dgm:cxn modelId="{607532AE-7FE2-4C8A-B5D3-5CFB14C87EA4}" type="presParOf" srcId="{0097A0BA-D82A-40A6-B4A7-6CADD032E197}" destId="{9E3285C7-FEB7-4A4A-B316-DE1835B620B1}" srcOrd="2" destOrd="0" presId="urn:microsoft.com/office/officeart/2005/8/layout/pList1"/>
    <dgm:cxn modelId="{BEC2550A-3C63-441F-ACAE-244860B4F44D}" type="presParOf" srcId="{9E3285C7-FEB7-4A4A-B316-DE1835B620B1}" destId="{BBB07674-1A80-41BC-9868-86CB6E4C9C17}" srcOrd="0" destOrd="0" presId="urn:microsoft.com/office/officeart/2005/8/layout/pList1"/>
    <dgm:cxn modelId="{CB67441C-F15C-4B3F-9D80-B549CB6863D0}" type="presParOf" srcId="{9E3285C7-FEB7-4A4A-B316-DE1835B620B1}" destId="{A06E9062-76D5-4BC2-B443-3F6F6C7B193C}" srcOrd="1" destOrd="0" presId="urn:microsoft.com/office/officeart/2005/8/layout/pList1"/>
    <dgm:cxn modelId="{418199E0-1266-49A8-90FE-F2CB79AE9F78}" type="presParOf" srcId="{0097A0BA-D82A-40A6-B4A7-6CADD032E197}" destId="{C686C2B5-0B76-441E-A3E3-89C2D1F73AA0}" srcOrd="3" destOrd="0" presId="urn:microsoft.com/office/officeart/2005/8/layout/pList1"/>
    <dgm:cxn modelId="{14FA496E-A244-4A49-911E-AFC697394A5E}" type="presParOf" srcId="{0097A0BA-D82A-40A6-B4A7-6CADD032E197}" destId="{F9E135FB-0C17-490A-8A96-06E40920F220}" srcOrd="4" destOrd="0" presId="urn:microsoft.com/office/officeart/2005/8/layout/pList1"/>
    <dgm:cxn modelId="{9A1EBB1C-106A-4D28-BDF9-F78C95FD9397}" type="presParOf" srcId="{F9E135FB-0C17-490A-8A96-06E40920F220}" destId="{3D724D4D-A65E-4A15-9804-B3CE0DAF3C9B}" srcOrd="0" destOrd="0" presId="urn:microsoft.com/office/officeart/2005/8/layout/pList1"/>
    <dgm:cxn modelId="{B8A8D46B-00C4-43CC-B377-94FBCD23DE92}" type="presParOf" srcId="{F9E135FB-0C17-490A-8A96-06E40920F220}" destId="{5782CEB8-A44E-4D88-86F9-F940E22A0352}"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A7DFF-EC90-4FB9-AFCE-47AE91A799B9}">
      <dsp:nvSpPr>
        <dsp:cNvPr id="0" name=""/>
        <dsp:cNvSpPr/>
      </dsp:nvSpPr>
      <dsp:spPr>
        <a:xfrm>
          <a:off x="148657" y="759384"/>
          <a:ext cx="2666783" cy="198564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69E1B6A-8782-40B9-A1FC-F7C54C399E09}">
      <dsp:nvSpPr>
        <dsp:cNvPr id="0" name=""/>
        <dsp:cNvSpPr/>
      </dsp:nvSpPr>
      <dsp:spPr>
        <a:xfrm>
          <a:off x="304560" y="2714494"/>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a:t> </a:t>
          </a:r>
        </a:p>
      </dsp:txBody>
      <dsp:txXfrm>
        <a:off x="304560" y="2714494"/>
        <a:ext cx="2664544" cy="988546"/>
      </dsp:txXfrm>
    </dsp:sp>
    <dsp:sp modelId="{BBB07674-1A80-41BC-9868-86CB6E4C9C17}">
      <dsp:nvSpPr>
        <dsp:cNvPr id="0" name=""/>
        <dsp:cNvSpPr/>
      </dsp:nvSpPr>
      <dsp:spPr>
        <a:xfrm>
          <a:off x="3284086" y="293013"/>
          <a:ext cx="3715201" cy="2818337"/>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06E9062-76D5-4BC2-B443-3F6F6C7B193C}">
      <dsp:nvSpPr>
        <dsp:cNvPr id="0" name=""/>
        <dsp:cNvSpPr/>
      </dsp:nvSpPr>
      <dsp:spPr>
        <a:xfrm>
          <a:off x="3760413" y="2628546"/>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endParaRPr lang="nb-NO" sz="4800" kern="1200" dirty="0"/>
        </a:p>
      </dsp:txBody>
      <dsp:txXfrm>
        <a:off x="3760413" y="2628546"/>
        <a:ext cx="2664544" cy="988546"/>
      </dsp:txXfrm>
    </dsp:sp>
    <dsp:sp modelId="{3D724D4D-A65E-4A15-9804-B3CE0DAF3C9B}">
      <dsp:nvSpPr>
        <dsp:cNvPr id="0" name=""/>
        <dsp:cNvSpPr/>
      </dsp:nvSpPr>
      <dsp:spPr>
        <a:xfrm>
          <a:off x="2167652" y="3749582"/>
          <a:ext cx="3342618" cy="2384191"/>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782CEB8-A44E-4D88-86F9-F940E22A0352}">
      <dsp:nvSpPr>
        <dsp:cNvPr id="0" name=""/>
        <dsp:cNvSpPr/>
      </dsp:nvSpPr>
      <dsp:spPr>
        <a:xfrm>
          <a:off x="2307248" y="5696312"/>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a:t> </a:t>
          </a:r>
        </a:p>
      </dsp:txBody>
      <dsp:txXfrm>
        <a:off x="2307248" y="5696312"/>
        <a:ext cx="2664544" cy="988546"/>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DF81A-103D-4660-963B-CF404C1106DD}" type="datetimeFigureOut">
              <a:rPr lang="en-US" smtClean="0"/>
              <a:t>5/19/2016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C002C-EA75-417D-8C7D-A6E7E178FA03}" type="slidenum">
              <a:rPr lang="en-US" smtClean="0"/>
              <a:t>‹#›</a:t>
            </a:fld>
            <a:endParaRPr lang="en-US"/>
          </a:p>
        </p:txBody>
      </p:sp>
    </p:spTree>
    <p:extLst>
      <p:ext uri="{BB962C8B-B14F-4D97-AF65-F5344CB8AC3E}">
        <p14:creationId xmlns:p14="http://schemas.microsoft.com/office/powerpoint/2010/main" val="93931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2EF9C-BF1D-4498-81C1-9B18786771CD}" type="datetimeFigureOut">
              <a:rPr lang="en-US" smtClean="0"/>
              <a:t>5/19/2016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EDCCA-2AF6-4EA4-A709-E2134A785416}" type="slidenum">
              <a:rPr lang="en-US" smtClean="0"/>
              <a:t>‹#›</a:t>
            </a:fld>
            <a:endParaRPr lang="en-US"/>
          </a:p>
        </p:txBody>
      </p:sp>
    </p:spTree>
    <p:extLst>
      <p:ext uri="{BB962C8B-B14F-4D97-AF65-F5344CB8AC3E}">
        <p14:creationId xmlns:p14="http://schemas.microsoft.com/office/powerpoint/2010/main" val="322160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578FC-73F5-4B18-A057-559C5BC93CEA}"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3782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0CEDBD-CEE7-420C-BFDE-4FE5D959056F}"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968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02797D-8505-4417-AECF-9814440366D6}"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5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415ED-75C6-4380-AA98-E29D01F6DAC1}"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76017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29F602-A737-41C1-85F1-64DCF354B591}"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864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95982D-E09C-46C5-B992-5B2951C70826}"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57674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4E95A-594D-43A9-B833-5CCA17B9934D}"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81188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1EF1-4012-423E-9AD4-CD5F3B9C95EC}"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455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ED3B-E52C-4935-9C74-2DC4DB9D5E55}"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2763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9160D6-A8E7-45F4-87E9-2EBF58EEEB3F}"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8163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D5E2D-E595-4357-B1BE-CAEDDA2DFFFA}" type="datetime1">
              <a:rPr lang="en-GB" smtClean="0"/>
              <a:t>19/05/2016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2449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901AD-2D6B-4A8E-B9A5-EA786084FF11}" type="datetime1">
              <a:rPr lang="en-GB" smtClean="0"/>
              <a:t>19/05/2016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99958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838E9-1ED6-4611-9920-1C8B13AE1E31}" type="datetime1">
              <a:rPr lang="en-GB" smtClean="0"/>
              <a:t>19/05/2016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08949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B974E-0988-4B84-89D2-4DDE46D0C4F2}" type="datetime1">
              <a:rPr lang="en-GB" smtClean="0"/>
              <a:t>19/05/2016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64490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4AF9B-9EFB-4A2C-A36F-22C7FCE8BA93}" type="datetime1">
              <a:rPr lang="en-GB" smtClean="0"/>
              <a:t>19/05/2016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518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9C2B2-6489-4C0E-93BF-B96B11D6ACC8}" type="datetime1">
              <a:rPr lang="en-GB" smtClean="0"/>
              <a:t>19/05/2016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5435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AA6428-CD64-4161-AF6C-AB16CEB53510}" type="datetime1">
              <a:rPr lang="en-GB" smtClean="0"/>
              <a:t>19/05/2016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25145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umsl.edu/~sauterv/analysis/488_f01_papers/Ohlendorf.htm" TargetMode="External"/><Relationship Id="rId2" Type="http://schemas.openxmlformats.org/officeDocument/2006/relationships/hyperlink" Target="http://www.idef.com/" TargetMode="External"/><Relationship Id="rId1" Type="http://schemas.openxmlformats.org/officeDocument/2006/relationships/slideLayout" Target="../slideLayouts/slideLayout2.xml"/><Relationship Id="rId6" Type="http://schemas.openxmlformats.org/officeDocument/2006/relationships/hyperlink" Target="http://www.bsdsolutions.com/about-us/bsd-news/2012/04/3-reasons-to-use-direct-digital-control-systems-in-hvac/" TargetMode="External"/><Relationship Id="rId5" Type="http://schemas.openxmlformats.org/officeDocument/2006/relationships/hyperlink" Target="http://www.personalityexplorer.com/freeresources/conflictmanagementtechniques.aspx" TargetMode="External"/><Relationship Id="rId4" Type="http://schemas.openxmlformats.org/officeDocument/2006/relationships/hyperlink" Target="http://www.cppasiapacific.com/overview/TKI-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48961" y="1013789"/>
            <a:ext cx="8965095" cy="2325757"/>
          </a:xfrm>
        </p:spPr>
        <p:txBody>
          <a:bodyPr/>
          <a:lstStyle/>
          <a:p>
            <a:pPr algn="ctr"/>
            <a:r>
              <a:rPr lang="fr-FR" dirty="0"/>
              <a:t/>
            </a:r>
            <a:br>
              <a:rPr lang="fr-FR" dirty="0"/>
            </a:br>
            <a:r>
              <a:rPr lang="fr-FR" dirty="0"/>
              <a:t>ES-SES4000</a:t>
            </a:r>
            <a:br>
              <a:rPr lang="fr-FR" dirty="0"/>
            </a:br>
            <a:r>
              <a:rPr lang="fr-FR" dirty="0"/>
              <a:t>Facility Mangement Project</a:t>
            </a:r>
            <a:endParaRPr lang="en-US" dirty="0"/>
          </a:p>
        </p:txBody>
      </p:sp>
      <p:sp>
        <p:nvSpPr>
          <p:cNvPr id="3" name="Undertittel 2"/>
          <p:cNvSpPr>
            <a:spLocks noGrp="1"/>
          </p:cNvSpPr>
          <p:nvPr>
            <p:ph type="subTitle" idx="1"/>
          </p:nvPr>
        </p:nvSpPr>
        <p:spPr>
          <a:xfrm>
            <a:off x="1348040" y="465339"/>
            <a:ext cx="7766936" cy="1096899"/>
          </a:xfrm>
        </p:spPr>
        <p:txBody>
          <a:bodyPr>
            <a:normAutofit/>
          </a:bodyPr>
          <a:lstStyle/>
          <a:p>
            <a:pPr algn="ctr"/>
            <a:r>
              <a:rPr lang="nb-NO" sz="2400" b="1" dirty="0">
                <a:latin typeface="Agency FB" panose="020B0503020202020204" pitchFamily="34" charset="0"/>
              </a:rPr>
              <a:t>Southeast University College of Norway</a:t>
            </a:r>
            <a:endParaRPr lang="en-GB" sz="2400" b="1" dirty="0">
              <a:latin typeface="Agency FB" panose="020B0503020202020204" pitchFamily="34" charset="0"/>
            </a:endParaRPr>
          </a:p>
        </p:txBody>
      </p:sp>
      <p:sp>
        <p:nvSpPr>
          <p:cNvPr id="6" name="Rectangle 5"/>
          <p:cNvSpPr/>
          <p:nvPr/>
        </p:nvSpPr>
        <p:spPr>
          <a:xfrm>
            <a:off x="1093304" y="4059493"/>
            <a:ext cx="5009321" cy="1938992"/>
          </a:xfrm>
          <a:prstGeom prst="rect">
            <a:avLst/>
          </a:prstGeom>
        </p:spPr>
        <p:txBody>
          <a:bodyPr wrap="square">
            <a:spAutoFit/>
          </a:bodyPr>
          <a:lstStyle/>
          <a:p>
            <a:r>
              <a:rPr lang="fr-FR" sz="2000" b="1" i="1" u="sng" dirty="0" err="1">
                <a:solidFill>
                  <a:srgbClr val="FF0000"/>
                </a:solidFill>
              </a:rPr>
              <a:t>NovoFM</a:t>
            </a:r>
            <a:r>
              <a:rPr lang="fr-FR" sz="2000" b="1" i="1" u="sng" dirty="0">
                <a:solidFill>
                  <a:srgbClr val="FF0000"/>
                </a:solidFill>
              </a:rPr>
              <a:t> team:</a:t>
            </a:r>
          </a:p>
          <a:p>
            <a:endParaRPr lang="fr-FR" sz="2000" b="1" i="1" u="sng" dirty="0">
              <a:solidFill>
                <a:srgbClr val="FF0000"/>
              </a:solidFill>
            </a:endParaRPr>
          </a:p>
          <a:p>
            <a:pPr marL="342900" indent="-342900">
              <a:buFont typeface="Wingdings" panose="05000000000000000000" pitchFamily="2" charset="2"/>
              <a:buChar char="§"/>
            </a:pPr>
            <a:r>
              <a:rPr lang="fr-FR" sz="2000" b="1" dirty="0"/>
              <a:t>Badis Madani (Project Manager)</a:t>
            </a:r>
          </a:p>
          <a:p>
            <a:pPr marL="342900" indent="-342900">
              <a:buFont typeface="Wingdings" panose="05000000000000000000" pitchFamily="2" charset="2"/>
              <a:buChar char="§"/>
            </a:pPr>
            <a:r>
              <a:rPr lang="fr-FR" sz="2000" b="1" dirty="0"/>
              <a:t>H</a:t>
            </a:r>
            <a:r>
              <a:rPr lang="nb-NO" sz="2000" b="1" dirty="0"/>
              <a:t>å</a:t>
            </a:r>
            <a:r>
              <a:rPr lang="fr-FR" sz="2000" b="1" dirty="0" err="1"/>
              <a:t>kon</a:t>
            </a:r>
            <a:r>
              <a:rPr lang="fr-FR" sz="2000" b="1" dirty="0"/>
              <a:t> </a:t>
            </a:r>
            <a:r>
              <a:rPr lang="fr-FR" sz="2000" b="1" dirty="0" err="1"/>
              <a:t>Hedlund</a:t>
            </a:r>
            <a:r>
              <a:rPr lang="fr-FR" sz="2000" b="1" dirty="0"/>
              <a:t> (System </a:t>
            </a:r>
            <a:r>
              <a:rPr lang="fr-FR" sz="2000" b="1" dirty="0" err="1"/>
              <a:t>Engineer</a:t>
            </a:r>
            <a:r>
              <a:rPr lang="fr-FR" sz="2000" b="1" dirty="0"/>
              <a:t>)</a:t>
            </a:r>
          </a:p>
          <a:p>
            <a:pPr marL="342900" indent="-342900">
              <a:buFont typeface="Wingdings" panose="05000000000000000000" pitchFamily="2" charset="2"/>
              <a:buChar char="§"/>
            </a:pPr>
            <a:r>
              <a:rPr lang="fr-FR" sz="2000" b="1" dirty="0" err="1"/>
              <a:t>Zhili</a:t>
            </a:r>
            <a:r>
              <a:rPr lang="fr-FR" sz="2000" b="1" dirty="0"/>
              <a:t> </a:t>
            </a:r>
            <a:r>
              <a:rPr lang="fr-FR" sz="2000" b="1" dirty="0" err="1"/>
              <a:t>Shao</a:t>
            </a:r>
            <a:endParaRPr lang="fr-FR" sz="2000" b="1" dirty="0"/>
          </a:p>
          <a:p>
            <a:pPr marL="342900" indent="-342900">
              <a:buFont typeface="Wingdings" panose="05000000000000000000" pitchFamily="2" charset="2"/>
              <a:buChar char="§"/>
            </a:pPr>
            <a:r>
              <a:rPr lang="fr-FR" sz="2000" b="1" dirty="0"/>
              <a:t>Arshad </a:t>
            </a:r>
            <a:r>
              <a:rPr lang="fr-FR" sz="2000" b="1" dirty="0" err="1"/>
              <a:t>Shakil</a:t>
            </a:r>
            <a:endParaRPr lang="en-US" sz="2000" b="1" dirty="0"/>
          </a:p>
        </p:txBody>
      </p:sp>
      <p:sp>
        <p:nvSpPr>
          <p:cNvPr id="7" name="Rectangle 6"/>
          <p:cNvSpPr/>
          <p:nvPr/>
        </p:nvSpPr>
        <p:spPr>
          <a:xfrm>
            <a:off x="6424559" y="4628879"/>
            <a:ext cx="2690417" cy="400110"/>
          </a:xfrm>
          <a:prstGeom prst="rect">
            <a:avLst/>
          </a:prstGeom>
        </p:spPr>
        <p:txBody>
          <a:bodyPr wrap="none">
            <a:spAutoFit/>
          </a:bodyPr>
          <a:lstStyle/>
          <a:p>
            <a:r>
              <a:rPr lang="fr-FR" sz="2000" b="1" dirty="0"/>
              <a:t>Prof. </a:t>
            </a:r>
            <a:r>
              <a:rPr lang="fr-FR" sz="2000" b="1" dirty="0" err="1"/>
              <a:t>Aurilla</a:t>
            </a:r>
            <a:r>
              <a:rPr lang="fr-FR" sz="2000" b="1" dirty="0"/>
              <a:t> </a:t>
            </a:r>
            <a:r>
              <a:rPr lang="fr-FR" sz="2000" b="1" dirty="0" err="1"/>
              <a:t>Arntzen</a:t>
            </a:r>
            <a:endParaRPr lang="en-US" sz="2000" b="1" dirty="0"/>
          </a:p>
        </p:txBody>
      </p:sp>
      <p:sp>
        <p:nvSpPr>
          <p:cNvPr id="2" name="Rectangle 1"/>
          <p:cNvSpPr/>
          <p:nvPr/>
        </p:nvSpPr>
        <p:spPr>
          <a:xfrm>
            <a:off x="6424559" y="4059493"/>
            <a:ext cx="1492716" cy="369332"/>
          </a:xfrm>
          <a:prstGeom prst="rect">
            <a:avLst/>
          </a:prstGeom>
        </p:spPr>
        <p:txBody>
          <a:bodyPr wrap="none">
            <a:spAutoFit/>
          </a:bodyPr>
          <a:lstStyle/>
          <a:p>
            <a:r>
              <a:rPr lang="en-US" b="1" i="1" u="sng" dirty="0" smtClean="0">
                <a:solidFill>
                  <a:srgbClr val="FF0000"/>
                </a:solidFill>
              </a:rPr>
              <a:t>Supervisor </a:t>
            </a:r>
            <a:r>
              <a:rPr lang="fr-FR" b="1" i="1" u="sng" dirty="0" smtClean="0">
                <a:solidFill>
                  <a:srgbClr val="FF0000"/>
                </a:solidFill>
              </a:rPr>
              <a:t>:</a:t>
            </a:r>
            <a:endParaRPr lang="fr-FR" b="1" i="1" u="sng" dirty="0">
              <a:solidFill>
                <a:srgbClr val="FF0000"/>
              </a:solidFill>
            </a:endParaRPr>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Stakeholders</a:t>
            </a:r>
            <a:endParaRPr lang="en-GB" dirty="0"/>
          </a:p>
        </p:txBody>
      </p:sp>
      <p:sp>
        <p:nvSpPr>
          <p:cNvPr id="3" name="Plassholder for innhold 2"/>
          <p:cNvSpPr>
            <a:spLocks noGrp="1"/>
          </p:cNvSpPr>
          <p:nvPr>
            <p:ph sz="half" idx="1"/>
          </p:nvPr>
        </p:nvSpPr>
        <p:spPr/>
        <p:txBody>
          <a:bodyPr/>
          <a:lstStyle/>
          <a:p>
            <a:r>
              <a:rPr lang="en-GB" dirty="0"/>
              <a:t>Defined five stakeholders</a:t>
            </a:r>
          </a:p>
          <a:p>
            <a:pPr lvl="1"/>
            <a:r>
              <a:rPr lang="en-GB" dirty="0"/>
              <a:t>Users</a:t>
            </a:r>
          </a:p>
          <a:p>
            <a:pPr lvl="1"/>
            <a:r>
              <a:rPr lang="en-GB" dirty="0"/>
              <a:t>Facility manager</a:t>
            </a:r>
          </a:p>
          <a:p>
            <a:pPr lvl="1"/>
            <a:r>
              <a:rPr lang="en-GB" dirty="0"/>
              <a:t>HVAC vendor</a:t>
            </a:r>
          </a:p>
          <a:p>
            <a:pPr lvl="1"/>
            <a:r>
              <a:rPr lang="en-GB" dirty="0"/>
              <a:t>Estate owner</a:t>
            </a:r>
          </a:p>
          <a:p>
            <a:pPr lvl="1"/>
            <a:r>
              <a:rPr lang="en-GB" dirty="0"/>
              <a:t>Government</a:t>
            </a:r>
          </a:p>
        </p:txBody>
      </p:sp>
      <p:sp>
        <p:nvSpPr>
          <p:cNvPr id="5" name="Slide Number Placeholder 4"/>
          <p:cNvSpPr>
            <a:spLocks noGrp="1"/>
          </p:cNvSpPr>
          <p:nvPr>
            <p:ph type="sldNum" sz="quarter" idx="12"/>
          </p:nvPr>
        </p:nvSpPr>
        <p:spPr/>
        <p:txBody>
          <a:bodyPr/>
          <a:lstStyle/>
          <a:p>
            <a:fld id="{7D34A188-82D1-4EB2-88FD-73009A1FE69F}" type="slidenum">
              <a:rPr lang="en-GB" sz="1600"/>
              <a:t>10</a:t>
            </a:fld>
            <a:endParaRPr lang="en-GB" sz="1600" dirty="0"/>
          </a:p>
        </p:txBody>
      </p:sp>
    </p:spTree>
    <p:extLst>
      <p:ext uri="{BB962C8B-B14F-4D97-AF65-F5344CB8AC3E}">
        <p14:creationId xmlns:p14="http://schemas.microsoft.com/office/powerpoint/2010/main" val="9641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idx="1"/>
          </p:nvPr>
        </p:nvSpPr>
        <p:spPr>
          <a:xfrm>
            <a:off x="677334" y="1930400"/>
            <a:ext cx="8596668" cy="3880773"/>
          </a:xfrm>
        </p:spPr>
        <p:txBody>
          <a:bodyPr>
            <a:normAutofit/>
          </a:bodyPr>
          <a:lstStyle/>
          <a:p>
            <a:r>
              <a:rPr lang="en-GB" dirty="0"/>
              <a:t>Questionnaires and online survey were used</a:t>
            </a:r>
          </a:p>
          <a:p>
            <a:r>
              <a:rPr lang="en-GB" dirty="0"/>
              <a:t>63 people questioned, 15 were employees and the rest students</a:t>
            </a:r>
          </a:p>
          <a:p>
            <a:r>
              <a:rPr lang="en-GB" dirty="0"/>
              <a:t>They were asked questions about age, occupation, how satisfied they were about indoor environment, what they would want to change if they had the chance, and how they want to change it.</a:t>
            </a:r>
          </a:p>
        </p:txBody>
      </p:sp>
      <p:sp>
        <p:nvSpPr>
          <p:cNvPr id="5" name="Slide Number Placeholder 4"/>
          <p:cNvSpPr>
            <a:spLocks noGrp="1"/>
          </p:cNvSpPr>
          <p:nvPr>
            <p:ph type="sldNum" sz="quarter" idx="12"/>
          </p:nvPr>
        </p:nvSpPr>
        <p:spPr/>
        <p:txBody>
          <a:bodyPr/>
          <a:lstStyle/>
          <a:p>
            <a:fld id="{7D34A188-82D1-4EB2-88FD-73009A1FE69F}" type="slidenum">
              <a:rPr lang="en-GB" sz="1600"/>
              <a:t>11</a:t>
            </a:fld>
            <a:endParaRPr lang="en-GB" sz="1600" dirty="0"/>
          </a:p>
        </p:txBody>
      </p:sp>
    </p:spTree>
    <p:extLst>
      <p:ext uri="{BB962C8B-B14F-4D97-AF65-F5344CB8AC3E}">
        <p14:creationId xmlns:p14="http://schemas.microsoft.com/office/powerpoint/2010/main" val="85135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Would you like to be able to regulate?</a:t>
            </a:r>
          </a:p>
        </p:txBody>
      </p:sp>
      <p:sp>
        <p:nvSpPr>
          <p:cNvPr id="3" name="Slide Number Placeholder 2"/>
          <p:cNvSpPr>
            <a:spLocks noGrp="1"/>
          </p:cNvSpPr>
          <p:nvPr>
            <p:ph type="sldNum" sz="quarter" idx="12"/>
          </p:nvPr>
        </p:nvSpPr>
        <p:spPr/>
        <p:txBody>
          <a:bodyPr/>
          <a:lstStyle/>
          <a:p>
            <a:fld id="{7D34A188-82D1-4EB2-88FD-73009A1FE69F}" type="slidenum">
              <a:rPr lang="en-GB" sz="1600"/>
              <a:t>12</a:t>
            </a:fld>
            <a:endParaRPr lang="en-GB" sz="1600" dirty="0"/>
          </a:p>
        </p:txBody>
      </p:sp>
      <p:pic>
        <p:nvPicPr>
          <p:cNvPr id="5" name="Picture 4"/>
          <p:cNvPicPr>
            <a:picLocks noChangeAspect="1"/>
          </p:cNvPicPr>
          <p:nvPr/>
        </p:nvPicPr>
        <p:blipFill>
          <a:blip r:embed="rId2"/>
          <a:stretch>
            <a:fillRect/>
          </a:stretch>
        </p:blipFill>
        <p:spPr>
          <a:xfrm>
            <a:off x="572742" y="2319958"/>
            <a:ext cx="10039350" cy="2397816"/>
          </a:xfrm>
          <a:prstGeom prst="rect">
            <a:avLst/>
          </a:prstGeom>
        </p:spPr>
      </p:pic>
    </p:spTree>
    <p:extLst>
      <p:ext uri="{BB962C8B-B14F-4D97-AF65-F5344CB8AC3E}">
        <p14:creationId xmlns:p14="http://schemas.microsoft.com/office/powerpoint/2010/main" val="3924994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How would you like </a:t>
            </a:r>
            <a:r>
              <a:rPr lang="en-US" smtClean="0"/>
              <a:t>to regulate?</a:t>
            </a:r>
            <a:endParaRPr lang="en-US" dirty="0"/>
          </a:p>
        </p:txBody>
      </p:sp>
      <p:sp>
        <p:nvSpPr>
          <p:cNvPr id="3" name="Slide Number Placeholder 2"/>
          <p:cNvSpPr>
            <a:spLocks noGrp="1"/>
          </p:cNvSpPr>
          <p:nvPr>
            <p:ph type="sldNum" sz="quarter" idx="12"/>
          </p:nvPr>
        </p:nvSpPr>
        <p:spPr/>
        <p:txBody>
          <a:bodyPr/>
          <a:lstStyle/>
          <a:p>
            <a:fld id="{7D34A188-82D1-4EB2-88FD-73009A1FE69F}" type="slidenum">
              <a:rPr lang="en-GB" sz="1600"/>
              <a:t>13</a:t>
            </a:fld>
            <a:endParaRPr lang="en-GB" sz="1600" dirty="0"/>
          </a:p>
        </p:txBody>
      </p:sp>
      <p:pic>
        <p:nvPicPr>
          <p:cNvPr id="6" name="Picture 5"/>
          <p:cNvPicPr>
            <a:picLocks noChangeAspect="1"/>
          </p:cNvPicPr>
          <p:nvPr/>
        </p:nvPicPr>
        <p:blipFill>
          <a:blip r:embed="rId2"/>
          <a:stretch>
            <a:fillRect/>
          </a:stretch>
        </p:blipFill>
        <p:spPr>
          <a:xfrm>
            <a:off x="677334" y="1930400"/>
            <a:ext cx="10029825" cy="3781425"/>
          </a:xfrm>
          <a:prstGeom prst="rect">
            <a:avLst/>
          </a:prstGeom>
        </p:spPr>
      </p:pic>
    </p:spTree>
    <p:extLst>
      <p:ext uri="{BB962C8B-B14F-4D97-AF65-F5344CB8AC3E}">
        <p14:creationId xmlns:p14="http://schemas.microsoft.com/office/powerpoint/2010/main" val="223618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requirements</a:t>
            </a:r>
          </a:p>
        </p:txBody>
      </p:sp>
      <p:sp>
        <p:nvSpPr>
          <p:cNvPr id="3" name="Content Placeholder 2"/>
          <p:cNvSpPr>
            <a:spLocks noGrp="1"/>
          </p:cNvSpPr>
          <p:nvPr>
            <p:ph sz="half" idx="1"/>
          </p:nvPr>
        </p:nvSpPr>
        <p:spPr>
          <a:xfrm>
            <a:off x="677334" y="2160589"/>
            <a:ext cx="8789939" cy="3880772"/>
          </a:xfrm>
        </p:spPr>
        <p:txBody>
          <a:bodyPr/>
          <a:lstStyle/>
          <a:p>
            <a:pPr lvl="0"/>
            <a:r>
              <a:rPr lang="en-US" dirty="0"/>
              <a:t>Being able to track the temperature, humidity, indoor air quality (CO2 level)</a:t>
            </a:r>
          </a:p>
          <a:p>
            <a:pPr lvl="0"/>
            <a:r>
              <a:rPr lang="en-US" dirty="0"/>
              <a:t>Being able to change the temperature as they like accordingly as well as the humidity, and indoor air quality</a:t>
            </a:r>
          </a:p>
          <a:p>
            <a:pPr lvl="0"/>
            <a:r>
              <a:rPr lang="en-US" dirty="0"/>
              <a:t>Ease of use</a:t>
            </a:r>
          </a:p>
          <a:p>
            <a:pPr lvl="0"/>
            <a:r>
              <a:rPr lang="en-US" dirty="0"/>
              <a:t>Accessibility </a:t>
            </a:r>
          </a:p>
        </p:txBody>
      </p:sp>
      <p:sp>
        <p:nvSpPr>
          <p:cNvPr id="5" name="Slide Number Placeholder 4"/>
          <p:cNvSpPr>
            <a:spLocks noGrp="1"/>
          </p:cNvSpPr>
          <p:nvPr>
            <p:ph type="sldNum" sz="quarter" idx="12"/>
          </p:nvPr>
        </p:nvSpPr>
        <p:spPr/>
        <p:txBody>
          <a:bodyPr/>
          <a:lstStyle/>
          <a:p>
            <a:fld id="{7D34A188-82D1-4EB2-88FD-73009A1FE69F}" type="slidenum">
              <a:rPr lang="en-GB" sz="1600" smtClean="0"/>
              <a:t>14</a:t>
            </a:fld>
            <a:endParaRPr lang="en-GB" sz="1600" dirty="0"/>
          </a:p>
        </p:txBody>
      </p:sp>
    </p:spTree>
    <p:extLst>
      <p:ext uri="{BB962C8B-B14F-4D97-AF65-F5344CB8AC3E}">
        <p14:creationId xmlns:p14="http://schemas.microsoft.com/office/powerpoint/2010/main" val="1078056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idx="1"/>
          </p:nvPr>
        </p:nvSpPr>
        <p:spPr/>
        <p:txBody>
          <a:bodyPr/>
          <a:lstStyle/>
          <a:p>
            <a:endParaRPr lang="en-GB" dirty="0"/>
          </a:p>
          <a:p>
            <a:endParaRPr lang="en-GB" dirty="0"/>
          </a:p>
        </p:txBody>
      </p:sp>
      <p:pic>
        <p:nvPicPr>
          <p:cNvPr id="6" name="Picture 6"/>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55711" y="1930400"/>
            <a:ext cx="9965267" cy="38052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p:cNvSpPr>
            <a:spLocks noGrp="1"/>
          </p:cNvSpPr>
          <p:nvPr>
            <p:ph type="sldNum" sz="quarter" idx="12"/>
          </p:nvPr>
        </p:nvSpPr>
        <p:spPr/>
        <p:txBody>
          <a:bodyPr/>
          <a:lstStyle/>
          <a:p>
            <a:fld id="{7D34A188-82D1-4EB2-88FD-73009A1FE69F}" type="slidenum">
              <a:rPr lang="en-GB" sz="1600" smtClean="0"/>
              <a:t>15</a:t>
            </a:fld>
            <a:endParaRPr lang="en-GB" sz="1600" dirty="0"/>
          </a:p>
        </p:txBody>
      </p:sp>
    </p:spTree>
    <p:extLst>
      <p:ext uri="{BB962C8B-B14F-4D97-AF65-F5344CB8AC3E}">
        <p14:creationId xmlns:p14="http://schemas.microsoft.com/office/powerpoint/2010/main" val="970382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Design alternatives</a:t>
            </a:r>
          </a:p>
        </p:txBody>
      </p:sp>
      <p:sp>
        <p:nvSpPr>
          <p:cNvPr id="3" name="Plassholder for innhold 2"/>
          <p:cNvSpPr>
            <a:spLocks noGrp="1"/>
          </p:cNvSpPr>
          <p:nvPr>
            <p:ph sz="half" idx="1"/>
          </p:nvPr>
        </p:nvSpPr>
        <p:spPr/>
        <p:txBody>
          <a:bodyPr>
            <a:normAutofit/>
          </a:bodyPr>
          <a:lstStyle/>
          <a:p>
            <a:r>
              <a:rPr lang="en-US" dirty="0"/>
              <a:t>Proposed three design concepts</a:t>
            </a:r>
          </a:p>
          <a:p>
            <a:pPr lvl="1"/>
            <a:r>
              <a:rPr lang="en-US" dirty="0"/>
              <a:t>Panel controller</a:t>
            </a:r>
          </a:p>
          <a:p>
            <a:pPr lvl="1"/>
            <a:r>
              <a:rPr lang="en-US" dirty="0"/>
              <a:t>Remote controller</a:t>
            </a:r>
          </a:p>
          <a:p>
            <a:pPr lvl="1"/>
            <a:r>
              <a:rPr lang="en-US" dirty="0"/>
              <a:t>Mobile app controller</a:t>
            </a:r>
          </a:p>
          <a:p>
            <a:r>
              <a:rPr lang="en-US" dirty="0"/>
              <a:t>Selection criteria</a:t>
            </a:r>
          </a:p>
          <a:p>
            <a:pPr lvl="1"/>
            <a:r>
              <a:rPr lang="en-US" dirty="0"/>
              <a:t>Initial cost</a:t>
            </a:r>
          </a:p>
          <a:p>
            <a:pPr lvl="1"/>
            <a:r>
              <a:rPr lang="en-US" dirty="0"/>
              <a:t>Life-cycle cost</a:t>
            </a:r>
          </a:p>
          <a:p>
            <a:pPr lvl="1"/>
            <a:r>
              <a:rPr lang="en-US" dirty="0"/>
              <a:t>Easiness of use</a:t>
            </a:r>
          </a:p>
          <a:p>
            <a:pPr lvl="1"/>
            <a:r>
              <a:rPr lang="en-US" dirty="0"/>
              <a:t>Easiness of installing</a:t>
            </a:r>
          </a:p>
          <a:p>
            <a:pPr lvl="1"/>
            <a:endParaRPr lang="en-US" dirty="0"/>
          </a:p>
          <a:p>
            <a:endParaRPr lang="en-US" dirty="0"/>
          </a:p>
        </p:txBody>
      </p:sp>
      <p:graphicFrame>
        <p:nvGraphicFramePr>
          <p:cNvPr id="6" name="Plassholder for innhold 5"/>
          <p:cNvGraphicFramePr>
            <a:graphicFrameLocks noGrp="1"/>
          </p:cNvGraphicFramePr>
          <p:nvPr>
            <p:ph sz="half" idx="2"/>
            <p:extLst/>
          </p:nvPr>
        </p:nvGraphicFramePr>
        <p:xfrm>
          <a:off x="4667794" y="0"/>
          <a:ext cx="7279041" cy="6689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7D34A188-82D1-4EB2-88FD-73009A1FE69F}" type="slidenum">
              <a:rPr lang="en-GB" sz="1600"/>
              <a:t>16</a:t>
            </a:fld>
            <a:endParaRPr lang="en-GB" sz="1600" dirty="0"/>
          </a:p>
        </p:txBody>
      </p:sp>
    </p:spTree>
    <p:extLst>
      <p:ext uri="{BB962C8B-B14F-4D97-AF65-F5344CB8AC3E}">
        <p14:creationId xmlns:p14="http://schemas.microsoft.com/office/powerpoint/2010/main" val="241508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en-GB" dirty="0"/>
              <a:t>AHP matrix</a:t>
            </a:r>
          </a:p>
        </p:txBody>
      </p:sp>
      <p:graphicFrame>
        <p:nvGraphicFramePr>
          <p:cNvPr id="3" name="Plassholder for innhold 2"/>
          <p:cNvGraphicFramePr>
            <a:graphicFrameLocks noGrp="1"/>
          </p:cNvGraphicFramePr>
          <p:nvPr>
            <p:ph idx="1"/>
            <p:extLst/>
          </p:nvPr>
        </p:nvGraphicFramePr>
        <p:xfrm>
          <a:off x="693421" y="2021839"/>
          <a:ext cx="9991996" cy="3921761"/>
        </p:xfrm>
        <a:graphic>
          <a:graphicData uri="http://schemas.openxmlformats.org/drawingml/2006/table">
            <a:tbl>
              <a:tblPr firstRow="1" firstCol="1" bandRow="1">
                <a:tableStyleId>{5C22544A-7EE6-4342-B048-85BDC9FD1C3A}</a:tableStyleId>
              </a:tblPr>
              <a:tblGrid>
                <a:gridCol w="1976224">
                  <a:extLst>
                    <a:ext uri="{9D8B030D-6E8A-4147-A177-3AD203B41FA5}">
                      <a16:colId xmlns:a16="http://schemas.microsoft.com/office/drawing/2014/main" val="2448873389"/>
                    </a:ext>
                  </a:extLst>
                </a:gridCol>
                <a:gridCol w="1487557">
                  <a:extLst>
                    <a:ext uri="{9D8B030D-6E8A-4147-A177-3AD203B41FA5}">
                      <a16:colId xmlns:a16="http://schemas.microsoft.com/office/drawing/2014/main" val="3495021315"/>
                    </a:ext>
                  </a:extLst>
                </a:gridCol>
                <a:gridCol w="1621018">
                  <a:extLst>
                    <a:ext uri="{9D8B030D-6E8A-4147-A177-3AD203B41FA5}">
                      <a16:colId xmlns:a16="http://schemas.microsoft.com/office/drawing/2014/main" val="661742508"/>
                    </a:ext>
                  </a:extLst>
                </a:gridCol>
                <a:gridCol w="1842765">
                  <a:extLst>
                    <a:ext uri="{9D8B030D-6E8A-4147-A177-3AD203B41FA5}">
                      <a16:colId xmlns:a16="http://schemas.microsoft.com/office/drawing/2014/main" val="1852372970"/>
                    </a:ext>
                  </a:extLst>
                </a:gridCol>
                <a:gridCol w="1621018">
                  <a:extLst>
                    <a:ext uri="{9D8B030D-6E8A-4147-A177-3AD203B41FA5}">
                      <a16:colId xmlns:a16="http://schemas.microsoft.com/office/drawing/2014/main" val="3445447109"/>
                    </a:ext>
                  </a:extLst>
                </a:gridCol>
                <a:gridCol w="1443414">
                  <a:extLst>
                    <a:ext uri="{9D8B030D-6E8A-4147-A177-3AD203B41FA5}">
                      <a16:colId xmlns:a16="http://schemas.microsoft.com/office/drawing/2014/main" val="3179128787"/>
                    </a:ext>
                  </a:extLst>
                </a:gridCol>
              </a:tblGrid>
              <a:tr h="1178561">
                <a:tc>
                  <a:txBody>
                    <a:bodyPr/>
                    <a:lstStyle/>
                    <a:p>
                      <a:pPr algn="just">
                        <a:lnSpc>
                          <a:spcPct val="150000"/>
                        </a:lnSpc>
                        <a:spcAft>
                          <a:spcPts val="0"/>
                        </a:spcAft>
                      </a:pPr>
                      <a:r>
                        <a:rPr lang="en-GB" sz="1200">
                          <a:effectLst/>
                        </a:rPr>
                        <a:t> </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Initial 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Life-cycle 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use</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installing</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Weighted Evaluation</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521106879"/>
                  </a:ext>
                </a:extLst>
              </a:tr>
              <a:tr h="494719">
                <a:tc>
                  <a:txBody>
                    <a:bodyPr/>
                    <a:lstStyle/>
                    <a:p>
                      <a:pPr algn="just">
                        <a:lnSpc>
                          <a:spcPct val="150000"/>
                        </a:lnSpc>
                        <a:spcAft>
                          <a:spcPts val="0"/>
                        </a:spcAft>
                      </a:pPr>
                      <a:r>
                        <a:rPr lang="en-GB" sz="1800" dirty="0">
                          <a:effectLst/>
                        </a:rPr>
                        <a:t>Criteria Weights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0,0799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0,3000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0,5488</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0,0714</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rowSpan="2">
                  <a:txBody>
                    <a:bodyPr/>
                    <a:lstStyle/>
                    <a:p>
                      <a:endParaRPr lang="en-GB" sz="2400" dirty="0"/>
                    </a:p>
                  </a:txBody>
                  <a:tcPr marL="68580" marR="68580" marT="0" marB="0"/>
                </a:tc>
                <a:extLst>
                  <a:ext uri="{0D108BD9-81ED-4DB2-BD59-A6C34878D82A}">
                    <a16:rowId xmlns:a16="http://schemas.microsoft.com/office/drawing/2014/main" val="1146921482"/>
                  </a:ext>
                </a:extLst>
              </a:tr>
              <a:tr h="494719">
                <a:tc>
                  <a:txBody>
                    <a:bodyPr/>
                    <a:lstStyle/>
                    <a:p>
                      <a:pPr algn="just">
                        <a:lnSpc>
                          <a:spcPct val="150000"/>
                        </a:lnSpc>
                        <a:spcAft>
                          <a:spcPts val="0"/>
                        </a:spcAft>
                      </a:pPr>
                      <a:r>
                        <a:rPr lang="en-GB" sz="1800" dirty="0">
                          <a:effectLst/>
                        </a:rPr>
                        <a:t>Design Concepts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 </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vMerge="1">
                  <a:txBody>
                    <a:bodyPr/>
                    <a:lstStyle/>
                    <a:p>
                      <a:endParaRPr lang="en-GB"/>
                    </a:p>
                  </a:txBody>
                  <a:tcPr/>
                </a:tc>
                <a:extLst>
                  <a:ext uri="{0D108BD9-81ED-4DB2-BD59-A6C34878D82A}">
                    <a16:rowId xmlns:a16="http://schemas.microsoft.com/office/drawing/2014/main" val="2152911421"/>
                  </a:ext>
                </a:extLst>
              </a:tr>
              <a:tr h="494719">
                <a:tc>
                  <a:txBody>
                    <a:bodyPr/>
                    <a:lstStyle/>
                    <a:p>
                      <a:pPr algn="just">
                        <a:lnSpc>
                          <a:spcPct val="150000"/>
                        </a:lnSpc>
                        <a:spcAft>
                          <a:spcPts val="0"/>
                        </a:spcAft>
                      </a:pPr>
                      <a:r>
                        <a:rPr lang="en-GB" sz="1800" dirty="0">
                          <a:effectLst/>
                        </a:rPr>
                        <a:t>Panel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0,2114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0,2390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0,6070</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0,4319</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solidFill>
                      <a:srgbClr val="FFFF00"/>
                    </a:solidFill>
                  </a:tcPr>
                </a:tc>
                <a:extLst>
                  <a:ext uri="{0D108BD9-81ED-4DB2-BD59-A6C34878D82A}">
                    <a16:rowId xmlns:a16="http://schemas.microsoft.com/office/drawing/2014/main" val="791882058"/>
                  </a:ext>
                </a:extLst>
              </a:tr>
              <a:tr h="494719">
                <a:tc>
                  <a:txBody>
                    <a:bodyPr/>
                    <a:lstStyle/>
                    <a:p>
                      <a:pPr algn="just">
                        <a:lnSpc>
                          <a:spcPct val="150000"/>
                        </a:lnSpc>
                        <a:spcAft>
                          <a:spcPts val="0"/>
                        </a:spcAft>
                      </a:pPr>
                      <a:r>
                        <a:rPr lang="en-GB" sz="1800" dirty="0">
                          <a:effectLst/>
                        </a:rPr>
                        <a:t>App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0,6864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0,6234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0,0897</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0,7143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0,3420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4111073521"/>
                  </a:ext>
                </a:extLst>
              </a:tr>
              <a:tr h="494719">
                <a:tc>
                  <a:txBody>
                    <a:bodyPr/>
                    <a:lstStyle/>
                    <a:p>
                      <a:pPr algn="just">
                        <a:lnSpc>
                          <a:spcPct val="150000"/>
                        </a:lnSpc>
                        <a:spcAft>
                          <a:spcPts val="0"/>
                        </a:spcAft>
                      </a:pPr>
                      <a:r>
                        <a:rPr lang="en-GB" sz="1800" dirty="0">
                          <a:effectLst/>
                        </a:rPr>
                        <a:t>Remote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0,1022</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0,1376</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0,3033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0,2261</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050825982"/>
                  </a:ext>
                </a:extLst>
              </a:tr>
            </a:tbl>
          </a:graphicData>
        </a:graphic>
      </p:graphicFrame>
      <p:sp>
        <p:nvSpPr>
          <p:cNvPr id="2" name="Slide Number Placeholder 1"/>
          <p:cNvSpPr>
            <a:spLocks noGrp="1"/>
          </p:cNvSpPr>
          <p:nvPr>
            <p:ph type="sldNum" sz="quarter" idx="12"/>
          </p:nvPr>
        </p:nvSpPr>
        <p:spPr/>
        <p:txBody>
          <a:bodyPr/>
          <a:lstStyle/>
          <a:p>
            <a:fld id="{7D34A188-82D1-4EB2-88FD-73009A1FE69F}" type="slidenum">
              <a:rPr lang="en-GB" sz="1600"/>
              <a:t>17</a:t>
            </a:fld>
            <a:endParaRPr lang="en-GB" sz="1600" dirty="0"/>
          </a:p>
        </p:txBody>
      </p:sp>
    </p:spTree>
    <p:extLst>
      <p:ext uri="{BB962C8B-B14F-4D97-AF65-F5344CB8AC3E}">
        <p14:creationId xmlns:p14="http://schemas.microsoft.com/office/powerpoint/2010/main" val="3975521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Selection of preferred design</a:t>
            </a:r>
          </a:p>
        </p:txBody>
      </p:sp>
      <p:sp>
        <p:nvSpPr>
          <p:cNvPr id="4" name="Plassholder for innhold 3"/>
          <p:cNvSpPr>
            <a:spLocks noGrp="1"/>
          </p:cNvSpPr>
          <p:nvPr>
            <p:ph sz="half" idx="1"/>
          </p:nvPr>
        </p:nvSpPr>
        <p:spPr>
          <a:xfrm>
            <a:off x="838200" y="1825625"/>
            <a:ext cx="5334000" cy="4351338"/>
          </a:xfrm>
        </p:spPr>
        <p:txBody>
          <a:bodyPr/>
          <a:lstStyle/>
          <a:p>
            <a:r>
              <a:rPr lang="en-GB" dirty="0"/>
              <a:t>Survey analysis -&gt; </a:t>
            </a:r>
            <a:r>
              <a:rPr lang="en-GB"/>
              <a:t>Panel control</a:t>
            </a:r>
          </a:p>
          <a:p>
            <a:endParaRPr lang="nb-NO"/>
          </a:p>
          <a:p>
            <a:r>
              <a:rPr lang="nb-NO"/>
              <a:t>Pugh matrix -&gt; Panel control</a:t>
            </a:r>
            <a:endParaRPr lang="en-GB" dirty="0"/>
          </a:p>
          <a:p>
            <a:endParaRPr lang="en-GB" dirty="0"/>
          </a:p>
          <a:p>
            <a:r>
              <a:rPr lang="en-GB" dirty="0"/>
              <a:t>AHP matrix -&gt; Panel control</a:t>
            </a:r>
          </a:p>
          <a:p>
            <a:endParaRPr lang="en-GB" dirty="0"/>
          </a:p>
          <a:p>
            <a:r>
              <a:rPr lang="en-GB" dirty="0"/>
              <a:t>Preferred design concept -&gt; 						Panel solution</a:t>
            </a:r>
          </a:p>
        </p:txBody>
      </p:sp>
      <p:pic>
        <p:nvPicPr>
          <p:cNvPr id="5126" name="Picture 6" descr="http://www.proenergyconsulting.com/wp-content/uploads/2014/10/Focus-07-Software-Services-Selection.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56172" y="1333563"/>
            <a:ext cx="5181600" cy="3659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8590663" y="6041362"/>
            <a:ext cx="683339" cy="365125"/>
          </a:xfrm>
        </p:spPr>
        <p:txBody>
          <a:bodyPr/>
          <a:lstStyle/>
          <a:p>
            <a:fld id="{7D34A188-82D1-4EB2-88FD-73009A1FE69F}" type="slidenum">
              <a:rPr lang="en-GB" sz="1600" smtClean="0"/>
              <a:t>18</a:t>
            </a:fld>
            <a:endParaRPr lang="en-GB" sz="1600" dirty="0"/>
          </a:p>
        </p:txBody>
      </p:sp>
    </p:spTree>
    <p:extLst>
      <p:ext uri="{BB962C8B-B14F-4D97-AF65-F5344CB8AC3E}">
        <p14:creationId xmlns:p14="http://schemas.microsoft.com/office/powerpoint/2010/main" val="336820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dirty="0"/>
              <a:t>System requirement</a:t>
            </a:r>
            <a:endParaRPr lang="en-GB"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211578151"/>
              </p:ext>
            </p:extLst>
          </p:nvPr>
        </p:nvGraphicFramePr>
        <p:xfrm>
          <a:off x="838200" y="705391"/>
          <a:ext cx="10515600" cy="5647784"/>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05220">
                <a:tc>
                  <a:txBody>
                    <a:bodyPr/>
                    <a:lstStyle/>
                    <a:p>
                      <a:pPr marL="0" marR="0">
                        <a:lnSpc>
                          <a:spcPct val="100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dirty="0">
                          <a:effectLst/>
                        </a:rPr>
                        <a:t>System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766058">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467079077"/>
                  </a:ext>
                </a:extLst>
              </a:tr>
              <a:tr h="505220">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a:t>
                      </a:r>
                      <a:r>
                        <a:rPr lang="en-US" sz="1600" dirty="0" smtClean="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402441717"/>
                  </a:ext>
                </a:extLst>
              </a:tr>
              <a:tr h="505220">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046710053"/>
                  </a:ext>
                </a:extLst>
              </a:tr>
              <a:tr h="698801">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025509179"/>
                  </a:ext>
                </a:extLst>
              </a:tr>
              <a:tr h="1118690">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1917365671"/>
                  </a:ext>
                </a:extLst>
              </a:tr>
              <a:tr h="1548575">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299806028"/>
                  </a:ext>
                </a:extLst>
              </a:tr>
            </a:tbl>
          </a:graphicData>
        </a:graphic>
      </p:graphicFrame>
      <p:sp>
        <p:nvSpPr>
          <p:cNvPr id="3" name="Slide Number Placeholder 2"/>
          <p:cNvSpPr>
            <a:spLocks noGrp="1"/>
          </p:cNvSpPr>
          <p:nvPr>
            <p:ph type="sldNum" sz="quarter" idx="12"/>
          </p:nvPr>
        </p:nvSpPr>
        <p:spPr>
          <a:xfrm>
            <a:off x="8316343" y="6353175"/>
            <a:ext cx="683339" cy="365125"/>
          </a:xfrm>
        </p:spPr>
        <p:txBody>
          <a:bodyPr/>
          <a:lstStyle/>
          <a:p>
            <a:fld id="{7D34A188-82D1-4EB2-88FD-73009A1FE69F}" type="slidenum">
              <a:rPr lang="en-GB" sz="1600"/>
              <a:t>19</a:t>
            </a:fld>
            <a:endParaRPr lang="en-GB" sz="1600" dirty="0"/>
          </a:p>
        </p:txBody>
      </p:sp>
    </p:spTree>
    <p:extLst>
      <p:ext uri="{BB962C8B-B14F-4D97-AF65-F5344CB8AC3E}">
        <p14:creationId xmlns:p14="http://schemas.microsoft.com/office/powerpoint/2010/main" val="371625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140621" y="202790"/>
            <a:ext cx="8596668" cy="1320800"/>
          </a:xfrm>
        </p:spPr>
        <p:txBody>
          <a:bodyPr/>
          <a:lstStyle/>
          <a:p>
            <a:r>
              <a:rPr lang="en-US" dirty="0"/>
              <a:t>Facility Management</a:t>
            </a:r>
          </a:p>
        </p:txBody>
      </p:sp>
      <p:sp>
        <p:nvSpPr>
          <p:cNvPr id="3" name="Content Placeholder 2"/>
          <p:cNvSpPr>
            <a:spLocks noGrp="1"/>
          </p:cNvSpPr>
          <p:nvPr>
            <p:ph sz="half" idx="1"/>
          </p:nvPr>
        </p:nvSpPr>
        <p:spPr>
          <a:xfrm>
            <a:off x="0" y="1523590"/>
            <a:ext cx="2940509" cy="3880772"/>
          </a:xfrm>
        </p:spPr>
        <p:txBody>
          <a:bodyPr/>
          <a:lstStyle/>
          <a:p>
            <a:pPr algn="just"/>
            <a:r>
              <a:rPr lang="en-US" dirty="0"/>
              <a:t>FM is the integration of processes within an organization to maintain and develop the agreed services which support and improve the effectiveness of its primary activities. </a:t>
            </a:r>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3081130" y="863190"/>
            <a:ext cx="8945218" cy="5585791"/>
          </a:xfrm>
          <a:prstGeom prst="rect">
            <a:avLst/>
          </a:prstGeom>
          <a:noFill/>
          <a:ln>
            <a:noFill/>
          </a:ln>
        </p:spPr>
      </p:pic>
      <p:sp>
        <p:nvSpPr>
          <p:cNvPr id="2" name="Slide Number Placeholder 1"/>
          <p:cNvSpPr>
            <a:spLocks noGrp="1"/>
          </p:cNvSpPr>
          <p:nvPr>
            <p:ph type="sldNum" sz="quarter" idx="12"/>
          </p:nvPr>
        </p:nvSpPr>
        <p:spPr>
          <a:xfrm>
            <a:off x="8395619" y="6457973"/>
            <a:ext cx="683339" cy="365125"/>
          </a:xfrm>
        </p:spPr>
        <p:txBody>
          <a:bodyPr/>
          <a:lstStyle/>
          <a:p>
            <a:fld id="{7D34A188-82D1-4EB2-88FD-73009A1FE69F}" type="slidenum">
              <a:rPr lang="en-GB" sz="1600"/>
              <a:pPr/>
              <a:t>2</a:t>
            </a:fld>
            <a:endParaRPr lang="en-GB" sz="1600" dirty="0"/>
          </a:p>
        </p:txBody>
      </p:sp>
    </p:spTree>
    <p:extLst>
      <p:ext uri="{BB962C8B-B14F-4D97-AF65-F5344CB8AC3E}">
        <p14:creationId xmlns:p14="http://schemas.microsoft.com/office/powerpoint/2010/main" val="312265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dirty="0"/>
              <a:t>System requirement</a:t>
            </a:r>
            <a:endParaRPr lang="en-GB" dirty="0"/>
          </a:p>
        </p:txBody>
      </p:sp>
      <p:graphicFrame>
        <p:nvGraphicFramePr>
          <p:cNvPr id="6" name="Content Placeholder 5"/>
          <p:cNvGraphicFramePr>
            <a:graphicFrameLocks noGrp="1"/>
          </p:cNvGraphicFramePr>
          <p:nvPr>
            <p:ph sz="half" idx="1"/>
            <p:extLst/>
          </p:nvPr>
        </p:nvGraphicFramePr>
        <p:xfrm>
          <a:off x="838200" y="705394"/>
          <a:ext cx="10515600" cy="5617029"/>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783405">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
        <p:nvSpPr>
          <p:cNvPr id="3" name="Slide Number Placeholder 2"/>
          <p:cNvSpPr>
            <a:spLocks noGrp="1"/>
          </p:cNvSpPr>
          <p:nvPr>
            <p:ph type="sldNum" sz="quarter" idx="12"/>
          </p:nvPr>
        </p:nvSpPr>
        <p:spPr>
          <a:xfrm>
            <a:off x="8224904" y="6322423"/>
            <a:ext cx="775405" cy="535577"/>
          </a:xfrm>
        </p:spPr>
        <p:txBody>
          <a:bodyPr/>
          <a:lstStyle/>
          <a:p>
            <a:fld id="{7D34A188-82D1-4EB2-88FD-73009A1FE69F}" type="slidenum">
              <a:rPr lang="en-GB" sz="1600"/>
              <a:t>20</a:t>
            </a:fld>
            <a:endParaRPr lang="en-GB" sz="1600" dirty="0"/>
          </a:p>
        </p:txBody>
      </p:sp>
    </p:spTree>
    <p:extLst>
      <p:ext uri="{BB962C8B-B14F-4D97-AF65-F5344CB8AC3E}">
        <p14:creationId xmlns:p14="http://schemas.microsoft.com/office/powerpoint/2010/main" val="2345376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Functional analysis</a:t>
            </a:r>
            <a:endParaRPr lang="en-GB" dirty="0"/>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
        <p:nvSpPr>
          <p:cNvPr id="3" name="Slide Number Placeholder 2"/>
          <p:cNvSpPr>
            <a:spLocks noGrp="1"/>
          </p:cNvSpPr>
          <p:nvPr>
            <p:ph type="sldNum" sz="quarter" idx="12"/>
          </p:nvPr>
        </p:nvSpPr>
        <p:spPr>
          <a:xfrm>
            <a:off x="8446972" y="6170025"/>
            <a:ext cx="683339" cy="365125"/>
          </a:xfrm>
        </p:spPr>
        <p:txBody>
          <a:bodyPr/>
          <a:lstStyle/>
          <a:p>
            <a:fld id="{7D34A188-82D1-4EB2-88FD-73009A1FE69F}" type="slidenum">
              <a:rPr lang="en-GB" sz="1600"/>
              <a:t>21</a:t>
            </a:fld>
            <a:endParaRPr lang="en-GB" sz="1600" dirty="0"/>
          </a:p>
        </p:txBody>
      </p:sp>
    </p:spTree>
    <p:extLst>
      <p:ext uri="{BB962C8B-B14F-4D97-AF65-F5344CB8AC3E}">
        <p14:creationId xmlns:p14="http://schemas.microsoft.com/office/powerpoint/2010/main" val="1018826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 Block Diagram</a:t>
            </a:r>
            <a:endParaRPr lang="en-GB" dirty="0"/>
          </a:p>
        </p:txBody>
      </p:sp>
      <p:sp>
        <p:nvSpPr>
          <p:cNvPr id="3" name="Slide Number Placeholder 2"/>
          <p:cNvSpPr>
            <a:spLocks noGrp="1"/>
          </p:cNvSpPr>
          <p:nvPr>
            <p:ph type="sldNum" sz="quarter" idx="12"/>
          </p:nvPr>
        </p:nvSpPr>
        <p:spPr>
          <a:xfrm>
            <a:off x="8316343" y="6359882"/>
            <a:ext cx="683339" cy="365125"/>
          </a:xfrm>
        </p:spPr>
        <p:txBody>
          <a:bodyPr/>
          <a:lstStyle/>
          <a:p>
            <a:fld id="{7D34A188-82D1-4EB2-88FD-73009A1FE69F}" type="slidenum">
              <a:rPr lang="en-GB" sz="1600"/>
              <a:t>22</a:t>
            </a:fld>
            <a:endParaRPr lang="en-GB" sz="1600" dirty="0"/>
          </a:p>
        </p:txBody>
      </p:sp>
      <p:pic>
        <p:nvPicPr>
          <p:cNvPr id="6" name="Picture 5"/>
          <p:cNvPicPr>
            <a:picLocks noChangeAspect="1"/>
          </p:cNvPicPr>
          <p:nvPr/>
        </p:nvPicPr>
        <p:blipFill>
          <a:blip r:embed="rId2"/>
          <a:stretch>
            <a:fillRect/>
          </a:stretch>
        </p:blipFill>
        <p:spPr>
          <a:xfrm>
            <a:off x="746761" y="783771"/>
            <a:ext cx="10515600" cy="5507538"/>
          </a:xfrm>
          <a:prstGeom prst="rect">
            <a:avLst/>
          </a:prstGeom>
        </p:spPr>
      </p:pic>
    </p:spTree>
    <p:extLst>
      <p:ext uri="{BB962C8B-B14F-4D97-AF65-F5344CB8AC3E}">
        <p14:creationId xmlns:p14="http://schemas.microsoft.com/office/powerpoint/2010/main" val="1314948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 Block Diagram</a:t>
            </a:r>
            <a:endParaRPr lang="en-GB" dirty="0"/>
          </a:p>
        </p:txBody>
      </p:sp>
      <p:sp>
        <p:nvSpPr>
          <p:cNvPr id="4" name="Slide Number Placeholder 3"/>
          <p:cNvSpPr>
            <a:spLocks noGrp="1"/>
          </p:cNvSpPr>
          <p:nvPr>
            <p:ph type="sldNum" sz="quarter" idx="12"/>
          </p:nvPr>
        </p:nvSpPr>
        <p:spPr>
          <a:xfrm>
            <a:off x="8433909" y="6230002"/>
            <a:ext cx="683339" cy="365125"/>
          </a:xfrm>
        </p:spPr>
        <p:txBody>
          <a:bodyPr/>
          <a:lstStyle/>
          <a:p>
            <a:fld id="{7D34A188-82D1-4EB2-88FD-73009A1FE69F}" type="slidenum">
              <a:rPr lang="en-GB" sz="1600"/>
              <a:t>23</a:t>
            </a:fld>
            <a:endParaRPr lang="en-GB" sz="1600" dirty="0"/>
          </a:p>
        </p:txBody>
      </p:sp>
      <p:pic>
        <p:nvPicPr>
          <p:cNvPr id="5" name="Picture 4"/>
          <p:cNvPicPr>
            <a:picLocks noChangeAspect="1"/>
          </p:cNvPicPr>
          <p:nvPr/>
        </p:nvPicPr>
        <p:blipFill>
          <a:blip r:embed="rId2"/>
          <a:stretch>
            <a:fillRect/>
          </a:stretch>
        </p:blipFill>
        <p:spPr>
          <a:xfrm>
            <a:off x="410475" y="829001"/>
            <a:ext cx="11474233" cy="5185954"/>
          </a:xfrm>
          <a:prstGeom prst="rect">
            <a:avLst/>
          </a:prstGeom>
        </p:spPr>
      </p:pic>
    </p:spTree>
    <p:extLst>
      <p:ext uri="{BB962C8B-B14F-4D97-AF65-F5344CB8AC3E}">
        <p14:creationId xmlns:p14="http://schemas.microsoft.com/office/powerpoint/2010/main" val="178256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dirty="0"/>
              <a:t>User Interface</a:t>
            </a:r>
            <a:endParaRPr lang="en-GB" dirty="0"/>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12495"/>
            <a:ext cx="10833100" cy="5580380"/>
          </a:xfrm>
          <a:prstGeom prst="rect">
            <a:avLst/>
          </a:prstGeom>
          <a:noFill/>
          <a:ln>
            <a:noFill/>
          </a:ln>
        </p:spPr>
      </p:pic>
      <p:sp>
        <p:nvSpPr>
          <p:cNvPr id="3" name="Slide Number Placeholder 2"/>
          <p:cNvSpPr>
            <a:spLocks noGrp="1"/>
          </p:cNvSpPr>
          <p:nvPr>
            <p:ph type="sldNum" sz="quarter" idx="12"/>
          </p:nvPr>
        </p:nvSpPr>
        <p:spPr>
          <a:xfrm>
            <a:off x="8251028" y="6492875"/>
            <a:ext cx="683339" cy="365125"/>
          </a:xfrm>
        </p:spPr>
        <p:txBody>
          <a:bodyPr/>
          <a:lstStyle/>
          <a:p>
            <a:fld id="{7D34A188-82D1-4EB2-88FD-73009A1FE69F}" type="slidenum">
              <a:rPr lang="en-GB" sz="1600"/>
              <a:t>24</a:t>
            </a:fld>
            <a:endParaRPr lang="en-GB" sz="1600" dirty="0"/>
          </a:p>
        </p:txBody>
      </p:sp>
    </p:spTree>
    <p:extLst>
      <p:ext uri="{BB962C8B-B14F-4D97-AF65-F5344CB8AC3E}">
        <p14:creationId xmlns:p14="http://schemas.microsoft.com/office/powerpoint/2010/main" val="370918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dirty="0"/>
              <a:t>User Interface</a:t>
            </a:r>
            <a:endParaRPr lang="en-GB" dirty="0"/>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25050"/>
            <a:ext cx="10833100" cy="5461000"/>
          </a:xfrm>
          <a:prstGeom prst="rect">
            <a:avLst/>
          </a:prstGeom>
          <a:noFill/>
          <a:ln>
            <a:noFill/>
          </a:ln>
        </p:spPr>
      </p:pic>
      <p:sp>
        <p:nvSpPr>
          <p:cNvPr id="3" name="Slide Number Placeholder 2"/>
          <p:cNvSpPr>
            <a:spLocks noGrp="1"/>
          </p:cNvSpPr>
          <p:nvPr>
            <p:ph type="sldNum" sz="quarter" idx="12"/>
          </p:nvPr>
        </p:nvSpPr>
        <p:spPr>
          <a:xfrm>
            <a:off x="8177347" y="6386050"/>
            <a:ext cx="587203" cy="515139"/>
          </a:xfrm>
        </p:spPr>
        <p:txBody>
          <a:bodyPr/>
          <a:lstStyle/>
          <a:p>
            <a:fld id="{7D34A188-82D1-4EB2-88FD-73009A1FE69F}" type="slidenum">
              <a:rPr lang="en-GB" sz="1600" smtClean="0"/>
              <a:t>25</a:t>
            </a:fld>
            <a:endParaRPr lang="en-GB" sz="1600" dirty="0"/>
          </a:p>
        </p:txBody>
      </p:sp>
    </p:spTree>
    <p:extLst>
      <p:ext uri="{BB962C8B-B14F-4D97-AF65-F5344CB8AC3E}">
        <p14:creationId xmlns:p14="http://schemas.microsoft.com/office/powerpoint/2010/main" val="508116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229"/>
            <a:ext cx="8539237" cy="711200"/>
          </a:xfrm>
        </p:spPr>
        <p:txBody>
          <a:bodyPr>
            <a:normAutofit/>
          </a:bodyPr>
          <a:lstStyle/>
          <a:p>
            <a:r>
              <a:rPr lang="en-US" altLang="zh-CN" dirty="0"/>
              <a:t>Hardware Components</a:t>
            </a:r>
            <a:endParaRPr lang="en-US" dirty="0"/>
          </a:p>
        </p:txBody>
      </p:sp>
      <p:pic>
        <p:nvPicPr>
          <p:cNvPr id="9" name="Picture 8"/>
          <p:cNvPicPr>
            <a:picLocks noChangeAspect="1"/>
          </p:cNvPicPr>
          <p:nvPr/>
        </p:nvPicPr>
        <p:blipFill>
          <a:blip r:embed="rId2"/>
          <a:stretch>
            <a:fillRect/>
          </a:stretch>
        </p:blipFill>
        <p:spPr>
          <a:xfrm>
            <a:off x="677334" y="1262742"/>
            <a:ext cx="8539237" cy="5480899"/>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z="1600"/>
              <a:t>26</a:t>
            </a:fld>
            <a:endParaRPr lang="en-GB" sz="1600" dirty="0"/>
          </a:p>
        </p:txBody>
      </p:sp>
    </p:spTree>
    <p:extLst>
      <p:ext uri="{BB962C8B-B14F-4D97-AF65-F5344CB8AC3E}">
        <p14:creationId xmlns:p14="http://schemas.microsoft.com/office/powerpoint/2010/main" val="1423584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83261"/>
            <a:ext cx="10515600" cy="1325563"/>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p:cNvSpPr>
            <a:spLocks noGrp="1"/>
          </p:cNvSpPr>
          <p:nvPr>
            <p:ph type="sldNum" sz="quarter" idx="12"/>
          </p:nvPr>
        </p:nvSpPr>
        <p:spPr/>
        <p:txBody>
          <a:bodyPr/>
          <a:lstStyle/>
          <a:p>
            <a:fld id="{7D34A188-82D1-4EB2-88FD-73009A1FE69F}" type="slidenum">
              <a:rPr lang="en-GB" sz="1600"/>
              <a:t>27</a:t>
            </a:fld>
            <a:endParaRPr lang="en-GB" sz="1600" dirty="0"/>
          </a:p>
        </p:txBody>
      </p:sp>
      <p:pic>
        <p:nvPicPr>
          <p:cNvPr id="7" name="Picture 6"/>
          <p:cNvPicPr>
            <a:picLocks noChangeAspect="1"/>
          </p:cNvPicPr>
          <p:nvPr/>
        </p:nvPicPr>
        <p:blipFill>
          <a:blip r:embed="rId2"/>
          <a:stretch>
            <a:fillRect/>
          </a:stretch>
        </p:blipFill>
        <p:spPr>
          <a:xfrm>
            <a:off x="414130" y="812348"/>
            <a:ext cx="10166784" cy="5594139"/>
          </a:xfrm>
          <a:prstGeom prst="rect">
            <a:avLst/>
          </a:prstGeom>
        </p:spPr>
      </p:pic>
    </p:spTree>
    <p:extLst>
      <p:ext uri="{BB962C8B-B14F-4D97-AF65-F5344CB8AC3E}">
        <p14:creationId xmlns:p14="http://schemas.microsoft.com/office/powerpoint/2010/main" val="124297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graphicFrame>
        <p:nvGraphicFramePr>
          <p:cNvPr id="5" name="Content Placeholder 4"/>
          <p:cNvGraphicFramePr>
            <a:graphicFrameLocks noGrp="1"/>
          </p:cNvGraphicFramePr>
          <p:nvPr>
            <p:ph sz="half" idx="2"/>
            <p:extLst/>
          </p:nvPr>
        </p:nvGraphicFramePr>
        <p:xfrm>
          <a:off x="677334" y="1436913"/>
          <a:ext cx="9668449" cy="4441370"/>
        </p:xfrm>
        <a:graphic>
          <a:graphicData uri="http://schemas.openxmlformats.org/drawingml/2006/table">
            <a:tbl>
              <a:tblPr firstRow="1" firstCol="1" bandRow="1">
                <a:tableStyleId>{5C22544A-7EE6-4342-B048-85BDC9FD1C3A}</a:tableStyleId>
              </a:tblPr>
              <a:tblGrid>
                <a:gridCol w="3363727">
                  <a:extLst>
                    <a:ext uri="{9D8B030D-6E8A-4147-A177-3AD203B41FA5}">
                      <a16:colId xmlns:a16="http://schemas.microsoft.com/office/drawing/2014/main" val="1259571817"/>
                    </a:ext>
                  </a:extLst>
                </a:gridCol>
                <a:gridCol w="4565489">
                  <a:extLst>
                    <a:ext uri="{9D8B030D-6E8A-4147-A177-3AD203B41FA5}">
                      <a16:colId xmlns:a16="http://schemas.microsoft.com/office/drawing/2014/main" val="1523343308"/>
                    </a:ext>
                  </a:extLst>
                </a:gridCol>
                <a:gridCol w="1739233">
                  <a:extLst>
                    <a:ext uri="{9D8B030D-6E8A-4147-A177-3AD203B41FA5}">
                      <a16:colId xmlns:a16="http://schemas.microsoft.com/office/drawing/2014/main" val="343326772"/>
                    </a:ext>
                  </a:extLst>
                </a:gridCol>
              </a:tblGrid>
              <a:tr h="487365">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542450">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Microcontroller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487365">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487365">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487365">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487365">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487365">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487365">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487365">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
        <p:nvSpPr>
          <p:cNvPr id="4" name="Slide Number Placeholder 3"/>
          <p:cNvSpPr>
            <a:spLocks noGrp="1"/>
          </p:cNvSpPr>
          <p:nvPr>
            <p:ph type="sldNum" sz="quarter" idx="12"/>
          </p:nvPr>
        </p:nvSpPr>
        <p:spPr/>
        <p:txBody>
          <a:bodyPr/>
          <a:lstStyle/>
          <a:p>
            <a:fld id="{7D34A188-82D1-4EB2-88FD-73009A1FE69F}" type="slidenum">
              <a:rPr lang="en-GB" sz="1600"/>
              <a:t>28</a:t>
            </a:fld>
            <a:endParaRPr lang="en-GB" sz="1600" dirty="0"/>
          </a:p>
        </p:txBody>
      </p:sp>
    </p:spTree>
    <p:extLst>
      <p:ext uri="{BB962C8B-B14F-4D97-AF65-F5344CB8AC3E}">
        <p14:creationId xmlns:p14="http://schemas.microsoft.com/office/powerpoint/2010/main" val="4007109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Summary</a:t>
            </a:r>
            <a:endParaRPr lang="en-GB" dirty="0"/>
          </a:p>
        </p:txBody>
      </p:sp>
      <p:sp>
        <p:nvSpPr>
          <p:cNvPr id="6" name="Content Placeholder 5"/>
          <p:cNvSpPr>
            <a:spLocks noGrp="1"/>
          </p:cNvSpPr>
          <p:nvPr>
            <p:ph idx="1"/>
          </p:nvPr>
        </p:nvSpPr>
        <p:spPr/>
        <p:txBody>
          <a:bodyPr/>
          <a:lstStyle/>
          <a:p>
            <a:r>
              <a:rPr lang="en-US" dirty="0" smtClean="0"/>
              <a:t>Researched FM and its facilities</a:t>
            </a:r>
          </a:p>
          <a:p>
            <a:r>
              <a:rPr lang="en-US" dirty="0" smtClean="0"/>
              <a:t>Focused on HVAC</a:t>
            </a:r>
          </a:p>
          <a:p>
            <a:r>
              <a:rPr lang="en-US" dirty="0" smtClean="0"/>
              <a:t>Did a survey and gathered requirements for potential stakeholders</a:t>
            </a:r>
          </a:p>
          <a:p>
            <a:r>
              <a:rPr lang="en-US" dirty="0" smtClean="0"/>
              <a:t>Picked a design solution based on calculations -&gt; control panel</a:t>
            </a:r>
          </a:p>
          <a:p>
            <a:r>
              <a:rPr lang="en-US" dirty="0" smtClean="0"/>
              <a:t>Generated systems requirements</a:t>
            </a:r>
          </a:p>
          <a:p>
            <a:r>
              <a:rPr lang="en-US" dirty="0" smtClean="0"/>
              <a:t>Did a functional analysis and made a functional block diagram</a:t>
            </a:r>
          </a:p>
          <a:p>
            <a:r>
              <a:rPr lang="en-US" dirty="0" smtClean="0"/>
              <a:t>Found components for the solution</a:t>
            </a:r>
          </a:p>
          <a:p>
            <a:r>
              <a:rPr lang="en-US" dirty="0" smtClean="0"/>
              <a:t>Made hardware block diagram</a:t>
            </a:r>
          </a:p>
          <a:p>
            <a:r>
              <a:rPr lang="en-US" dirty="0" smtClean="0"/>
              <a:t>Made an UI for the panel</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1600"/>
              <a:t>29</a:t>
            </a:fld>
            <a:endParaRPr lang="en-GB" sz="1600" dirty="0"/>
          </a:p>
        </p:txBody>
      </p:sp>
    </p:spTree>
    <p:extLst>
      <p:ext uri="{BB962C8B-B14F-4D97-AF65-F5344CB8AC3E}">
        <p14:creationId xmlns:p14="http://schemas.microsoft.com/office/powerpoint/2010/main" val="1252955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6706" y="1128624"/>
            <a:ext cx="4184035" cy="3880772"/>
          </a:xfrm>
        </p:spPr>
        <p:txBody>
          <a:bodyPr>
            <a:normAutofit fontScale="92500" lnSpcReduction="20000"/>
          </a:bodyPr>
          <a:lstStyle/>
          <a:p>
            <a:pPr>
              <a:buFont typeface="Wingdings" panose="05000000000000000000" pitchFamily="2" charset="2"/>
              <a:buChar char="q"/>
            </a:pPr>
            <a:r>
              <a:rPr lang="fr-FR" sz="1900" b="1" dirty="0">
                <a:solidFill>
                  <a:srgbClr val="FF0000"/>
                </a:solidFill>
              </a:rPr>
              <a:t> </a:t>
            </a:r>
            <a:r>
              <a:rPr lang="fr-FR" sz="2200" b="1" dirty="0" err="1">
                <a:solidFill>
                  <a:srgbClr val="FF0000"/>
                </a:solidFill>
              </a:rPr>
              <a:t>Facilities</a:t>
            </a:r>
            <a:r>
              <a:rPr lang="fr-FR" sz="2200" b="1" dirty="0">
                <a:solidFill>
                  <a:srgbClr val="FF0000"/>
                </a:solidFill>
              </a:rPr>
              <a:t>:</a:t>
            </a:r>
          </a:p>
          <a:p>
            <a:pPr>
              <a:buFont typeface="Courier New" panose="02070309020205020404" pitchFamily="49" charset="0"/>
              <a:buChar char="o"/>
            </a:pPr>
            <a:r>
              <a:rPr lang="fr-FR" sz="1900" b="1" dirty="0"/>
              <a:t> </a:t>
            </a:r>
            <a:r>
              <a:rPr lang="fr-FR" sz="1900" b="1" dirty="0" err="1"/>
              <a:t>Schools</a:t>
            </a:r>
            <a:endParaRPr lang="fr-FR" sz="1900" b="1" dirty="0"/>
          </a:p>
          <a:p>
            <a:pPr>
              <a:buFont typeface="Courier New" panose="02070309020205020404" pitchFamily="49" charset="0"/>
              <a:buChar char="o"/>
            </a:pPr>
            <a:r>
              <a:rPr lang="fr-FR" sz="1900" b="1" dirty="0"/>
              <a:t> Office buildings</a:t>
            </a:r>
          </a:p>
          <a:p>
            <a:pPr>
              <a:buFont typeface="Courier New" panose="02070309020205020404" pitchFamily="49" charset="0"/>
              <a:buChar char="o"/>
            </a:pPr>
            <a:r>
              <a:rPr lang="fr-FR" sz="1900" b="1" dirty="0"/>
              <a:t> </a:t>
            </a:r>
            <a:r>
              <a:rPr lang="fr-FR" sz="1900" b="1" dirty="0" err="1"/>
              <a:t>Hotels</a:t>
            </a:r>
            <a:endParaRPr lang="fr-FR" sz="1900" b="1" dirty="0"/>
          </a:p>
          <a:p>
            <a:pPr>
              <a:buFont typeface="Courier New" panose="02070309020205020404" pitchFamily="49" charset="0"/>
              <a:buChar char="o"/>
            </a:pPr>
            <a:r>
              <a:rPr lang="fr-FR" sz="1900" b="1" dirty="0"/>
              <a:t> </a:t>
            </a:r>
            <a:r>
              <a:rPr lang="fr-FR" sz="1900" b="1" dirty="0" err="1"/>
              <a:t>Hospitals</a:t>
            </a:r>
            <a:endParaRPr lang="fr-FR" sz="1900" b="1" dirty="0"/>
          </a:p>
          <a:p>
            <a:pPr>
              <a:buFont typeface="Courier New" panose="02070309020205020404" pitchFamily="49" charset="0"/>
              <a:buChar char="o"/>
            </a:pPr>
            <a:r>
              <a:rPr lang="fr-FR" sz="1900" b="1" dirty="0"/>
              <a:t> </a:t>
            </a:r>
            <a:r>
              <a:rPr lang="fr-FR" sz="1900" b="1" dirty="0" err="1"/>
              <a:t>Apartment</a:t>
            </a:r>
            <a:r>
              <a:rPr lang="fr-FR" sz="1900" b="1" dirty="0"/>
              <a:t> complexes</a:t>
            </a:r>
          </a:p>
          <a:p>
            <a:pPr>
              <a:buFont typeface="Courier New" panose="02070309020205020404" pitchFamily="49" charset="0"/>
              <a:buChar char="o"/>
            </a:pPr>
            <a:r>
              <a:rPr lang="fr-FR" sz="1900" b="1" dirty="0"/>
              <a:t> Shopping </a:t>
            </a:r>
            <a:r>
              <a:rPr lang="fr-FR" sz="1900" b="1" dirty="0" err="1"/>
              <a:t>centers</a:t>
            </a:r>
            <a:r>
              <a:rPr lang="fr-FR" sz="1900" b="1" dirty="0"/>
              <a:t>,</a:t>
            </a:r>
          </a:p>
          <a:p>
            <a:pPr>
              <a:buFont typeface="Courier New" panose="02070309020205020404" pitchFamily="49" charset="0"/>
              <a:buChar char="o"/>
            </a:pPr>
            <a:r>
              <a:rPr lang="fr-FR" sz="1900" b="1" dirty="0"/>
              <a:t> Restaurants</a:t>
            </a:r>
          </a:p>
          <a:p>
            <a:pPr>
              <a:buFont typeface="Courier New" panose="02070309020205020404" pitchFamily="49" charset="0"/>
              <a:buChar char="o"/>
            </a:pPr>
            <a:r>
              <a:rPr lang="fr-FR" sz="1900" b="1" dirty="0"/>
              <a:t> Parking lots</a:t>
            </a:r>
          </a:p>
          <a:p>
            <a:pPr>
              <a:buFont typeface="Courier New" panose="02070309020205020404" pitchFamily="49" charset="0"/>
              <a:buChar char="o"/>
            </a:pPr>
            <a:r>
              <a:rPr lang="fr-FR" sz="1900" b="1" dirty="0"/>
              <a:t> </a:t>
            </a:r>
            <a:r>
              <a:rPr lang="fr-FR" sz="1900" b="1" dirty="0" err="1"/>
              <a:t>Airports</a:t>
            </a:r>
            <a:endParaRPr lang="fr-FR" sz="1900" b="1" dirty="0"/>
          </a:p>
          <a:p>
            <a:pPr>
              <a:buFont typeface="Courier New" panose="02070309020205020404" pitchFamily="49" charset="0"/>
              <a:buChar char="o"/>
            </a:pPr>
            <a:r>
              <a:rPr lang="fr-FR" sz="1900" b="1" dirty="0"/>
              <a:t> Bus &amp; Train stations</a:t>
            </a:r>
          </a:p>
          <a:p>
            <a:pPr>
              <a:buFont typeface="Courier New" panose="02070309020205020404" pitchFamily="49" charset="0"/>
              <a:buChar char="o"/>
            </a:pPr>
            <a:endParaRPr lang="fr-FR" dirty="0"/>
          </a:p>
          <a:p>
            <a:pPr marL="0" indent="0">
              <a:buNone/>
            </a:pPr>
            <a:endParaRPr lang="en-US" dirty="0"/>
          </a:p>
        </p:txBody>
      </p:sp>
      <p:sp>
        <p:nvSpPr>
          <p:cNvPr id="4" name="Content Placeholder 3"/>
          <p:cNvSpPr>
            <a:spLocks noGrp="1"/>
          </p:cNvSpPr>
          <p:nvPr>
            <p:ph sz="half" idx="2"/>
          </p:nvPr>
        </p:nvSpPr>
        <p:spPr>
          <a:xfrm>
            <a:off x="4894027" y="1128624"/>
            <a:ext cx="4184034" cy="3880773"/>
          </a:xfrm>
        </p:spPr>
        <p:txBody>
          <a:bodyPr>
            <a:normAutofit fontScale="92500" lnSpcReduction="20000"/>
          </a:bodyPr>
          <a:lstStyle/>
          <a:p>
            <a:pPr>
              <a:buFont typeface="Wingdings" panose="05000000000000000000" pitchFamily="2" charset="2"/>
              <a:buChar char="q"/>
            </a:pPr>
            <a:r>
              <a:rPr lang="fr-FR" sz="2200" b="1" dirty="0">
                <a:solidFill>
                  <a:srgbClr val="FF0000"/>
                </a:solidFill>
              </a:rPr>
              <a:t> Services:</a:t>
            </a:r>
          </a:p>
          <a:p>
            <a:pPr>
              <a:buFont typeface="Courier New" panose="02070309020205020404" pitchFamily="49" charset="0"/>
              <a:buChar char="o"/>
            </a:pPr>
            <a:r>
              <a:rPr lang="fr-FR" sz="1900" b="1" dirty="0"/>
              <a:t> Lighting service</a:t>
            </a:r>
          </a:p>
          <a:p>
            <a:pPr>
              <a:buFont typeface="Courier New" panose="02070309020205020404" pitchFamily="49" charset="0"/>
              <a:buChar char="o"/>
            </a:pPr>
            <a:r>
              <a:rPr lang="fr-FR" sz="1900" b="1" dirty="0"/>
              <a:t> </a:t>
            </a:r>
            <a:r>
              <a:rPr lang="fr-FR" sz="1900" b="1" dirty="0" err="1"/>
              <a:t>Fire</a:t>
            </a:r>
            <a:r>
              <a:rPr lang="fr-FR" sz="1900" b="1" dirty="0"/>
              <a:t> </a:t>
            </a:r>
            <a:r>
              <a:rPr lang="fr-FR" sz="1900" b="1" dirty="0" err="1"/>
              <a:t>security</a:t>
            </a:r>
            <a:endParaRPr lang="fr-FR" sz="1900" b="1" dirty="0"/>
          </a:p>
          <a:p>
            <a:pPr>
              <a:buFont typeface="Courier New" panose="02070309020205020404" pitchFamily="49" charset="0"/>
              <a:buChar char="o"/>
            </a:pPr>
            <a:r>
              <a:rPr lang="fr-FR" sz="1900" b="1" dirty="0"/>
              <a:t> HVAC (</a:t>
            </a:r>
            <a:r>
              <a:rPr lang="fr-FR" sz="1900" b="1" dirty="0" err="1"/>
              <a:t>Heating</a:t>
            </a:r>
            <a:r>
              <a:rPr lang="fr-FR" sz="1900" b="1" dirty="0"/>
              <a:t>, ventilation, air </a:t>
            </a:r>
            <a:r>
              <a:rPr lang="fr-FR" sz="1900" b="1" dirty="0" err="1"/>
              <a:t>conditioning</a:t>
            </a:r>
            <a:r>
              <a:rPr lang="fr-FR" sz="1900" b="1" dirty="0"/>
              <a:t>)</a:t>
            </a:r>
          </a:p>
          <a:p>
            <a:pPr>
              <a:buFont typeface="Courier New" panose="02070309020205020404" pitchFamily="49" charset="0"/>
              <a:buChar char="o"/>
            </a:pPr>
            <a:r>
              <a:rPr lang="fr-FR" sz="1900" b="1" dirty="0"/>
              <a:t> Access control (to the </a:t>
            </a:r>
            <a:r>
              <a:rPr lang="fr-FR" sz="1900" b="1" dirty="0" err="1"/>
              <a:t>facility</a:t>
            </a:r>
            <a:r>
              <a:rPr lang="fr-FR" sz="1900" b="1" dirty="0"/>
              <a:t>)</a:t>
            </a:r>
          </a:p>
          <a:p>
            <a:pPr>
              <a:buFont typeface="Courier New" panose="02070309020205020404" pitchFamily="49" charset="0"/>
              <a:buChar char="o"/>
            </a:pPr>
            <a:r>
              <a:rPr lang="fr-FR" sz="1900" b="1" dirty="0"/>
              <a:t> </a:t>
            </a:r>
            <a:r>
              <a:rPr lang="fr-FR" sz="1900" b="1" dirty="0" err="1"/>
              <a:t>Energy</a:t>
            </a:r>
            <a:r>
              <a:rPr lang="fr-FR" sz="1900" b="1" dirty="0"/>
              <a:t> monitoring</a:t>
            </a:r>
          </a:p>
          <a:p>
            <a:pPr>
              <a:buFont typeface="Courier New" panose="02070309020205020404" pitchFamily="49" charset="0"/>
              <a:buChar char="o"/>
            </a:pPr>
            <a:r>
              <a:rPr lang="fr-FR" sz="1900" b="1" dirty="0"/>
              <a:t> CCTV,..</a:t>
            </a:r>
            <a:r>
              <a:rPr lang="fr-FR" sz="1900" b="1" dirty="0" err="1"/>
              <a:t>etc</a:t>
            </a:r>
            <a:r>
              <a:rPr lang="fr-FR" sz="1900" b="1" dirty="0"/>
              <a:t>.</a:t>
            </a:r>
          </a:p>
          <a:p>
            <a:pPr>
              <a:buFont typeface="Courier New" panose="02070309020205020404" pitchFamily="49" charset="0"/>
              <a:buChar char="o"/>
            </a:pPr>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1600"/>
              <a:pPr/>
              <a:t>3</a:t>
            </a:fld>
            <a:endParaRPr lang="en-GB" sz="1600" dirty="0"/>
          </a:p>
        </p:txBody>
      </p:sp>
    </p:spTree>
    <p:extLst>
      <p:ext uri="{BB962C8B-B14F-4D97-AF65-F5344CB8AC3E}">
        <p14:creationId xmlns:p14="http://schemas.microsoft.com/office/powerpoint/2010/main" val="396352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6" name="Content Placeholder 5"/>
          <p:cNvSpPr>
            <a:spLocks noGrp="1"/>
          </p:cNvSpPr>
          <p:nvPr>
            <p:ph idx="1"/>
          </p:nvPr>
        </p:nvSpPr>
        <p:spPr/>
        <p:txBody>
          <a:bodyPr>
            <a:normAutofit fontScale="77500" lnSpcReduction="20000"/>
          </a:bodyPr>
          <a:lstStyle/>
          <a:p>
            <a:r>
              <a:rPr lang="en-US" b="1" dirty="0"/>
              <a:t>“Cloud-Based Approach for Smart Facilities Management” D. </a:t>
            </a:r>
            <a:r>
              <a:rPr lang="en-US" b="1" dirty="0" err="1"/>
              <a:t>Laut</a:t>
            </a:r>
            <a:r>
              <a:rPr lang="en-US" b="1" dirty="0"/>
              <a:t>, J. Liu, S. </a:t>
            </a:r>
            <a:r>
              <a:rPr lang="en-US" b="1" dirty="0" err="1"/>
              <a:t>Majumdar</a:t>
            </a:r>
            <a:r>
              <a:rPr lang="en-US" b="1" dirty="0"/>
              <a:t>, B. </a:t>
            </a:r>
            <a:r>
              <a:rPr lang="en-US" b="1" dirty="0" err="1"/>
              <a:t>Nandy</a:t>
            </a:r>
            <a:r>
              <a:rPr lang="en-US" b="1" dirty="0"/>
              <a:t>, M. St-</a:t>
            </a:r>
            <a:r>
              <a:rPr lang="en-US" b="1" dirty="0" err="1"/>
              <a:t>Hilaire</a:t>
            </a:r>
            <a:r>
              <a:rPr lang="en-US" b="1" dirty="0"/>
              <a:t>, and C.S. Yang. </a:t>
            </a:r>
          </a:p>
          <a:p>
            <a:r>
              <a:rPr lang="en-US" b="1" dirty="0"/>
              <a:t>“</a:t>
            </a:r>
            <a:r>
              <a:rPr lang="en-US" b="1" dirty="0" err="1"/>
              <a:t>Prométhée</a:t>
            </a:r>
            <a:r>
              <a:rPr lang="en-US" b="1" dirty="0"/>
              <a:t>, a Collaborative tool for a more effective Facility management process” SDPS 2015.</a:t>
            </a:r>
          </a:p>
          <a:p>
            <a:r>
              <a:rPr lang="en-US" b="1" dirty="0"/>
              <a:t>“Systems Engineering, Theory and Practice” book. Alberto Sols.</a:t>
            </a:r>
          </a:p>
          <a:p>
            <a:r>
              <a:rPr lang="en-US" b="1" dirty="0"/>
              <a:t>Blanchard, Benjamin S. c2008. </a:t>
            </a:r>
            <a:r>
              <a:rPr lang="en-US" b="1" i="1" dirty="0"/>
              <a:t>System engineering management. </a:t>
            </a:r>
            <a:r>
              <a:rPr lang="en-US" b="1" dirty="0"/>
              <a:t>Hoboken, NJ.</a:t>
            </a:r>
          </a:p>
          <a:p>
            <a:r>
              <a:rPr lang="en-US" b="1" dirty="0"/>
              <a:t>ES-4000 Systems Engineering slides. </a:t>
            </a:r>
          </a:p>
          <a:p>
            <a:r>
              <a:rPr lang="en-US" b="1" dirty="0">
                <a:hlinkClick r:id="rId2"/>
              </a:rPr>
              <a:t>http://www.idef.com/</a:t>
            </a:r>
            <a:endParaRPr lang="en-US" b="1" dirty="0"/>
          </a:p>
          <a:p>
            <a:r>
              <a:rPr lang="en-US" b="1" dirty="0">
                <a:hlinkClick r:id="rId3"/>
              </a:rPr>
              <a:t>http://www.umsl.edu/~sauterv/analysis/488_f01_papers/Ohlendorf.htm</a:t>
            </a:r>
            <a:endParaRPr lang="en-US" b="1" dirty="0"/>
          </a:p>
          <a:p>
            <a:r>
              <a:rPr lang="en-US" b="1" dirty="0">
                <a:hlinkClick r:id="rId4"/>
              </a:rPr>
              <a:t>http://www.cppasiapacific.com/overview/TKI-11</a:t>
            </a:r>
            <a:endParaRPr lang="en-US" b="1" dirty="0"/>
          </a:p>
          <a:p>
            <a:r>
              <a:rPr lang="en-US" b="1" dirty="0">
                <a:hlinkClick r:id="rId5"/>
              </a:rPr>
              <a:t>http://www.personalityexplorer.com/freeresources/conflictmanagementtechniques.aspx</a:t>
            </a:r>
            <a:endParaRPr lang="en-US" b="1" dirty="0"/>
          </a:p>
          <a:p>
            <a:r>
              <a:rPr lang="en-US" b="1" dirty="0">
                <a:hlinkClick r:id="rId6"/>
              </a:rPr>
              <a:t>http://www.bsdsolutions.com/about-us/bsd-news/2012/04/3-reasons-to-use-direct-digital-control-systems-in-hvac/</a:t>
            </a:r>
            <a:endParaRPr lang="en-US" b="1" dirty="0"/>
          </a:p>
          <a:p>
            <a:r>
              <a:rPr lang="en-US" b="1" dirty="0">
                <a:hlinkClick r:id="rId5"/>
              </a:rPr>
              <a:t>http://www.personalityexplorer.com/freeresources/conflictmanagementtechniques.aspx</a:t>
            </a:r>
            <a:endParaRPr lang="en-US" b="1" dirty="0"/>
          </a:p>
          <a:p>
            <a:endParaRPr lang="en-US" b="1" dirty="0"/>
          </a:p>
        </p:txBody>
      </p:sp>
      <p:sp>
        <p:nvSpPr>
          <p:cNvPr id="5" name="Slide Number Placeholder 4"/>
          <p:cNvSpPr>
            <a:spLocks noGrp="1"/>
          </p:cNvSpPr>
          <p:nvPr>
            <p:ph type="sldNum" sz="quarter" idx="12"/>
          </p:nvPr>
        </p:nvSpPr>
        <p:spPr/>
        <p:txBody>
          <a:bodyPr/>
          <a:lstStyle/>
          <a:p>
            <a:fld id="{7D34A188-82D1-4EB2-88FD-73009A1FE69F}" type="slidenum">
              <a:rPr lang="en-GB" sz="1600"/>
              <a:t>30</a:t>
            </a:fld>
            <a:endParaRPr lang="en-GB" sz="1600" dirty="0"/>
          </a:p>
        </p:txBody>
      </p:sp>
    </p:spTree>
    <p:extLst>
      <p:ext uri="{BB962C8B-B14F-4D97-AF65-F5344CB8AC3E}">
        <p14:creationId xmlns:p14="http://schemas.microsoft.com/office/powerpoint/2010/main" val="2339364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Opportunity</a:t>
            </a:r>
            <a:r>
              <a:rPr lang="fr-FR" dirty="0"/>
              <a:t> </a:t>
            </a:r>
            <a:r>
              <a:rPr lang="fr-FR" dirty="0" smtClean="0"/>
              <a:t>(Case </a:t>
            </a:r>
            <a:r>
              <a:rPr lang="fr-FR" dirty="0" err="1" smtClean="0"/>
              <a:t>study</a:t>
            </a:r>
            <a:r>
              <a:rPr lang="fr-FR" dirty="0" smtClean="0"/>
              <a:t>)</a:t>
            </a:r>
            <a:endParaRPr lang="en-US" dirty="0"/>
          </a:p>
        </p:txBody>
      </p:sp>
      <p:sp>
        <p:nvSpPr>
          <p:cNvPr id="3" name="Content Placeholder 2"/>
          <p:cNvSpPr>
            <a:spLocks noGrp="1"/>
          </p:cNvSpPr>
          <p:nvPr>
            <p:ph sz="half" idx="1"/>
          </p:nvPr>
        </p:nvSpPr>
        <p:spPr>
          <a:xfrm>
            <a:off x="431831" y="1930400"/>
            <a:ext cx="5334000" cy="3804688"/>
          </a:xfrm>
        </p:spPr>
        <p:txBody>
          <a:bodyPr>
            <a:normAutofit/>
          </a:bodyPr>
          <a:lstStyle/>
          <a:p>
            <a:r>
              <a:rPr lang="fr-FR" b="1" dirty="0"/>
              <a:t>FM </a:t>
            </a:r>
            <a:r>
              <a:rPr lang="fr-FR" b="1" dirty="0" err="1"/>
              <a:t>is</a:t>
            </a:r>
            <a:r>
              <a:rPr lang="fr-FR" b="1" dirty="0"/>
              <a:t> a </a:t>
            </a:r>
            <a:r>
              <a:rPr lang="fr-FR" b="1" dirty="0" err="1"/>
              <a:t>very</a:t>
            </a:r>
            <a:r>
              <a:rPr lang="fr-FR" b="1" dirty="0"/>
              <a:t> </a:t>
            </a:r>
            <a:r>
              <a:rPr lang="fr-FR" b="1" dirty="0" err="1"/>
              <a:t>complex</a:t>
            </a:r>
            <a:r>
              <a:rPr lang="fr-FR" b="1" dirty="0"/>
              <a:t> </a:t>
            </a:r>
            <a:r>
              <a:rPr lang="fr-FR" b="1" dirty="0" err="1"/>
              <a:t>domain</a:t>
            </a:r>
            <a:r>
              <a:rPr lang="fr-FR" b="1" dirty="0"/>
              <a:t>.</a:t>
            </a:r>
          </a:p>
          <a:p>
            <a:r>
              <a:rPr lang="fr-FR" b="1" dirty="0"/>
              <a:t>HVAC (</a:t>
            </a:r>
            <a:r>
              <a:rPr lang="fr-FR" b="1" dirty="0" err="1"/>
              <a:t>Heating</a:t>
            </a:r>
            <a:r>
              <a:rPr lang="fr-FR" b="1" dirty="0"/>
              <a:t>, ventilation, air </a:t>
            </a:r>
            <a:r>
              <a:rPr lang="fr-FR" b="1" dirty="0" err="1"/>
              <a:t>conditioning</a:t>
            </a:r>
            <a:r>
              <a:rPr lang="fr-FR" b="1" dirty="0"/>
              <a:t>)</a:t>
            </a:r>
          </a:p>
          <a:p>
            <a:r>
              <a:rPr lang="fr-FR" b="1" dirty="0"/>
              <a:t>Indoor </a:t>
            </a:r>
            <a:r>
              <a:rPr lang="fr-FR" b="1" dirty="0" err="1"/>
              <a:t>environment</a:t>
            </a:r>
            <a:r>
              <a:rPr lang="fr-FR" b="1" dirty="0"/>
              <a:t> (</a:t>
            </a:r>
            <a:r>
              <a:rPr lang="fr-FR" b="1" dirty="0" err="1"/>
              <a:t>Temperature</a:t>
            </a:r>
            <a:r>
              <a:rPr lang="fr-FR" b="1" dirty="0"/>
              <a:t>, </a:t>
            </a:r>
            <a:r>
              <a:rPr lang="fr-FR" b="1" dirty="0" err="1"/>
              <a:t>Humidity</a:t>
            </a:r>
            <a:r>
              <a:rPr lang="fr-FR" b="1" dirty="0"/>
              <a:t>, Air </a:t>
            </a:r>
            <a:r>
              <a:rPr lang="fr-FR" b="1" dirty="0" err="1"/>
              <a:t>quality</a:t>
            </a:r>
            <a:r>
              <a:rPr lang="fr-FR" b="1" dirty="0"/>
              <a:t>)</a:t>
            </a:r>
          </a:p>
        </p:txBody>
      </p:sp>
      <p:sp>
        <p:nvSpPr>
          <p:cNvPr id="4" name="Content Placeholder 3"/>
          <p:cNvSpPr>
            <a:spLocks noGrp="1"/>
          </p:cNvSpPr>
          <p:nvPr>
            <p:ph sz="half" idx="2"/>
          </p:nvPr>
        </p:nvSpPr>
        <p:spPr>
          <a:xfrm>
            <a:off x="6011334" y="1854315"/>
            <a:ext cx="4184034" cy="3880773"/>
          </a:xfrm>
        </p:spPr>
        <p:txBody>
          <a:bodyPr>
            <a:normAutofit/>
          </a:bodyPr>
          <a:lstStyle/>
          <a:p>
            <a:r>
              <a:rPr lang="fr-FR" sz="2000" b="1" dirty="0">
                <a:solidFill>
                  <a:srgbClr val="FF0000"/>
                </a:solidFill>
              </a:rPr>
              <a:t>The Goal:</a:t>
            </a:r>
          </a:p>
          <a:p>
            <a:pPr marL="0" indent="0">
              <a:buNone/>
            </a:pPr>
            <a:r>
              <a:rPr lang="en-US" sz="2000" b="1" dirty="0"/>
              <a:t>Design a smart control system for HVAC services in facilities, by making it more efficient and easier to use, by 1st May 2016.</a:t>
            </a:r>
          </a:p>
        </p:txBody>
      </p:sp>
      <p:sp>
        <p:nvSpPr>
          <p:cNvPr id="5" name="Slide Number Placeholder 4"/>
          <p:cNvSpPr>
            <a:spLocks noGrp="1"/>
          </p:cNvSpPr>
          <p:nvPr>
            <p:ph type="sldNum" sz="quarter" idx="12"/>
          </p:nvPr>
        </p:nvSpPr>
        <p:spPr/>
        <p:txBody>
          <a:bodyPr/>
          <a:lstStyle/>
          <a:p>
            <a:fld id="{7D34A188-82D1-4EB2-88FD-73009A1FE69F}" type="slidenum">
              <a:rPr lang="en-GB" sz="1600"/>
              <a:pPr/>
              <a:t>4</a:t>
            </a:fld>
            <a:endParaRPr lang="en-GB" sz="1600" dirty="0"/>
          </a:p>
        </p:txBody>
      </p:sp>
    </p:spTree>
    <p:extLst>
      <p:ext uri="{BB962C8B-B14F-4D97-AF65-F5344CB8AC3E}">
        <p14:creationId xmlns:p14="http://schemas.microsoft.com/office/powerpoint/2010/main" val="252591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42398" y="269906"/>
            <a:ext cx="10515600" cy="1325563"/>
          </a:xfrm>
        </p:spPr>
        <p:txBody>
          <a:bodyPr/>
          <a:lstStyle/>
          <a:p>
            <a:r>
              <a:rPr lang="nb-NO" dirty="0"/>
              <a:t>Project 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47" y="932687"/>
            <a:ext cx="9912096" cy="55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a:xfrm>
            <a:off x="8264092" y="6492875"/>
            <a:ext cx="683339" cy="365125"/>
          </a:xfrm>
        </p:spPr>
        <p:txBody>
          <a:bodyPr/>
          <a:lstStyle/>
          <a:p>
            <a:fld id="{7D34A188-82D1-4EB2-88FD-73009A1FE69F}" type="slidenum">
              <a:rPr lang="en-GB" sz="1600"/>
              <a:pPr/>
              <a:t>5</a:t>
            </a:fld>
            <a:endParaRPr lang="en-GB" sz="1600" dirty="0"/>
          </a:p>
        </p:txBody>
      </p:sp>
    </p:spTree>
    <p:extLst>
      <p:ext uri="{BB962C8B-B14F-4D97-AF65-F5344CB8AC3E}">
        <p14:creationId xmlns:p14="http://schemas.microsoft.com/office/powerpoint/2010/main" val="37206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152400"/>
            <a:ext cx="2304405" cy="1320800"/>
          </a:xfrm>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827" y="305491"/>
            <a:ext cx="9068451" cy="6218555"/>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z="1600"/>
              <a:pPr/>
              <a:t>6</a:t>
            </a:fld>
            <a:endParaRPr lang="en-GB" sz="1600" dirty="0"/>
          </a:p>
        </p:txBody>
      </p:sp>
    </p:spTree>
    <p:extLst>
      <p:ext uri="{BB962C8B-B14F-4D97-AF65-F5344CB8AC3E}">
        <p14:creationId xmlns:p14="http://schemas.microsoft.com/office/powerpoint/2010/main" val="224373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a:xfrm>
            <a:off x="389951" y="638279"/>
            <a:ext cx="8596668" cy="735874"/>
          </a:xfrm>
        </p:spPr>
        <p:txBody>
          <a:bodyPr/>
          <a:lstStyle/>
          <a:p>
            <a:r>
              <a:rPr lang="nb-NO" dirty="0"/>
              <a:t>Gantt Chart</a:t>
            </a:r>
            <a:endParaRPr lang="en-GB" dirty="0"/>
          </a:p>
        </p:txBody>
      </p:sp>
      <p:pic>
        <p:nvPicPr>
          <p:cNvPr id="3" name="Content Placeholder 2"/>
          <p:cNvPicPr>
            <a:picLocks noGrp="1" noChangeAspect="1"/>
          </p:cNvPicPr>
          <p:nvPr>
            <p:ph idx="1"/>
          </p:nvPr>
        </p:nvPicPr>
        <p:blipFill>
          <a:blip r:embed="rId2"/>
          <a:stretch>
            <a:fillRect/>
          </a:stretch>
        </p:blipFill>
        <p:spPr>
          <a:xfrm>
            <a:off x="100323" y="1579353"/>
            <a:ext cx="12091677" cy="3888872"/>
          </a:xfrm>
          <a:prstGeom prst="rect">
            <a:avLst/>
          </a:prstGeom>
        </p:spPr>
      </p:pic>
      <p:sp>
        <p:nvSpPr>
          <p:cNvPr id="2" name="Slide Number Placeholder 1"/>
          <p:cNvSpPr>
            <a:spLocks noGrp="1"/>
          </p:cNvSpPr>
          <p:nvPr>
            <p:ph type="sldNum" sz="quarter" idx="12"/>
          </p:nvPr>
        </p:nvSpPr>
        <p:spPr/>
        <p:txBody>
          <a:bodyPr/>
          <a:lstStyle/>
          <a:p>
            <a:fld id="{7D34A188-82D1-4EB2-88FD-73009A1FE69F}" type="slidenum">
              <a:rPr lang="en-GB" sz="1600"/>
              <a:pPr/>
              <a:t>7</a:t>
            </a:fld>
            <a:endParaRPr lang="en-GB" sz="1600" dirty="0"/>
          </a:p>
        </p:txBody>
      </p:sp>
    </p:spTree>
    <p:extLst>
      <p:ext uri="{BB962C8B-B14F-4D97-AF65-F5344CB8AC3E}">
        <p14:creationId xmlns:p14="http://schemas.microsoft.com/office/powerpoint/2010/main" val="4058703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0"/>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nvPr>
        </p:nvGraphicFramePr>
        <p:xfrm>
          <a:off x="311426" y="662781"/>
          <a:ext cx="9972262" cy="5856427"/>
        </p:xfrm>
        <a:graphic>
          <a:graphicData uri="http://schemas.openxmlformats.org/drawingml/2006/table">
            <a:tbl>
              <a:tblPr firstRow="1" firstCol="1" bandRow="1">
                <a:tableStyleId>{5C22544A-7EE6-4342-B048-85BDC9FD1C3A}</a:tableStyleId>
              </a:tblPr>
              <a:tblGrid>
                <a:gridCol w="1749861">
                  <a:extLst>
                    <a:ext uri="{9D8B030D-6E8A-4147-A177-3AD203B41FA5}">
                      <a16:colId xmlns:a16="http://schemas.microsoft.com/office/drawing/2014/main" val="1997630841"/>
                    </a:ext>
                  </a:extLst>
                </a:gridCol>
                <a:gridCol w="1749861">
                  <a:extLst>
                    <a:ext uri="{9D8B030D-6E8A-4147-A177-3AD203B41FA5}">
                      <a16:colId xmlns:a16="http://schemas.microsoft.com/office/drawing/2014/main" val="2325210865"/>
                    </a:ext>
                  </a:extLst>
                </a:gridCol>
                <a:gridCol w="1083408">
                  <a:extLst>
                    <a:ext uri="{9D8B030D-6E8A-4147-A177-3AD203B41FA5}">
                      <a16:colId xmlns:a16="http://schemas.microsoft.com/office/drawing/2014/main" val="3004532529"/>
                    </a:ext>
                  </a:extLst>
                </a:gridCol>
                <a:gridCol w="2694566">
                  <a:extLst>
                    <a:ext uri="{9D8B030D-6E8A-4147-A177-3AD203B41FA5}">
                      <a16:colId xmlns:a16="http://schemas.microsoft.com/office/drawing/2014/main" val="3427053892"/>
                    </a:ext>
                  </a:extLst>
                </a:gridCol>
                <a:gridCol w="2694566">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08712">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High</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Project leader follows up on the group’s work. And the group has knowledge about the project delay.</a:t>
                      </a:r>
                      <a:r>
                        <a:rPr lang="en-GB" sz="1400" b="1" baseline="0" dirty="0">
                          <a:effectLst/>
                        </a:rPr>
                        <a:t> Set More </a:t>
                      </a:r>
                      <a:r>
                        <a:rPr lang="en-GB" sz="1400" b="1" dirty="0">
                          <a:effectLst/>
                        </a:rPr>
                        <a:t>hours.</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dirty="0">
                          <a:effectLst/>
                        </a:rPr>
                        <a:t>Conflict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
        <p:nvSpPr>
          <p:cNvPr id="3" name="Slide Number Placeholder 2"/>
          <p:cNvSpPr>
            <a:spLocks noGrp="1"/>
          </p:cNvSpPr>
          <p:nvPr>
            <p:ph type="sldNum" sz="quarter" idx="12"/>
          </p:nvPr>
        </p:nvSpPr>
        <p:spPr>
          <a:xfrm>
            <a:off x="8224903" y="6492875"/>
            <a:ext cx="683339" cy="365125"/>
          </a:xfrm>
        </p:spPr>
        <p:txBody>
          <a:bodyPr/>
          <a:lstStyle/>
          <a:p>
            <a:fld id="{7D34A188-82D1-4EB2-88FD-73009A1FE69F}" type="slidenum">
              <a:rPr lang="en-GB" sz="1600"/>
              <a:pPr/>
              <a:t>8</a:t>
            </a:fld>
            <a:endParaRPr lang="en-GB" sz="1600" dirty="0"/>
          </a:p>
        </p:txBody>
      </p:sp>
    </p:spTree>
    <p:extLst>
      <p:ext uri="{BB962C8B-B14F-4D97-AF65-F5344CB8AC3E}">
        <p14:creationId xmlns:p14="http://schemas.microsoft.com/office/powerpoint/2010/main" val="12736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76470" y="48688"/>
            <a:ext cx="10515600" cy="861736"/>
          </a:xfrm>
        </p:spPr>
        <p:txBody>
          <a:bodyPr/>
          <a:lstStyle/>
          <a:p>
            <a:r>
              <a:rPr lang="en-GB" dirty="0"/>
              <a:t>Current HVAC control system</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417444" y="695739"/>
            <a:ext cx="9521686" cy="6162261"/>
          </a:xfrm>
          <a:prstGeom prst="rect">
            <a:avLst/>
          </a:prstGeom>
          <a:solidFill>
            <a:schemeClr val="accent1"/>
          </a:solidFill>
          <a:ln>
            <a:noFill/>
          </a:ln>
        </p:spPr>
      </p:pic>
      <p:sp>
        <p:nvSpPr>
          <p:cNvPr id="3" name="Slide Number Placeholder 2"/>
          <p:cNvSpPr>
            <a:spLocks noGrp="1"/>
          </p:cNvSpPr>
          <p:nvPr>
            <p:ph type="sldNum" sz="quarter" idx="12"/>
          </p:nvPr>
        </p:nvSpPr>
        <p:spPr/>
        <p:txBody>
          <a:bodyPr/>
          <a:lstStyle/>
          <a:p>
            <a:fld id="{7D34A188-82D1-4EB2-88FD-73009A1FE69F}" type="slidenum">
              <a:rPr lang="en-GB" sz="1600"/>
              <a:pPr/>
              <a:t>9</a:t>
            </a:fld>
            <a:endParaRPr lang="en-GB" sz="1600" dirty="0"/>
          </a:p>
        </p:txBody>
      </p:sp>
    </p:spTree>
    <p:extLst>
      <p:ext uri="{BB962C8B-B14F-4D97-AF65-F5344CB8AC3E}">
        <p14:creationId xmlns:p14="http://schemas.microsoft.com/office/powerpoint/2010/main" val="3329240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601</TotalTime>
  <Words>1064</Words>
  <Application>Microsoft Office PowerPoint</Application>
  <PresentationFormat>Widescreen</PresentationFormat>
  <Paragraphs>293</Paragraphs>
  <Slides>30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宋体</vt:lpstr>
      <vt:lpstr>宋体</vt:lpstr>
      <vt:lpstr>Agency FB</vt:lpstr>
      <vt:lpstr>Arial</vt:lpstr>
      <vt:lpstr>Calibri</vt:lpstr>
      <vt:lpstr>Courier New</vt:lpstr>
      <vt:lpstr>DengXian</vt:lpstr>
      <vt:lpstr>方正姚体</vt:lpstr>
      <vt:lpstr>Times New Roman</vt:lpstr>
      <vt:lpstr>Trebuchet MS</vt:lpstr>
      <vt:lpstr>Wingdings</vt:lpstr>
      <vt:lpstr>Wingdings 3</vt:lpstr>
      <vt:lpstr>Facet</vt:lpstr>
      <vt:lpstr> ES-SES4000 Facility Mangement Project</vt:lpstr>
      <vt:lpstr>Facility Management</vt:lpstr>
      <vt:lpstr>PowerPoint Presentation</vt:lpstr>
      <vt:lpstr>Opportunity (Case study)</vt:lpstr>
      <vt:lpstr>Project Taxonomy</vt:lpstr>
      <vt:lpstr>WBS</vt:lpstr>
      <vt:lpstr>Gantt Chart</vt:lpstr>
      <vt:lpstr>Risk management</vt:lpstr>
      <vt:lpstr>Current HVAC control system</vt:lpstr>
      <vt:lpstr>Stakeholders</vt:lpstr>
      <vt:lpstr>Survey analysis </vt:lpstr>
      <vt:lpstr>Would you like to be able to regulate?</vt:lpstr>
      <vt:lpstr>How would you like to regulate?</vt:lpstr>
      <vt:lpstr>User requirements</vt:lpstr>
      <vt:lpstr>CONOPS</vt:lpstr>
      <vt:lpstr>Design alternatives</vt:lpstr>
      <vt:lpstr>AHP matrix</vt:lpstr>
      <vt:lpstr>Selection of preferred design</vt:lpstr>
      <vt:lpstr>System requirement</vt:lpstr>
      <vt:lpstr>System requirement</vt:lpstr>
      <vt:lpstr>Functional analysis</vt:lpstr>
      <vt:lpstr>Function Block Diagram</vt:lpstr>
      <vt:lpstr>Function Block Diagram</vt:lpstr>
      <vt:lpstr>User Interface</vt:lpstr>
      <vt:lpstr>User Interface</vt:lpstr>
      <vt:lpstr>Hardware Components</vt:lpstr>
      <vt:lpstr>HW block diagram</vt:lpstr>
      <vt:lpstr>Bill of materials (BoM)</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AS</cp:lastModifiedBy>
  <cp:revision>77</cp:revision>
  <dcterms:created xsi:type="dcterms:W3CDTF">2016-05-09T08:08:16Z</dcterms:created>
  <dcterms:modified xsi:type="dcterms:W3CDTF">2016-05-19T06:22:35Z</dcterms:modified>
</cp:coreProperties>
</file>