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handoutMasterIdLst>
    <p:handoutMasterId r:id="rId34"/>
  </p:handoutMasterIdLst>
  <p:sldIdLst>
    <p:sldId id="256"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42" r:id="rId23"/>
    <p:sldId id="343" r:id="rId24"/>
    <p:sldId id="335" r:id="rId25"/>
    <p:sldId id="336" r:id="rId26"/>
    <p:sldId id="337" r:id="rId27"/>
    <p:sldId id="338" r:id="rId28"/>
    <p:sldId id="339" r:id="rId29"/>
    <p:sldId id="340" r:id="rId30"/>
    <p:sldId id="341" r:id="rId31"/>
    <p:sldId id="34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9EA6962-68C0-468D-8B59-43C15FB7F76F}">
          <p14:sldIdLst>
            <p14:sldId id="256"/>
            <p14:sldId id="313"/>
            <p14:sldId id="314"/>
            <p14:sldId id="315"/>
          </p14:sldIdLst>
        </p14:section>
        <p14:section name="Project Mangement" id="{3D9EC205-C63A-42EE-93D2-0F52D0E11706}">
          <p14:sldIdLst>
            <p14:sldId id="316"/>
            <p14:sldId id="317"/>
            <p14:sldId id="318"/>
            <p14:sldId id="319"/>
          </p14:sldIdLst>
        </p14:section>
        <p14:section name="System Enigneering" id="{9C59981E-D612-4A2E-854A-D638D4AD8359}">
          <p14:sldIdLst>
            <p14:sldId id="320"/>
            <p14:sldId id="321"/>
            <p14:sldId id="322"/>
            <p14:sldId id="323"/>
            <p14:sldId id="324"/>
            <p14:sldId id="325"/>
            <p14:sldId id="326"/>
            <p14:sldId id="327"/>
            <p14:sldId id="328"/>
            <p14:sldId id="329"/>
            <p14:sldId id="330"/>
            <p14:sldId id="331"/>
            <p14:sldId id="332"/>
            <p14:sldId id="342"/>
            <p14:sldId id="343"/>
            <p14:sldId id="335"/>
            <p14:sldId id="336"/>
            <p14:sldId id="337"/>
            <p14:sldId id="338"/>
            <p14:sldId id="339"/>
            <p14:sldId id="340"/>
            <p14:sldId id="341"/>
            <p14:sldId id="3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41" autoAdjust="0"/>
    <p:restoredTop sz="94660"/>
  </p:normalViewPr>
  <p:slideViewPr>
    <p:cSldViewPr snapToGrid="0">
      <p:cViewPr varScale="1">
        <p:scale>
          <a:sx n="73" d="100"/>
          <a:sy n="73" d="100"/>
        </p:scale>
        <p:origin x="8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A8B1FE-95A5-439D-A8FC-97EB09E7E497}" type="doc">
      <dgm:prSet loTypeId="urn:microsoft.com/office/officeart/2005/8/layout/pList1" loCatId="list" qsTypeId="urn:microsoft.com/office/officeart/2005/8/quickstyle/3d6" qsCatId="3D" csTypeId="urn:microsoft.com/office/officeart/2005/8/colors/accent1_2" csCatId="accent1" phldr="1"/>
      <dgm:spPr/>
      <dgm:t>
        <a:bodyPr/>
        <a:lstStyle/>
        <a:p>
          <a:endParaRPr lang="nb-NO"/>
        </a:p>
      </dgm:t>
    </dgm:pt>
    <dgm:pt modelId="{024FA5D3-7498-477F-90E4-292850E27451}">
      <dgm:prSet phldrT="[Tekst]"/>
      <dgm:spPr/>
      <dgm:t>
        <a:bodyPr/>
        <a:lstStyle/>
        <a:p>
          <a:r>
            <a:rPr lang="nb-NO" dirty="0"/>
            <a:t> </a:t>
          </a:r>
        </a:p>
      </dgm:t>
    </dgm:pt>
    <dgm:pt modelId="{A53AD0A6-A524-45E6-AECF-574698174BA3}" type="parTrans" cxnId="{5C95CF6C-515A-45A5-BEA2-189269870DC6}">
      <dgm:prSet/>
      <dgm:spPr/>
      <dgm:t>
        <a:bodyPr/>
        <a:lstStyle/>
        <a:p>
          <a:endParaRPr lang="nb-NO"/>
        </a:p>
      </dgm:t>
    </dgm:pt>
    <dgm:pt modelId="{CA364260-3E95-4E17-9CF4-97F2E95C58A4}" type="sibTrans" cxnId="{5C95CF6C-515A-45A5-BEA2-189269870DC6}">
      <dgm:prSet/>
      <dgm:spPr/>
      <dgm:t>
        <a:bodyPr/>
        <a:lstStyle/>
        <a:p>
          <a:endParaRPr lang="nb-NO"/>
        </a:p>
      </dgm:t>
    </dgm:pt>
    <dgm:pt modelId="{B0BF206B-6C71-406D-BAE1-83FF57124D12}">
      <dgm:prSet phldrT="[Tekst]"/>
      <dgm:spPr/>
      <dgm:t>
        <a:bodyPr/>
        <a:lstStyle/>
        <a:p>
          <a:r>
            <a:rPr lang="nb-NO" dirty="0"/>
            <a:t> </a:t>
          </a:r>
        </a:p>
      </dgm:t>
    </dgm:pt>
    <dgm:pt modelId="{83A96B26-A796-4010-955F-2405BF35A284}" type="sibTrans" cxnId="{6203B1E1-E047-4763-8074-331A0FED0271}">
      <dgm:prSet/>
      <dgm:spPr/>
      <dgm:t>
        <a:bodyPr/>
        <a:lstStyle/>
        <a:p>
          <a:endParaRPr lang="nb-NO"/>
        </a:p>
      </dgm:t>
    </dgm:pt>
    <dgm:pt modelId="{AD1C6E61-E519-4BA4-93A5-DDA9A34F7B73}" type="parTrans" cxnId="{6203B1E1-E047-4763-8074-331A0FED0271}">
      <dgm:prSet/>
      <dgm:spPr/>
      <dgm:t>
        <a:bodyPr/>
        <a:lstStyle/>
        <a:p>
          <a:endParaRPr lang="nb-NO"/>
        </a:p>
      </dgm:t>
    </dgm:pt>
    <dgm:pt modelId="{F6A75E8A-D71C-4F31-A419-2DFF493451FC}">
      <dgm:prSet phldrT="[Tekst]"/>
      <dgm:spPr/>
      <dgm:t>
        <a:bodyPr/>
        <a:lstStyle/>
        <a:p>
          <a:endParaRPr lang="nb-NO" dirty="0"/>
        </a:p>
      </dgm:t>
    </dgm:pt>
    <dgm:pt modelId="{D25749B3-6F5E-4692-A0AE-55AFB10E61F2}" type="sibTrans" cxnId="{EE07DDF0-6F98-4361-AF10-07234DCAB310}">
      <dgm:prSet/>
      <dgm:spPr/>
      <dgm:t>
        <a:bodyPr/>
        <a:lstStyle/>
        <a:p>
          <a:endParaRPr lang="nb-NO"/>
        </a:p>
      </dgm:t>
    </dgm:pt>
    <dgm:pt modelId="{D561C087-2A1D-4C69-8EB4-FA0E45EFF714}" type="parTrans" cxnId="{EE07DDF0-6F98-4361-AF10-07234DCAB310}">
      <dgm:prSet/>
      <dgm:spPr/>
      <dgm:t>
        <a:bodyPr/>
        <a:lstStyle/>
        <a:p>
          <a:endParaRPr lang="nb-NO"/>
        </a:p>
      </dgm:t>
    </dgm:pt>
    <dgm:pt modelId="{0097A0BA-D82A-40A6-B4A7-6CADD032E197}" type="pres">
      <dgm:prSet presAssocID="{81A8B1FE-95A5-439D-A8FC-97EB09E7E497}" presName="Name0" presStyleCnt="0">
        <dgm:presLayoutVars>
          <dgm:dir/>
          <dgm:resizeHandles val="exact"/>
        </dgm:presLayoutVars>
      </dgm:prSet>
      <dgm:spPr/>
      <dgm:t>
        <a:bodyPr/>
        <a:lstStyle/>
        <a:p>
          <a:endParaRPr lang="en-US"/>
        </a:p>
      </dgm:t>
    </dgm:pt>
    <dgm:pt modelId="{6B79E2FE-714C-472E-AFBF-7FFFED17C48D}" type="pres">
      <dgm:prSet presAssocID="{024FA5D3-7498-477F-90E4-292850E27451}" presName="compNode" presStyleCnt="0"/>
      <dgm:spPr/>
    </dgm:pt>
    <dgm:pt modelId="{FBAA7DFF-EC90-4FB9-AFCE-47AE91A799B9}" type="pres">
      <dgm:prSet presAssocID="{024FA5D3-7498-477F-90E4-292850E27451}" presName="pictRect" presStyleLbl="node1" presStyleIdx="0" presStyleCnt="3" custScaleX="100084" custScaleY="108158" custLinFactNeighborX="-6252" custLinFactNeighborY="29797"/>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t>
        <a:bodyPr/>
        <a:lstStyle/>
        <a:p>
          <a:endParaRPr lang="en-US"/>
        </a:p>
      </dgm:t>
    </dgm:pt>
    <dgm:pt modelId="{969E1B6A-8782-40B9-A1FC-F7C54C399E09}" type="pres">
      <dgm:prSet presAssocID="{024FA5D3-7498-477F-90E4-292850E27451}" presName="textRect" presStyleLbl="revTx" presStyleIdx="0" presStyleCnt="3" custLinFactNeighborX="-443" custLinFactNeighborY="59824">
        <dgm:presLayoutVars>
          <dgm:bulletEnabled val="1"/>
        </dgm:presLayoutVars>
      </dgm:prSet>
      <dgm:spPr/>
      <dgm:t>
        <a:bodyPr/>
        <a:lstStyle/>
        <a:p>
          <a:endParaRPr lang="en-US"/>
        </a:p>
      </dgm:t>
    </dgm:pt>
    <dgm:pt modelId="{5B4D19C7-9D18-4DD8-8D0C-9AE4B70BD226}" type="pres">
      <dgm:prSet presAssocID="{CA364260-3E95-4E17-9CF4-97F2E95C58A4}" presName="sibTrans" presStyleLbl="sibTrans2D1" presStyleIdx="0" presStyleCnt="0"/>
      <dgm:spPr/>
      <dgm:t>
        <a:bodyPr/>
        <a:lstStyle/>
        <a:p>
          <a:endParaRPr lang="en-US"/>
        </a:p>
      </dgm:t>
    </dgm:pt>
    <dgm:pt modelId="{9E3285C7-FEB7-4A4A-B316-DE1835B620B1}" type="pres">
      <dgm:prSet presAssocID="{F6A75E8A-D71C-4F31-A419-2DFF493451FC}" presName="compNode" presStyleCnt="0"/>
      <dgm:spPr/>
    </dgm:pt>
    <dgm:pt modelId="{BBB07674-1A80-41BC-9868-86CB6E4C9C17}" type="pres">
      <dgm:prSet presAssocID="{F6A75E8A-D71C-4F31-A419-2DFF493451FC}" presName="pictRect" presStyleLbl="node1" presStyleIdx="1" presStyleCnt="3" custScaleX="139431" custScaleY="153515" custLinFactNeighborX="1332" custLinFactNeighborY="15733"/>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5550" r="15550"/>
          </a:stretch>
        </a:blipFill>
      </dgm:spPr>
    </dgm:pt>
    <dgm:pt modelId="{A06E9062-76D5-4BC2-B443-3F6F6C7B193C}" type="pres">
      <dgm:prSet presAssocID="{F6A75E8A-D71C-4F31-A419-2DFF493451FC}" presName="textRect" presStyleLbl="revTx" presStyleIdx="1" presStyleCnt="3" custLinFactNeighborX="-507" custLinFactNeighborY="30071">
        <dgm:presLayoutVars>
          <dgm:bulletEnabled val="1"/>
        </dgm:presLayoutVars>
      </dgm:prSet>
      <dgm:spPr/>
      <dgm:t>
        <a:bodyPr/>
        <a:lstStyle/>
        <a:p>
          <a:endParaRPr lang="en-US"/>
        </a:p>
      </dgm:t>
    </dgm:pt>
    <dgm:pt modelId="{C686C2B5-0B76-441E-A3E3-89C2D1F73AA0}" type="pres">
      <dgm:prSet presAssocID="{D25749B3-6F5E-4692-A0AE-55AFB10E61F2}" presName="sibTrans" presStyleLbl="sibTrans2D1" presStyleIdx="0" presStyleCnt="0"/>
      <dgm:spPr/>
      <dgm:t>
        <a:bodyPr/>
        <a:lstStyle/>
        <a:p>
          <a:endParaRPr lang="en-US"/>
        </a:p>
      </dgm:t>
    </dgm:pt>
    <dgm:pt modelId="{F9E135FB-0C17-490A-8A96-06E40920F220}" type="pres">
      <dgm:prSet presAssocID="{B0BF206B-6C71-406D-BAE1-83FF57124D12}" presName="compNode" presStyleCnt="0"/>
      <dgm:spPr/>
    </dgm:pt>
    <dgm:pt modelId="{3D724D4D-A65E-4A15-9804-B3CE0DAF3C9B}" type="pres">
      <dgm:prSet presAssocID="{B0BF206B-6C71-406D-BAE1-83FF57124D12}" presName="pictRect" presStyleLbl="node1" presStyleIdx="2" presStyleCnt="3" custScaleX="125448" custScaleY="129867" custLinFactNeighborX="7485" custLinFactNeighborY="8895"/>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5132" r="15132"/>
          </a:stretch>
        </a:blipFill>
      </dgm:spPr>
    </dgm:pt>
    <dgm:pt modelId="{5782CEB8-A44E-4D88-86F9-F940E22A0352}" type="pres">
      <dgm:prSet presAssocID="{B0BF206B-6C71-406D-BAE1-83FF57124D12}" presName="textRect" presStyleLbl="revTx" presStyleIdx="2" presStyleCnt="3">
        <dgm:presLayoutVars>
          <dgm:bulletEnabled val="1"/>
        </dgm:presLayoutVars>
      </dgm:prSet>
      <dgm:spPr/>
      <dgm:t>
        <a:bodyPr/>
        <a:lstStyle/>
        <a:p>
          <a:endParaRPr lang="en-US"/>
        </a:p>
      </dgm:t>
    </dgm:pt>
  </dgm:ptLst>
  <dgm:cxnLst>
    <dgm:cxn modelId="{6203B1E1-E047-4763-8074-331A0FED0271}" srcId="{81A8B1FE-95A5-439D-A8FC-97EB09E7E497}" destId="{B0BF206B-6C71-406D-BAE1-83FF57124D12}" srcOrd="2" destOrd="0" parTransId="{AD1C6E61-E519-4BA4-93A5-DDA9A34F7B73}" sibTransId="{83A96B26-A796-4010-955F-2405BF35A284}"/>
    <dgm:cxn modelId="{EEE72C51-C99E-4BFA-B91F-B22914C3890A}" type="presOf" srcId="{F6A75E8A-D71C-4F31-A419-2DFF493451FC}" destId="{A06E9062-76D5-4BC2-B443-3F6F6C7B193C}" srcOrd="0" destOrd="0" presId="urn:microsoft.com/office/officeart/2005/8/layout/pList1"/>
    <dgm:cxn modelId="{4039DD57-772C-4D40-B4BD-96336E151421}" type="presOf" srcId="{B0BF206B-6C71-406D-BAE1-83FF57124D12}" destId="{5782CEB8-A44E-4D88-86F9-F940E22A0352}" srcOrd="0" destOrd="0" presId="urn:microsoft.com/office/officeart/2005/8/layout/pList1"/>
    <dgm:cxn modelId="{CE876240-FF03-4647-929D-2E55919D3230}" type="presOf" srcId="{CA364260-3E95-4E17-9CF4-97F2E95C58A4}" destId="{5B4D19C7-9D18-4DD8-8D0C-9AE4B70BD226}" srcOrd="0" destOrd="0" presId="urn:microsoft.com/office/officeart/2005/8/layout/pList1"/>
    <dgm:cxn modelId="{FEF959E9-9CBB-43AD-B6D5-77D75CA64C04}" type="presOf" srcId="{81A8B1FE-95A5-439D-A8FC-97EB09E7E497}" destId="{0097A0BA-D82A-40A6-B4A7-6CADD032E197}" srcOrd="0" destOrd="0" presId="urn:microsoft.com/office/officeart/2005/8/layout/pList1"/>
    <dgm:cxn modelId="{5C95CF6C-515A-45A5-BEA2-189269870DC6}" srcId="{81A8B1FE-95A5-439D-A8FC-97EB09E7E497}" destId="{024FA5D3-7498-477F-90E4-292850E27451}" srcOrd="0" destOrd="0" parTransId="{A53AD0A6-A524-45E6-AECF-574698174BA3}" sibTransId="{CA364260-3E95-4E17-9CF4-97F2E95C58A4}"/>
    <dgm:cxn modelId="{EE07DDF0-6F98-4361-AF10-07234DCAB310}" srcId="{81A8B1FE-95A5-439D-A8FC-97EB09E7E497}" destId="{F6A75E8A-D71C-4F31-A419-2DFF493451FC}" srcOrd="1" destOrd="0" parTransId="{D561C087-2A1D-4C69-8EB4-FA0E45EFF714}" sibTransId="{D25749B3-6F5E-4692-A0AE-55AFB10E61F2}"/>
    <dgm:cxn modelId="{7DAD42DD-F627-4ABF-B809-08C589912A24}" type="presOf" srcId="{D25749B3-6F5E-4692-A0AE-55AFB10E61F2}" destId="{C686C2B5-0B76-441E-A3E3-89C2D1F73AA0}" srcOrd="0" destOrd="0" presId="urn:microsoft.com/office/officeart/2005/8/layout/pList1"/>
    <dgm:cxn modelId="{E7DF5153-5F76-4374-A221-759A6756C11C}" type="presOf" srcId="{024FA5D3-7498-477F-90E4-292850E27451}" destId="{969E1B6A-8782-40B9-A1FC-F7C54C399E09}" srcOrd="0" destOrd="0" presId="urn:microsoft.com/office/officeart/2005/8/layout/pList1"/>
    <dgm:cxn modelId="{93147291-FF11-4FB9-AFC5-879FC618FEAE}" type="presParOf" srcId="{0097A0BA-D82A-40A6-B4A7-6CADD032E197}" destId="{6B79E2FE-714C-472E-AFBF-7FFFED17C48D}" srcOrd="0" destOrd="0" presId="urn:microsoft.com/office/officeart/2005/8/layout/pList1"/>
    <dgm:cxn modelId="{76DD2F8D-999D-4B24-9E34-30F41DBF0F58}" type="presParOf" srcId="{6B79E2FE-714C-472E-AFBF-7FFFED17C48D}" destId="{FBAA7DFF-EC90-4FB9-AFCE-47AE91A799B9}" srcOrd="0" destOrd="0" presId="urn:microsoft.com/office/officeart/2005/8/layout/pList1"/>
    <dgm:cxn modelId="{827BEF1B-1BD1-4134-B7FA-27B566301CE5}" type="presParOf" srcId="{6B79E2FE-714C-472E-AFBF-7FFFED17C48D}" destId="{969E1B6A-8782-40B9-A1FC-F7C54C399E09}" srcOrd="1" destOrd="0" presId="urn:microsoft.com/office/officeart/2005/8/layout/pList1"/>
    <dgm:cxn modelId="{2EA4A23A-E7C9-4D9B-874E-C98ABEF19021}" type="presParOf" srcId="{0097A0BA-D82A-40A6-B4A7-6CADD032E197}" destId="{5B4D19C7-9D18-4DD8-8D0C-9AE4B70BD226}" srcOrd="1" destOrd="0" presId="urn:microsoft.com/office/officeart/2005/8/layout/pList1"/>
    <dgm:cxn modelId="{607532AE-7FE2-4C8A-B5D3-5CFB14C87EA4}" type="presParOf" srcId="{0097A0BA-D82A-40A6-B4A7-6CADD032E197}" destId="{9E3285C7-FEB7-4A4A-B316-DE1835B620B1}" srcOrd="2" destOrd="0" presId="urn:microsoft.com/office/officeart/2005/8/layout/pList1"/>
    <dgm:cxn modelId="{BEC2550A-3C63-441F-ACAE-244860B4F44D}" type="presParOf" srcId="{9E3285C7-FEB7-4A4A-B316-DE1835B620B1}" destId="{BBB07674-1A80-41BC-9868-86CB6E4C9C17}" srcOrd="0" destOrd="0" presId="urn:microsoft.com/office/officeart/2005/8/layout/pList1"/>
    <dgm:cxn modelId="{CB67441C-F15C-4B3F-9D80-B549CB6863D0}" type="presParOf" srcId="{9E3285C7-FEB7-4A4A-B316-DE1835B620B1}" destId="{A06E9062-76D5-4BC2-B443-3F6F6C7B193C}" srcOrd="1" destOrd="0" presId="urn:microsoft.com/office/officeart/2005/8/layout/pList1"/>
    <dgm:cxn modelId="{418199E0-1266-49A8-90FE-F2CB79AE9F78}" type="presParOf" srcId="{0097A0BA-D82A-40A6-B4A7-6CADD032E197}" destId="{C686C2B5-0B76-441E-A3E3-89C2D1F73AA0}" srcOrd="3" destOrd="0" presId="urn:microsoft.com/office/officeart/2005/8/layout/pList1"/>
    <dgm:cxn modelId="{14FA496E-A244-4A49-911E-AFC697394A5E}" type="presParOf" srcId="{0097A0BA-D82A-40A6-B4A7-6CADD032E197}" destId="{F9E135FB-0C17-490A-8A96-06E40920F220}" srcOrd="4" destOrd="0" presId="urn:microsoft.com/office/officeart/2005/8/layout/pList1"/>
    <dgm:cxn modelId="{9A1EBB1C-106A-4D28-BDF9-F78C95FD9397}" type="presParOf" srcId="{F9E135FB-0C17-490A-8A96-06E40920F220}" destId="{3D724D4D-A65E-4A15-9804-B3CE0DAF3C9B}" srcOrd="0" destOrd="0" presId="urn:microsoft.com/office/officeart/2005/8/layout/pList1"/>
    <dgm:cxn modelId="{B8A8D46B-00C4-43CC-B377-94FBCD23DE92}" type="presParOf" srcId="{F9E135FB-0C17-490A-8A96-06E40920F220}" destId="{5782CEB8-A44E-4D88-86F9-F940E22A0352}"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A7DFF-EC90-4FB9-AFCE-47AE91A799B9}">
      <dsp:nvSpPr>
        <dsp:cNvPr id="0" name=""/>
        <dsp:cNvSpPr/>
      </dsp:nvSpPr>
      <dsp:spPr>
        <a:xfrm>
          <a:off x="148657" y="759384"/>
          <a:ext cx="2666783" cy="1985641"/>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a:noFill/>
        </a:ln>
        <a:effectLst>
          <a:outerShdw blurRad="38100" dist="254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969E1B6A-8782-40B9-A1FC-F7C54C399E09}">
      <dsp:nvSpPr>
        <dsp:cNvPr id="0" name=""/>
        <dsp:cNvSpPr/>
      </dsp:nvSpPr>
      <dsp:spPr>
        <a:xfrm>
          <a:off x="304560" y="2714494"/>
          <a:ext cx="2664544" cy="98854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1376" tIns="341376" rIns="341376" bIns="0" numCol="1" spcCol="1270" anchor="t" anchorCtr="0">
          <a:noAutofit/>
        </a:bodyPr>
        <a:lstStyle/>
        <a:p>
          <a:pPr lvl="0" algn="ctr" defTabSz="2133600">
            <a:lnSpc>
              <a:spcPct val="90000"/>
            </a:lnSpc>
            <a:spcBef>
              <a:spcPct val="0"/>
            </a:spcBef>
            <a:spcAft>
              <a:spcPct val="35000"/>
            </a:spcAft>
          </a:pPr>
          <a:r>
            <a:rPr lang="nb-NO" sz="4800" kern="1200" dirty="0"/>
            <a:t> </a:t>
          </a:r>
        </a:p>
      </dsp:txBody>
      <dsp:txXfrm>
        <a:off x="304560" y="2714494"/>
        <a:ext cx="2664544" cy="988546"/>
      </dsp:txXfrm>
    </dsp:sp>
    <dsp:sp modelId="{BBB07674-1A80-41BC-9868-86CB6E4C9C17}">
      <dsp:nvSpPr>
        <dsp:cNvPr id="0" name=""/>
        <dsp:cNvSpPr/>
      </dsp:nvSpPr>
      <dsp:spPr>
        <a:xfrm>
          <a:off x="3284086" y="293013"/>
          <a:ext cx="3715201" cy="2818337"/>
        </a:xfrm>
        <a:prstGeom prst="round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A06E9062-76D5-4BC2-B443-3F6F6C7B193C}">
      <dsp:nvSpPr>
        <dsp:cNvPr id="0" name=""/>
        <dsp:cNvSpPr/>
      </dsp:nvSpPr>
      <dsp:spPr>
        <a:xfrm>
          <a:off x="3760413" y="2628546"/>
          <a:ext cx="2664544" cy="98854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1376" tIns="341376" rIns="341376" bIns="0" numCol="1" spcCol="1270" anchor="t" anchorCtr="0">
          <a:noAutofit/>
        </a:bodyPr>
        <a:lstStyle/>
        <a:p>
          <a:pPr lvl="0" algn="ctr" defTabSz="2133600">
            <a:lnSpc>
              <a:spcPct val="90000"/>
            </a:lnSpc>
            <a:spcBef>
              <a:spcPct val="0"/>
            </a:spcBef>
            <a:spcAft>
              <a:spcPct val="35000"/>
            </a:spcAft>
          </a:pPr>
          <a:endParaRPr lang="nb-NO" sz="4800" kern="1200" dirty="0"/>
        </a:p>
      </dsp:txBody>
      <dsp:txXfrm>
        <a:off x="3760413" y="2628546"/>
        <a:ext cx="2664544" cy="988546"/>
      </dsp:txXfrm>
    </dsp:sp>
    <dsp:sp modelId="{3D724D4D-A65E-4A15-9804-B3CE0DAF3C9B}">
      <dsp:nvSpPr>
        <dsp:cNvPr id="0" name=""/>
        <dsp:cNvSpPr/>
      </dsp:nvSpPr>
      <dsp:spPr>
        <a:xfrm>
          <a:off x="2167652" y="3749582"/>
          <a:ext cx="3342618" cy="2384191"/>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5132" r="15132"/>
          </a:stretch>
        </a:blipFill>
        <a:ln>
          <a:noFill/>
        </a:ln>
        <a:effectLst>
          <a:outerShdw blurRad="38100" dist="254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5782CEB8-A44E-4D88-86F9-F940E22A0352}">
      <dsp:nvSpPr>
        <dsp:cNvPr id="0" name=""/>
        <dsp:cNvSpPr/>
      </dsp:nvSpPr>
      <dsp:spPr>
        <a:xfrm>
          <a:off x="2307248" y="5696312"/>
          <a:ext cx="2664544" cy="98854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1376" tIns="341376" rIns="341376" bIns="0" numCol="1" spcCol="1270" anchor="t" anchorCtr="0">
          <a:noAutofit/>
        </a:bodyPr>
        <a:lstStyle/>
        <a:p>
          <a:pPr lvl="0" algn="ctr" defTabSz="2133600">
            <a:lnSpc>
              <a:spcPct val="90000"/>
            </a:lnSpc>
            <a:spcBef>
              <a:spcPct val="0"/>
            </a:spcBef>
            <a:spcAft>
              <a:spcPct val="35000"/>
            </a:spcAft>
          </a:pPr>
          <a:r>
            <a:rPr lang="nb-NO" sz="4800" kern="1200" dirty="0"/>
            <a:t> </a:t>
          </a:r>
        </a:p>
      </dsp:txBody>
      <dsp:txXfrm>
        <a:off x="2307248" y="5696312"/>
        <a:ext cx="2664544" cy="988546"/>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DF81A-103D-4660-963B-CF404C1106DD}" type="datetimeFigureOut">
              <a:rPr lang="en-US" smtClean="0"/>
              <a:t>5/19/2016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3C002C-EA75-417D-8C7D-A6E7E178FA03}" type="slidenum">
              <a:rPr lang="en-US" smtClean="0"/>
              <a:t>‹#›</a:t>
            </a:fld>
            <a:endParaRPr lang="en-US"/>
          </a:p>
        </p:txBody>
      </p:sp>
    </p:spTree>
    <p:extLst>
      <p:ext uri="{BB962C8B-B14F-4D97-AF65-F5344CB8AC3E}">
        <p14:creationId xmlns:p14="http://schemas.microsoft.com/office/powerpoint/2010/main" val="939318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2EF9C-BF1D-4498-81C1-9B18786771CD}" type="datetimeFigureOut">
              <a:rPr lang="en-US" smtClean="0"/>
              <a:t>5/19/2016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DEDCCA-2AF6-4EA4-A709-E2134A785416}" type="slidenum">
              <a:rPr lang="en-US" smtClean="0"/>
              <a:t>‹#›</a:t>
            </a:fld>
            <a:endParaRPr lang="en-US"/>
          </a:p>
        </p:txBody>
      </p:sp>
    </p:spTree>
    <p:extLst>
      <p:ext uri="{BB962C8B-B14F-4D97-AF65-F5344CB8AC3E}">
        <p14:creationId xmlns:p14="http://schemas.microsoft.com/office/powerpoint/2010/main" val="3221600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C578FC-73F5-4B18-A057-559C5BC93CEA}"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43782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0CEDBD-CEE7-420C-BFDE-4FE5D959056F}"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89681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02797D-8505-4417-AECF-9814440366D6}"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57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A415ED-75C6-4380-AA98-E29D01F6DAC1}"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760176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29F602-A737-41C1-85F1-64DCF354B591}"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8640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95982D-E09C-46C5-B992-5B2951C70826}"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576742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4E95A-594D-43A9-B833-5CCA17B9934D}"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811884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11EF1-4012-423E-9AD4-CD5F3B9C95EC}"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84557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4ED3B-E52C-4935-9C74-2DC4DB9D5E55}"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27635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9160D6-A8E7-45F4-87E9-2EBF58EEEB3F}" type="datetime1">
              <a:rPr lang="en-GB" smtClean="0"/>
              <a:t>19/05/2016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48163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4D5E2D-E595-4357-B1BE-CAEDDA2DFFFA}" type="datetime1">
              <a:rPr lang="en-GB" smtClean="0"/>
              <a:t>19/05/2016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24490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901AD-2D6B-4A8E-B9A5-EA786084FF11}" type="datetime1">
              <a:rPr lang="en-GB" smtClean="0"/>
              <a:t>19/05/2016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99958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2838E9-1ED6-4611-9920-1C8B13AE1E31}" type="datetime1">
              <a:rPr lang="en-GB" smtClean="0"/>
              <a:t>19/05/2016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089490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B974E-0988-4B84-89D2-4DDE46D0C4F2}" type="datetime1">
              <a:rPr lang="en-GB" smtClean="0"/>
              <a:t>19/05/2016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644900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64AF9B-9EFB-4A2C-A36F-22C7FCE8BA93}" type="datetime1">
              <a:rPr lang="en-GB" smtClean="0"/>
              <a:t>19/05/2016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45182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D9C2B2-6489-4C0E-93BF-B96B11D6ACC8}" type="datetime1">
              <a:rPr lang="en-GB" smtClean="0"/>
              <a:t>19/05/2016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543591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AA6428-CD64-4161-AF6C-AB16CEB53510}" type="datetime1">
              <a:rPr lang="en-GB" smtClean="0"/>
              <a:t>19/05/2016</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34A188-82D1-4EB2-88FD-73009A1FE69F}" type="slidenum">
              <a:rPr lang="en-GB" smtClean="0"/>
              <a:t>‹#›</a:t>
            </a:fld>
            <a:endParaRPr lang="en-GB"/>
          </a:p>
        </p:txBody>
      </p:sp>
    </p:spTree>
    <p:extLst>
      <p:ext uri="{BB962C8B-B14F-4D97-AF65-F5344CB8AC3E}">
        <p14:creationId xmlns:p14="http://schemas.microsoft.com/office/powerpoint/2010/main" val="2514598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www.umsl.edu/~sauterv/analysis/488_f01_papers/Ohlendorf.htm" TargetMode="External"/><Relationship Id="rId2" Type="http://schemas.openxmlformats.org/officeDocument/2006/relationships/hyperlink" Target="http://www.idef.com/" TargetMode="External"/><Relationship Id="rId1" Type="http://schemas.openxmlformats.org/officeDocument/2006/relationships/slideLayout" Target="../slideLayouts/slideLayout2.xml"/><Relationship Id="rId6" Type="http://schemas.openxmlformats.org/officeDocument/2006/relationships/hyperlink" Target="http://www.bsdsolutions.com/about-us/bsd-news/2012/04/3-reasons-to-use-direct-digital-control-systems-in-hvac/" TargetMode="External"/><Relationship Id="rId5" Type="http://schemas.openxmlformats.org/officeDocument/2006/relationships/hyperlink" Target="http://www.personalityexplorer.com/freeresources/conflictmanagementtechniques.aspx" TargetMode="External"/><Relationship Id="rId4" Type="http://schemas.openxmlformats.org/officeDocument/2006/relationships/hyperlink" Target="http://www.cppasiapacific.com/overview/TKI-11"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48961" y="1013789"/>
            <a:ext cx="8965095" cy="2325757"/>
          </a:xfrm>
        </p:spPr>
        <p:txBody>
          <a:bodyPr/>
          <a:lstStyle/>
          <a:p>
            <a:pPr algn="ctr"/>
            <a:r>
              <a:rPr lang="fr-FR" dirty="0"/>
              <a:t/>
            </a:r>
            <a:br>
              <a:rPr lang="fr-FR" dirty="0"/>
            </a:br>
            <a:r>
              <a:rPr lang="fr-FR" dirty="0"/>
              <a:t>ES-SES4000</a:t>
            </a:r>
            <a:br>
              <a:rPr lang="fr-FR" dirty="0"/>
            </a:br>
            <a:r>
              <a:rPr lang="fr-FR" dirty="0"/>
              <a:t>Facility Mangement Project</a:t>
            </a:r>
            <a:endParaRPr lang="en-US" dirty="0"/>
          </a:p>
        </p:txBody>
      </p:sp>
      <p:sp>
        <p:nvSpPr>
          <p:cNvPr id="3" name="Undertittel 2"/>
          <p:cNvSpPr>
            <a:spLocks noGrp="1"/>
          </p:cNvSpPr>
          <p:nvPr>
            <p:ph type="subTitle" idx="1"/>
          </p:nvPr>
        </p:nvSpPr>
        <p:spPr>
          <a:xfrm>
            <a:off x="1348040" y="465339"/>
            <a:ext cx="7766936" cy="1096899"/>
          </a:xfrm>
        </p:spPr>
        <p:txBody>
          <a:bodyPr>
            <a:normAutofit/>
          </a:bodyPr>
          <a:lstStyle/>
          <a:p>
            <a:pPr algn="ctr"/>
            <a:r>
              <a:rPr lang="nb-NO" sz="2400" b="1" dirty="0">
                <a:latin typeface="Agency FB" panose="020B0503020202020204" pitchFamily="34" charset="0"/>
              </a:rPr>
              <a:t>Southeast University College of Norway</a:t>
            </a:r>
            <a:endParaRPr lang="en-GB" sz="2400" b="1" dirty="0">
              <a:latin typeface="Agency FB" panose="020B0503020202020204" pitchFamily="34" charset="0"/>
            </a:endParaRPr>
          </a:p>
        </p:txBody>
      </p:sp>
      <p:sp>
        <p:nvSpPr>
          <p:cNvPr id="6" name="Rectangle 5"/>
          <p:cNvSpPr/>
          <p:nvPr/>
        </p:nvSpPr>
        <p:spPr>
          <a:xfrm>
            <a:off x="1093304" y="4059493"/>
            <a:ext cx="5009321" cy="1938992"/>
          </a:xfrm>
          <a:prstGeom prst="rect">
            <a:avLst/>
          </a:prstGeom>
        </p:spPr>
        <p:txBody>
          <a:bodyPr wrap="square">
            <a:spAutoFit/>
          </a:bodyPr>
          <a:lstStyle/>
          <a:p>
            <a:r>
              <a:rPr lang="fr-FR" sz="2000" b="1" i="1" u="sng" dirty="0" err="1">
                <a:solidFill>
                  <a:srgbClr val="FF0000"/>
                </a:solidFill>
              </a:rPr>
              <a:t>NovoFM</a:t>
            </a:r>
            <a:r>
              <a:rPr lang="fr-FR" sz="2000" b="1" i="1" u="sng" dirty="0">
                <a:solidFill>
                  <a:srgbClr val="FF0000"/>
                </a:solidFill>
              </a:rPr>
              <a:t> team:</a:t>
            </a:r>
          </a:p>
          <a:p>
            <a:endParaRPr lang="fr-FR" sz="2000" b="1" i="1" u="sng" dirty="0">
              <a:solidFill>
                <a:srgbClr val="FF0000"/>
              </a:solidFill>
            </a:endParaRPr>
          </a:p>
          <a:p>
            <a:pPr marL="342900" indent="-342900">
              <a:buFont typeface="Wingdings" panose="05000000000000000000" pitchFamily="2" charset="2"/>
              <a:buChar char="§"/>
            </a:pPr>
            <a:r>
              <a:rPr lang="fr-FR" sz="2000" b="1" dirty="0"/>
              <a:t>Badis Madani (Project Manager)</a:t>
            </a:r>
          </a:p>
          <a:p>
            <a:pPr marL="342900" indent="-342900">
              <a:buFont typeface="Wingdings" panose="05000000000000000000" pitchFamily="2" charset="2"/>
              <a:buChar char="§"/>
            </a:pPr>
            <a:r>
              <a:rPr lang="fr-FR" sz="2000" b="1" dirty="0"/>
              <a:t>H</a:t>
            </a:r>
            <a:r>
              <a:rPr lang="nb-NO" sz="2000" b="1" dirty="0"/>
              <a:t>å</a:t>
            </a:r>
            <a:r>
              <a:rPr lang="fr-FR" sz="2000" b="1" dirty="0" err="1"/>
              <a:t>kon</a:t>
            </a:r>
            <a:r>
              <a:rPr lang="fr-FR" sz="2000" b="1" dirty="0"/>
              <a:t> </a:t>
            </a:r>
            <a:r>
              <a:rPr lang="fr-FR" sz="2000" b="1" dirty="0" err="1"/>
              <a:t>Hedlund</a:t>
            </a:r>
            <a:r>
              <a:rPr lang="fr-FR" sz="2000" b="1" dirty="0"/>
              <a:t> (System </a:t>
            </a:r>
            <a:r>
              <a:rPr lang="fr-FR" sz="2000" b="1" dirty="0" err="1"/>
              <a:t>Engineer</a:t>
            </a:r>
            <a:r>
              <a:rPr lang="fr-FR" sz="2000" b="1" dirty="0"/>
              <a:t>)</a:t>
            </a:r>
          </a:p>
          <a:p>
            <a:pPr marL="342900" indent="-342900">
              <a:buFont typeface="Wingdings" panose="05000000000000000000" pitchFamily="2" charset="2"/>
              <a:buChar char="§"/>
            </a:pPr>
            <a:r>
              <a:rPr lang="fr-FR" sz="2000" b="1" dirty="0" err="1"/>
              <a:t>Zhili</a:t>
            </a:r>
            <a:r>
              <a:rPr lang="fr-FR" sz="2000" b="1" dirty="0"/>
              <a:t> </a:t>
            </a:r>
            <a:r>
              <a:rPr lang="fr-FR" sz="2000" b="1" dirty="0" err="1"/>
              <a:t>Shao</a:t>
            </a:r>
            <a:endParaRPr lang="fr-FR" sz="2000" b="1" dirty="0"/>
          </a:p>
          <a:p>
            <a:pPr marL="342900" indent="-342900">
              <a:buFont typeface="Wingdings" panose="05000000000000000000" pitchFamily="2" charset="2"/>
              <a:buChar char="§"/>
            </a:pPr>
            <a:r>
              <a:rPr lang="fr-FR" sz="2000" b="1" dirty="0"/>
              <a:t>Arshad </a:t>
            </a:r>
            <a:r>
              <a:rPr lang="fr-FR" sz="2000" b="1" dirty="0" err="1"/>
              <a:t>Shakil</a:t>
            </a:r>
            <a:endParaRPr lang="en-US" sz="2000" b="1" dirty="0"/>
          </a:p>
        </p:txBody>
      </p:sp>
      <p:sp>
        <p:nvSpPr>
          <p:cNvPr id="7" name="Rectangle 6"/>
          <p:cNvSpPr/>
          <p:nvPr/>
        </p:nvSpPr>
        <p:spPr>
          <a:xfrm>
            <a:off x="6424559" y="4628879"/>
            <a:ext cx="2690417" cy="400110"/>
          </a:xfrm>
          <a:prstGeom prst="rect">
            <a:avLst/>
          </a:prstGeom>
        </p:spPr>
        <p:txBody>
          <a:bodyPr wrap="none">
            <a:spAutoFit/>
          </a:bodyPr>
          <a:lstStyle/>
          <a:p>
            <a:r>
              <a:rPr lang="fr-FR" sz="2000" b="1" dirty="0"/>
              <a:t>Prof. </a:t>
            </a:r>
            <a:r>
              <a:rPr lang="fr-FR" sz="2000" b="1" dirty="0" err="1"/>
              <a:t>Aurilla</a:t>
            </a:r>
            <a:r>
              <a:rPr lang="fr-FR" sz="2000" b="1" dirty="0"/>
              <a:t> </a:t>
            </a:r>
            <a:r>
              <a:rPr lang="fr-FR" sz="2000" b="1" dirty="0" err="1"/>
              <a:t>Arntzen</a:t>
            </a:r>
            <a:endParaRPr lang="en-US" sz="2000" b="1" dirty="0"/>
          </a:p>
        </p:txBody>
      </p:sp>
      <p:sp>
        <p:nvSpPr>
          <p:cNvPr id="2" name="Rectangle 1"/>
          <p:cNvSpPr/>
          <p:nvPr/>
        </p:nvSpPr>
        <p:spPr>
          <a:xfrm>
            <a:off x="6424559" y="4059493"/>
            <a:ext cx="1492716" cy="369332"/>
          </a:xfrm>
          <a:prstGeom prst="rect">
            <a:avLst/>
          </a:prstGeom>
        </p:spPr>
        <p:txBody>
          <a:bodyPr wrap="none">
            <a:spAutoFit/>
          </a:bodyPr>
          <a:lstStyle/>
          <a:p>
            <a:r>
              <a:rPr lang="en-US" b="1" i="1" u="sng" dirty="0" smtClean="0">
                <a:solidFill>
                  <a:srgbClr val="FF0000"/>
                </a:solidFill>
              </a:rPr>
              <a:t>Supervisor </a:t>
            </a:r>
            <a:r>
              <a:rPr lang="fr-FR" b="1" i="1" u="sng" dirty="0" smtClean="0">
                <a:solidFill>
                  <a:srgbClr val="FF0000"/>
                </a:solidFill>
              </a:rPr>
              <a:t>:</a:t>
            </a:r>
            <a:endParaRPr lang="fr-FR" b="1" i="1" u="sng" dirty="0">
              <a:solidFill>
                <a:srgbClr val="FF0000"/>
              </a:solidFill>
            </a:endParaRPr>
          </a:p>
        </p:txBody>
      </p:sp>
    </p:spTree>
    <p:extLst>
      <p:ext uri="{BB962C8B-B14F-4D97-AF65-F5344CB8AC3E}">
        <p14:creationId xmlns:p14="http://schemas.microsoft.com/office/powerpoint/2010/main" val="692831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Stakeholders</a:t>
            </a:r>
            <a:endParaRPr lang="en-GB" dirty="0"/>
          </a:p>
        </p:txBody>
      </p:sp>
      <p:sp>
        <p:nvSpPr>
          <p:cNvPr id="3" name="Plassholder for innhold 2"/>
          <p:cNvSpPr>
            <a:spLocks noGrp="1"/>
          </p:cNvSpPr>
          <p:nvPr>
            <p:ph sz="half" idx="1"/>
          </p:nvPr>
        </p:nvSpPr>
        <p:spPr/>
        <p:txBody>
          <a:bodyPr/>
          <a:lstStyle/>
          <a:p>
            <a:r>
              <a:rPr lang="en-GB" dirty="0"/>
              <a:t>Defined five stakeholders</a:t>
            </a:r>
          </a:p>
          <a:p>
            <a:pPr lvl="1"/>
            <a:r>
              <a:rPr lang="en-GB" dirty="0"/>
              <a:t>Users</a:t>
            </a:r>
          </a:p>
          <a:p>
            <a:pPr lvl="1"/>
            <a:r>
              <a:rPr lang="en-GB" dirty="0"/>
              <a:t>Facility manager</a:t>
            </a:r>
          </a:p>
          <a:p>
            <a:pPr lvl="1"/>
            <a:r>
              <a:rPr lang="en-GB" dirty="0"/>
              <a:t>HVAC vendor</a:t>
            </a:r>
          </a:p>
          <a:p>
            <a:pPr lvl="1"/>
            <a:r>
              <a:rPr lang="en-GB" dirty="0"/>
              <a:t>Estate owner</a:t>
            </a:r>
          </a:p>
          <a:p>
            <a:pPr lvl="1"/>
            <a:r>
              <a:rPr lang="en-GB" dirty="0"/>
              <a:t>Government</a:t>
            </a:r>
          </a:p>
        </p:txBody>
      </p:sp>
      <p:sp>
        <p:nvSpPr>
          <p:cNvPr id="5" name="Slide Number Placeholder 4"/>
          <p:cNvSpPr>
            <a:spLocks noGrp="1"/>
          </p:cNvSpPr>
          <p:nvPr>
            <p:ph type="sldNum" sz="quarter" idx="12"/>
          </p:nvPr>
        </p:nvSpPr>
        <p:spPr/>
        <p:txBody>
          <a:bodyPr/>
          <a:lstStyle/>
          <a:p>
            <a:fld id="{7D34A188-82D1-4EB2-88FD-73009A1FE69F}" type="slidenum">
              <a:rPr lang="en-GB" sz="1600"/>
              <a:t>10</a:t>
            </a:fld>
            <a:endParaRPr lang="en-GB" sz="1600" dirty="0"/>
          </a:p>
        </p:txBody>
      </p:sp>
    </p:spTree>
    <p:extLst>
      <p:ext uri="{BB962C8B-B14F-4D97-AF65-F5344CB8AC3E}">
        <p14:creationId xmlns:p14="http://schemas.microsoft.com/office/powerpoint/2010/main" val="9641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Survey analysis </a:t>
            </a:r>
          </a:p>
        </p:txBody>
      </p:sp>
      <p:sp>
        <p:nvSpPr>
          <p:cNvPr id="3" name="Plassholder for innhold 2"/>
          <p:cNvSpPr>
            <a:spLocks noGrp="1"/>
          </p:cNvSpPr>
          <p:nvPr>
            <p:ph idx="1"/>
          </p:nvPr>
        </p:nvSpPr>
        <p:spPr>
          <a:xfrm>
            <a:off x="677334" y="1930400"/>
            <a:ext cx="8596668" cy="3880773"/>
          </a:xfrm>
        </p:spPr>
        <p:txBody>
          <a:bodyPr>
            <a:normAutofit/>
          </a:bodyPr>
          <a:lstStyle/>
          <a:p>
            <a:r>
              <a:rPr lang="en-GB" dirty="0"/>
              <a:t>Questionnaires and online survey were used</a:t>
            </a:r>
          </a:p>
          <a:p>
            <a:r>
              <a:rPr lang="en-GB" dirty="0"/>
              <a:t>63 people questioned, 15 were employees and the rest students</a:t>
            </a:r>
          </a:p>
          <a:p>
            <a:r>
              <a:rPr lang="en-GB" dirty="0"/>
              <a:t>They were asked questions about age, occupation, how satisfied they were about indoor environment, what they would want to change if they had the chance, and how they want to change it.</a:t>
            </a:r>
          </a:p>
        </p:txBody>
      </p:sp>
      <p:sp>
        <p:nvSpPr>
          <p:cNvPr id="5" name="Slide Number Placeholder 4"/>
          <p:cNvSpPr>
            <a:spLocks noGrp="1"/>
          </p:cNvSpPr>
          <p:nvPr>
            <p:ph type="sldNum" sz="quarter" idx="12"/>
          </p:nvPr>
        </p:nvSpPr>
        <p:spPr/>
        <p:txBody>
          <a:bodyPr/>
          <a:lstStyle/>
          <a:p>
            <a:fld id="{7D34A188-82D1-4EB2-88FD-73009A1FE69F}" type="slidenum">
              <a:rPr lang="en-GB" sz="1600"/>
              <a:t>11</a:t>
            </a:fld>
            <a:endParaRPr lang="en-GB" sz="1600" dirty="0"/>
          </a:p>
        </p:txBody>
      </p:sp>
    </p:spTree>
    <p:extLst>
      <p:ext uri="{BB962C8B-B14F-4D97-AF65-F5344CB8AC3E}">
        <p14:creationId xmlns:p14="http://schemas.microsoft.com/office/powerpoint/2010/main" val="85135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Would you like to be able to regulate?</a:t>
            </a:r>
          </a:p>
        </p:txBody>
      </p:sp>
      <p:sp>
        <p:nvSpPr>
          <p:cNvPr id="3" name="Slide Number Placeholder 2"/>
          <p:cNvSpPr>
            <a:spLocks noGrp="1"/>
          </p:cNvSpPr>
          <p:nvPr>
            <p:ph type="sldNum" sz="quarter" idx="12"/>
          </p:nvPr>
        </p:nvSpPr>
        <p:spPr/>
        <p:txBody>
          <a:bodyPr/>
          <a:lstStyle/>
          <a:p>
            <a:fld id="{7D34A188-82D1-4EB2-88FD-73009A1FE69F}" type="slidenum">
              <a:rPr lang="en-GB" sz="1600"/>
              <a:t>12</a:t>
            </a:fld>
            <a:endParaRPr lang="en-GB" sz="1600" dirty="0"/>
          </a:p>
        </p:txBody>
      </p:sp>
      <p:pic>
        <p:nvPicPr>
          <p:cNvPr id="5" name="Picture 4"/>
          <p:cNvPicPr>
            <a:picLocks noChangeAspect="1"/>
          </p:cNvPicPr>
          <p:nvPr/>
        </p:nvPicPr>
        <p:blipFill>
          <a:blip r:embed="rId2"/>
          <a:stretch>
            <a:fillRect/>
          </a:stretch>
        </p:blipFill>
        <p:spPr>
          <a:xfrm>
            <a:off x="572742" y="2319958"/>
            <a:ext cx="10039350" cy="2397816"/>
          </a:xfrm>
          <a:prstGeom prst="rect">
            <a:avLst/>
          </a:prstGeom>
        </p:spPr>
      </p:pic>
    </p:spTree>
    <p:extLst>
      <p:ext uri="{BB962C8B-B14F-4D97-AF65-F5344CB8AC3E}">
        <p14:creationId xmlns:p14="http://schemas.microsoft.com/office/powerpoint/2010/main" val="3924994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What solution do you prefer?</a:t>
            </a:r>
          </a:p>
        </p:txBody>
      </p:sp>
      <p:sp>
        <p:nvSpPr>
          <p:cNvPr id="3" name="Slide Number Placeholder 2"/>
          <p:cNvSpPr>
            <a:spLocks noGrp="1"/>
          </p:cNvSpPr>
          <p:nvPr>
            <p:ph type="sldNum" sz="quarter" idx="12"/>
          </p:nvPr>
        </p:nvSpPr>
        <p:spPr/>
        <p:txBody>
          <a:bodyPr/>
          <a:lstStyle/>
          <a:p>
            <a:fld id="{7D34A188-82D1-4EB2-88FD-73009A1FE69F}" type="slidenum">
              <a:rPr lang="en-GB" sz="1600"/>
              <a:t>13</a:t>
            </a:fld>
            <a:endParaRPr lang="en-GB" sz="1600" dirty="0"/>
          </a:p>
        </p:txBody>
      </p:sp>
      <p:pic>
        <p:nvPicPr>
          <p:cNvPr id="6" name="Picture 5"/>
          <p:cNvPicPr>
            <a:picLocks noChangeAspect="1"/>
          </p:cNvPicPr>
          <p:nvPr/>
        </p:nvPicPr>
        <p:blipFill>
          <a:blip r:embed="rId2"/>
          <a:stretch>
            <a:fillRect/>
          </a:stretch>
        </p:blipFill>
        <p:spPr>
          <a:xfrm>
            <a:off x="677334" y="1930400"/>
            <a:ext cx="10029825" cy="3781425"/>
          </a:xfrm>
          <a:prstGeom prst="rect">
            <a:avLst/>
          </a:prstGeom>
        </p:spPr>
      </p:pic>
    </p:spTree>
    <p:extLst>
      <p:ext uri="{BB962C8B-B14F-4D97-AF65-F5344CB8AC3E}">
        <p14:creationId xmlns:p14="http://schemas.microsoft.com/office/powerpoint/2010/main" val="2236183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 requirements</a:t>
            </a:r>
          </a:p>
        </p:txBody>
      </p:sp>
      <p:sp>
        <p:nvSpPr>
          <p:cNvPr id="3" name="Content Placeholder 2"/>
          <p:cNvSpPr>
            <a:spLocks noGrp="1"/>
          </p:cNvSpPr>
          <p:nvPr>
            <p:ph sz="half" idx="1"/>
          </p:nvPr>
        </p:nvSpPr>
        <p:spPr>
          <a:xfrm>
            <a:off x="677334" y="2160589"/>
            <a:ext cx="8789939" cy="3880772"/>
          </a:xfrm>
        </p:spPr>
        <p:txBody>
          <a:bodyPr/>
          <a:lstStyle/>
          <a:p>
            <a:pPr lvl="0"/>
            <a:r>
              <a:rPr lang="en-US" dirty="0"/>
              <a:t>Being able to track the temperature, humidity, indoor air quality (CO2 level)</a:t>
            </a:r>
          </a:p>
          <a:p>
            <a:pPr lvl="0"/>
            <a:r>
              <a:rPr lang="en-US" dirty="0"/>
              <a:t>Being able to change the temperature as they like accordingly as well as the humidity, and indoor air quality</a:t>
            </a:r>
          </a:p>
          <a:p>
            <a:pPr lvl="0"/>
            <a:r>
              <a:rPr lang="en-US" dirty="0"/>
              <a:t>Ease of use</a:t>
            </a:r>
          </a:p>
          <a:p>
            <a:pPr lvl="0"/>
            <a:r>
              <a:rPr lang="en-US" dirty="0"/>
              <a:t>Accessibility </a:t>
            </a:r>
          </a:p>
        </p:txBody>
      </p:sp>
      <p:sp>
        <p:nvSpPr>
          <p:cNvPr id="5" name="Slide Number Placeholder 4"/>
          <p:cNvSpPr>
            <a:spLocks noGrp="1"/>
          </p:cNvSpPr>
          <p:nvPr>
            <p:ph type="sldNum" sz="quarter" idx="12"/>
          </p:nvPr>
        </p:nvSpPr>
        <p:spPr/>
        <p:txBody>
          <a:bodyPr/>
          <a:lstStyle/>
          <a:p>
            <a:fld id="{7D34A188-82D1-4EB2-88FD-73009A1FE69F}" type="slidenum">
              <a:rPr lang="en-GB" sz="1600" smtClean="0"/>
              <a:t>14</a:t>
            </a:fld>
            <a:endParaRPr lang="en-GB" sz="1600" dirty="0"/>
          </a:p>
        </p:txBody>
      </p:sp>
    </p:spTree>
    <p:extLst>
      <p:ext uri="{BB962C8B-B14F-4D97-AF65-F5344CB8AC3E}">
        <p14:creationId xmlns:p14="http://schemas.microsoft.com/office/powerpoint/2010/main" val="1078056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CONOPS</a:t>
            </a:r>
            <a:endParaRPr lang="en-GB" dirty="0"/>
          </a:p>
        </p:txBody>
      </p:sp>
      <p:sp>
        <p:nvSpPr>
          <p:cNvPr id="3" name="Plassholder for innhold 2"/>
          <p:cNvSpPr>
            <a:spLocks noGrp="1"/>
          </p:cNvSpPr>
          <p:nvPr>
            <p:ph idx="1"/>
          </p:nvPr>
        </p:nvSpPr>
        <p:spPr/>
        <p:txBody>
          <a:bodyPr/>
          <a:lstStyle/>
          <a:p>
            <a:endParaRPr lang="en-GB" dirty="0"/>
          </a:p>
          <a:p>
            <a:endParaRPr lang="en-GB" dirty="0"/>
          </a:p>
        </p:txBody>
      </p:sp>
      <p:pic>
        <p:nvPicPr>
          <p:cNvPr id="6" name="Picture 6"/>
          <p:cNvPicPr>
            <a:picLocks noGrp="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755711" y="1930400"/>
            <a:ext cx="9965267" cy="38052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Slide Number Placeholder 3"/>
          <p:cNvSpPr>
            <a:spLocks noGrp="1"/>
          </p:cNvSpPr>
          <p:nvPr>
            <p:ph type="sldNum" sz="quarter" idx="12"/>
          </p:nvPr>
        </p:nvSpPr>
        <p:spPr/>
        <p:txBody>
          <a:bodyPr/>
          <a:lstStyle/>
          <a:p>
            <a:fld id="{7D34A188-82D1-4EB2-88FD-73009A1FE69F}" type="slidenum">
              <a:rPr lang="en-GB" sz="1600" smtClean="0"/>
              <a:t>15</a:t>
            </a:fld>
            <a:endParaRPr lang="en-GB" sz="1600" dirty="0"/>
          </a:p>
        </p:txBody>
      </p:sp>
    </p:spTree>
    <p:extLst>
      <p:ext uri="{BB962C8B-B14F-4D97-AF65-F5344CB8AC3E}">
        <p14:creationId xmlns:p14="http://schemas.microsoft.com/office/powerpoint/2010/main" val="970382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Design alternatives</a:t>
            </a:r>
          </a:p>
        </p:txBody>
      </p:sp>
      <p:sp>
        <p:nvSpPr>
          <p:cNvPr id="3" name="Plassholder for innhold 2"/>
          <p:cNvSpPr>
            <a:spLocks noGrp="1"/>
          </p:cNvSpPr>
          <p:nvPr>
            <p:ph sz="half" idx="1"/>
          </p:nvPr>
        </p:nvSpPr>
        <p:spPr/>
        <p:txBody>
          <a:bodyPr>
            <a:normAutofit/>
          </a:bodyPr>
          <a:lstStyle/>
          <a:p>
            <a:r>
              <a:rPr lang="en-US" dirty="0"/>
              <a:t>Proposed three design concepts</a:t>
            </a:r>
          </a:p>
          <a:p>
            <a:pPr lvl="1"/>
            <a:r>
              <a:rPr lang="en-US" dirty="0"/>
              <a:t>Panel controller</a:t>
            </a:r>
          </a:p>
          <a:p>
            <a:pPr lvl="1"/>
            <a:r>
              <a:rPr lang="en-US" dirty="0"/>
              <a:t>Remote controller</a:t>
            </a:r>
          </a:p>
          <a:p>
            <a:pPr lvl="1"/>
            <a:r>
              <a:rPr lang="en-US" dirty="0"/>
              <a:t>Mobile app controller</a:t>
            </a:r>
          </a:p>
          <a:p>
            <a:r>
              <a:rPr lang="en-US" dirty="0"/>
              <a:t>Selection criteria</a:t>
            </a:r>
          </a:p>
          <a:p>
            <a:pPr lvl="1"/>
            <a:r>
              <a:rPr lang="en-US" dirty="0"/>
              <a:t>Initial cost</a:t>
            </a:r>
          </a:p>
          <a:p>
            <a:pPr lvl="1"/>
            <a:r>
              <a:rPr lang="en-US" dirty="0"/>
              <a:t>Life-cycle cost</a:t>
            </a:r>
          </a:p>
          <a:p>
            <a:pPr lvl="1"/>
            <a:r>
              <a:rPr lang="en-US" dirty="0"/>
              <a:t>Easiness of use</a:t>
            </a:r>
          </a:p>
          <a:p>
            <a:pPr lvl="1"/>
            <a:r>
              <a:rPr lang="en-US" dirty="0"/>
              <a:t>Easiness of installing</a:t>
            </a:r>
          </a:p>
          <a:p>
            <a:pPr lvl="1"/>
            <a:endParaRPr lang="en-US" dirty="0"/>
          </a:p>
          <a:p>
            <a:endParaRPr lang="en-US" dirty="0"/>
          </a:p>
        </p:txBody>
      </p:sp>
      <p:graphicFrame>
        <p:nvGraphicFramePr>
          <p:cNvPr id="6" name="Plassholder for innhold 5"/>
          <p:cNvGraphicFramePr>
            <a:graphicFrameLocks noGrp="1"/>
          </p:cNvGraphicFramePr>
          <p:nvPr>
            <p:ph sz="half" idx="2"/>
            <p:extLst/>
          </p:nvPr>
        </p:nvGraphicFramePr>
        <p:xfrm>
          <a:off x="4667794" y="0"/>
          <a:ext cx="7279041" cy="6689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7D34A188-82D1-4EB2-88FD-73009A1FE69F}" type="slidenum">
              <a:rPr lang="en-GB" sz="1600"/>
              <a:t>16</a:t>
            </a:fld>
            <a:endParaRPr lang="en-GB" sz="1600" dirty="0"/>
          </a:p>
        </p:txBody>
      </p:sp>
    </p:spTree>
    <p:extLst>
      <p:ext uri="{BB962C8B-B14F-4D97-AF65-F5344CB8AC3E}">
        <p14:creationId xmlns:p14="http://schemas.microsoft.com/office/powerpoint/2010/main" val="2415088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r>
              <a:rPr lang="en-GB" dirty="0"/>
              <a:t>AHP matrix</a:t>
            </a:r>
          </a:p>
        </p:txBody>
      </p:sp>
      <p:graphicFrame>
        <p:nvGraphicFramePr>
          <p:cNvPr id="3" name="Plassholder for innhold 2"/>
          <p:cNvGraphicFramePr>
            <a:graphicFrameLocks noGrp="1"/>
          </p:cNvGraphicFramePr>
          <p:nvPr>
            <p:ph idx="1"/>
            <p:extLst/>
          </p:nvPr>
        </p:nvGraphicFramePr>
        <p:xfrm>
          <a:off x="693421" y="2021839"/>
          <a:ext cx="9991996" cy="3921761"/>
        </p:xfrm>
        <a:graphic>
          <a:graphicData uri="http://schemas.openxmlformats.org/drawingml/2006/table">
            <a:tbl>
              <a:tblPr firstRow="1" firstCol="1" bandRow="1">
                <a:tableStyleId>{5C22544A-7EE6-4342-B048-85BDC9FD1C3A}</a:tableStyleId>
              </a:tblPr>
              <a:tblGrid>
                <a:gridCol w="1976224">
                  <a:extLst>
                    <a:ext uri="{9D8B030D-6E8A-4147-A177-3AD203B41FA5}">
                      <a16:colId xmlns:a16="http://schemas.microsoft.com/office/drawing/2014/main" val="2448873389"/>
                    </a:ext>
                  </a:extLst>
                </a:gridCol>
                <a:gridCol w="1487557">
                  <a:extLst>
                    <a:ext uri="{9D8B030D-6E8A-4147-A177-3AD203B41FA5}">
                      <a16:colId xmlns:a16="http://schemas.microsoft.com/office/drawing/2014/main" val="3495021315"/>
                    </a:ext>
                  </a:extLst>
                </a:gridCol>
                <a:gridCol w="1621018">
                  <a:extLst>
                    <a:ext uri="{9D8B030D-6E8A-4147-A177-3AD203B41FA5}">
                      <a16:colId xmlns:a16="http://schemas.microsoft.com/office/drawing/2014/main" val="661742508"/>
                    </a:ext>
                  </a:extLst>
                </a:gridCol>
                <a:gridCol w="1842765">
                  <a:extLst>
                    <a:ext uri="{9D8B030D-6E8A-4147-A177-3AD203B41FA5}">
                      <a16:colId xmlns:a16="http://schemas.microsoft.com/office/drawing/2014/main" val="1852372970"/>
                    </a:ext>
                  </a:extLst>
                </a:gridCol>
                <a:gridCol w="1621018">
                  <a:extLst>
                    <a:ext uri="{9D8B030D-6E8A-4147-A177-3AD203B41FA5}">
                      <a16:colId xmlns:a16="http://schemas.microsoft.com/office/drawing/2014/main" val="3445447109"/>
                    </a:ext>
                  </a:extLst>
                </a:gridCol>
                <a:gridCol w="1443414">
                  <a:extLst>
                    <a:ext uri="{9D8B030D-6E8A-4147-A177-3AD203B41FA5}">
                      <a16:colId xmlns:a16="http://schemas.microsoft.com/office/drawing/2014/main" val="3179128787"/>
                    </a:ext>
                  </a:extLst>
                </a:gridCol>
              </a:tblGrid>
              <a:tr h="1178561">
                <a:tc>
                  <a:txBody>
                    <a:bodyPr/>
                    <a:lstStyle/>
                    <a:p>
                      <a:pPr algn="just">
                        <a:lnSpc>
                          <a:spcPct val="150000"/>
                        </a:lnSpc>
                        <a:spcAft>
                          <a:spcPts val="0"/>
                        </a:spcAft>
                      </a:pPr>
                      <a:r>
                        <a:rPr lang="en-GB" sz="1200">
                          <a:effectLst/>
                        </a:rPr>
                        <a:t> </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a:effectLst/>
                        </a:rPr>
                        <a:t>Initial cost</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a:effectLst/>
                        </a:rPr>
                        <a:t>Life-cycle cost</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a:effectLst/>
                        </a:rPr>
                        <a:t>Easiness of use</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a:effectLst/>
                        </a:rPr>
                        <a:t>Easiness of installing</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a:effectLst/>
                        </a:rPr>
                        <a:t>Weighted Evaluation</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3521106879"/>
                  </a:ext>
                </a:extLst>
              </a:tr>
              <a:tr h="494719">
                <a:tc>
                  <a:txBody>
                    <a:bodyPr/>
                    <a:lstStyle/>
                    <a:p>
                      <a:pPr algn="just">
                        <a:lnSpc>
                          <a:spcPct val="150000"/>
                        </a:lnSpc>
                        <a:spcAft>
                          <a:spcPts val="0"/>
                        </a:spcAft>
                      </a:pPr>
                      <a:r>
                        <a:rPr lang="en-GB" sz="1800" dirty="0">
                          <a:effectLst/>
                        </a:rPr>
                        <a:t>Criteria Weights</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0,0799</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0,3000</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0,5488</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0,0714</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rowSpan="2">
                  <a:txBody>
                    <a:bodyPr/>
                    <a:lstStyle/>
                    <a:p>
                      <a:endParaRPr lang="en-GB" sz="2400" dirty="0"/>
                    </a:p>
                  </a:txBody>
                  <a:tcPr marL="68580" marR="68580" marT="0" marB="0"/>
                </a:tc>
                <a:extLst>
                  <a:ext uri="{0D108BD9-81ED-4DB2-BD59-A6C34878D82A}">
                    <a16:rowId xmlns:a16="http://schemas.microsoft.com/office/drawing/2014/main" val="1146921482"/>
                  </a:ext>
                </a:extLst>
              </a:tr>
              <a:tr h="494719">
                <a:tc>
                  <a:txBody>
                    <a:bodyPr/>
                    <a:lstStyle/>
                    <a:p>
                      <a:pPr algn="just">
                        <a:lnSpc>
                          <a:spcPct val="150000"/>
                        </a:lnSpc>
                        <a:spcAft>
                          <a:spcPts val="0"/>
                        </a:spcAft>
                      </a:pPr>
                      <a:r>
                        <a:rPr lang="en-GB" sz="1800" dirty="0">
                          <a:effectLst/>
                        </a:rPr>
                        <a:t>Design Concepts</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 </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 </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 </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 </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vMerge="1">
                  <a:txBody>
                    <a:bodyPr/>
                    <a:lstStyle/>
                    <a:p>
                      <a:endParaRPr lang="en-GB"/>
                    </a:p>
                  </a:txBody>
                  <a:tcPr/>
                </a:tc>
                <a:extLst>
                  <a:ext uri="{0D108BD9-81ED-4DB2-BD59-A6C34878D82A}">
                    <a16:rowId xmlns:a16="http://schemas.microsoft.com/office/drawing/2014/main" val="2152911421"/>
                  </a:ext>
                </a:extLst>
              </a:tr>
              <a:tr h="494719">
                <a:tc>
                  <a:txBody>
                    <a:bodyPr/>
                    <a:lstStyle/>
                    <a:p>
                      <a:pPr algn="just">
                        <a:lnSpc>
                          <a:spcPct val="150000"/>
                        </a:lnSpc>
                        <a:spcAft>
                          <a:spcPts val="0"/>
                        </a:spcAft>
                      </a:pPr>
                      <a:r>
                        <a:rPr lang="en-GB" sz="1800" dirty="0">
                          <a:effectLst/>
                        </a:rPr>
                        <a:t>Panel Control</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0,2114</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0,2390</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0,6070</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0,1429</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0,4319</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solidFill>
                      <a:srgbClr val="FFFF00"/>
                    </a:solidFill>
                  </a:tcPr>
                </a:tc>
                <a:extLst>
                  <a:ext uri="{0D108BD9-81ED-4DB2-BD59-A6C34878D82A}">
                    <a16:rowId xmlns:a16="http://schemas.microsoft.com/office/drawing/2014/main" val="791882058"/>
                  </a:ext>
                </a:extLst>
              </a:tr>
              <a:tr h="494719">
                <a:tc>
                  <a:txBody>
                    <a:bodyPr/>
                    <a:lstStyle/>
                    <a:p>
                      <a:pPr algn="just">
                        <a:lnSpc>
                          <a:spcPct val="150000"/>
                        </a:lnSpc>
                        <a:spcAft>
                          <a:spcPts val="0"/>
                        </a:spcAft>
                      </a:pPr>
                      <a:r>
                        <a:rPr lang="en-GB" sz="1800" dirty="0">
                          <a:effectLst/>
                        </a:rPr>
                        <a:t>App Control</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0,6864</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0,6234</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0,0897</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0,7143</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0,3420</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4111073521"/>
                  </a:ext>
                </a:extLst>
              </a:tr>
              <a:tr h="494719">
                <a:tc>
                  <a:txBody>
                    <a:bodyPr/>
                    <a:lstStyle/>
                    <a:p>
                      <a:pPr algn="just">
                        <a:lnSpc>
                          <a:spcPct val="150000"/>
                        </a:lnSpc>
                        <a:spcAft>
                          <a:spcPts val="0"/>
                        </a:spcAft>
                      </a:pPr>
                      <a:r>
                        <a:rPr lang="en-GB" sz="1800" dirty="0">
                          <a:effectLst/>
                        </a:rPr>
                        <a:t>Remote Control</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0,1022</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0,1376</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0,3033</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0,1429</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0,2261</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2050825982"/>
                  </a:ext>
                </a:extLst>
              </a:tr>
            </a:tbl>
          </a:graphicData>
        </a:graphic>
      </p:graphicFrame>
      <p:sp>
        <p:nvSpPr>
          <p:cNvPr id="2" name="Slide Number Placeholder 1"/>
          <p:cNvSpPr>
            <a:spLocks noGrp="1"/>
          </p:cNvSpPr>
          <p:nvPr>
            <p:ph type="sldNum" sz="quarter" idx="12"/>
          </p:nvPr>
        </p:nvSpPr>
        <p:spPr/>
        <p:txBody>
          <a:bodyPr/>
          <a:lstStyle/>
          <a:p>
            <a:fld id="{7D34A188-82D1-4EB2-88FD-73009A1FE69F}" type="slidenum">
              <a:rPr lang="en-GB" sz="1600"/>
              <a:t>17</a:t>
            </a:fld>
            <a:endParaRPr lang="en-GB" sz="1600" dirty="0"/>
          </a:p>
        </p:txBody>
      </p:sp>
    </p:spTree>
    <p:extLst>
      <p:ext uri="{BB962C8B-B14F-4D97-AF65-F5344CB8AC3E}">
        <p14:creationId xmlns:p14="http://schemas.microsoft.com/office/powerpoint/2010/main" val="3975521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Selection of preferred design</a:t>
            </a:r>
          </a:p>
        </p:txBody>
      </p:sp>
      <p:sp>
        <p:nvSpPr>
          <p:cNvPr id="4" name="Plassholder for innhold 3"/>
          <p:cNvSpPr>
            <a:spLocks noGrp="1"/>
          </p:cNvSpPr>
          <p:nvPr>
            <p:ph sz="half" idx="1"/>
          </p:nvPr>
        </p:nvSpPr>
        <p:spPr>
          <a:xfrm>
            <a:off x="838200" y="1825625"/>
            <a:ext cx="5334000" cy="4351338"/>
          </a:xfrm>
        </p:spPr>
        <p:txBody>
          <a:bodyPr/>
          <a:lstStyle/>
          <a:p>
            <a:r>
              <a:rPr lang="en-GB" dirty="0"/>
              <a:t>Survey analysis -&gt; </a:t>
            </a:r>
            <a:r>
              <a:rPr lang="en-GB"/>
              <a:t>Panel control</a:t>
            </a:r>
          </a:p>
          <a:p>
            <a:endParaRPr lang="nb-NO"/>
          </a:p>
          <a:p>
            <a:r>
              <a:rPr lang="nb-NO"/>
              <a:t>Pugh matrix -&gt; Panel control</a:t>
            </a:r>
            <a:endParaRPr lang="en-GB" dirty="0"/>
          </a:p>
          <a:p>
            <a:endParaRPr lang="en-GB" dirty="0"/>
          </a:p>
          <a:p>
            <a:r>
              <a:rPr lang="en-GB" dirty="0"/>
              <a:t>AHP matrix -&gt; Panel control</a:t>
            </a:r>
          </a:p>
          <a:p>
            <a:endParaRPr lang="en-GB" dirty="0"/>
          </a:p>
          <a:p>
            <a:r>
              <a:rPr lang="en-GB" dirty="0"/>
              <a:t>Preferred design concept -&gt; 						Panel solution</a:t>
            </a:r>
          </a:p>
        </p:txBody>
      </p:sp>
      <p:pic>
        <p:nvPicPr>
          <p:cNvPr id="5126" name="Picture 6" descr="http://www.proenergyconsulting.com/wp-content/uploads/2014/10/Focus-07-Software-Services-Selection.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56172" y="1333563"/>
            <a:ext cx="5181600" cy="36595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8590663" y="6041362"/>
            <a:ext cx="683339" cy="365125"/>
          </a:xfrm>
        </p:spPr>
        <p:txBody>
          <a:bodyPr/>
          <a:lstStyle/>
          <a:p>
            <a:fld id="{7D34A188-82D1-4EB2-88FD-73009A1FE69F}" type="slidenum">
              <a:rPr lang="en-GB" sz="1600" smtClean="0"/>
              <a:t>18</a:t>
            </a:fld>
            <a:endParaRPr lang="en-GB" sz="1600" dirty="0"/>
          </a:p>
        </p:txBody>
      </p:sp>
    </p:spTree>
    <p:extLst>
      <p:ext uri="{BB962C8B-B14F-4D97-AF65-F5344CB8AC3E}">
        <p14:creationId xmlns:p14="http://schemas.microsoft.com/office/powerpoint/2010/main" val="3368202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143691"/>
            <a:ext cx="10515600" cy="561703"/>
          </a:xfrm>
        </p:spPr>
        <p:txBody>
          <a:bodyPr>
            <a:normAutofit fontScale="90000"/>
          </a:bodyPr>
          <a:lstStyle/>
          <a:p>
            <a:r>
              <a:rPr lang="nb-NO" dirty="0"/>
              <a:t>System requirement</a:t>
            </a:r>
            <a:endParaRPr lang="en-GB"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4211578151"/>
              </p:ext>
            </p:extLst>
          </p:nvPr>
        </p:nvGraphicFramePr>
        <p:xfrm>
          <a:off x="838200" y="705391"/>
          <a:ext cx="10515600" cy="5647784"/>
        </p:xfrm>
        <a:graphic>
          <a:graphicData uri="http://schemas.openxmlformats.org/drawingml/2006/table">
            <a:tbl>
              <a:tblPr firstRow="1" firstCol="1" bandRow="1">
                <a:tableStyleId>{5C22544A-7EE6-4342-B048-85BDC9FD1C3A}</a:tableStyleId>
              </a:tblPr>
              <a:tblGrid>
                <a:gridCol w="2127069">
                  <a:extLst>
                    <a:ext uri="{9D8B030D-6E8A-4147-A177-3AD203B41FA5}">
                      <a16:colId xmlns:a16="http://schemas.microsoft.com/office/drawing/2014/main" val="1034568543"/>
                    </a:ext>
                  </a:extLst>
                </a:gridCol>
                <a:gridCol w="3755983">
                  <a:extLst>
                    <a:ext uri="{9D8B030D-6E8A-4147-A177-3AD203B41FA5}">
                      <a16:colId xmlns:a16="http://schemas.microsoft.com/office/drawing/2014/main" val="1606757990"/>
                    </a:ext>
                  </a:extLst>
                </a:gridCol>
                <a:gridCol w="2118423">
                  <a:extLst>
                    <a:ext uri="{9D8B030D-6E8A-4147-A177-3AD203B41FA5}">
                      <a16:colId xmlns:a16="http://schemas.microsoft.com/office/drawing/2014/main" val="2783602209"/>
                    </a:ext>
                  </a:extLst>
                </a:gridCol>
                <a:gridCol w="2514125">
                  <a:extLst>
                    <a:ext uri="{9D8B030D-6E8A-4147-A177-3AD203B41FA5}">
                      <a16:colId xmlns:a16="http://schemas.microsoft.com/office/drawing/2014/main" val="3065871536"/>
                    </a:ext>
                  </a:extLst>
                </a:gridCol>
              </a:tblGrid>
              <a:tr h="505220">
                <a:tc>
                  <a:txBody>
                    <a:bodyPr/>
                    <a:lstStyle/>
                    <a:p>
                      <a:pPr marL="0" marR="0">
                        <a:lnSpc>
                          <a:spcPct val="100000"/>
                        </a:lnSpc>
                        <a:spcBef>
                          <a:spcPts val="0"/>
                        </a:spcBef>
                        <a:spcAft>
                          <a:spcPts val="0"/>
                        </a:spcAft>
                      </a:pPr>
                      <a:r>
                        <a:rPr lang="en-US" sz="1600" dirty="0">
                          <a:effectLst/>
                        </a:rPr>
                        <a:t>Stakeholder Requirement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1600" dirty="0">
                          <a:effectLst/>
                        </a:rPr>
                        <a:t>System Requirement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a:effectLst/>
                        </a:rPr>
                        <a:t>COTS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a:effectLst/>
                        </a:rPr>
                        <a:t>Classification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638507168"/>
                  </a:ext>
                </a:extLst>
              </a:tr>
              <a:tr h="766058">
                <a:tc>
                  <a:txBody>
                    <a:bodyPr/>
                    <a:lstStyle/>
                    <a:p>
                      <a:pPr marL="0" marR="0" algn="just">
                        <a:lnSpc>
                          <a:spcPct val="100000"/>
                        </a:lnSpc>
                        <a:spcBef>
                          <a:spcPts val="0"/>
                        </a:spcBef>
                        <a:spcAft>
                          <a:spcPts val="0"/>
                        </a:spcAft>
                      </a:pPr>
                      <a:r>
                        <a:rPr lang="en-US" sz="1600" dirty="0">
                          <a:effectLst/>
                        </a:rPr>
                        <a:t>Monitor and adjust temperature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temperature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l">
                        <a:lnSpc>
                          <a:spcPct val="100000"/>
                        </a:lnSpc>
                        <a:spcBef>
                          <a:spcPts val="0"/>
                        </a:spcBef>
                        <a:spcAft>
                          <a:spcPts val="0"/>
                        </a:spcAft>
                      </a:pPr>
                      <a:r>
                        <a:rPr lang="en-US" sz="1600" dirty="0">
                          <a:effectLst/>
                        </a:rPr>
                        <a:t>Temperature 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smtClean="0">
                          <a:effectLst/>
                        </a:rPr>
                        <a:t>Must </a:t>
                      </a:r>
                      <a:r>
                        <a:rPr lang="en-US" sz="1600" dirty="0">
                          <a:effectLst/>
                        </a:rPr>
                        <a:t>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2467079077"/>
                  </a:ext>
                </a:extLst>
              </a:tr>
              <a:tr h="505220">
                <a:tc>
                  <a:txBody>
                    <a:bodyPr/>
                    <a:lstStyle/>
                    <a:p>
                      <a:pPr marL="0" marR="0" algn="just">
                        <a:lnSpc>
                          <a:spcPct val="100000"/>
                        </a:lnSpc>
                        <a:spcBef>
                          <a:spcPts val="0"/>
                        </a:spcBef>
                        <a:spcAft>
                          <a:spcPts val="0"/>
                        </a:spcAft>
                      </a:pPr>
                      <a:r>
                        <a:rPr lang="en-US" sz="1600">
                          <a:effectLst/>
                        </a:rPr>
                        <a:t>Monitor humidity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humidity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l">
                        <a:lnSpc>
                          <a:spcPct val="100000"/>
                        </a:lnSpc>
                        <a:spcBef>
                          <a:spcPts val="0"/>
                        </a:spcBef>
                        <a:spcAft>
                          <a:spcPts val="0"/>
                        </a:spcAft>
                      </a:pPr>
                      <a:r>
                        <a:rPr lang="en-US" sz="1600" dirty="0">
                          <a:effectLst/>
                        </a:rPr>
                        <a:t>Humidity</a:t>
                      </a:r>
                      <a:r>
                        <a:rPr lang="en-US" sz="1600" baseline="0" dirty="0">
                          <a:effectLst/>
                        </a:rPr>
                        <a:t> </a:t>
                      </a:r>
                      <a:r>
                        <a:rPr lang="en-US" sz="1600" dirty="0">
                          <a:effectLst/>
                        </a:rPr>
                        <a:t>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a:t>
                      </a:r>
                      <a:r>
                        <a:rPr lang="en-US" sz="1600" dirty="0" smtClean="0">
                          <a:effectLst/>
                        </a:rPr>
                        <a:t>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402441717"/>
                  </a:ext>
                </a:extLst>
              </a:tr>
              <a:tr h="505220">
                <a:tc>
                  <a:txBody>
                    <a:bodyPr/>
                    <a:lstStyle/>
                    <a:p>
                      <a:pPr marL="0" marR="0" algn="just">
                        <a:lnSpc>
                          <a:spcPct val="100000"/>
                        </a:lnSpc>
                        <a:spcBef>
                          <a:spcPts val="0"/>
                        </a:spcBef>
                        <a:spcAft>
                          <a:spcPts val="0"/>
                        </a:spcAft>
                      </a:pPr>
                      <a:r>
                        <a:rPr lang="en-US" sz="1600">
                          <a:effectLst/>
                        </a:rPr>
                        <a:t>Monitor and adjust CO2-level</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CO2-level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nSpc>
                          <a:spcPct val="100000"/>
                        </a:lnSpc>
                        <a:spcBef>
                          <a:spcPts val="0"/>
                        </a:spcBef>
                        <a:spcAft>
                          <a:spcPts val="0"/>
                        </a:spcAft>
                      </a:pPr>
                      <a:r>
                        <a:rPr lang="en-US" sz="1600" dirty="0">
                          <a:effectLst/>
                        </a:rPr>
                        <a:t>CO2 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smtClean="0">
                          <a:effectLst/>
                        </a:rPr>
                        <a:t>Must </a:t>
                      </a:r>
                      <a:r>
                        <a:rPr lang="en-US" sz="1600" dirty="0">
                          <a:effectLst/>
                        </a:rPr>
                        <a:t>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3046710053"/>
                  </a:ext>
                </a:extLst>
              </a:tr>
              <a:tr h="698801">
                <a:tc>
                  <a:txBody>
                    <a:bodyPr/>
                    <a:lstStyle/>
                    <a:p>
                      <a:pPr marL="0" marR="0" algn="just">
                        <a:lnSpc>
                          <a:spcPct val="100000"/>
                        </a:lnSpc>
                        <a:spcBef>
                          <a:spcPts val="0"/>
                        </a:spcBef>
                        <a:spcAft>
                          <a:spcPts val="0"/>
                        </a:spcAft>
                      </a:pPr>
                      <a:r>
                        <a:rPr lang="en-US" sz="1600">
                          <a:effectLst/>
                        </a:rPr>
                        <a:t>Ease of use, Accessibility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Provide UI to interact with user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rPr>
                        <a:t>Touchscreen,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smtClean="0">
                          <a:effectLst/>
                        </a:rPr>
                        <a:t>Must </a:t>
                      </a:r>
                      <a:r>
                        <a:rPr lang="en-US" sz="1600" dirty="0">
                          <a:effectLst/>
                        </a:rPr>
                        <a:t>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2025509179"/>
                  </a:ext>
                </a:extLst>
              </a:tr>
              <a:tr h="1118690">
                <a:tc>
                  <a:txBody>
                    <a:bodyPr/>
                    <a:lstStyle/>
                    <a:p>
                      <a:pPr marL="0" marR="0">
                        <a:lnSpc>
                          <a:spcPct val="100000"/>
                        </a:lnSpc>
                        <a:spcBef>
                          <a:spcPts val="0"/>
                        </a:spcBef>
                        <a:spcAft>
                          <a:spcPts val="0"/>
                        </a:spcAft>
                      </a:pPr>
                      <a:r>
                        <a:rPr lang="en-US" sz="1600">
                          <a:effectLst/>
                        </a:rPr>
                        <a:t>Ease of use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UI reaction logic, Communication with sensors, Data calculation, HVAC control signal output.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just">
                        <a:lnSpc>
                          <a:spcPct val="100000"/>
                        </a:lnSpc>
                        <a:spcBef>
                          <a:spcPts val="0"/>
                        </a:spcBef>
                        <a:spcAft>
                          <a:spcPts val="0"/>
                        </a:spcAft>
                      </a:pPr>
                      <a:r>
                        <a:rPr lang="en-US" sz="1600" dirty="0">
                          <a:effectLst/>
                        </a:rPr>
                        <a:t>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smtClean="0">
                          <a:effectLst/>
                        </a:rPr>
                        <a:t>Must </a:t>
                      </a:r>
                      <a:r>
                        <a:rPr lang="en-US" sz="1600" dirty="0">
                          <a:effectLst/>
                        </a:rPr>
                        <a:t>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1917365671"/>
                  </a:ext>
                </a:extLst>
              </a:tr>
              <a:tr h="1548575">
                <a:tc>
                  <a:txBody>
                    <a:bodyPr/>
                    <a:lstStyle/>
                    <a:p>
                      <a:pPr marL="0" marR="0">
                        <a:lnSpc>
                          <a:spcPct val="100000"/>
                        </a:lnSpc>
                        <a:spcBef>
                          <a:spcPts val="0"/>
                        </a:spcBef>
                        <a:spcAft>
                          <a:spcPts val="0"/>
                        </a:spcAft>
                      </a:pPr>
                      <a:r>
                        <a:rPr lang="en-US" sz="1600">
                          <a:effectLst/>
                        </a:rPr>
                        <a:t>Adjust indoor environment, Compatibility with existing HVAC system, Ease of deployment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Connect to HVAC 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just">
                        <a:lnSpc>
                          <a:spcPct val="100000"/>
                        </a:lnSpc>
                        <a:spcBef>
                          <a:spcPts val="0"/>
                        </a:spcBef>
                        <a:spcAft>
                          <a:spcPts val="0"/>
                        </a:spcAft>
                      </a:pPr>
                      <a:r>
                        <a:rPr lang="en-US" sz="1600" dirty="0">
                          <a:effectLst/>
                        </a:rPr>
                        <a:t>4-Channel Relay Module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smtClean="0">
                          <a:effectLst/>
                        </a:rPr>
                        <a:t>Must </a:t>
                      </a:r>
                      <a:r>
                        <a:rPr lang="en-US" sz="1600" dirty="0">
                          <a:effectLst/>
                        </a:rPr>
                        <a:t>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3299806028"/>
                  </a:ext>
                </a:extLst>
              </a:tr>
            </a:tbl>
          </a:graphicData>
        </a:graphic>
      </p:graphicFrame>
      <p:sp>
        <p:nvSpPr>
          <p:cNvPr id="3" name="Slide Number Placeholder 2"/>
          <p:cNvSpPr>
            <a:spLocks noGrp="1"/>
          </p:cNvSpPr>
          <p:nvPr>
            <p:ph type="sldNum" sz="quarter" idx="12"/>
          </p:nvPr>
        </p:nvSpPr>
        <p:spPr>
          <a:xfrm>
            <a:off x="8316343" y="6353175"/>
            <a:ext cx="683339" cy="365125"/>
          </a:xfrm>
        </p:spPr>
        <p:txBody>
          <a:bodyPr/>
          <a:lstStyle/>
          <a:p>
            <a:fld id="{7D34A188-82D1-4EB2-88FD-73009A1FE69F}" type="slidenum">
              <a:rPr lang="en-GB" sz="1600"/>
              <a:t>19</a:t>
            </a:fld>
            <a:endParaRPr lang="en-GB" sz="1600" dirty="0"/>
          </a:p>
        </p:txBody>
      </p:sp>
    </p:spTree>
    <p:extLst>
      <p:ext uri="{BB962C8B-B14F-4D97-AF65-F5344CB8AC3E}">
        <p14:creationId xmlns:p14="http://schemas.microsoft.com/office/powerpoint/2010/main" val="3716257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title"/>
          </p:nvPr>
        </p:nvSpPr>
        <p:spPr>
          <a:xfrm>
            <a:off x="140621" y="202790"/>
            <a:ext cx="8596668" cy="1320800"/>
          </a:xfrm>
        </p:spPr>
        <p:txBody>
          <a:bodyPr/>
          <a:lstStyle/>
          <a:p>
            <a:r>
              <a:rPr lang="en-US" dirty="0"/>
              <a:t>Facility Management</a:t>
            </a:r>
          </a:p>
        </p:txBody>
      </p:sp>
      <p:sp>
        <p:nvSpPr>
          <p:cNvPr id="3" name="Content Placeholder 2"/>
          <p:cNvSpPr>
            <a:spLocks noGrp="1"/>
          </p:cNvSpPr>
          <p:nvPr>
            <p:ph sz="half" idx="1"/>
          </p:nvPr>
        </p:nvSpPr>
        <p:spPr>
          <a:xfrm>
            <a:off x="0" y="1523590"/>
            <a:ext cx="2940509" cy="3880772"/>
          </a:xfrm>
        </p:spPr>
        <p:txBody>
          <a:bodyPr/>
          <a:lstStyle/>
          <a:p>
            <a:pPr algn="just"/>
            <a:r>
              <a:rPr lang="en-US" dirty="0"/>
              <a:t>FM is the integration of processes within an organization to maintain and develop the agreed services which support and improve the effectiveness of its primary activities. </a:t>
            </a:r>
          </a:p>
        </p:txBody>
      </p:sp>
      <p:pic>
        <p:nvPicPr>
          <p:cNvPr id="7" name="Content Placeholder 3" descr="smart-building-bms"/>
          <p:cNvPicPr/>
          <p:nvPr/>
        </p:nvPicPr>
        <p:blipFill>
          <a:blip r:embed="rId2">
            <a:extLst>
              <a:ext uri="{28A0092B-C50C-407E-A947-70E740481C1C}">
                <a14:useLocalDpi xmlns:a14="http://schemas.microsoft.com/office/drawing/2010/main" val="0"/>
              </a:ext>
            </a:extLst>
          </a:blip>
          <a:srcRect/>
          <a:stretch>
            <a:fillRect/>
          </a:stretch>
        </p:blipFill>
        <p:spPr bwMode="auto">
          <a:xfrm>
            <a:off x="3081130" y="863190"/>
            <a:ext cx="8945218" cy="5585791"/>
          </a:xfrm>
          <a:prstGeom prst="rect">
            <a:avLst/>
          </a:prstGeom>
          <a:noFill/>
          <a:ln>
            <a:noFill/>
          </a:ln>
        </p:spPr>
      </p:pic>
      <p:sp>
        <p:nvSpPr>
          <p:cNvPr id="2" name="Slide Number Placeholder 1"/>
          <p:cNvSpPr>
            <a:spLocks noGrp="1"/>
          </p:cNvSpPr>
          <p:nvPr>
            <p:ph type="sldNum" sz="quarter" idx="12"/>
          </p:nvPr>
        </p:nvSpPr>
        <p:spPr>
          <a:xfrm>
            <a:off x="8395619" y="6457973"/>
            <a:ext cx="683339" cy="365125"/>
          </a:xfrm>
        </p:spPr>
        <p:txBody>
          <a:bodyPr/>
          <a:lstStyle/>
          <a:p>
            <a:fld id="{7D34A188-82D1-4EB2-88FD-73009A1FE69F}" type="slidenum">
              <a:rPr lang="en-GB" sz="1600"/>
              <a:pPr/>
              <a:t>2</a:t>
            </a:fld>
            <a:endParaRPr lang="en-GB" sz="1600" dirty="0"/>
          </a:p>
        </p:txBody>
      </p:sp>
    </p:spTree>
    <p:extLst>
      <p:ext uri="{BB962C8B-B14F-4D97-AF65-F5344CB8AC3E}">
        <p14:creationId xmlns:p14="http://schemas.microsoft.com/office/powerpoint/2010/main" val="3122653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143691"/>
            <a:ext cx="10515600" cy="561703"/>
          </a:xfrm>
        </p:spPr>
        <p:txBody>
          <a:bodyPr>
            <a:normAutofit fontScale="90000"/>
          </a:bodyPr>
          <a:lstStyle/>
          <a:p>
            <a:r>
              <a:rPr lang="nb-NO" dirty="0"/>
              <a:t>System requirement</a:t>
            </a:r>
            <a:endParaRPr lang="en-GB" dirty="0"/>
          </a:p>
        </p:txBody>
      </p:sp>
      <p:graphicFrame>
        <p:nvGraphicFramePr>
          <p:cNvPr id="6" name="Content Placeholder 5"/>
          <p:cNvGraphicFramePr>
            <a:graphicFrameLocks noGrp="1"/>
          </p:cNvGraphicFramePr>
          <p:nvPr>
            <p:ph sz="half" idx="1"/>
            <p:extLst/>
          </p:nvPr>
        </p:nvGraphicFramePr>
        <p:xfrm>
          <a:off x="838200" y="705394"/>
          <a:ext cx="10515600" cy="5617029"/>
        </p:xfrm>
        <a:graphic>
          <a:graphicData uri="http://schemas.openxmlformats.org/drawingml/2006/table">
            <a:tbl>
              <a:tblPr firstRow="1" firstCol="1" bandRow="1">
                <a:tableStyleId>{5C22544A-7EE6-4342-B048-85BDC9FD1C3A}</a:tableStyleId>
              </a:tblPr>
              <a:tblGrid>
                <a:gridCol w="2205446">
                  <a:extLst>
                    <a:ext uri="{9D8B030D-6E8A-4147-A177-3AD203B41FA5}">
                      <a16:colId xmlns:a16="http://schemas.microsoft.com/office/drawing/2014/main" val="1034568543"/>
                    </a:ext>
                  </a:extLst>
                </a:gridCol>
                <a:gridCol w="3677606">
                  <a:extLst>
                    <a:ext uri="{9D8B030D-6E8A-4147-A177-3AD203B41FA5}">
                      <a16:colId xmlns:a16="http://schemas.microsoft.com/office/drawing/2014/main" val="1606757990"/>
                    </a:ext>
                  </a:extLst>
                </a:gridCol>
                <a:gridCol w="2118423">
                  <a:extLst>
                    <a:ext uri="{9D8B030D-6E8A-4147-A177-3AD203B41FA5}">
                      <a16:colId xmlns:a16="http://schemas.microsoft.com/office/drawing/2014/main" val="2783602209"/>
                    </a:ext>
                  </a:extLst>
                </a:gridCol>
                <a:gridCol w="2514125">
                  <a:extLst>
                    <a:ext uri="{9D8B030D-6E8A-4147-A177-3AD203B41FA5}">
                      <a16:colId xmlns:a16="http://schemas.microsoft.com/office/drawing/2014/main" val="3065871536"/>
                    </a:ext>
                  </a:extLst>
                </a:gridCol>
              </a:tblGrid>
              <a:tr h="531995">
                <a:tc>
                  <a:txBody>
                    <a:bodyPr/>
                    <a:lstStyle/>
                    <a:p>
                      <a:pPr marL="0" marR="0">
                        <a:lnSpc>
                          <a:spcPct val="115000"/>
                        </a:lnSpc>
                        <a:spcBef>
                          <a:spcPts val="0"/>
                        </a:spcBef>
                        <a:spcAft>
                          <a:spcPts val="0"/>
                        </a:spcAft>
                      </a:pPr>
                      <a:r>
                        <a:rPr lang="en-US" sz="1600" dirty="0">
                          <a:effectLst/>
                        </a:rPr>
                        <a:t>Stakeholder Requirement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600">
                          <a:effectLst/>
                        </a:rPr>
                        <a:t>System Requirement</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COTS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Classification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638507168"/>
                  </a:ext>
                </a:extLst>
              </a:tr>
              <a:tr h="570574">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Adjust humidity</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Increase air humidity</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Humidifier</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2467079077"/>
                  </a:ext>
                </a:extLst>
              </a:tr>
              <a:tr h="527391">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Change the configuration of indoor temperature according to time.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Microcontroller</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402441717"/>
                  </a:ext>
                </a:extLst>
              </a:tr>
              <a:tr h="585902">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Energy saving, 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Automatically switch to economy mode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Motion Sensor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3046710053"/>
                  </a:ext>
                </a:extLst>
              </a:tr>
              <a:tr h="527391">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Collect weather information from internet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Weather forecast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2025509179"/>
                  </a:ext>
                </a:extLst>
              </a:tr>
              <a:tr h="802098">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Accessibility, 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tell  information and setting about HVAC system using voice for blind people or people in dark room.</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Voice interaction server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1917365671"/>
                  </a:ext>
                </a:extLst>
              </a:tr>
              <a:tr h="1153404">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Cost of implementation</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Give user access to get information and setting HVAC  system by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3299806028"/>
                  </a:ext>
                </a:extLst>
              </a:tr>
              <a:tr h="783405">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Give user access to get information and setting HVAC system by mobile phone.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Apps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1292663633"/>
                  </a:ext>
                </a:extLst>
              </a:tr>
            </a:tbl>
          </a:graphicData>
        </a:graphic>
      </p:graphicFrame>
      <p:sp>
        <p:nvSpPr>
          <p:cNvPr id="3" name="Slide Number Placeholder 2"/>
          <p:cNvSpPr>
            <a:spLocks noGrp="1"/>
          </p:cNvSpPr>
          <p:nvPr>
            <p:ph type="sldNum" sz="quarter" idx="12"/>
          </p:nvPr>
        </p:nvSpPr>
        <p:spPr>
          <a:xfrm>
            <a:off x="8224904" y="6322423"/>
            <a:ext cx="775405" cy="535577"/>
          </a:xfrm>
        </p:spPr>
        <p:txBody>
          <a:bodyPr/>
          <a:lstStyle/>
          <a:p>
            <a:fld id="{7D34A188-82D1-4EB2-88FD-73009A1FE69F}" type="slidenum">
              <a:rPr lang="en-GB" sz="1600"/>
              <a:t>20</a:t>
            </a:fld>
            <a:endParaRPr lang="en-GB" sz="1600" dirty="0"/>
          </a:p>
        </p:txBody>
      </p:sp>
    </p:spTree>
    <p:extLst>
      <p:ext uri="{BB962C8B-B14F-4D97-AF65-F5344CB8AC3E}">
        <p14:creationId xmlns:p14="http://schemas.microsoft.com/office/powerpoint/2010/main" val="23453762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dirty="0"/>
              <a:t>Functional analysis</a:t>
            </a:r>
            <a:endParaRPr lang="en-GB" dirty="0"/>
          </a:p>
        </p:txBody>
      </p:sp>
      <p:pic>
        <p:nvPicPr>
          <p:cNvPr id="9" name="Picture 8"/>
          <p:cNvPicPr>
            <a:picLocks noChangeAspect="1"/>
          </p:cNvPicPr>
          <p:nvPr/>
        </p:nvPicPr>
        <p:blipFill>
          <a:blip r:embed="rId2"/>
          <a:stretch>
            <a:fillRect/>
          </a:stretch>
        </p:blipFill>
        <p:spPr>
          <a:xfrm>
            <a:off x="377371" y="802642"/>
            <a:ext cx="11364686" cy="5293359"/>
          </a:xfrm>
          <a:prstGeom prst="rect">
            <a:avLst/>
          </a:prstGeom>
        </p:spPr>
      </p:pic>
      <p:sp>
        <p:nvSpPr>
          <p:cNvPr id="3" name="Slide Number Placeholder 2"/>
          <p:cNvSpPr>
            <a:spLocks noGrp="1"/>
          </p:cNvSpPr>
          <p:nvPr>
            <p:ph type="sldNum" sz="quarter" idx="12"/>
          </p:nvPr>
        </p:nvSpPr>
        <p:spPr>
          <a:xfrm>
            <a:off x="8446972" y="6170025"/>
            <a:ext cx="683339" cy="365125"/>
          </a:xfrm>
        </p:spPr>
        <p:txBody>
          <a:bodyPr/>
          <a:lstStyle/>
          <a:p>
            <a:fld id="{7D34A188-82D1-4EB2-88FD-73009A1FE69F}" type="slidenum">
              <a:rPr lang="en-GB" sz="1600"/>
              <a:t>21</a:t>
            </a:fld>
            <a:endParaRPr lang="en-GB" sz="1600" dirty="0"/>
          </a:p>
        </p:txBody>
      </p:sp>
    </p:spTree>
    <p:extLst>
      <p:ext uri="{BB962C8B-B14F-4D97-AF65-F5344CB8AC3E}">
        <p14:creationId xmlns:p14="http://schemas.microsoft.com/office/powerpoint/2010/main" val="1018826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dirty="0"/>
              <a:t>Function Block Diagram</a:t>
            </a:r>
            <a:endParaRPr lang="en-GB" dirty="0"/>
          </a:p>
        </p:txBody>
      </p:sp>
      <p:sp>
        <p:nvSpPr>
          <p:cNvPr id="3" name="Slide Number Placeholder 2"/>
          <p:cNvSpPr>
            <a:spLocks noGrp="1"/>
          </p:cNvSpPr>
          <p:nvPr>
            <p:ph type="sldNum" sz="quarter" idx="12"/>
          </p:nvPr>
        </p:nvSpPr>
        <p:spPr>
          <a:xfrm>
            <a:off x="8316343" y="6359882"/>
            <a:ext cx="683339" cy="365125"/>
          </a:xfrm>
        </p:spPr>
        <p:txBody>
          <a:bodyPr/>
          <a:lstStyle/>
          <a:p>
            <a:fld id="{7D34A188-82D1-4EB2-88FD-73009A1FE69F}" type="slidenum">
              <a:rPr lang="en-GB" sz="1600"/>
              <a:t>22</a:t>
            </a:fld>
            <a:endParaRPr lang="en-GB" sz="1600" dirty="0"/>
          </a:p>
        </p:txBody>
      </p:sp>
      <p:pic>
        <p:nvPicPr>
          <p:cNvPr id="6" name="Picture 5"/>
          <p:cNvPicPr>
            <a:picLocks noChangeAspect="1"/>
          </p:cNvPicPr>
          <p:nvPr/>
        </p:nvPicPr>
        <p:blipFill>
          <a:blip r:embed="rId2"/>
          <a:stretch>
            <a:fillRect/>
          </a:stretch>
        </p:blipFill>
        <p:spPr>
          <a:xfrm>
            <a:off x="746761" y="783771"/>
            <a:ext cx="10515600" cy="5507538"/>
          </a:xfrm>
          <a:prstGeom prst="rect">
            <a:avLst/>
          </a:prstGeom>
        </p:spPr>
      </p:pic>
    </p:spTree>
    <p:extLst>
      <p:ext uri="{BB962C8B-B14F-4D97-AF65-F5344CB8AC3E}">
        <p14:creationId xmlns:p14="http://schemas.microsoft.com/office/powerpoint/2010/main" val="13149482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dirty="0"/>
              <a:t>Function Block Diagram</a:t>
            </a:r>
            <a:endParaRPr lang="en-GB" dirty="0"/>
          </a:p>
        </p:txBody>
      </p:sp>
      <p:sp>
        <p:nvSpPr>
          <p:cNvPr id="4" name="Slide Number Placeholder 3"/>
          <p:cNvSpPr>
            <a:spLocks noGrp="1"/>
          </p:cNvSpPr>
          <p:nvPr>
            <p:ph type="sldNum" sz="quarter" idx="12"/>
          </p:nvPr>
        </p:nvSpPr>
        <p:spPr>
          <a:xfrm>
            <a:off x="8433909" y="6230002"/>
            <a:ext cx="683339" cy="365125"/>
          </a:xfrm>
        </p:spPr>
        <p:txBody>
          <a:bodyPr/>
          <a:lstStyle/>
          <a:p>
            <a:fld id="{7D34A188-82D1-4EB2-88FD-73009A1FE69F}" type="slidenum">
              <a:rPr lang="en-GB" sz="1600"/>
              <a:t>23</a:t>
            </a:fld>
            <a:endParaRPr lang="en-GB" sz="1600" dirty="0"/>
          </a:p>
        </p:txBody>
      </p:sp>
      <p:pic>
        <p:nvPicPr>
          <p:cNvPr id="5" name="Picture 4"/>
          <p:cNvPicPr>
            <a:picLocks noChangeAspect="1"/>
          </p:cNvPicPr>
          <p:nvPr/>
        </p:nvPicPr>
        <p:blipFill>
          <a:blip r:embed="rId2"/>
          <a:stretch>
            <a:fillRect/>
          </a:stretch>
        </p:blipFill>
        <p:spPr>
          <a:xfrm>
            <a:off x="410475" y="829001"/>
            <a:ext cx="11474233" cy="5185954"/>
          </a:xfrm>
          <a:prstGeom prst="rect">
            <a:avLst/>
          </a:prstGeom>
        </p:spPr>
      </p:pic>
    </p:spTree>
    <p:extLst>
      <p:ext uri="{BB962C8B-B14F-4D97-AF65-F5344CB8AC3E}">
        <p14:creationId xmlns:p14="http://schemas.microsoft.com/office/powerpoint/2010/main" val="178256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47700" y="263525"/>
            <a:ext cx="10833100" cy="358775"/>
          </a:xfrm>
        </p:spPr>
        <p:txBody>
          <a:bodyPr>
            <a:normAutofit fontScale="90000"/>
          </a:bodyPr>
          <a:lstStyle/>
          <a:p>
            <a:r>
              <a:rPr lang="nb-NO" dirty="0"/>
              <a:t>User Interface</a:t>
            </a:r>
            <a:endParaRPr lang="en-GB" dirty="0"/>
          </a:p>
        </p:txBody>
      </p:sp>
      <p:pic>
        <p:nvPicPr>
          <p:cNvPr id="6" name="Picture 5" descr="C:\Users\Charlie\Dropbox\Facility mangement project\Systems engineering files\4. PDR\Draft\touchScreen_UI1.bmp"/>
          <p:cNvPicPr/>
          <p:nvPr/>
        </p:nvPicPr>
        <p:blipFill>
          <a:blip r:embed="rId2">
            <a:extLst>
              <a:ext uri="{28A0092B-C50C-407E-A947-70E740481C1C}">
                <a14:useLocalDpi xmlns:a14="http://schemas.microsoft.com/office/drawing/2010/main" val="0"/>
              </a:ext>
            </a:extLst>
          </a:blip>
          <a:srcRect/>
          <a:stretch>
            <a:fillRect/>
          </a:stretch>
        </p:blipFill>
        <p:spPr bwMode="auto">
          <a:xfrm>
            <a:off x="647700" y="912495"/>
            <a:ext cx="10833100" cy="5580380"/>
          </a:xfrm>
          <a:prstGeom prst="rect">
            <a:avLst/>
          </a:prstGeom>
          <a:noFill/>
          <a:ln>
            <a:noFill/>
          </a:ln>
        </p:spPr>
      </p:pic>
      <p:sp>
        <p:nvSpPr>
          <p:cNvPr id="3" name="Slide Number Placeholder 2"/>
          <p:cNvSpPr>
            <a:spLocks noGrp="1"/>
          </p:cNvSpPr>
          <p:nvPr>
            <p:ph type="sldNum" sz="quarter" idx="12"/>
          </p:nvPr>
        </p:nvSpPr>
        <p:spPr>
          <a:xfrm>
            <a:off x="8251028" y="6492875"/>
            <a:ext cx="683339" cy="365125"/>
          </a:xfrm>
        </p:spPr>
        <p:txBody>
          <a:bodyPr/>
          <a:lstStyle/>
          <a:p>
            <a:fld id="{7D34A188-82D1-4EB2-88FD-73009A1FE69F}" type="slidenum">
              <a:rPr lang="en-GB" sz="1600"/>
              <a:t>24</a:t>
            </a:fld>
            <a:endParaRPr lang="en-GB" sz="1600" dirty="0"/>
          </a:p>
        </p:txBody>
      </p:sp>
    </p:spTree>
    <p:extLst>
      <p:ext uri="{BB962C8B-B14F-4D97-AF65-F5344CB8AC3E}">
        <p14:creationId xmlns:p14="http://schemas.microsoft.com/office/powerpoint/2010/main" val="3709187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47700" y="263525"/>
            <a:ext cx="10833100" cy="358775"/>
          </a:xfrm>
        </p:spPr>
        <p:txBody>
          <a:bodyPr>
            <a:normAutofit fontScale="90000"/>
          </a:bodyPr>
          <a:lstStyle/>
          <a:p>
            <a:r>
              <a:rPr lang="nb-NO" dirty="0"/>
              <a:t>User Interface</a:t>
            </a:r>
            <a:endParaRPr lang="en-GB" dirty="0"/>
          </a:p>
        </p:txBody>
      </p:sp>
      <p:pic>
        <p:nvPicPr>
          <p:cNvPr id="4" name="Picture 3" descr="C:\Users\Charlie\Dropbox\Facility mangement project\Systems engineering files\4. PDR\Draft\touchScreen_UI2.bmp"/>
          <p:cNvPicPr/>
          <p:nvPr/>
        </p:nvPicPr>
        <p:blipFill>
          <a:blip r:embed="rId2">
            <a:extLst>
              <a:ext uri="{28A0092B-C50C-407E-A947-70E740481C1C}">
                <a14:useLocalDpi xmlns:a14="http://schemas.microsoft.com/office/drawing/2010/main" val="0"/>
              </a:ext>
            </a:extLst>
          </a:blip>
          <a:srcRect/>
          <a:stretch>
            <a:fillRect/>
          </a:stretch>
        </p:blipFill>
        <p:spPr bwMode="auto">
          <a:xfrm>
            <a:off x="647700" y="925050"/>
            <a:ext cx="10833100" cy="5461000"/>
          </a:xfrm>
          <a:prstGeom prst="rect">
            <a:avLst/>
          </a:prstGeom>
          <a:noFill/>
          <a:ln>
            <a:noFill/>
          </a:ln>
        </p:spPr>
      </p:pic>
      <p:sp>
        <p:nvSpPr>
          <p:cNvPr id="3" name="Slide Number Placeholder 2"/>
          <p:cNvSpPr>
            <a:spLocks noGrp="1"/>
          </p:cNvSpPr>
          <p:nvPr>
            <p:ph type="sldNum" sz="quarter" idx="12"/>
          </p:nvPr>
        </p:nvSpPr>
        <p:spPr>
          <a:xfrm>
            <a:off x="8177347" y="6386050"/>
            <a:ext cx="587203" cy="515139"/>
          </a:xfrm>
        </p:spPr>
        <p:txBody>
          <a:bodyPr/>
          <a:lstStyle/>
          <a:p>
            <a:fld id="{7D34A188-82D1-4EB2-88FD-73009A1FE69F}" type="slidenum">
              <a:rPr lang="en-GB" sz="1600" smtClean="0"/>
              <a:t>25</a:t>
            </a:fld>
            <a:endParaRPr lang="en-GB" sz="1600" dirty="0"/>
          </a:p>
        </p:txBody>
      </p:sp>
    </p:spTree>
    <p:extLst>
      <p:ext uri="{BB962C8B-B14F-4D97-AF65-F5344CB8AC3E}">
        <p14:creationId xmlns:p14="http://schemas.microsoft.com/office/powerpoint/2010/main" val="508116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2229"/>
            <a:ext cx="8539237" cy="711200"/>
          </a:xfrm>
        </p:spPr>
        <p:txBody>
          <a:bodyPr>
            <a:normAutofit/>
          </a:bodyPr>
          <a:lstStyle/>
          <a:p>
            <a:r>
              <a:rPr lang="en-US" altLang="zh-CN" dirty="0"/>
              <a:t>Hardware Components</a:t>
            </a:r>
            <a:endParaRPr lang="en-US" dirty="0"/>
          </a:p>
        </p:txBody>
      </p:sp>
      <p:pic>
        <p:nvPicPr>
          <p:cNvPr id="9" name="Picture 8"/>
          <p:cNvPicPr>
            <a:picLocks noChangeAspect="1"/>
          </p:cNvPicPr>
          <p:nvPr/>
        </p:nvPicPr>
        <p:blipFill>
          <a:blip r:embed="rId2"/>
          <a:stretch>
            <a:fillRect/>
          </a:stretch>
        </p:blipFill>
        <p:spPr>
          <a:xfrm>
            <a:off x="677334" y="1262742"/>
            <a:ext cx="8539237" cy="5480899"/>
          </a:xfrm>
          <a:prstGeom prst="rect">
            <a:avLst/>
          </a:prstGeom>
        </p:spPr>
      </p:pic>
      <p:sp>
        <p:nvSpPr>
          <p:cNvPr id="3" name="Slide Number Placeholder 2"/>
          <p:cNvSpPr>
            <a:spLocks noGrp="1"/>
          </p:cNvSpPr>
          <p:nvPr>
            <p:ph type="sldNum" sz="quarter" idx="12"/>
          </p:nvPr>
        </p:nvSpPr>
        <p:spPr/>
        <p:txBody>
          <a:bodyPr/>
          <a:lstStyle/>
          <a:p>
            <a:fld id="{7D34A188-82D1-4EB2-88FD-73009A1FE69F}" type="slidenum">
              <a:rPr lang="en-GB" sz="1600"/>
              <a:t>26</a:t>
            </a:fld>
            <a:endParaRPr lang="en-GB" sz="1600" dirty="0"/>
          </a:p>
        </p:txBody>
      </p:sp>
    </p:spTree>
    <p:extLst>
      <p:ext uri="{BB962C8B-B14F-4D97-AF65-F5344CB8AC3E}">
        <p14:creationId xmlns:p14="http://schemas.microsoft.com/office/powerpoint/2010/main" val="1423584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414130" y="-83261"/>
            <a:ext cx="10515600" cy="1325563"/>
          </a:xfrm>
        </p:spPr>
        <p:txBody>
          <a:bodyPr/>
          <a:lstStyle/>
          <a:p>
            <a:r>
              <a:rPr lang="nb-NO" dirty="0"/>
              <a:t>HW </a:t>
            </a:r>
            <a:r>
              <a:rPr lang="nb-NO" dirty="0" err="1"/>
              <a:t>block</a:t>
            </a:r>
            <a:r>
              <a:rPr lang="nb-NO" dirty="0"/>
              <a:t> diagram</a:t>
            </a:r>
            <a:endParaRPr lang="en-GB"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p:cNvSpPr>
            <a:spLocks noGrp="1"/>
          </p:cNvSpPr>
          <p:nvPr>
            <p:ph type="sldNum" sz="quarter" idx="12"/>
          </p:nvPr>
        </p:nvSpPr>
        <p:spPr/>
        <p:txBody>
          <a:bodyPr/>
          <a:lstStyle/>
          <a:p>
            <a:fld id="{7D34A188-82D1-4EB2-88FD-73009A1FE69F}" type="slidenum">
              <a:rPr lang="en-GB" sz="1600"/>
              <a:t>27</a:t>
            </a:fld>
            <a:endParaRPr lang="en-GB" sz="1600" dirty="0"/>
          </a:p>
        </p:txBody>
      </p:sp>
      <p:pic>
        <p:nvPicPr>
          <p:cNvPr id="7" name="Picture 6"/>
          <p:cNvPicPr>
            <a:picLocks noChangeAspect="1"/>
          </p:cNvPicPr>
          <p:nvPr/>
        </p:nvPicPr>
        <p:blipFill>
          <a:blip r:embed="rId2"/>
          <a:stretch>
            <a:fillRect/>
          </a:stretch>
        </p:blipFill>
        <p:spPr>
          <a:xfrm>
            <a:off x="414130" y="812348"/>
            <a:ext cx="10166784" cy="5594139"/>
          </a:xfrm>
          <a:prstGeom prst="rect">
            <a:avLst/>
          </a:prstGeom>
        </p:spPr>
      </p:pic>
    </p:spTree>
    <p:extLst>
      <p:ext uri="{BB962C8B-B14F-4D97-AF65-F5344CB8AC3E}">
        <p14:creationId xmlns:p14="http://schemas.microsoft.com/office/powerpoint/2010/main" val="1242979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Bill of materials (BoM)</a:t>
            </a:r>
          </a:p>
        </p:txBody>
      </p:sp>
      <p:graphicFrame>
        <p:nvGraphicFramePr>
          <p:cNvPr id="5" name="Content Placeholder 4"/>
          <p:cNvGraphicFramePr>
            <a:graphicFrameLocks noGrp="1"/>
          </p:cNvGraphicFramePr>
          <p:nvPr>
            <p:ph sz="half" idx="2"/>
            <p:extLst/>
          </p:nvPr>
        </p:nvGraphicFramePr>
        <p:xfrm>
          <a:off x="677334" y="1436913"/>
          <a:ext cx="9668449" cy="4441370"/>
        </p:xfrm>
        <a:graphic>
          <a:graphicData uri="http://schemas.openxmlformats.org/drawingml/2006/table">
            <a:tbl>
              <a:tblPr firstRow="1" firstCol="1" bandRow="1">
                <a:tableStyleId>{5C22544A-7EE6-4342-B048-85BDC9FD1C3A}</a:tableStyleId>
              </a:tblPr>
              <a:tblGrid>
                <a:gridCol w="3363727">
                  <a:extLst>
                    <a:ext uri="{9D8B030D-6E8A-4147-A177-3AD203B41FA5}">
                      <a16:colId xmlns:a16="http://schemas.microsoft.com/office/drawing/2014/main" val="1259571817"/>
                    </a:ext>
                  </a:extLst>
                </a:gridCol>
                <a:gridCol w="4565489">
                  <a:extLst>
                    <a:ext uri="{9D8B030D-6E8A-4147-A177-3AD203B41FA5}">
                      <a16:colId xmlns:a16="http://schemas.microsoft.com/office/drawing/2014/main" val="1523343308"/>
                    </a:ext>
                  </a:extLst>
                </a:gridCol>
                <a:gridCol w="1739233">
                  <a:extLst>
                    <a:ext uri="{9D8B030D-6E8A-4147-A177-3AD203B41FA5}">
                      <a16:colId xmlns:a16="http://schemas.microsoft.com/office/drawing/2014/main" val="343326772"/>
                    </a:ext>
                  </a:extLst>
                </a:gridCol>
              </a:tblGrid>
              <a:tr h="487365">
                <a:tc>
                  <a:txBody>
                    <a:bodyPr/>
                    <a:lstStyle/>
                    <a:p>
                      <a:pPr marL="0" marR="0" algn="just">
                        <a:lnSpc>
                          <a:spcPct val="105000"/>
                        </a:lnSpc>
                        <a:spcBef>
                          <a:spcPts val="0"/>
                        </a:spcBef>
                        <a:spcAft>
                          <a:spcPts val="0"/>
                        </a:spcAft>
                      </a:pPr>
                      <a:r>
                        <a:rPr lang="en-US" sz="1800">
                          <a:effectLst/>
                        </a:rPr>
                        <a:t>ITEM</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Description</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Price US $</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695338045"/>
                  </a:ext>
                </a:extLst>
              </a:tr>
              <a:tr h="542450">
                <a:tc>
                  <a:txBody>
                    <a:bodyPr/>
                    <a:lstStyle/>
                    <a:p>
                      <a:pPr marL="0" marR="0" algn="l">
                        <a:lnSpc>
                          <a:spcPct val="115000"/>
                        </a:lnSpc>
                        <a:spcBef>
                          <a:spcPts val="0"/>
                        </a:spcBef>
                        <a:spcAft>
                          <a:spcPts val="1000"/>
                        </a:spcAft>
                      </a:pPr>
                      <a:r>
                        <a:rPr lang="en-US" sz="1800">
                          <a:effectLst/>
                        </a:rPr>
                        <a:t>1. ARM STM32F103 MCU</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dirty="0">
                          <a:effectLst/>
                        </a:rPr>
                        <a:t>Microcontroller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3</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216856857"/>
                  </a:ext>
                </a:extLst>
              </a:tr>
              <a:tr h="487365">
                <a:tc>
                  <a:txBody>
                    <a:bodyPr/>
                    <a:lstStyle/>
                    <a:p>
                      <a:pPr marL="0" marR="0" algn="just">
                        <a:lnSpc>
                          <a:spcPct val="105000"/>
                        </a:lnSpc>
                        <a:spcBef>
                          <a:spcPts val="0"/>
                        </a:spcBef>
                        <a:spcAft>
                          <a:spcPts val="0"/>
                        </a:spcAft>
                      </a:pPr>
                      <a:r>
                        <a:rPr lang="en-US" sz="1800">
                          <a:effectLst/>
                        </a:rPr>
                        <a:t>2. ER-TFT070-4 TFT LCD</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7 inch TFT LCD touchscreen</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30</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12655685"/>
                  </a:ext>
                </a:extLst>
              </a:tr>
              <a:tr h="487365">
                <a:tc>
                  <a:txBody>
                    <a:bodyPr/>
                    <a:lstStyle/>
                    <a:p>
                      <a:pPr marL="0" marR="0" algn="just">
                        <a:lnSpc>
                          <a:spcPct val="105000"/>
                        </a:lnSpc>
                        <a:spcBef>
                          <a:spcPts val="0"/>
                        </a:spcBef>
                        <a:spcAft>
                          <a:spcPts val="0"/>
                        </a:spcAft>
                      </a:pPr>
                      <a:r>
                        <a:rPr lang="en-US" sz="1800">
                          <a:effectLst/>
                        </a:rPr>
                        <a:t>3. 4-Channel Relay</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5V 1-Channel Relay Module</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5</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127969872"/>
                  </a:ext>
                </a:extLst>
              </a:tr>
              <a:tr h="487365">
                <a:tc>
                  <a:txBody>
                    <a:bodyPr/>
                    <a:lstStyle/>
                    <a:p>
                      <a:pPr marL="0" marR="0" algn="just">
                        <a:lnSpc>
                          <a:spcPct val="105000"/>
                        </a:lnSpc>
                        <a:spcBef>
                          <a:spcPts val="0"/>
                        </a:spcBef>
                        <a:spcAft>
                          <a:spcPts val="0"/>
                        </a:spcAft>
                      </a:pPr>
                      <a:r>
                        <a:rPr lang="en-US" sz="1800">
                          <a:effectLst/>
                        </a:rPr>
                        <a:t>4. 1-Channel Relay</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5V 4-Channel Relay Module</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9</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727785451"/>
                  </a:ext>
                </a:extLst>
              </a:tr>
              <a:tr h="487365">
                <a:tc>
                  <a:txBody>
                    <a:bodyPr/>
                    <a:lstStyle/>
                    <a:p>
                      <a:pPr marL="0" marR="0" algn="just">
                        <a:lnSpc>
                          <a:spcPct val="105000"/>
                        </a:lnSpc>
                        <a:spcBef>
                          <a:spcPts val="0"/>
                        </a:spcBef>
                        <a:spcAft>
                          <a:spcPts val="0"/>
                        </a:spcAft>
                      </a:pPr>
                      <a:r>
                        <a:rPr lang="en-US" sz="1800">
                          <a:effectLst/>
                        </a:rPr>
                        <a:t>5.DHT11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dirty="0">
                          <a:effectLst/>
                        </a:rPr>
                        <a:t>Temperature and humidity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5</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759836626"/>
                  </a:ext>
                </a:extLst>
              </a:tr>
              <a:tr h="487365">
                <a:tc>
                  <a:txBody>
                    <a:bodyPr/>
                    <a:lstStyle/>
                    <a:p>
                      <a:pPr marL="0" marR="0" algn="just">
                        <a:lnSpc>
                          <a:spcPct val="105000"/>
                        </a:lnSpc>
                        <a:spcBef>
                          <a:spcPts val="0"/>
                        </a:spcBef>
                        <a:spcAft>
                          <a:spcPts val="0"/>
                        </a:spcAft>
                      </a:pPr>
                      <a:r>
                        <a:rPr lang="en-US" sz="1800" dirty="0">
                          <a:effectLst/>
                        </a:rPr>
                        <a:t>6. DS18B20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Temperature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10</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500431572"/>
                  </a:ext>
                </a:extLst>
              </a:tr>
              <a:tr h="487365">
                <a:tc>
                  <a:txBody>
                    <a:bodyPr/>
                    <a:lstStyle/>
                    <a:p>
                      <a:pPr marL="0" marR="0" algn="just">
                        <a:lnSpc>
                          <a:spcPct val="105000"/>
                        </a:lnSpc>
                        <a:spcBef>
                          <a:spcPts val="0"/>
                        </a:spcBef>
                        <a:spcAft>
                          <a:spcPts val="0"/>
                        </a:spcAft>
                      </a:pPr>
                      <a:r>
                        <a:rPr lang="en-US" sz="1800" dirty="0">
                          <a:effectLst/>
                        </a:rPr>
                        <a:t>7.MH-14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NDIR Infrared CO2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79</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119705145"/>
                  </a:ext>
                </a:extLst>
              </a:tr>
              <a:tr h="487365">
                <a:tc>
                  <a:txBody>
                    <a:bodyPr/>
                    <a:lstStyle/>
                    <a:p>
                      <a:pPr marL="0" marR="0" algn="just">
                        <a:lnSpc>
                          <a:spcPct val="105000"/>
                        </a:lnSpc>
                        <a:spcBef>
                          <a:spcPts val="0"/>
                        </a:spcBef>
                        <a:spcAft>
                          <a:spcPts val="0"/>
                        </a:spcAft>
                      </a:pPr>
                      <a:r>
                        <a:rPr lang="en-US" sz="1800">
                          <a:effectLst/>
                        </a:rPr>
                        <a:t>8.HC-SR501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PIR motion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dirty="0">
                          <a:effectLst/>
                        </a:rPr>
                        <a:t>3</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914680790"/>
                  </a:ext>
                </a:extLst>
              </a:tr>
            </a:tbl>
          </a:graphicData>
        </a:graphic>
      </p:graphicFrame>
      <p:sp>
        <p:nvSpPr>
          <p:cNvPr id="4" name="Slide Number Placeholder 3"/>
          <p:cNvSpPr>
            <a:spLocks noGrp="1"/>
          </p:cNvSpPr>
          <p:nvPr>
            <p:ph type="sldNum" sz="quarter" idx="12"/>
          </p:nvPr>
        </p:nvSpPr>
        <p:spPr/>
        <p:txBody>
          <a:bodyPr/>
          <a:lstStyle/>
          <a:p>
            <a:fld id="{7D34A188-82D1-4EB2-88FD-73009A1FE69F}" type="slidenum">
              <a:rPr lang="en-GB" sz="1600"/>
              <a:t>28</a:t>
            </a:fld>
            <a:endParaRPr lang="en-GB" sz="1600" dirty="0"/>
          </a:p>
        </p:txBody>
      </p:sp>
    </p:spTree>
    <p:extLst>
      <p:ext uri="{BB962C8B-B14F-4D97-AF65-F5344CB8AC3E}">
        <p14:creationId xmlns:p14="http://schemas.microsoft.com/office/powerpoint/2010/main" val="40071097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Summary</a:t>
            </a:r>
            <a:endParaRPr lang="en-GB" dirty="0"/>
          </a:p>
        </p:txBody>
      </p:sp>
      <p:sp>
        <p:nvSpPr>
          <p:cNvPr id="6" name="Content Placeholder 5"/>
          <p:cNvSpPr>
            <a:spLocks noGrp="1"/>
          </p:cNvSpPr>
          <p:nvPr>
            <p:ph idx="1"/>
          </p:nvPr>
        </p:nvSpPr>
        <p:spPr/>
        <p:txBody>
          <a:bodyPr/>
          <a:lstStyle/>
          <a:p>
            <a:r>
              <a:rPr lang="en-US" dirty="0" smtClean="0"/>
              <a:t>Researched FM and its facilities</a:t>
            </a:r>
          </a:p>
          <a:p>
            <a:r>
              <a:rPr lang="en-US" dirty="0" smtClean="0"/>
              <a:t>Focused on HVAC</a:t>
            </a:r>
          </a:p>
          <a:p>
            <a:r>
              <a:rPr lang="en-US" dirty="0" smtClean="0"/>
              <a:t>Did a survey and gathered requirements for potential stakeholders</a:t>
            </a:r>
          </a:p>
          <a:p>
            <a:r>
              <a:rPr lang="en-US" dirty="0" smtClean="0"/>
              <a:t>Picked a design solution based on calculations -&gt; control panel</a:t>
            </a:r>
          </a:p>
          <a:p>
            <a:r>
              <a:rPr lang="en-US" dirty="0" smtClean="0"/>
              <a:t>Generated systems requirements</a:t>
            </a:r>
          </a:p>
          <a:p>
            <a:r>
              <a:rPr lang="en-US" dirty="0" smtClean="0"/>
              <a:t>Did a functional analysis and made a functional block diagram</a:t>
            </a:r>
          </a:p>
          <a:p>
            <a:r>
              <a:rPr lang="en-US" dirty="0" smtClean="0"/>
              <a:t>Found components for the solution</a:t>
            </a:r>
          </a:p>
          <a:p>
            <a:r>
              <a:rPr lang="en-US" dirty="0" smtClean="0"/>
              <a:t>Made hardware block diagram</a:t>
            </a:r>
          </a:p>
          <a:p>
            <a:r>
              <a:rPr lang="en-US" dirty="0" smtClean="0"/>
              <a:t>Made an UI for the panel</a:t>
            </a:r>
          </a:p>
          <a:p>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7D34A188-82D1-4EB2-88FD-73009A1FE69F}" type="slidenum">
              <a:rPr lang="en-GB" sz="1600"/>
              <a:t>29</a:t>
            </a:fld>
            <a:endParaRPr lang="en-GB" sz="1600" dirty="0"/>
          </a:p>
        </p:txBody>
      </p:sp>
    </p:spTree>
    <p:extLst>
      <p:ext uri="{BB962C8B-B14F-4D97-AF65-F5344CB8AC3E}">
        <p14:creationId xmlns:p14="http://schemas.microsoft.com/office/powerpoint/2010/main" val="1252955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46706" y="1128624"/>
            <a:ext cx="4184035" cy="3880772"/>
          </a:xfrm>
        </p:spPr>
        <p:txBody>
          <a:bodyPr>
            <a:normAutofit fontScale="92500" lnSpcReduction="20000"/>
          </a:bodyPr>
          <a:lstStyle/>
          <a:p>
            <a:pPr>
              <a:buFont typeface="Wingdings" panose="05000000000000000000" pitchFamily="2" charset="2"/>
              <a:buChar char="q"/>
            </a:pPr>
            <a:r>
              <a:rPr lang="fr-FR" sz="1900" b="1" dirty="0">
                <a:solidFill>
                  <a:srgbClr val="FF0000"/>
                </a:solidFill>
              </a:rPr>
              <a:t> </a:t>
            </a:r>
            <a:r>
              <a:rPr lang="fr-FR" sz="2200" b="1" dirty="0" err="1">
                <a:solidFill>
                  <a:srgbClr val="FF0000"/>
                </a:solidFill>
              </a:rPr>
              <a:t>Facilities</a:t>
            </a:r>
            <a:r>
              <a:rPr lang="fr-FR" sz="2200" b="1" dirty="0">
                <a:solidFill>
                  <a:srgbClr val="FF0000"/>
                </a:solidFill>
              </a:rPr>
              <a:t>:</a:t>
            </a:r>
          </a:p>
          <a:p>
            <a:pPr>
              <a:buFont typeface="Courier New" panose="02070309020205020404" pitchFamily="49" charset="0"/>
              <a:buChar char="o"/>
            </a:pPr>
            <a:r>
              <a:rPr lang="fr-FR" sz="1900" b="1" dirty="0"/>
              <a:t> </a:t>
            </a:r>
            <a:r>
              <a:rPr lang="fr-FR" sz="1900" b="1" dirty="0" err="1"/>
              <a:t>Schools</a:t>
            </a:r>
            <a:endParaRPr lang="fr-FR" sz="1900" b="1" dirty="0"/>
          </a:p>
          <a:p>
            <a:pPr>
              <a:buFont typeface="Courier New" panose="02070309020205020404" pitchFamily="49" charset="0"/>
              <a:buChar char="o"/>
            </a:pPr>
            <a:r>
              <a:rPr lang="fr-FR" sz="1900" b="1" dirty="0"/>
              <a:t> Office buildings</a:t>
            </a:r>
          </a:p>
          <a:p>
            <a:pPr>
              <a:buFont typeface="Courier New" panose="02070309020205020404" pitchFamily="49" charset="0"/>
              <a:buChar char="o"/>
            </a:pPr>
            <a:r>
              <a:rPr lang="fr-FR" sz="1900" b="1" dirty="0"/>
              <a:t> </a:t>
            </a:r>
            <a:r>
              <a:rPr lang="fr-FR" sz="1900" b="1" dirty="0" err="1"/>
              <a:t>Hotels</a:t>
            </a:r>
            <a:endParaRPr lang="fr-FR" sz="1900" b="1" dirty="0"/>
          </a:p>
          <a:p>
            <a:pPr>
              <a:buFont typeface="Courier New" panose="02070309020205020404" pitchFamily="49" charset="0"/>
              <a:buChar char="o"/>
            </a:pPr>
            <a:r>
              <a:rPr lang="fr-FR" sz="1900" b="1" dirty="0"/>
              <a:t> </a:t>
            </a:r>
            <a:r>
              <a:rPr lang="fr-FR" sz="1900" b="1" dirty="0" err="1"/>
              <a:t>Hospitals</a:t>
            </a:r>
            <a:endParaRPr lang="fr-FR" sz="1900" b="1" dirty="0"/>
          </a:p>
          <a:p>
            <a:pPr>
              <a:buFont typeface="Courier New" panose="02070309020205020404" pitchFamily="49" charset="0"/>
              <a:buChar char="o"/>
            </a:pPr>
            <a:r>
              <a:rPr lang="fr-FR" sz="1900" b="1" dirty="0"/>
              <a:t> </a:t>
            </a:r>
            <a:r>
              <a:rPr lang="fr-FR" sz="1900" b="1" dirty="0" err="1"/>
              <a:t>Apartment</a:t>
            </a:r>
            <a:r>
              <a:rPr lang="fr-FR" sz="1900" b="1" dirty="0"/>
              <a:t> complexes</a:t>
            </a:r>
          </a:p>
          <a:p>
            <a:pPr>
              <a:buFont typeface="Courier New" panose="02070309020205020404" pitchFamily="49" charset="0"/>
              <a:buChar char="o"/>
            </a:pPr>
            <a:r>
              <a:rPr lang="fr-FR" sz="1900" b="1" dirty="0"/>
              <a:t> Shopping </a:t>
            </a:r>
            <a:r>
              <a:rPr lang="fr-FR" sz="1900" b="1" dirty="0" err="1"/>
              <a:t>centers</a:t>
            </a:r>
            <a:r>
              <a:rPr lang="fr-FR" sz="1900" b="1" dirty="0"/>
              <a:t>,</a:t>
            </a:r>
          </a:p>
          <a:p>
            <a:pPr>
              <a:buFont typeface="Courier New" panose="02070309020205020404" pitchFamily="49" charset="0"/>
              <a:buChar char="o"/>
            </a:pPr>
            <a:r>
              <a:rPr lang="fr-FR" sz="1900" b="1" dirty="0"/>
              <a:t> Restaurants</a:t>
            </a:r>
          </a:p>
          <a:p>
            <a:pPr>
              <a:buFont typeface="Courier New" panose="02070309020205020404" pitchFamily="49" charset="0"/>
              <a:buChar char="o"/>
            </a:pPr>
            <a:r>
              <a:rPr lang="fr-FR" sz="1900" b="1" dirty="0"/>
              <a:t> Parking lots</a:t>
            </a:r>
          </a:p>
          <a:p>
            <a:pPr>
              <a:buFont typeface="Courier New" panose="02070309020205020404" pitchFamily="49" charset="0"/>
              <a:buChar char="o"/>
            </a:pPr>
            <a:r>
              <a:rPr lang="fr-FR" sz="1900" b="1" dirty="0"/>
              <a:t> </a:t>
            </a:r>
            <a:r>
              <a:rPr lang="fr-FR" sz="1900" b="1" dirty="0" err="1"/>
              <a:t>Airports</a:t>
            </a:r>
            <a:endParaRPr lang="fr-FR" sz="1900" b="1" dirty="0"/>
          </a:p>
          <a:p>
            <a:pPr>
              <a:buFont typeface="Courier New" panose="02070309020205020404" pitchFamily="49" charset="0"/>
              <a:buChar char="o"/>
            </a:pPr>
            <a:r>
              <a:rPr lang="fr-FR" sz="1900" b="1" dirty="0"/>
              <a:t> Bus &amp; Train stations</a:t>
            </a:r>
          </a:p>
          <a:p>
            <a:pPr>
              <a:buFont typeface="Courier New" panose="02070309020205020404" pitchFamily="49" charset="0"/>
              <a:buChar char="o"/>
            </a:pPr>
            <a:endParaRPr lang="fr-FR" dirty="0"/>
          </a:p>
          <a:p>
            <a:pPr marL="0" indent="0">
              <a:buNone/>
            </a:pPr>
            <a:endParaRPr lang="en-US" dirty="0"/>
          </a:p>
        </p:txBody>
      </p:sp>
      <p:sp>
        <p:nvSpPr>
          <p:cNvPr id="4" name="Content Placeholder 3"/>
          <p:cNvSpPr>
            <a:spLocks noGrp="1"/>
          </p:cNvSpPr>
          <p:nvPr>
            <p:ph sz="half" idx="2"/>
          </p:nvPr>
        </p:nvSpPr>
        <p:spPr>
          <a:xfrm>
            <a:off x="4894027" y="1128624"/>
            <a:ext cx="4184034" cy="3880773"/>
          </a:xfrm>
        </p:spPr>
        <p:txBody>
          <a:bodyPr>
            <a:normAutofit fontScale="92500" lnSpcReduction="20000"/>
          </a:bodyPr>
          <a:lstStyle/>
          <a:p>
            <a:pPr>
              <a:buFont typeface="Wingdings" panose="05000000000000000000" pitchFamily="2" charset="2"/>
              <a:buChar char="q"/>
            </a:pPr>
            <a:r>
              <a:rPr lang="fr-FR" sz="2200" b="1" dirty="0">
                <a:solidFill>
                  <a:srgbClr val="FF0000"/>
                </a:solidFill>
              </a:rPr>
              <a:t> Services:</a:t>
            </a:r>
          </a:p>
          <a:p>
            <a:pPr>
              <a:buFont typeface="Courier New" panose="02070309020205020404" pitchFamily="49" charset="0"/>
              <a:buChar char="o"/>
            </a:pPr>
            <a:r>
              <a:rPr lang="fr-FR" sz="1900" b="1" dirty="0"/>
              <a:t> Lighting service</a:t>
            </a:r>
          </a:p>
          <a:p>
            <a:pPr>
              <a:buFont typeface="Courier New" panose="02070309020205020404" pitchFamily="49" charset="0"/>
              <a:buChar char="o"/>
            </a:pPr>
            <a:r>
              <a:rPr lang="fr-FR" sz="1900" b="1" dirty="0"/>
              <a:t> </a:t>
            </a:r>
            <a:r>
              <a:rPr lang="fr-FR" sz="1900" b="1" dirty="0" err="1"/>
              <a:t>Fire</a:t>
            </a:r>
            <a:r>
              <a:rPr lang="fr-FR" sz="1900" b="1" dirty="0"/>
              <a:t> </a:t>
            </a:r>
            <a:r>
              <a:rPr lang="fr-FR" sz="1900" b="1" dirty="0" err="1"/>
              <a:t>security</a:t>
            </a:r>
            <a:endParaRPr lang="fr-FR" sz="1900" b="1" dirty="0"/>
          </a:p>
          <a:p>
            <a:pPr>
              <a:buFont typeface="Courier New" panose="02070309020205020404" pitchFamily="49" charset="0"/>
              <a:buChar char="o"/>
            </a:pPr>
            <a:r>
              <a:rPr lang="fr-FR" sz="1900" b="1" dirty="0"/>
              <a:t> HVAC (</a:t>
            </a:r>
            <a:r>
              <a:rPr lang="fr-FR" sz="1900" b="1" dirty="0" err="1"/>
              <a:t>Heating</a:t>
            </a:r>
            <a:r>
              <a:rPr lang="fr-FR" sz="1900" b="1" dirty="0"/>
              <a:t>, ventilation, air </a:t>
            </a:r>
            <a:r>
              <a:rPr lang="fr-FR" sz="1900" b="1" dirty="0" err="1"/>
              <a:t>conditioning</a:t>
            </a:r>
            <a:r>
              <a:rPr lang="fr-FR" sz="1900" b="1" dirty="0"/>
              <a:t>)</a:t>
            </a:r>
          </a:p>
          <a:p>
            <a:pPr>
              <a:buFont typeface="Courier New" panose="02070309020205020404" pitchFamily="49" charset="0"/>
              <a:buChar char="o"/>
            </a:pPr>
            <a:r>
              <a:rPr lang="fr-FR" sz="1900" b="1" dirty="0"/>
              <a:t> Access control (to the </a:t>
            </a:r>
            <a:r>
              <a:rPr lang="fr-FR" sz="1900" b="1" dirty="0" err="1"/>
              <a:t>facility</a:t>
            </a:r>
            <a:r>
              <a:rPr lang="fr-FR" sz="1900" b="1" dirty="0"/>
              <a:t>)</a:t>
            </a:r>
          </a:p>
          <a:p>
            <a:pPr>
              <a:buFont typeface="Courier New" panose="02070309020205020404" pitchFamily="49" charset="0"/>
              <a:buChar char="o"/>
            </a:pPr>
            <a:r>
              <a:rPr lang="fr-FR" sz="1900" b="1" dirty="0"/>
              <a:t> </a:t>
            </a:r>
            <a:r>
              <a:rPr lang="fr-FR" sz="1900" b="1" dirty="0" err="1"/>
              <a:t>Energy</a:t>
            </a:r>
            <a:r>
              <a:rPr lang="fr-FR" sz="1900" b="1" dirty="0"/>
              <a:t> monitoring</a:t>
            </a:r>
          </a:p>
          <a:p>
            <a:pPr>
              <a:buFont typeface="Courier New" panose="02070309020205020404" pitchFamily="49" charset="0"/>
              <a:buChar char="o"/>
            </a:pPr>
            <a:r>
              <a:rPr lang="fr-FR" sz="1900" b="1" dirty="0"/>
              <a:t> CCTV,..</a:t>
            </a:r>
            <a:r>
              <a:rPr lang="fr-FR" sz="1900" b="1" dirty="0" err="1"/>
              <a:t>etc</a:t>
            </a:r>
            <a:r>
              <a:rPr lang="fr-FR" sz="1900" b="1" dirty="0"/>
              <a:t>.</a:t>
            </a:r>
          </a:p>
          <a:p>
            <a:pPr>
              <a:buFont typeface="Courier New" panose="02070309020205020404" pitchFamily="49" charset="0"/>
              <a:buChar char="o"/>
            </a:pPr>
            <a:endParaRPr lang="en-US" dirty="0"/>
          </a:p>
        </p:txBody>
      </p:sp>
      <p:sp>
        <p:nvSpPr>
          <p:cNvPr id="5" name="Slide Number Placeholder 4"/>
          <p:cNvSpPr>
            <a:spLocks noGrp="1"/>
          </p:cNvSpPr>
          <p:nvPr>
            <p:ph type="sldNum" sz="quarter" idx="12"/>
          </p:nvPr>
        </p:nvSpPr>
        <p:spPr/>
        <p:txBody>
          <a:bodyPr/>
          <a:lstStyle/>
          <a:p>
            <a:fld id="{7D34A188-82D1-4EB2-88FD-73009A1FE69F}" type="slidenum">
              <a:rPr lang="en-GB" sz="1600"/>
              <a:pPr/>
              <a:t>3</a:t>
            </a:fld>
            <a:endParaRPr lang="en-GB" sz="1600" dirty="0"/>
          </a:p>
        </p:txBody>
      </p:sp>
    </p:spTree>
    <p:extLst>
      <p:ext uri="{BB962C8B-B14F-4D97-AF65-F5344CB8AC3E}">
        <p14:creationId xmlns:p14="http://schemas.microsoft.com/office/powerpoint/2010/main" val="3963521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References</a:t>
            </a:r>
            <a:endParaRPr lang="en-GB" dirty="0"/>
          </a:p>
        </p:txBody>
      </p:sp>
      <p:sp>
        <p:nvSpPr>
          <p:cNvPr id="6" name="Content Placeholder 5"/>
          <p:cNvSpPr>
            <a:spLocks noGrp="1"/>
          </p:cNvSpPr>
          <p:nvPr>
            <p:ph idx="1"/>
          </p:nvPr>
        </p:nvSpPr>
        <p:spPr/>
        <p:txBody>
          <a:bodyPr>
            <a:normAutofit fontScale="77500" lnSpcReduction="20000"/>
          </a:bodyPr>
          <a:lstStyle/>
          <a:p>
            <a:r>
              <a:rPr lang="en-US" b="1" dirty="0"/>
              <a:t>“Cloud-Based Approach for Smart Facilities Management” D. </a:t>
            </a:r>
            <a:r>
              <a:rPr lang="en-US" b="1" dirty="0" err="1"/>
              <a:t>Laut</a:t>
            </a:r>
            <a:r>
              <a:rPr lang="en-US" b="1" dirty="0"/>
              <a:t>, J. Liu, S. </a:t>
            </a:r>
            <a:r>
              <a:rPr lang="en-US" b="1" dirty="0" err="1"/>
              <a:t>Majumdar</a:t>
            </a:r>
            <a:r>
              <a:rPr lang="en-US" b="1" dirty="0"/>
              <a:t>, B. </a:t>
            </a:r>
            <a:r>
              <a:rPr lang="en-US" b="1" dirty="0" err="1"/>
              <a:t>Nandy</a:t>
            </a:r>
            <a:r>
              <a:rPr lang="en-US" b="1" dirty="0"/>
              <a:t>, M. St-</a:t>
            </a:r>
            <a:r>
              <a:rPr lang="en-US" b="1" dirty="0" err="1"/>
              <a:t>Hilaire</a:t>
            </a:r>
            <a:r>
              <a:rPr lang="en-US" b="1" dirty="0"/>
              <a:t>, and C.S. Yang. </a:t>
            </a:r>
          </a:p>
          <a:p>
            <a:r>
              <a:rPr lang="en-US" b="1" dirty="0"/>
              <a:t>“</a:t>
            </a:r>
            <a:r>
              <a:rPr lang="en-US" b="1" dirty="0" err="1"/>
              <a:t>Prométhée</a:t>
            </a:r>
            <a:r>
              <a:rPr lang="en-US" b="1" dirty="0"/>
              <a:t>, a Collaborative tool for a more effective Facility management process” SDPS 2015.</a:t>
            </a:r>
          </a:p>
          <a:p>
            <a:r>
              <a:rPr lang="en-US" b="1" dirty="0"/>
              <a:t>“Systems Engineering, Theory and Practice” book. Alberto Sols.</a:t>
            </a:r>
          </a:p>
          <a:p>
            <a:r>
              <a:rPr lang="en-US" b="1" dirty="0"/>
              <a:t>Blanchard, Benjamin S. c2008. </a:t>
            </a:r>
            <a:r>
              <a:rPr lang="en-US" b="1" i="1" dirty="0"/>
              <a:t>System engineering management. </a:t>
            </a:r>
            <a:r>
              <a:rPr lang="en-US" b="1" dirty="0"/>
              <a:t>Hoboken, NJ.</a:t>
            </a:r>
          </a:p>
          <a:p>
            <a:r>
              <a:rPr lang="en-US" b="1" dirty="0"/>
              <a:t>ES-4000 Systems Engineering slides. </a:t>
            </a:r>
          </a:p>
          <a:p>
            <a:r>
              <a:rPr lang="en-US" b="1" dirty="0">
                <a:hlinkClick r:id="rId2"/>
              </a:rPr>
              <a:t>http://www.idef.com/</a:t>
            </a:r>
            <a:endParaRPr lang="en-US" b="1" dirty="0"/>
          </a:p>
          <a:p>
            <a:r>
              <a:rPr lang="en-US" b="1" dirty="0">
                <a:hlinkClick r:id="rId3"/>
              </a:rPr>
              <a:t>http://www.umsl.edu/~sauterv/analysis/488_f01_papers/Ohlendorf.htm</a:t>
            </a:r>
            <a:endParaRPr lang="en-US" b="1" dirty="0"/>
          </a:p>
          <a:p>
            <a:r>
              <a:rPr lang="en-US" b="1" dirty="0">
                <a:hlinkClick r:id="rId4"/>
              </a:rPr>
              <a:t>http://www.cppasiapacific.com/overview/TKI-11</a:t>
            </a:r>
            <a:endParaRPr lang="en-US" b="1" dirty="0"/>
          </a:p>
          <a:p>
            <a:r>
              <a:rPr lang="en-US" b="1" dirty="0">
                <a:hlinkClick r:id="rId5"/>
              </a:rPr>
              <a:t>http://www.personalityexplorer.com/freeresources/conflictmanagementtechniques.aspx</a:t>
            </a:r>
            <a:endParaRPr lang="en-US" b="1" dirty="0"/>
          </a:p>
          <a:p>
            <a:r>
              <a:rPr lang="en-US" b="1" dirty="0">
                <a:hlinkClick r:id="rId6"/>
              </a:rPr>
              <a:t>http://www.bsdsolutions.com/about-us/bsd-news/2012/04/3-reasons-to-use-direct-digital-control-systems-in-hvac/</a:t>
            </a:r>
            <a:endParaRPr lang="en-US" b="1" dirty="0"/>
          </a:p>
          <a:p>
            <a:r>
              <a:rPr lang="en-US" b="1" dirty="0">
                <a:hlinkClick r:id="rId5"/>
              </a:rPr>
              <a:t>http://www.personalityexplorer.com/freeresources/conflictmanagementtechniques.aspx</a:t>
            </a:r>
            <a:endParaRPr lang="en-US" b="1" dirty="0"/>
          </a:p>
          <a:p>
            <a:endParaRPr lang="en-US" b="1" dirty="0"/>
          </a:p>
        </p:txBody>
      </p:sp>
      <p:sp>
        <p:nvSpPr>
          <p:cNvPr id="5" name="Slide Number Placeholder 4"/>
          <p:cNvSpPr>
            <a:spLocks noGrp="1"/>
          </p:cNvSpPr>
          <p:nvPr>
            <p:ph type="sldNum" sz="quarter" idx="12"/>
          </p:nvPr>
        </p:nvSpPr>
        <p:spPr/>
        <p:txBody>
          <a:bodyPr/>
          <a:lstStyle/>
          <a:p>
            <a:fld id="{7D34A188-82D1-4EB2-88FD-73009A1FE69F}" type="slidenum">
              <a:rPr lang="en-GB" sz="1600"/>
              <a:t>30</a:t>
            </a:fld>
            <a:endParaRPr lang="en-GB" sz="1600" dirty="0"/>
          </a:p>
        </p:txBody>
      </p:sp>
    </p:spTree>
    <p:extLst>
      <p:ext uri="{BB962C8B-B14F-4D97-AF65-F5344CB8AC3E}">
        <p14:creationId xmlns:p14="http://schemas.microsoft.com/office/powerpoint/2010/main" val="2339364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429140" y="2610532"/>
            <a:ext cx="8596668" cy="1320800"/>
          </a:xfrm>
        </p:spPr>
        <p:txBody>
          <a:bodyPr/>
          <a:lstStyle/>
          <a:p>
            <a:r>
              <a:rPr lang="nb-NO" dirty="0" smtClean="0"/>
              <a:t>Prototype </a:t>
            </a:r>
            <a:r>
              <a:rPr lang="en-US" altLang="zh-CN" dirty="0" smtClean="0"/>
              <a:t>Display …</a:t>
            </a:r>
            <a:endParaRPr lang="en-GB" dirty="0"/>
          </a:p>
        </p:txBody>
      </p:sp>
      <p:sp>
        <p:nvSpPr>
          <p:cNvPr id="5" name="Slide Number Placeholder 4"/>
          <p:cNvSpPr>
            <a:spLocks noGrp="1"/>
          </p:cNvSpPr>
          <p:nvPr>
            <p:ph type="sldNum" sz="quarter" idx="12"/>
          </p:nvPr>
        </p:nvSpPr>
        <p:spPr/>
        <p:txBody>
          <a:bodyPr/>
          <a:lstStyle/>
          <a:p>
            <a:fld id="{7D34A188-82D1-4EB2-88FD-73009A1FE69F}" type="slidenum">
              <a:rPr lang="en-GB" sz="1600"/>
              <a:t>31</a:t>
            </a:fld>
            <a:endParaRPr lang="en-GB" sz="1600" dirty="0"/>
          </a:p>
        </p:txBody>
      </p:sp>
    </p:spTree>
    <p:extLst>
      <p:ext uri="{BB962C8B-B14F-4D97-AF65-F5344CB8AC3E}">
        <p14:creationId xmlns:p14="http://schemas.microsoft.com/office/powerpoint/2010/main" val="2939424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Opportunity</a:t>
            </a:r>
            <a:r>
              <a:rPr lang="fr-FR" dirty="0"/>
              <a:t> </a:t>
            </a:r>
            <a:r>
              <a:rPr lang="fr-FR" dirty="0" smtClean="0"/>
              <a:t>(Case </a:t>
            </a:r>
            <a:r>
              <a:rPr lang="fr-FR" dirty="0" err="1" smtClean="0"/>
              <a:t>study</a:t>
            </a:r>
            <a:r>
              <a:rPr lang="fr-FR" dirty="0" smtClean="0"/>
              <a:t>)</a:t>
            </a:r>
            <a:endParaRPr lang="en-US" dirty="0"/>
          </a:p>
        </p:txBody>
      </p:sp>
      <p:sp>
        <p:nvSpPr>
          <p:cNvPr id="3" name="Content Placeholder 2"/>
          <p:cNvSpPr>
            <a:spLocks noGrp="1"/>
          </p:cNvSpPr>
          <p:nvPr>
            <p:ph sz="half" idx="1"/>
          </p:nvPr>
        </p:nvSpPr>
        <p:spPr>
          <a:xfrm>
            <a:off x="431831" y="1930400"/>
            <a:ext cx="5334000" cy="3804688"/>
          </a:xfrm>
        </p:spPr>
        <p:txBody>
          <a:bodyPr>
            <a:normAutofit/>
          </a:bodyPr>
          <a:lstStyle/>
          <a:p>
            <a:r>
              <a:rPr lang="fr-FR" b="1" dirty="0"/>
              <a:t>FM </a:t>
            </a:r>
            <a:r>
              <a:rPr lang="fr-FR" b="1" dirty="0" err="1"/>
              <a:t>is</a:t>
            </a:r>
            <a:r>
              <a:rPr lang="fr-FR" b="1" dirty="0"/>
              <a:t> a </a:t>
            </a:r>
            <a:r>
              <a:rPr lang="fr-FR" b="1" dirty="0" err="1"/>
              <a:t>very</a:t>
            </a:r>
            <a:r>
              <a:rPr lang="fr-FR" b="1" dirty="0"/>
              <a:t> </a:t>
            </a:r>
            <a:r>
              <a:rPr lang="fr-FR" b="1" dirty="0" err="1"/>
              <a:t>complex</a:t>
            </a:r>
            <a:r>
              <a:rPr lang="fr-FR" b="1" dirty="0"/>
              <a:t> </a:t>
            </a:r>
            <a:r>
              <a:rPr lang="fr-FR" b="1" dirty="0" err="1"/>
              <a:t>domain</a:t>
            </a:r>
            <a:r>
              <a:rPr lang="fr-FR" b="1" dirty="0"/>
              <a:t>.</a:t>
            </a:r>
          </a:p>
          <a:p>
            <a:r>
              <a:rPr lang="fr-FR" b="1" dirty="0"/>
              <a:t>HVAC (</a:t>
            </a:r>
            <a:r>
              <a:rPr lang="fr-FR" b="1" dirty="0" err="1"/>
              <a:t>Heating</a:t>
            </a:r>
            <a:r>
              <a:rPr lang="fr-FR" b="1" dirty="0"/>
              <a:t>, ventilation, air </a:t>
            </a:r>
            <a:r>
              <a:rPr lang="fr-FR" b="1" dirty="0" err="1"/>
              <a:t>conditioning</a:t>
            </a:r>
            <a:r>
              <a:rPr lang="fr-FR" b="1" dirty="0"/>
              <a:t>)</a:t>
            </a:r>
          </a:p>
          <a:p>
            <a:r>
              <a:rPr lang="fr-FR" b="1" dirty="0"/>
              <a:t>Indoor </a:t>
            </a:r>
            <a:r>
              <a:rPr lang="fr-FR" b="1" dirty="0" err="1"/>
              <a:t>environment</a:t>
            </a:r>
            <a:r>
              <a:rPr lang="fr-FR" b="1" dirty="0"/>
              <a:t> (</a:t>
            </a:r>
            <a:r>
              <a:rPr lang="fr-FR" b="1" dirty="0" err="1"/>
              <a:t>Temperature</a:t>
            </a:r>
            <a:r>
              <a:rPr lang="fr-FR" b="1" dirty="0"/>
              <a:t>, </a:t>
            </a:r>
            <a:r>
              <a:rPr lang="fr-FR" b="1" dirty="0" err="1"/>
              <a:t>Humidity</a:t>
            </a:r>
            <a:r>
              <a:rPr lang="fr-FR" b="1" dirty="0"/>
              <a:t>, Air </a:t>
            </a:r>
            <a:r>
              <a:rPr lang="fr-FR" b="1" dirty="0" err="1"/>
              <a:t>quality</a:t>
            </a:r>
            <a:r>
              <a:rPr lang="fr-FR" b="1" dirty="0"/>
              <a:t>)</a:t>
            </a:r>
          </a:p>
        </p:txBody>
      </p:sp>
      <p:sp>
        <p:nvSpPr>
          <p:cNvPr id="4" name="Content Placeholder 3"/>
          <p:cNvSpPr>
            <a:spLocks noGrp="1"/>
          </p:cNvSpPr>
          <p:nvPr>
            <p:ph sz="half" idx="2"/>
          </p:nvPr>
        </p:nvSpPr>
        <p:spPr>
          <a:xfrm>
            <a:off x="6011334" y="1854315"/>
            <a:ext cx="4184034" cy="3880773"/>
          </a:xfrm>
        </p:spPr>
        <p:txBody>
          <a:bodyPr>
            <a:normAutofit/>
          </a:bodyPr>
          <a:lstStyle/>
          <a:p>
            <a:r>
              <a:rPr lang="fr-FR" sz="2000" b="1" dirty="0">
                <a:solidFill>
                  <a:srgbClr val="FF0000"/>
                </a:solidFill>
              </a:rPr>
              <a:t>The Goal:</a:t>
            </a:r>
          </a:p>
          <a:p>
            <a:pPr marL="0" indent="0">
              <a:buNone/>
            </a:pPr>
            <a:r>
              <a:rPr lang="en-US" sz="2000" b="1" dirty="0"/>
              <a:t>Design a smart control system for HVAC services in facilities, by making it more efficient and easier to use, by 1st May 2016.</a:t>
            </a:r>
          </a:p>
        </p:txBody>
      </p:sp>
      <p:sp>
        <p:nvSpPr>
          <p:cNvPr id="5" name="Slide Number Placeholder 4"/>
          <p:cNvSpPr>
            <a:spLocks noGrp="1"/>
          </p:cNvSpPr>
          <p:nvPr>
            <p:ph type="sldNum" sz="quarter" idx="12"/>
          </p:nvPr>
        </p:nvSpPr>
        <p:spPr/>
        <p:txBody>
          <a:bodyPr/>
          <a:lstStyle/>
          <a:p>
            <a:fld id="{7D34A188-82D1-4EB2-88FD-73009A1FE69F}" type="slidenum">
              <a:rPr lang="en-GB" sz="1600"/>
              <a:pPr/>
              <a:t>4</a:t>
            </a:fld>
            <a:endParaRPr lang="en-GB" sz="1600" dirty="0"/>
          </a:p>
        </p:txBody>
      </p:sp>
    </p:spTree>
    <p:extLst>
      <p:ext uri="{BB962C8B-B14F-4D97-AF65-F5344CB8AC3E}">
        <p14:creationId xmlns:p14="http://schemas.microsoft.com/office/powerpoint/2010/main" val="2525918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42398" y="269906"/>
            <a:ext cx="10515600" cy="1325563"/>
          </a:xfrm>
        </p:spPr>
        <p:txBody>
          <a:bodyPr/>
          <a:lstStyle/>
          <a:p>
            <a:r>
              <a:rPr lang="nb-NO" dirty="0"/>
              <a:t>Project Taxonomy</a:t>
            </a:r>
            <a:endParaRPr lang="en-GB" dirty="0"/>
          </a:p>
        </p:txBody>
      </p:sp>
      <p:pic>
        <p:nvPicPr>
          <p:cNvPr id="1027" name="Picture 3" descr="NEW NTC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647" y="932687"/>
            <a:ext cx="9912096" cy="557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a:xfrm>
            <a:off x="8264092" y="6492875"/>
            <a:ext cx="683339" cy="365125"/>
          </a:xfrm>
        </p:spPr>
        <p:txBody>
          <a:bodyPr/>
          <a:lstStyle/>
          <a:p>
            <a:fld id="{7D34A188-82D1-4EB2-88FD-73009A1FE69F}" type="slidenum">
              <a:rPr lang="en-GB" sz="1600"/>
              <a:pPr/>
              <a:t>5</a:t>
            </a:fld>
            <a:endParaRPr lang="en-GB" sz="1600" dirty="0"/>
          </a:p>
        </p:txBody>
      </p:sp>
    </p:spTree>
    <p:extLst>
      <p:ext uri="{BB962C8B-B14F-4D97-AF65-F5344CB8AC3E}">
        <p14:creationId xmlns:p14="http://schemas.microsoft.com/office/powerpoint/2010/main" val="372061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0" y="152400"/>
            <a:ext cx="2304405" cy="1320800"/>
          </a:xfrm>
        </p:spPr>
        <p:txBody>
          <a:bodyPr/>
          <a:lstStyle/>
          <a:p>
            <a:r>
              <a:rPr lang="nb-NO" dirty="0"/>
              <a:t>WBS</a:t>
            </a:r>
            <a:endParaRPr lang="en-GB" dirty="0"/>
          </a:p>
        </p:txBody>
      </p:sp>
      <p:pic>
        <p:nvPicPr>
          <p:cNvPr id="4" name="Content Placeholder 3" descr="C:\Users\badissane05\Desktop\wbs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9827" y="305491"/>
            <a:ext cx="9068451" cy="6218555"/>
          </a:xfrm>
          <a:prstGeom prst="rect">
            <a:avLst/>
          </a:prstGeom>
          <a:noFill/>
          <a:ln>
            <a:noFill/>
          </a:ln>
        </p:spPr>
      </p:pic>
      <p:sp>
        <p:nvSpPr>
          <p:cNvPr id="3" name="Slide Number Placeholder 2"/>
          <p:cNvSpPr>
            <a:spLocks noGrp="1"/>
          </p:cNvSpPr>
          <p:nvPr>
            <p:ph type="sldNum" sz="quarter" idx="12"/>
          </p:nvPr>
        </p:nvSpPr>
        <p:spPr/>
        <p:txBody>
          <a:bodyPr/>
          <a:lstStyle/>
          <a:p>
            <a:fld id="{7D34A188-82D1-4EB2-88FD-73009A1FE69F}" type="slidenum">
              <a:rPr lang="en-GB" sz="1600"/>
              <a:pPr/>
              <a:t>6</a:t>
            </a:fld>
            <a:endParaRPr lang="en-GB" sz="1600" dirty="0"/>
          </a:p>
        </p:txBody>
      </p:sp>
    </p:spTree>
    <p:extLst>
      <p:ext uri="{BB962C8B-B14F-4D97-AF65-F5344CB8AC3E}">
        <p14:creationId xmlns:p14="http://schemas.microsoft.com/office/powerpoint/2010/main" val="2243730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a:xfrm>
            <a:off x="389951" y="638279"/>
            <a:ext cx="8596668" cy="735874"/>
          </a:xfrm>
        </p:spPr>
        <p:txBody>
          <a:bodyPr/>
          <a:lstStyle/>
          <a:p>
            <a:r>
              <a:rPr lang="nb-NO" dirty="0"/>
              <a:t>Gantt Chart</a:t>
            </a:r>
            <a:endParaRPr lang="en-GB" dirty="0"/>
          </a:p>
        </p:txBody>
      </p:sp>
      <p:pic>
        <p:nvPicPr>
          <p:cNvPr id="3" name="Content Placeholder 2"/>
          <p:cNvPicPr>
            <a:picLocks noGrp="1" noChangeAspect="1"/>
          </p:cNvPicPr>
          <p:nvPr>
            <p:ph idx="1"/>
          </p:nvPr>
        </p:nvPicPr>
        <p:blipFill>
          <a:blip r:embed="rId2"/>
          <a:stretch>
            <a:fillRect/>
          </a:stretch>
        </p:blipFill>
        <p:spPr>
          <a:xfrm>
            <a:off x="100323" y="1579353"/>
            <a:ext cx="12091677" cy="3888872"/>
          </a:xfrm>
          <a:prstGeom prst="rect">
            <a:avLst/>
          </a:prstGeom>
        </p:spPr>
      </p:pic>
      <p:sp>
        <p:nvSpPr>
          <p:cNvPr id="2" name="Slide Number Placeholder 1"/>
          <p:cNvSpPr>
            <a:spLocks noGrp="1"/>
          </p:cNvSpPr>
          <p:nvPr>
            <p:ph type="sldNum" sz="quarter" idx="12"/>
          </p:nvPr>
        </p:nvSpPr>
        <p:spPr/>
        <p:txBody>
          <a:bodyPr/>
          <a:lstStyle/>
          <a:p>
            <a:fld id="{7D34A188-82D1-4EB2-88FD-73009A1FE69F}" type="slidenum">
              <a:rPr lang="en-GB" sz="1600"/>
              <a:pPr/>
              <a:t>7</a:t>
            </a:fld>
            <a:endParaRPr lang="en-GB" sz="1600" dirty="0"/>
          </a:p>
        </p:txBody>
      </p:sp>
    </p:spTree>
    <p:extLst>
      <p:ext uri="{BB962C8B-B14F-4D97-AF65-F5344CB8AC3E}">
        <p14:creationId xmlns:p14="http://schemas.microsoft.com/office/powerpoint/2010/main" val="4058703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11426" y="0"/>
            <a:ext cx="10515600" cy="1325563"/>
          </a:xfrm>
        </p:spPr>
        <p:txBody>
          <a:bodyPr/>
          <a:lstStyle/>
          <a:p>
            <a:r>
              <a:rPr lang="en-US" dirty="0"/>
              <a:t>Risk management</a:t>
            </a:r>
          </a:p>
        </p:txBody>
      </p:sp>
      <p:graphicFrame>
        <p:nvGraphicFramePr>
          <p:cNvPr id="4" name="Content Placeholder 3"/>
          <p:cNvGraphicFramePr>
            <a:graphicFrameLocks noGrp="1"/>
          </p:cNvGraphicFramePr>
          <p:nvPr>
            <p:ph idx="1"/>
            <p:extLst/>
          </p:nvPr>
        </p:nvGraphicFramePr>
        <p:xfrm>
          <a:off x="311426" y="662781"/>
          <a:ext cx="9972262" cy="5856427"/>
        </p:xfrm>
        <a:graphic>
          <a:graphicData uri="http://schemas.openxmlformats.org/drawingml/2006/table">
            <a:tbl>
              <a:tblPr firstRow="1" firstCol="1" bandRow="1">
                <a:tableStyleId>{5C22544A-7EE6-4342-B048-85BDC9FD1C3A}</a:tableStyleId>
              </a:tblPr>
              <a:tblGrid>
                <a:gridCol w="1749861">
                  <a:extLst>
                    <a:ext uri="{9D8B030D-6E8A-4147-A177-3AD203B41FA5}">
                      <a16:colId xmlns:a16="http://schemas.microsoft.com/office/drawing/2014/main" val="1997630841"/>
                    </a:ext>
                  </a:extLst>
                </a:gridCol>
                <a:gridCol w="1749861">
                  <a:extLst>
                    <a:ext uri="{9D8B030D-6E8A-4147-A177-3AD203B41FA5}">
                      <a16:colId xmlns:a16="http://schemas.microsoft.com/office/drawing/2014/main" val="2325210865"/>
                    </a:ext>
                  </a:extLst>
                </a:gridCol>
                <a:gridCol w="1083408">
                  <a:extLst>
                    <a:ext uri="{9D8B030D-6E8A-4147-A177-3AD203B41FA5}">
                      <a16:colId xmlns:a16="http://schemas.microsoft.com/office/drawing/2014/main" val="3004532529"/>
                    </a:ext>
                  </a:extLst>
                </a:gridCol>
                <a:gridCol w="2694566">
                  <a:extLst>
                    <a:ext uri="{9D8B030D-6E8A-4147-A177-3AD203B41FA5}">
                      <a16:colId xmlns:a16="http://schemas.microsoft.com/office/drawing/2014/main" val="3427053892"/>
                    </a:ext>
                  </a:extLst>
                </a:gridCol>
                <a:gridCol w="2694566">
                  <a:extLst>
                    <a:ext uri="{9D8B030D-6E8A-4147-A177-3AD203B41FA5}">
                      <a16:colId xmlns:a16="http://schemas.microsoft.com/office/drawing/2014/main" val="4147101697"/>
                    </a:ext>
                  </a:extLst>
                </a:gridCol>
              </a:tblGrid>
              <a:tr h="239885">
                <a:tc>
                  <a:txBody>
                    <a:bodyPr/>
                    <a:lstStyle/>
                    <a:p>
                      <a:pPr marL="0" marR="0" algn="just">
                        <a:lnSpc>
                          <a:spcPct val="150000"/>
                        </a:lnSpc>
                        <a:spcBef>
                          <a:spcPts val="0"/>
                        </a:spcBef>
                        <a:spcAft>
                          <a:spcPts val="0"/>
                        </a:spcAft>
                      </a:pPr>
                      <a:r>
                        <a:rPr lang="en-GB" sz="1400" b="1">
                          <a:effectLst/>
                        </a:rPr>
                        <a:t>Type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Source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Level</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Strategy</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Solution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2498237574"/>
                  </a:ext>
                </a:extLst>
              </a:tr>
              <a:tr h="1055827">
                <a:tc rowSpan="2">
                  <a:txBody>
                    <a:bodyPr/>
                    <a:lstStyle/>
                    <a:p>
                      <a:pPr marL="0" marR="0" algn="just">
                        <a:lnSpc>
                          <a:spcPct val="150000"/>
                        </a:lnSpc>
                        <a:spcBef>
                          <a:spcPts val="0"/>
                        </a:spcBef>
                        <a:spcAft>
                          <a:spcPts val="0"/>
                        </a:spcAft>
                      </a:pPr>
                      <a:r>
                        <a:rPr lang="en-GB" sz="1400" b="1" dirty="0">
                          <a:effectLst/>
                        </a:rPr>
                        <a:t>Project Risk</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Lack of competence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Reduction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Do internal training and devote more human hours on research. External training.</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630459235"/>
                  </a:ext>
                </a:extLst>
              </a:tr>
              <a:tr h="1308712">
                <a:tc vMerge="1">
                  <a:txBody>
                    <a:bodyPr/>
                    <a:lstStyle/>
                    <a:p>
                      <a:endParaRPr lang="en-US"/>
                    </a:p>
                  </a:txBody>
                  <a:tcPr/>
                </a:tc>
                <a:tc>
                  <a:txBody>
                    <a:bodyPr/>
                    <a:lstStyle/>
                    <a:p>
                      <a:pPr marL="0" marR="0" algn="just">
                        <a:lnSpc>
                          <a:spcPct val="150000"/>
                        </a:lnSpc>
                        <a:spcBef>
                          <a:spcPts val="0"/>
                        </a:spcBef>
                        <a:spcAft>
                          <a:spcPts val="0"/>
                        </a:spcAft>
                      </a:pPr>
                      <a:r>
                        <a:rPr lang="en-GB" sz="1400" b="1" dirty="0">
                          <a:effectLst/>
                        </a:rPr>
                        <a:t>Project delay</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High</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Prevention</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Project leader follows up on the group’s work. And the group has knowledge about the project delay.</a:t>
                      </a:r>
                      <a:r>
                        <a:rPr lang="en-GB" sz="1400" b="1" baseline="0" dirty="0">
                          <a:effectLst/>
                        </a:rPr>
                        <a:t> Set More </a:t>
                      </a:r>
                      <a:r>
                        <a:rPr lang="en-GB" sz="1400" b="1" dirty="0">
                          <a:effectLst/>
                        </a:rPr>
                        <a:t>hours.</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537284648"/>
                  </a:ext>
                </a:extLst>
              </a:tr>
              <a:tr h="785076">
                <a:tc>
                  <a:txBody>
                    <a:bodyPr/>
                    <a:lstStyle/>
                    <a:p>
                      <a:pPr marL="0" marR="0" algn="just">
                        <a:lnSpc>
                          <a:spcPct val="150000"/>
                        </a:lnSpc>
                        <a:spcBef>
                          <a:spcPts val="0"/>
                        </a:spcBef>
                        <a:spcAft>
                          <a:spcPts val="0"/>
                        </a:spcAft>
                      </a:pPr>
                      <a:r>
                        <a:rPr lang="en-GB" sz="1400" b="1">
                          <a:effectLst/>
                        </a:rPr>
                        <a:t>Task Risk</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Not compatible with current system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High</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Prevention</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Verify current systems and its standards</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3584741294"/>
                  </a:ext>
                </a:extLst>
              </a:tr>
              <a:tr h="785076">
                <a:tc>
                  <a:txBody>
                    <a:bodyPr/>
                    <a:lstStyle/>
                    <a:p>
                      <a:pPr marL="0" marR="0" algn="just">
                        <a:lnSpc>
                          <a:spcPct val="150000"/>
                        </a:lnSpc>
                        <a:spcBef>
                          <a:spcPts val="0"/>
                        </a:spcBef>
                        <a:spcAft>
                          <a:spcPts val="0"/>
                        </a:spcAft>
                      </a:pPr>
                      <a:r>
                        <a:rPr lang="en-GB" sz="1400" b="1">
                          <a:effectLst/>
                        </a:rPr>
                        <a:t>Business Risk</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Solution is similar to something on the market</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Prevention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Keeping track of current trends and systems on the market</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37618385"/>
                  </a:ext>
                </a:extLst>
              </a:tr>
              <a:tr h="785076">
                <a:tc>
                  <a:txBody>
                    <a:bodyPr/>
                    <a:lstStyle/>
                    <a:p>
                      <a:pPr marL="0" marR="0" algn="just">
                        <a:lnSpc>
                          <a:spcPct val="150000"/>
                        </a:lnSpc>
                        <a:spcBef>
                          <a:spcPts val="0"/>
                        </a:spcBef>
                        <a:spcAft>
                          <a:spcPts val="0"/>
                        </a:spcAft>
                      </a:pPr>
                      <a:r>
                        <a:rPr lang="en-GB" sz="1400" b="1" dirty="0">
                          <a:effectLst/>
                        </a:rPr>
                        <a:t>Conflict Risk</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Disagreement over project issues</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Reduction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Collaborating, Compromising, Smoothing, Forcing, and Withdrawing</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2120231085"/>
                  </a:ext>
                </a:extLst>
              </a:tr>
            </a:tbl>
          </a:graphicData>
        </a:graphic>
      </p:graphicFrame>
      <p:sp>
        <p:nvSpPr>
          <p:cNvPr id="3" name="Slide Number Placeholder 2"/>
          <p:cNvSpPr>
            <a:spLocks noGrp="1"/>
          </p:cNvSpPr>
          <p:nvPr>
            <p:ph type="sldNum" sz="quarter" idx="12"/>
          </p:nvPr>
        </p:nvSpPr>
        <p:spPr>
          <a:xfrm>
            <a:off x="8224903" y="6492875"/>
            <a:ext cx="683339" cy="365125"/>
          </a:xfrm>
        </p:spPr>
        <p:txBody>
          <a:bodyPr/>
          <a:lstStyle/>
          <a:p>
            <a:fld id="{7D34A188-82D1-4EB2-88FD-73009A1FE69F}" type="slidenum">
              <a:rPr lang="en-GB" sz="1600"/>
              <a:pPr/>
              <a:t>8</a:t>
            </a:fld>
            <a:endParaRPr lang="en-GB" sz="1600" dirty="0"/>
          </a:p>
        </p:txBody>
      </p:sp>
    </p:spTree>
    <p:extLst>
      <p:ext uri="{BB962C8B-B14F-4D97-AF65-F5344CB8AC3E}">
        <p14:creationId xmlns:p14="http://schemas.microsoft.com/office/powerpoint/2010/main" val="127362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576470" y="48688"/>
            <a:ext cx="10515600" cy="861736"/>
          </a:xfrm>
        </p:spPr>
        <p:txBody>
          <a:bodyPr/>
          <a:lstStyle/>
          <a:p>
            <a:r>
              <a:rPr lang="en-GB" dirty="0"/>
              <a:t>Current HVAC control system</a:t>
            </a:r>
          </a:p>
        </p:txBody>
      </p:sp>
      <p:pic>
        <p:nvPicPr>
          <p:cNvPr id="5" name="Picture 4" descr="C:\Users\Charlie\AppData\Local\Microsoft\Windows\INetCache\Content.Word\hvac-zone-control-zoning-damper-plug-in-easy.jpg"/>
          <p:cNvPicPr/>
          <p:nvPr/>
        </p:nvPicPr>
        <p:blipFill>
          <a:blip r:embed="rId2">
            <a:extLst>
              <a:ext uri="{28A0092B-C50C-407E-A947-70E740481C1C}">
                <a14:useLocalDpi xmlns:a14="http://schemas.microsoft.com/office/drawing/2010/main" val="0"/>
              </a:ext>
            </a:extLst>
          </a:blip>
          <a:srcRect/>
          <a:stretch>
            <a:fillRect/>
          </a:stretch>
        </p:blipFill>
        <p:spPr bwMode="auto">
          <a:xfrm>
            <a:off x="417444" y="695739"/>
            <a:ext cx="9521686" cy="6162261"/>
          </a:xfrm>
          <a:prstGeom prst="rect">
            <a:avLst/>
          </a:prstGeom>
          <a:solidFill>
            <a:schemeClr val="accent1"/>
          </a:solidFill>
          <a:ln>
            <a:noFill/>
          </a:ln>
        </p:spPr>
      </p:pic>
      <p:sp>
        <p:nvSpPr>
          <p:cNvPr id="3" name="Slide Number Placeholder 2"/>
          <p:cNvSpPr>
            <a:spLocks noGrp="1"/>
          </p:cNvSpPr>
          <p:nvPr>
            <p:ph type="sldNum" sz="quarter" idx="12"/>
          </p:nvPr>
        </p:nvSpPr>
        <p:spPr/>
        <p:txBody>
          <a:bodyPr/>
          <a:lstStyle/>
          <a:p>
            <a:fld id="{7D34A188-82D1-4EB2-88FD-73009A1FE69F}" type="slidenum">
              <a:rPr lang="en-GB" sz="1600"/>
              <a:pPr/>
              <a:t>9</a:t>
            </a:fld>
            <a:endParaRPr lang="en-GB" sz="1600" dirty="0"/>
          </a:p>
        </p:txBody>
      </p:sp>
    </p:spTree>
    <p:extLst>
      <p:ext uri="{BB962C8B-B14F-4D97-AF65-F5344CB8AC3E}">
        <p14:creationId xmlns:p14="http://schemas.microsoft.com/office/powerpoint/2010/main" val="3329240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613</TotalTime>
  <Words>1067</Words>
  <Application>Microsoft Office PowerPoint</Application>
  <PresentationFormat>Widescreen</PresentationFormat>
  <Paragraphs>295</Paragraphs>
  <Slides>31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宋体</vt:lpstr>
      <vt:lpstr>宋体</vt:lpstr>
      <vt:lpstr>方正姚体</vt:lpstr>
      <vt:lpstr>DengXian</vt:lpstr>
      <vt:lpstr>Agency FB</vt:lpstr>
      <vt:lpstr>Arial</vt:lpstr>
      <vt:lpstr>Calibri</vt:lpstr>
      <vt:lpstr>Courier New</vt:lpstr>
      <vt:lpstr>Times New Roman</vt:lpstr>
      <vt:lpstr>Trebuchet MS</vt:lpstr>
      <vt:lpstr>Wingdings</vt:lpstr>
      <vt:lpstr>Wingdings 3</vt:lpstr>
      <vt:lpstr>Facet</vt:lpstr>
      <vt:lpstr> ES-SES4000 Facility Mangement Project</vt:lpstr>
      <vt:lpstr>Facility Management</vt:lpstr>
      <vt:lpstr>PowerPoint Presentation</vt:lpstr>
      <vt:lpstr>Opportunity (Case study)</vt:lpstr>
      <vt:lpstr>Project Taxonomy</vt:lpstr>
      <vt:lpstr>WBS</vt:lpstr>
      <vt:lpstr>Gantt Chart</vt:lpstr>
      <vt:lpstr>Risk management</vt:lpstr>
      <vt:lpstr>Current HVAC control system</vt:lpstr>
      <vt:lpstr>Stakeholders</vt:lpstr>
      <vt:lpstr>Survey analysis </vt:lpstr>
      <vt:lpstr>Would you like to be able to regulate?</vt:lpstr>
      <vt:lpstr>What solution do you prefer?</vt:lpstr>
      <vt:lpstr>User requirements</vt:lpstr>
      <vt:lpstr>CONOPS</vt:lpstr>
      <vt:lpstr>Design alternatives</vt:lpstr>
      <vt:lpstr>AHP matrix</vt:lpstr>
      <vt:lpstr>Selection of preferred design</vt:lpstr>
      <vt:lpstr>System requirement</vt:lpstr>
      <vt:lpstr>System requirement</vt:lpstr>
      <vt:lpstr>Functional analysis</vt:lpstr>
      <vt:lpstr>Function Block Diagram</vt:lpstr>
      <vt:lpstr>Function Block Diagram</vt:lpstr>
      <vt:lpstr>User Interface</vt:lpstr>
      <vt:lpstr>User Interface</vt:lpstr>
      <vt:lpstr>Hardware Components</vt:lpstr>
      <vt:lpstr>HW block diagram</vt:lpstr>
      <vt:lpstr>Bill of materials (BoM)</vt:lpstr>
      <vt:lpstr>Summary</vt:lpstr>
      <vt:lpstr>References</vt:lpstr>
      <vt:lpstr>Prototype Display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Håkon Hedlund</dc:creator>
  <cp:lastModifiedBy>zhili shao</cp:lastModifiedBy>
  <cp:revision>77</cp:revision>
  <dcterms:created xsi:type="dcterms:W3CDTF">2016-05-09T08:08:16Z</dcterms:created>
  <dcterms:modified xsi:type="dcterms:W3CDTF">2016-05-19T04:23:10Z</dcterms:modified>
</cp:coreProperties>
</file>