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257" r:id="rId3"/>
    <p:sldId id="293" r:id="rId4"/>
    <p:sldId id="294" r:id="rId5"/>
    <p:sldId id="266" r:id="rId6"/>
    <p:sldId id="262" r:id="rId7"/>
    <p:sldId id="261" r:id="rId8"/>
    <p:sldId id="267" r:id="rId9"/>
    <p:sldId id="269" r:id="rId10"/>
    <p:sldId id="298" r:id="rId11"/>
    <p:sldId id="291" r:id="rId12"/>
    <p:sldId id="292" r:id="rId13"/>
    <p:sldId id="295" r:id="rId14"/>
    <p:sldId id="296" r:id="rId15"/>
    <p:sldId id="297" r:id="rId16"/>
    <p:sldId id="281" r:id="rId17"/>
    <p:sldId id="282" r:id="rId18"/>
    <p:sldId id="283" r:id="rId19"/>
    <p:sldId id="284" r:id="rId20"/>
    <p:sldId id="285" r:id="rId21"/>
    <p:sldId id="286" r:id="rId22"/>
    <p:sldId id="287" r:id="rId23"/>
    <p:sldId id="288" r:id="rId24"/>
    <p:sldId id="275" r:id="rId25"/>
    <p:sldId id="300" r:id="rId26"/>
    <p:sldId id="276" r:id="rId27"/>
    <p:sldId id="277" r:id="rId28"/>
    <p:sldId id="278" r:id="rId29"/>
    <p:sldId id="279" r:id="rId30"/>
    <p:sldId id="299"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9EA6962-68C0-468D-8B59-43C15FB7F76F}">
          <p14:sldIdLst>
            <p14:sldId id="256"/>
            <p14:sldId id="257"/>
            <p14:sldId id="293"/>
            <p14:sldId id="294"/>
            <p14:sldId id="266"/>
            <p14:sldId id="262"/>
          </p14:sldIdLst>
        </p14:section>
        <p14:section name="Project management" id="{08AA6E9F-DA7A-4B5D-B493-90F909C6E000}">
          <p14:sldIdLst>
            <p14:sldId id="261"/>
            <p14:sldId id="267"/>
          </p14:sldIdLst>
        </p14:section>
        <p14:section name="SE framework" id="{04B3E185-9274-4CD7-B4A1-59E53762B6AF}">
          <p14:sldIdLst>
            <p14:sldId id="269"/>
            <p14:sldId id="298"/>
            <p14:sldId id="291"/>
            <p14:sldId id="292"/>
            <p14:sldId id="295"/>
            <p14:sldId id="296"/>
            <p14:sldId id="297"/>
            <p14:sldId id="281"/>
            <p14:sldId id="282"/>
            <p14:sldId id="283"/>
            <p14:sldId id="284"/>
            <p14:sldId id="285"/>
            <p14:sldId id="286"/>
            <p14:sldId id="287"/>
            <p14:sldId id="288"/>
            <p14:sldId id="275"/>
            <p14:sldId id="300"/>
            <p14:sldId id="276"/>
            <p14:sldId id="277"/>
            <p14:sldId id="278"/>
            <p14:sldId id="279"/>
            <p14:sldId id="29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41" autoAdjust="0"/>
    <p:restoredTop sz="94660"/>
  </p:normalViewPr>
  <p:slideViewPr>
    <p:cSldViewPr snapToGrid="0">
      <p:cViewPr varScale="1">
        <p:scale>
          <a:sx n="73" d="100"/>
          <a:sy n="73" d="100"/>
        </p:scale>
        <p:origin x="8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DF81A-103D-4660-963B-CF404C1106DD}" type="datetimeFigureOut">
              <a:rPr lang="en-US" smtClean="0"/>
              <a:t>5/16/2016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C002C-EA75-417D-8C7D-A6E7E178FA03}" type="slidenum">
              <a:rPr lang="en-US" smtClean="0"/>
              <a:t>‹#›</a:t>
            </a:fld>
            <a:endParaRPr lang="en-US"/>
          </a:p>
        </p:txBody>
      </p:sp>
    </p:spTree>
    <p:extLst>
      <p:ext uri="{BB962C8B-B14F-4D97-AF65-F5344CB8AC3E}">
        <p14:creationId xmlns:p14="http://schemas.microsoft.com/office/powerpoint/2010/main" val="939318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2EF9C-BF1D-4498-81C1-9B18786771CD}" type="datetimeFigureOut">
              <a:rPr lang="en-US" smtClean="0"/>
              <a:t>5/16/2016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EDCCA-2AF6-4EA4-A709-E2134A785416}" type="slidenum">
              <a:rPr lang="en-US" smtClean="0"/>
              <a:t>‹#›</a:t>
            </a:fld>
            <a:endParaRPr lang="en-US"/>
          </a:p>
        </p:txBody>
      </p:sp>
    </p:spTree>
    <p:extLst>
      <p:ext uri="{BB962C8B-B14F-4D97-AF65-F5344CB8AC3E}">
        <p14:creationId xmlns:p14="http://schemas.microsoft.com/office/powerpoint/2010/main" val="3221600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C578FC-73F5-4B18-A057-559C5BC93CEA}"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43782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0CEDBD-CEE7-420C-BFDE-4FE5D959056F}"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89681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02797D-8505-4417-AECF-9814440366D6}"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57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A415ED-75C6-4380-AA98-E29D01F6DAC1}"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760176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29F602-A737-41C1-85F1-64DCF354B591}"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8640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95982D-E09C-46C5-B992-5B2951C70826}"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576742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4E95A-594D-43A9-B833-5CCA17B9934D}"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811884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11EF1-4012-423E-9AD4-CD5F3B9C95EC}"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84557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4ED3B-E52C-4935-9C74-2DC4DB9D5E55}"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27635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9160D6-A8E7-45F4-87E9-2EBF58EEEB3F}"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48163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4D5E2D-E595-4357-B1BE-CAEDDA2DFFFA}" type="datetime1">
              <a:rPr lang="en-GB" smtClean="0"/>
              <a:t>16/05/2016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24490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901AD-2D6B-4A8E-B9A5-EA786084FF11}" type="datetime1">
              <a:rPr lang="en-GB" smtClean="0"/>
              <a:t>16/05/2016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99958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2838E9-1ED6-4611-9920-1C8B13AE1E31}" type="datetime1">
              <a:rPr lang="en-GB" smtClean="0"/>
              <a:t>16/05/2016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089490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B974E-0988-4B84-89D2-4DDE46D0C4F2}" type="datetime1">
              <a:rPr lang="en-GB" smtClean="0"/>
              <a:t>16/05/2016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64490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64AF9B-9EFB-4A2C-A36F-22C7FCE8BA93}" type="datetime1">
              <a:rPr lang="en-GB" smtClean="0"/>
              <a:t>16/05/2016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4518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D9C2B2-6489-4C0E-93BF-B96B11D6ACC8}" type="datetime1">
              <a:rPr lang="en-GB" smtClean="0"/>
              <a:t>16/05/2016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543591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AA6428-CD64-4161-AF6C-AB16CEB53510}" type="datetime1">
              <a:rPr lang="en-GB" smtClean="0"/>
              <a:t>16/05/2016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34A188-82D1-4EB2-88FD-73009A1FE69F}" type="slidenum">
              <a:rPr lang="en-GB" smtClean="0"/>
              <a:t>‹#›</a:t>
            </a:fld>
            <a:endParaRPr lang="en-GB"/>
          </a:p>
        </p:txBody>
      </p:sp>
    </p:spTree>
    <p:extLst>
      <p:ext uri="{BB962C8B-B14F-4D97-AF65-F5344CB8AC3E}">
        <p14:creationId xmlns:p14="http://schemas.microsoft.com/office/powerpoint/2010/main" val="2514598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48961" y="1013789"/>
            <a:ext cx="8965095" cy="2325757"/>
          </a:xfrm>
        </p:spPr>
        <p:txBody>
          <a:bodyPr/>
          <a:lstStyle/>
          <a:p>
            <a:pPr algn="ctr"/>
            <a:r>
              <a:rPr lang="fr-FR" dirty="0"/>
              <a:t/>
            </a:r>
            <a:br>
              <a:rPr lang="fr-FR" dirty="0"/>
            </a:br>
            <a:r>
              <a:rPr lang="fr-FR" dirty="0"/>
              <a:t>ES-SES4000</a:t>
            </a:r>
            <a:br>
              <a:rPr lang="fr-FR" dirty="0"/>
            </a:br>
            <a:r>
              <a:rPr lang="fr-FR" dirty="0"/>
              <a:t>Facility Mangement Project</a:t>
            </a:r>
            <a:endParaRPr lang="en-US" dirty="0"/>
          </a:p>
        </p:txBody>
      </p:sp>
      <p:sp>
        <p:nvSpPr>
          <p:cNvPr id="3" name="Undertittel 2"/>
          <p:cNvSpPr>
            <a:spLocks noGrp="1"/>
          </p:cNvSpPr>
          <p:nvPr>
            <p:ph type="subTitle" idx="1"/>
          </p:nvPr>
        </p:nvSpPr>
        <p:spPr>
          <a:xfrm>
            <a:off x="1348040" y="465339"/>
            <a:ext cx="7766936" cy="1096899"/>
          </a:xfrm>
        </p:spPr>
        <p:txBody>
          <a:bodyPr>
            <a:normAutofit/>
          </a:bodyPr>
          <a:lstStyle/>
          <a:p>
            <a:pPr algn="ctr"/>
            <a:r>
              <a:rPr lang="nb-NO" sz="2400" b="1" dirty="0">
                <a:latin typeface="Agency FB" panose="020B0503020202020204" pitchFamily="34" charset="0"/>
              </a:rPr>
              <a:t>Southeast University College of Norway</a:t>
            </a:r>
            <a:endParaRPr lang="en-GB" sz="2400" b="1" dirty="0">
              <a:latin typeface="Agency FB" panose="020B0503020202020204" pitchFamily="34" charset="0"/>
            </a:endParaRPr>
          </a:p>
        </p:txBody>
      </p:sp>
      <p:sp>
        <p:nvSpPr>
          <p:cNvPr id="6" name="Rectangle 5"/>
          <p:cNvSpPr/>
          <p:nvPr/>
        </p:nvSpPr>
        <p:spPr>
          <a:xfrm>
            <a:off x="1093304" y="4059493"/>
            <a:ext cx="5009321" cy="1938992"/>
          </a:xfrm>
          <a:prstGeom prst="rect">
            <a:avLst/>
          </a:prstGeom>
        </p:spPr>
        <p:txBody>
          <a:bodyPr wrap="square">
            <a:spAutoFit/>
          </a:bodyPr>
          <a:lstStyle/>
          <a:p>
            <a:r>
              <a:rPr lang="fr-FR" sz="2000" b="1" i="1" u="sng" dirty="0" err="1">
                <a:solidFill>
                  <a:srgbClr val="FF0000"/>
                </a:solidFill>
              </a:rPr>
              <a:t>NovoFM</a:t>
            </a:r>
            <a:r>
              <a:rPr lang="fr-FR" sz="2000" b="1" i="1" u="sng" dirty="0">
                <a:solidFill>
                  <a:srgbClr val="FF0000"/>
                </a:solidFill>
              </a:rPr>
              <a:t> team:</a:t>
            </a:r>
          </a:p>
          <a:p>
            <a:endParaRPr lang="fr-FR" sz="2000" b="1" i="1" u="sng" dirty="0">
              <a:solidFill>
                <a:srgbClr val="FF0000"/>
              </a:solidFill>
            </a:endParaRPr>
          </a:p>
          <a:p>
            <a:pPr marL="342900" indent="-342900">
              <a:buFont typeface="Wingdings" panose="05000000000000000000" pitchFamily="2" charset="2"/>
              <a:buChar char="§"/>
            </a:pPr>
            <a:r>
              <a:rPr lang="fr-FR" sz="2000" b="1" dirty="0"/>
              <a:t>Badis Madani (Project Manager)</a:t>
            </a:r>
          </a:p>
          <a:p>
            <a:pPr marL="342900" indent="-342900">
              <a:buFont typeface="Wingdings" panose="05000000000000000000" pitchFamily="2" charset="2"/>
              <a:buChar char="§"/>
            </a:pPr>
            <a:r>
              <a:rPr lang="fr-FR" sz="2000" b="1" dirty="0"/>
              <a:t>H</a:t>
            </a:r>
            <a:r>
              <a:rPr lang="nb-NO" sz="2000" b="1" dirty="0"/>
              <a:t>å</a:t>
            </a:r>
            <a:r>
              <a:rPr lang="fr-FR" sz="2000" b="1" dirty="0" err="1"/>
              <a:t>kon</a:t>
            </a:r>
            <a:r>
              <a:rPr lang="fr-FR" sz="2000" b="1" dirty="0"/>
              <a:t> </a:t>
            </a:r>
            <a:r>
              <a:rPr lang="fr-FR" sz="2000" b="1" dirty="0" err="1"/>
              <a:t>Hedlund</a:t>
            </a:r>
            <a:r>
              <a:rPr lang="fr-FR" sz="2000" b="1" dirty="0"/>
              <a:t> (System </a:t>
            </a:r>
            <a:r>
              <a:rPr lang="fr-FR" sz="2000" b="1" dirty="0" err="1"/>
              <a:t>Engineer</a:t>
            </a:r>
            <a:r>
              <a:rPr lang="fr-FR" sz="2000" b="1" dirty="0"/>
              <a:t>)</a:t>
            </a:r>
          </a:p>
          <a:p>
            <a:pPr marL="342900" indent="-342900">
              <a:buFont typeface="Wingdings" panose="05000000000000000000" pitchFamily="2" charset="2"/>
              <a:buChar char="§"/>
            </a:pPr>
            <a:r>
              <a:rPr lang="fr-FR" sz="2000" b="1" dirty="0" err="1"/>
              <a:t>Zhili</a:t>
            </a:r>
            <a:r>
              <a:rPr lang="fr-FR" sz="2000" b="1" dirty="0"/>
              <a:t> </a:t>
            </a:r>
            <a:r>
              <a:rPr lang="fr-FR" sz="2000" b="1" dirty="0" err="1"/>
              <a:t>Shao</a:t>
            </a:r>
            <a:endParaRPr lang="fr-FR" sz="2000" b="1" dirty="0"/>
          </a:p>
          <a:p>
            <a:pPr marL="342900" indent="-342900">
              <a:buFont typeface="Wingdings" panose="05000000000000000000" pitchFamily="2" charset="2"/>
              <a:buChar char="§"/>
            </a:pPr>
            <a:r>
              <a:rPr lang="fr-FR" sz="2000" b="1" dirty="0"/>
              <a:t>Arshad </a:t>
            </a:r>
            <a:r>
              <a:rPr lang="fr-FR" sz="2000" b="1" dirty="0" err="1"/>
              <a:t>Shakil</a:t>
            </a:r>
            <a:endParaRPr lang="en-US" sz="2000" b="1" dirty="0"/>
          </a:p>
        </p:txBody>
      </p:sp>
      <p:sp>
        <p:nvSpPr>
          <p:cNvPr id="7" name="Rectangle 6"/>
          <p:cNvSpPr/>
          <p:nvPr/>
        </p:nvSpPr>
        <p:spPr>
          <a:xfrm>
            <a:off x="6521493" y="4315967"/>
            <a:ext cx="2690417" cy="400110"/>
          </a:xfrm>
          <a:prstGeom prst="rect">
            <a:avLst/>
          </a:prstGeom>
        </p:spPr>
        <p:txBody>
          <a:bodyPr wrap="none">
            <a:spAutoFit/>
          </a:bodyPr>
          <a:lstStyle/>
          <a:p>
            <a:r>
              <a:rPr lang="fr-FR" sz="2000" b="1" dirty="0"/>
              <a:t>Prof. </a:t>
            </a:r>
            <a:r>
              <a:rPr lang="fr-FR" sz="2000" b="1" dirty="0" err="1"/>
              <a:t>Aurilla</a:t>
            </a:r>
            <a:r>
              <a:rPr lang="fr-FR" sz="2000" b="1" dirty="0"/>
              <a:t> </a:t>
            </a:r>
            <a:r>
              <a:rPr lang="fr-FR" sz="2000" b="1" dirty="0" err="1"/>
              <a:t>Arntzen</a:t>
            </a:r>
            <a:endParaRPr lang="en-US" sz="2000" b="1" dirty="0"/>
          </a:p>
        </p:txBody>
      </p:sp>
      <p:sp>
        <p:nvSpPr>
          <p:cNvPr id="2" name="Slide Number Placeholder 1"/>
          <p:cNvSpPr>
            <a:spLocks noGrp="1"/>
          </p:cNvSpPr>
          <p:nvPr>
            <p:ph type="sldNum" sz="quarter" idx="12"/>
          </p:nvPr>
        </p:nvSpPr>
        <p:spPr/>
        <p:txBody>
          <a:bodyPr/>
          <a:lstStyle/>
          <a:p>
            <a:fld id="{7D34A188-82D1-4EB2-88FD-73009A1FE69F}" type="slidenum">
              <a:rPr lang="en-GB" smtClean="0"/>
              <a:t>1</a:t>
            </a:fld>
            <a:endParaRPr lang="en-GB" dirty="0"/>
          </a:p>
        </p:txBody>
      </p:sp>
    </p:spTree>
    <p:extLst>
      <p:ext uri="{BB962C8B-B14F-4D97-AF65-F5344CB8AC3E}">
        <p14:creationId xmlns:p14="http://schemas.microsoft.com/office/powerpoint/2010/main" val="692831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Stakeholders</a:t>
            </a:r>
            <a:endParaRPr lang="en-GB" dirty="0"/>
          </a:p>
        </p:txBody>
      </p:sp>
      <p:sp>
        <p:nvSpPr>
          <p:cNvPr id="3" name="Plassholder for innhold 2"/>
          <p:cNvSpPr>
            <a:spLocks noGrp="1"/>
          </p:cNvSpPr>
          <p:nvPr>
            <p:ph sz="half" idx="1"/>
          </p:nvPr>
        </p:nvSpPr>
        <p:spPr/>
        <p:txBody>
          <a:bodyPr/>
          <a:lstStyle/>
          <a:p>
            <a:r>
              <a:rPr lang="en-GB" dirty="0"/>
              <a:t>Defined five stakeholders</a:t>
            </a:r>
          </a:p>
          <a:p>
            <a:pPr lvl="1"/>
            <a:r>
              <a:rPr lang="en-GB" dirty="0"/>
              <a:t>Users</a:t>
            </a:r>
          </a:p>
          <a:p>
            <a:pPr lvl="1"/>
            <a:r>
              <a:rPr lang="en-GB" dirty="0"/>
              <a:t>Facility manager</a:t>
            </a:r>
          </a:p>
          <a:p>
            <a:pPr lvl="1"/>
            <a:r>
              <a:rPr lang="en-GB" dirty="0"/>
              <a:t>HVAC vendor</a:t>
            </a:r>
          </a:p>
          <a:p>
            <a:pPr lvl="1"/>
            <a:r>
              <a:rPr lang="en-GB" dirty="0"/>
              <a:t>Estate owner</a:t>
            </a:r>
          </a:p>
          <a:p>
            <a:pPr lvl="1"/>
            <a:r>
              <a:rPr lang="en-GB" dirty="0"/>
              <a:t>Government</a:t>
            </a:r>
          </a:p>
        </p:txBody>
      </p:sp>
      <p:sp>
        <p:nvSpPr>
          <p:cNvPr id="4" name="Plassholder for innhold 3"/>
          <p:cNvSpPr>
            <a:spLocks noGrp="1"/>
          </p:cNvSpPr>
          <p:nvPr>
            <p:ph sz="half" idx="2"/>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10</a:t>
            </a:fld>
            <a:endParaRPr lang="en-GB"/>
          </a:p>
        </p:txBody>
      </p:sp>
    </p:spTree>
    <p:extLst>
      <p:ext uri="{BB962C8B-B14F-4D97-AF65-F5344CB8AC3E}">
        <p14:creationId xmlns:p14="http://schemas.microsoft.com/office/powerpoint/2010/main" val="4007586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Survey analysis </a:t>
            </a:r>
          </a:p>
        </p:txBody>
      </p:sp>
      <p:sp>
        <p:nvSpPr>
          <p:cNvPr id="3" name="Plassholder for innhold 2"/>
          <p:cNvSpPr>
            <a:spLocks noGrp="1"/>
          </p:cNvSpPr>
          <p:nvPr>
            <p:ph sz="half" idx="1"/>
          </p:nvPr>
        </p:nvSpPr>
        <p:spPr/>
        <p:txBody>
          <a:bodyPr>
            <a:normAutofit/>
          </a:bodyPr>
          <a:lstStyle/>
          <a:p>
            <a:r>
              <a:rPr lang="en-GB" dirty="0"/>
              <a:t>63 people questioned, 15 were employees and the rest students</a:t>
            </a:r>
          </a:p>
          <a:p>
            <a:r>
              <a:rPr lang="en-GB" dirty="0"/>
              <a:t>Questionnaires and online survey were used</a:t>
            </a:r>
          </a:p>
          <a:p>
            <a:r>
              <a:rPr lang="en-GB" dirty="0"/>
              <a:t>They were asked questions about age, occupation, how satisfied they were about indoor environment, what they would want to change if they had the chance, and how they want to change it.</a:t>
            </a:r>
          </a:p>
        </p:txBody>
      </p:sp>
      <p:sp>
        <p:nvSpPr>
          <p:cNvPr id="4" name="Plassholder for innhold 3"/>
          <p:cNvSpPr>
            <a:spLocks noGrp="1"/>
          </p:cNvSpPr>
          <p:nvPr>
            <p:ph sz="half" idx="2"/>
          </p:nvPr>
        </p:nvSpPr>
        <p:spPr/>
        <p:txBody>
          <a:bodyPr>
            <a:normAutofit/>
          </a:bodyPr>
          <a:lstStyle/>
          <a:p>
            <a:r>
              <a:rPr lang="en-GB" dirty="0"/>
              <a:t>Results</a:t>
            </a:r>
            <a:br>
              <a:rPr lang="en-GB" dirty="0"/>
            </a:br>
            <a:r>
              <a:rPr lang="en-GB" dirty="0"/>
              <a:t/>
            </a:r>
            <a:br>
              <a:rPr lang="en-GB" dirty="0"/>
            </a:br>
            <a:r>
              <a:rPr lang="en-GB" dirty="0"/>
              <a:t>[picture </a:t>
            </a:r>
            <a:r>
              <a:rPr lang="en-GB"/>
              <a:t>showing satisfaction]</a:t>
            </a:r>
            <a:endParaRPr lang="en-GB" dirty="0"/>
          </a:p>
        </p:txBody>
      </p:sp>
      <p:sp>
        <p:nvSpPr>
          <p:cNvPr id="5" name="Slide Number Placeholder 4"/>
          <p:cNvSpPr>
            <a:spLocks noGrp="1"/>
          </p:cNvSpPr>
          <p:nvPr>
            <p:ph type="sldNum" sz="quarter" idx="12"/>
          </p:nvPr>
        </p:nvSpPr>
        <p:spPr/>
        <p:txBody>
          <a:bodyPr/>
          <a:lstStyle/>
          <a:p>
            <a:fld id="{7D34A188-82D1-4EB2-88FD-73009A1FE69F}" type="slidenum">
              <a:rPr lang="en-GB" smtClean="0"/>
              <a:t>11</a:t>
            </a:fld>
            <a:endParaRPr lang="en-GB"/>
          </a:p>
        </p:txBody>
      </p:sp>
    </p:spTree>
    <p:extLst>
      <p:ext uri="{BB962C8B-B14F-4D97-AF65-F5344CB8AC3E}">
        <p14:creationId xmlns:p14="http://schemas.microsoft.com/office/powerpoint/2010/main" val="416323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Survey analysis </a:t>
            </a:r>
          </a:p>
        </p:txBody>
      </p:sp>
      <p:pic>
        <p:nvPicPr>
          <p:cNvPr id="5" name="Content Placeholder 4"/>
          <p:cNvPicPr>
            <a:picLocks noGrp="1" noChangeAspect="1"/>
          </p:cNvPicPr>
          <p:nvPr>
            <p:ph sz="half" idx="1"/>
          </p:nvPr>
        </p:nvPicPr>
        <p:blipFill>
          <a:blip r:embed="rId2"/>
          <a:stretch>
            <a:fillRect/>
          </a:stretch>
        </p:blipFill>
        <p:spPr>
          <a:xfrm>
            <a:off x="677863" y="3295311"/>
            <a:ext cx="4183062" cy="1611991"/>
          </a:xfrm>
          <a:prstGeom prst="rect">
            <a:avLst/>
          </a:prstGeom>
        </p:spPr>
      </p:pic>
      <p:pic>
        <p:nvPicPr>
          <p:cNvPr id="6" name="Content Placeholder 5"/>
          <p:cNvPicPr>
            <a:picLocks noGrp="1" noChangeAspect="1"/>
          </p:cNvPicPr>
          <p:nvPr>
            <p:ph sz="half" idx="2"/>
          </p:nvPr>
        </p:nvPicPr>
        <p:blipFill>
          <a:blip r:embed="rId3"/>
          <a:stretch>
            <a:fillRect/>
          </a:stretch>
        </p:blipFill>
        <p:spPr>
          <a:xfrm>
            <a:off x="5089525" y="3564416"/>
            <a:ext cx="4184650" cy="1073781"/>
          </a:xfrm>
          <a:prstGeom prst="rect">
            <a:avLst/>
          </a:prstGeom>
        </p:spPr>
      </p:pic>
      <p:sp>
        <p:nvSpPr>
          <p:cNvPr id="3" name="Slide Number Placeholder 2"/>
          <p:cNvSpPr>
            <a:spLocks noGrp="1"/>
          </p:cNvSpPr>
          <p:nvPr>
            <p:ph type="sldNum" sz="quarter" idx="12"/>
          </p:nvPr>
        </p:nvSpPr>
        <p:spPr/>
        <p:txBody>
          <a:bodyPr/>
          <a:lstStyle/>
          <a:p>
            <a:fld id="{7D34A188-82D1-4EB2-88FD-73009A1FE69F}" type="slidenum">
              <a:rPr lang="en-GB" smtClean="0"/>
              <a:t>12</a:t>
            </a:fld>
            <a:endParaRPr lang="en-GB"/>
          </a:p>
        </p:txBody>
      </p:sp>
    </p:spTree>
    <p:extLst>
      <p:ext uri="{BB962C8B-B14F-4D97-AF65-F5344CB8AC3E}">
        <p14:creationId xmlns:p14="http://schemas.microsoft.com/office/powerpoint/2010/main" val="163149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CONOPS</a:t>
            </a:r>
            <a:endParaRPr lang="en-GB" dirty="0"/>
          </a:p>
        </p:txBody>
      </p:sp>
      <p:sp>
        <p:nvSpPr>
          <p:cNvPr id="3" name="Plassholder for innhold 2"/>
          <p:cNvSpPr>
            <a:spLocks noGrp="1"/>
          </p:cNvSpPr>
          <p:nvPr>
            <p:ph sz="half" idx="1"/>
          </p:nvPr>
        </p:nvSpPr>
        <p:spPr/>
        <p:txBody>
          <a:bodyPr/>
          <a:lstStyle/>
          <a:p>
            <a:r>
              <a:rPr lang="en-GB" dirty="0"/>
              <a:t>Justification of change</a:t>
            </a:r>
          </a:p>
          <a:p>
            <a:r>
              <a:rPr lang="en-GB" dirty="0"/>
              <a:t>General system attributes</a:t>
            </a:r>
          </a:p>
          <a:p>
            <a:pPr lvl="1"/>
            <a:r>
              <a:rPr lang="en-GB" dirty="0"/>
              <a:t>Cost</a:t>
            </a:r>
          </a:p>
          <a:p>
            <a:pPr lvl="1"/>
            <a:r>
              <a:rPr lang="en-GB" dirty="0"/>
              <a:t>Stability</a:t>
            </a:r>
          </a:p>
          <a:p>
            <a:pPr lvl="1"/>
            <a:r>
              <a:rPr lang="en-GB" dirty="0"/>
              <a:t>Efficiency</a:t>
            </a:r>
          </a:p>
          <a:p>
            <a:pPr lvl="1"/>
            <a:r>
              <a:rPr lang="en-GB" dirty="0"/>
              <a:t>Compatibility</a:t>
            </a:r>
          </a:p>
          <a:p>
            <a:pPr lvl="1"/>
            <a:r>
              <a:rPr lang="en-GB" dirty="0"/>
              <a:t>Easiness of use</a:t>
            </a:r>
          </a:p>
          <a:p>
            <a:endParaRPr lang="en-GB" dirty="0"/>
          </a:p>
          <a:p>
            <a:endParaRPr lang="en-GB" dirty="0"/>
          </a:p>
        </p:txBody>
      </p:sp>
      <p:pic>
        <p:nvPicPr>
          <p:cNvPr id="6" name="Picture 6"/>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163490" y="2185850"/>
            <a:ext cx="5601789" cy="3110843"/>
          </a:xfrm>
          <a:prstGeom prst="rect">
            <a:avLst/>
          </a:prstGeom>
        </p:spPr>
      </p:pic>
      <p:sp>
        <p:nvSpPr>
          <p:cNvPr id="4" name="Slide Number Placeholder 3"/>
          <p:cNvSpPr>
            <a:spLocks noGrp="1"/>
          </p:cNvSpPr>
          <p:nvPr>
            <p:ph type="sldNum" sz="quarter" idx="12"/>
          </p:nvPr>
        </p:nvSpPr>
        <p:spPr/>
        <p:txBody>
          <a:bodyPr/>
          <a:lstStyle/>
          <a:p>
            <a:fld id="{7D34A188-82D1-4EB2-88FD-73009A1FE69F}" type="slidenum">
              <a:rPr lang="en-GB" smtClean="0"/>
              <a:t>13</a:t>
            </a:fld>
            <a:endParaRPr lang="en-GB"/>
          </a:p>
        </p:txBody>
      </p:sp>
    </p:spTree>
    <p:extLst>
      <p:ext uri="{BB962C8B-B14F-4D97-AF65-F5344CB8AC3E}">
        <p14:creationId xmlns:p14="http://schemas.microsoft.com/office/powerpoint/2010/main" val="2684306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Selection of preferred design</a:t>
            </a:r>
          </a:p>
        </p:txBody>
      </p:sp>
      <p:sp>
        <p:nvSpPr>
          <p:cNvPr id="3" name="Plassholder for innhold 2"/>
          <p:cNvSpPr>
            <a:spLocks noGrp="1"/>
          </p:cNvSpPr>
          <p:nvPr>
            <p:ph sz="half" idx="1"/>
          </p:nvPr>
        </p:nvSpPr>
        <p:spPr/>
        <p:txBody>
          <a:bodyPr/>
          <a:lstStyle/>
          <a:p>
            <a:r>
              <a:rPr lang="nb-NO" dirty="0"/>
              <a:t>Three design </a:t>
            </a:r>
            <a:r>
              <a:rPr lang="nb-NO" dirty="0" err="1"/>
              <a:t>concepts</a:t>
            </a:r>
            <a:endParaRPr lang="nb-NO" dirty="0"/>
          </a:p>
          <a:p>
            <a:pPr lvl="1"/>
            <a:r>
              <a:rPr lang="nb-NO" dirty="0"/>
              <a:t>Panel </a:t>
            </a:r>
            <a:r>
              <a:rPr lang="nb-NO" dirty="0" err="1"/>
              <a:t>controller</a:t>
            </a:r>
            <a:endParaRPr lang="nb-NO" dirty="0"/>
          </a:p>
          <a:p>
            <a:pPr lvl="1"/>
            <a:r>
              <a:rPr lang="nb-NO" dirty="0"/>
              <a:t>Remote </a:t>
            </a:r>
            <a:r>
              <a:rPr lang="nb-NO" dirty="0" err="1"/>
              <a:t>controller</a:t>
            </a:r>
            <a:endParaRPr lang="nb-NO" dirty="0"/>
          </a:p>
          <a:p>
            <a:pPr lvl="1"/>
            <a:r>
              <a:rPr lang="nb-NO" dirty="0"/>
              <a:t>Mobile </a:t>
            </a:r>
            <a:r>
              <a:rPr lang="nb-NO" dirty="0" err="1"/>
              <a:t>app</a:t>
            </a:r>
            <a:r>
              <a:rPr lang="nb-NO" dirty="0"/>
              <a:t> </a:t>
            </a:r>
            <a:r>
              <a:rPr lang="nb-NO" dirty="0" err="1"/>
              <a:t>controller</a:t>
            </a:r>
            <a:endParaRPr lang="nb-NO" dirty="0"/>
          </a:p>
          <a:p>
            <a:endParaRPr lang="en-GB" dirty="0"/>
          </a:p>
        </p:txBody>
      </p:sp>
      <p:sp>
        <p:nvSpPr>
          <p:cNvPr id="4" name="Plassholder for innhold 3"/>
          <p:cNvSpPr>
            <a:spLocks noGrp="1"/>
          </p:cNvSpPr>
          <p:nvPr>
            <p:ph sz="half" idx="2"/>
          </p:nvPr>
        </p:nvSpPr>
        <p:spPr/>
        <p:txBody>
          <a:bodyPr/>
          <a:lstStyle/>
          <a:p>
            <a:endParaRPr lang="en-GB" dirty="0"/>
          </a:p>
        </p:txBody>
      </p:sp>
      <p:sp>
        <p:nvSpPr>
          <p:cNvPr id="5" name="Slide Number Placeholder 4"/>
          <p:cNvSpPr>
            <a:spLocks noGrp="1"/>
          </p:cNvSpPr>
          <p:nvPr>
            <p:ph type="sldNum" sz="quarter" idx="12"/>
          </p:nvPr>
        </p:nvSpPr>
        <p:spPr/>
        <p:txBody>
          <a:bodyPr/>
          <a:lstStyle/>
          <a:p>
            <a:fld id="{7D34A188-82D1-4EB2-88FD-73009A1FE69F}" type="slidenum">
              <a:rPr lang="en-GB" smtClean="0"/>
              <a:t>14</a:t>
            </a:fld>
            <a:endParaRPr lang="en-GB"/>
          </a:p>
        </p:txBody>
      </p:sp>
    </p:spTree>
    <p:extLst>
      <p:ext uri="{BB962C8B-B14F-4D97-AF65-F5344CB8AC3E}">
        <p14:creationId xmlns:p14="http://schemas.microsoft.com/office/powerpoint/2010/main" val="3651000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r>
              <a:rPr lang="en-GB" dirty="0"/>
              <a:t>AHP matrix</a:t>
            </a:r>
          </a:p>
        </p:txBody>
      </p:sp>
      <p:graphicFrame>
        <p:nvGraphicFramePr>
          <p:cNvPr id="9" name="Plassholder for innhold 8"/>
          <p:cNvGraphicFramePr>
            <a:graphicFrameLocks noGrp="1"/>
          </p:cNvGraphicFramePr>
          <p:nvPr>
            <p:ph idx="1"/>
          </p:nvPr>
        </p:nvGraphicFramePr>
        <p:xfrm>
          <a:off x="838199" y="2142310"/>
          <a:ext cx="10439401" cy="3573536"/>
        </p:xfrm>
        <a:graphic>
          <a:graphicData uri="http://schemas.openxmlformats.org/drawingml/2006/table">
            <a:tbl>
              <a:tblPr firstRow="1" firstCol="1" bandRow="1">
                <a:tableStyleId>{5C22544A-7EE6-4342-B048-85BDC9FD1C3A}</a:tableStyleId>
              </a:tblPr>
              <a:tblGrid>
                <a:gridCol w="2064712">
                  <a:extLst>
                    <a:ext uri="{9D8B030D-6E8A-4147-A177-3AD203B41FA5}">
                      <a16:colId xmlns:a16="http://schemas.microsoft.com/office/drawing/2014/main" val="1841127819"/>
                    </a:ext>
                  </a:extLst>
                </a:gridCol>
                <a:gridCol w="1554165">
                  <a:extLst>
                    <a:ext uri="{9D8B030D-6E8A-4147-A177-3AD203B41FA5}">
                      <a16:colId xmlns:a16="http://schemas.microsoft.com/office/drawing/2014/main" val="606849765"/>
                    </a:ext>
                  </a:extLst>
                </a:gridCol>
                <a:gridCol w="1693601">
                  <a:extLst>
                    <a:ext uri="{9D8B030D-6E8A-4147-A177-3AD203B41FA5}">
                      <a16:colId xmlns:a16="http://schemas.microsoft.com/office/drawing/2014/main" val="2495289130"/>
                    </a:ext>
                  </a:extLst>
                </a:gridCol>
                <a:gridCol w="1925278">
                  <a:extLst>
                    <a:ext uri="{9D8B030D-6E8A-4147-A177-3AD203B41FA5}">
                      <a16:colId xmlns:a16="http://schemas.microsoft.com/office/drawing/2014/main" val="1652202491"/>
                    </a:ext>
                  </a:extLst>
                </a:gridCol>
                <a:gridCol w="1693601">
                  <a:extLst>
                    <a:ext uri="{9D8B030D-6E8A-4147-A177-3AD203B41FA5}">
                      <a16:colId xmlns:a16="http://schemas.microsoft.com/office/drawing/2014/main" val="1249014072"/>
                    </a:ext>
                  </a:extLst>
                </a:gridCol>
                <a:gridCol w="1508044">
                  <a:extLst>
                    <a:ext uri="{9D8B030D-6E8A-4147-A177-3AD203B41FA5}">
                      <a16:colId xmlns:a16="http://schemas.microsoft.com/office/drawing/2014/main" val="3488451520"/>
                    </a:ext>
                  </a:extLst>
                </a:gridCol>
              </a:tblGrid>
              <a:tr h="689567">
                <a:tc>
                  <a:txBody>
                    <a:bodyPr/>
                    <a:lstStyle/>
                    <a:p>
                      <a:pPr algn="just">
                        <a:lnSpc>
                          <a:spcPct val="150000"/>
                        </a:lnSpc>
                        <a:spcAft>
                          <a:spcPts val="0"/>
                        </a:spcAft>
                      </a:pPr>
                      <a:r>
                        <a:rPr lang="en-GB" sz="1200">
                          <a:effectLst/>
                        </a:rPr>
                        <a:t> </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1600">
                          <a:effectLst/>
                        </a:rPr>
                        <a:t>Initial cost</a:t>
                      </a:r>
                      <a:endParaRPr lang="en-GB" sz="16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1600" dirty="0">
                          <a:effectLst/>
                        </a:rPr>
                        <a:t>Life cycle cost</a:t>
                      </a:r>
                      <a:endParaRPr lang="en-GB" sz="16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1600">
                          <a:effectLst/>
                        </a:rPr>
                        <a:t>Easiness of use</a:t>
                      </a:r>
                      <a:endParaRPr lang="en-GB" sz="16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1600" dirty="0">
                          <a:effectLst/>
                        </a:rPr>
                        <a:t>Easiness of installing</a:t>
                      </a:r>
                      <a:endParaRPr lang="en-GB" sz="16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R w="12700" cap="flat" cmpd="sng" algn="ctr">
                      <a:solidFill>
                        <a:schemeClr val="tx1"/>
                      </a:solidFill>
                      <a:prstDash val="sysDash"/>
                      <a:round/>
                      <a:headEnd type="none" w="med" len="med"/>
                      <a:tailEnd type="none" w="med" len="med"/>
                    </a:lnR>
                  </a:tcPr>
                </a:tc>
                <a:tc>
                  <a:txBody>
                    <a:bodyPr/>
                    <a:lstStyle/>
                    <a:p>
                      <a:pPr algn="ctr">
                        <a:lnSpc>
                          <a:spcPct val="150000"/>
                        </a:lnSpc>
                        <a:spcAft>
                          <a:spcPts val="0"/>
                        </a:spcAft>
                      </a:pPr>
                      <a:r>
                        <a:rPr lang="en-GB" sz="1600" dirty="0">
                          <a:effectLst/>
                        </a:rPr>
                        <a:t>Weighted Evaluation</a:t>
                      </a:r>
                      <a:endParaRPr lang="en-GB" sz="16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val="1581320160"/>
                  </a:ext>
                </a:extLst>
              </a:tr>
              <a:tr h="772316">
                <a:tc>
                  <a:txBody>
                    <a:bodyPr/>
                    <a:lstStyle/>
                    <a:p>
                      <a:pPr algn="just">
                        <a:lnSpc>
                          <a:spcPct val="150000"/>
                        </a:lnSpc>
                        <a:spcAft>
                          <a:spcPts val="0"/>
                        </a:spcAft>
                      </a:pPr>
                      <a:r>
                        <a:rPr lang="en-GB" sz="1600" dirty="0">
                          <a:effectLst/>
                        </a:rPr>
                        <a:t>Criteria Weights</a:t>
                      </a:r>
                      <a:endParaRPr lang="en-GB" sz="16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0,0799</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0,3000</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0,5488</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dirty="0">
                          <a:effectLst/>
                        </a:rPr>
                        <a:t>0,0714</a:t>
                      </a:r>
                      <a:endParaRPr lang="en-GB"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R w="12700" cap="flat" cmpd="sng" algn="ctr">
                      <a:solidFill>
                        <a:schemeClr val="tx1"/>
                      </a:solidFill>
                      <a:prstDash val="sysDash"/>
                      <a:round/>
                      <a:headEnd type="none" w="med" len="med"/>
                      <a:tailEnd type="none" w="med" len="med"/>
                    </a:lnR>
                  </a:tcPr>
                </a:tc>
                <a:tc>
                  <a:txBody>
                    <a:bodyPr/>
                    <a:lstStyle/>
                    <a:p>
                      <a:endParaRPr lang="en-GB" dirty="0"/>
                    </a:p>
                  </a:txBody>
                  <a:tcPr marL="68580" marR="68580" marT="0" marB="0">
                    <a:lnL w="1270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val="1462195168"/>
                  </a:ext>
                </a:extLst>
              </a:tr>
              <a:tr h="689900">
                <a:tc>
                  <a:txBody>
                    <a:bodyPr/>
                    <a:lstStyle/>
                    <a:p>
                      <a:pPr algn="just">
                        <a:lnSpc>
                          <a:spcPct val="150000"/>
                        </a:lnSpc>
                        <a:spcAft>
                          <a:spcPts val="0"/>
                        </a:spcAft>
                      </a:pPr>
                      <a:r>
                        <a:rPr lang="en-GB" sz="1600" dirty="0">
                          <a:effectLst/>
                        </a:rPr>
                        <a:t>Panel Control</a:t>
                      </a:r>
                      <a:endParaRPr lang="en-GB" sz="16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0,2114</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0,2390</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0,6070</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dirty="0">
                          <a:effectLst/>
                        </a:rPr>
                        <a:t>0,1429</a:t>
                      </a:r>
                      <a:endParaRPr lang="en-GB"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R w="12700" cap="flat" cmpd="sng" algn="ctr">
                      <a:solidFill>
                        <a:schemeClr val="tx1"/>
                      </a:solidFill>
                      <a:prstDash val="sysDash"/>
                      <a:round/>
                      <a:headEnd type="none" w="med" len="med"/>
                      <a:tailEnd type="none" w="med" len="med"/>
                    </a:lnR>
                  </a:tcPr>
                </a:tc>
                <a:tc>
                  <a:txBody>
                    <a:bodyPr/>
                    <a:lstStyle/>
                    <a:p>
                      <a:pPr algn="just">
                        <a:lnSpc>
                          <a:spcPct val="150000"/>
                        </a:lnSpc>
                        <a:spcAft>
                          <a:spcPts val="0"/>
                        </a:spcAft>
                      </a:pPr>
                      <a:r>
                        <a:rPr lang="en-GB" sz="1200" dirty="0">
                          <a:effectLst/>
                        </a:rPr>
                        <a:t>0,4319</a:t>
                      </a:r>
                      <a:endParaRPr lang="en-GB"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L w="12700" cap="flat" cmpd="sng" algn="ctr">
                      <a:solidFill>
                        <a:schemeClr val="tx1"/>
                      </a:solidFill>
                      <a:prstDash val="sysDash"/>
                      <a:round/>
                      <a:headEnd type="none" w="med" len="med"/>
                      <a:tailEnd type="none" w="med" len="med"/>
                    </a:lnL>
                    <a:solidFill>
                      <a:schemeClr val="accent4">
                        <a:lumMod val="60000"/>
                        <a:lumOff val="40000"/>
                      </a:schemeClr>
                    </a:solidFill>
                  </a:tcPr>
                </a:tc>
                <a:extLst>
                  <a:ext uri="{0D108BD9-81ED-4DB2-BD59-A6C34878D82A}">
                    <a16:rowId xmlns:a16="http://schemas.microsoft.com/office/drawing/2014/main" val="4278557501"/>
                  </a:ext>
                </a:extLst>
              </a:tr>
              <a:tr h="689900">
                <a:tc>
                  <a:txBody>
                    <a:bodyPr/>
                    <a:lstStyle/>
                    <a:p>
                      <a:pPr algn="just">
                        <a:lnSpc>
                          <a:spcPct val="150000"/>
                        </a:lnSpc>
                        <a:spcAft>
                          <a:spcPts val="0"/>
                        </a:spcAft>
                      </a:pPr>
                      <a:r>
                        <a:rPr lang="en-GB" sz="1600" dirty="0">
                          <a:effectLst/>
                        </a:rPr>
                        <a:t>App Control</a:t>
                      </a:r>
                      <a:endParaRPr lang="en-GB" sz="16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0,6864</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0,6234</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0,0897</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dirty="0">
                          <a:effectLst/>
                        </a:rPr>
                        <a:t>0,7143</a:t>
                      </a:r>
                      <a:endParaRPr lang="en-GB"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R w="12700" cap="flat" cmpd="sng" algn="ctr">
                      <a:solidFill>
                        <a:schemeClr val="tx1"/>
                      </a:solidFill>
                      <a:prstDash val="sysDash"/>
                      <a:round/>
                      <a:headEnd type="none" w="med" len="med"/>
                      <a:tailEnd type="none" w="med" len="med"/>
                    </a:lnR>
                  </a:tcPr>
                </a:tc>
                <a:tc>
                  <a:txBody>
                    <a:bodyPr/>
                    <a:lstStyle/>
                    <a:p>
                      <a:pPr algn="just">
                        <a:lnSpc>
                          <a:spcPct val="150000"/>
                        </a:lnSpc>
                        <a:spcAft>
                          <a:spcPts val="0"/>
                        </a:spcAft>
                      </a:pPr>
                      <a:r>
                        <a:rPr lang="en-GB" sz="1200">
                          <a:effectLst/>
                        </a:rPr>
                        <a:t>0,3420</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L w="1270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val="1290635343"/>
                  </a:ext>
                </a:extLst>
              </a:tr>
              <a:tr h="689900">
                <a:tc>
                  <a:txBody>
                    <a:bodyPr/>
                    <a:lstStyle/>
                    <a:p>
                      <a:pPr algn="just">
                        <a:lnSpc>
                          <a:spcPct val="150000"/>
                        </a:lnSpc>
                        <a:spcAft>
                          <a:spcPts val="0"/>
                        </a:spcAft>
                      </a:pPr>
                      <a:r>
                        <a:rPr lang="en-GB" sz="1600" dirty="0">
                          <a:effectLst/>
                        </a:rPr>
                        <a:t>Remote Control</a:t>
                      </a:r>
                      <a:endParaRPr lang="en-GB" sz="16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0,1022</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0,1376</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0,3033</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dirty="0">
                          <a:effectLst/>
                        </a:rPr>
                        <a:t>0,1429</a:t>
                      </a:r>
                      <a:endParaRPr lang="en-GB"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R w="12700" cap="flat" cmpd="sng" algn="ctr">
                      <a:solidFill>
                        <a:schemeClr val="tx1"/>
                      </a:solidFill>
                      <a:prstDash val="sysDash"/>
                      <a:round/>
                      <a:headEnd type="none" w="med" len="med"/>
                      <a:tailEnd type="none" w="med" len="med"/>
                    </a:lnR>
                  </a:tcPr>
                </a:tc>
                <a:tc>
                  <a:txBody>
                    <a:bodyPr/>
                    <a:lstStyle/>
                    <a:p>
                      <a:pPr algn="just">
                        <a:lnSpc>
                          <a:spcPct val="150000"/>
                        </a:lnSpc>
                        <a:spcAft>
                          <a:spcPts val="0"/>
                        </a:spcAft>
                      </a:pPr>
                      <a:r>
                        <a:rPr lang="en-GB" sz="1200" dirty="0">
                          <a:effectLst/>
                        </a:rPr>
                        <a:t>0,2261</a:t>
                      </a:r>
                      <a:endParaRPr lang="en-GB"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L w="1270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val="4287539628"/>
                  </a:ext>
                </a:extLst>
              </a:tr>
            </a:tbl>
          </a:graphicData>
        </a:graphic>
      </p:graphicFrame>
      <p:sp>
        <p:nvSpPr>
          <p:cNvPr id="2" name="Slide Number Placeholder 1"/>
          <p:cNvSpPr>
            <a:spLocks noGrp="1"/>
          </p:cNvSpPr>
          <p:nvPr>
            <p:ph type="sldNum" sz="quarter" idx="12"/>
          </p:nvPr>
        </p:nvSpPr>
        <p:spPr/>
        <p:txBody>
          <a:bodyPr/>
          <a:lstStyle/>
          <a:p>
            <a:fld id="{7D34A188-82D1-4EB2-88FD-73009A1FE69F}" type="slidenum">
              <a:rPr lang="en-GB" smtClean="0"/>
              <a:t>15</a:t>
            </a:fld>
            <a:endParaRPr lang="en-GB"/>
          </a:p>
        </p:txBody>
      </p:sp>
    </p:spTree>
    <p:extLst>
      <p:ext uri="{BB962C8B-B14F-4D97-AF65-F5344CB8AC3E}">
        <p14:creationId xmlns:p14="http://schemas.microsoft.com/office/powerpoint/2010/main" val="3643840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b="1" u="sng" dirty="0">
                <a:effectLst>
                  <a:outerShdw blurRad="38100" dist="38100" dir="2700000" algn="tl">
                    <a:srgbClr val="000000">
                      <a:alpha val="43137"/>
                    </a:srgbClr>
                  </a:outerShdw>
                </a:effectLst>
              </a:rPr>
              <a:t>System requirement</a:t>
            </a:r>
            <a:endParaRPr lang="en-GB" b="1" u="sng"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541468937"/>
              </p:ext>
            </p:extLst>
          </p:nvPr>
        </p:nvGraphicFramePr>
        <p:xfrm>
          <a:off x="838200" y="705390"/>
          <a:ext cx="10515600" cy="6012909"/>
        </p:xfrm>
        <a:graphic>
          <a:graphicData uri="http://schemas.openxmlformats.org/drawingml/2006/table">
            <a:tbl>
              <a:tblPr firstRow="1" firstCol="1" bandRow="1">
                <a:tableStyleId>{5C22544A-7EE6-4342-B048-85BDC9FD1C3A}</a:tableStyleId>
              </a:tblPr>
              <a:tblGrid>
                <a:gridCol w="2127069">
                  <a:extLst>
                    <a:ext uri="{9D8B030D-6E8A-4147-A177-3AD203B41FA5}">
                      <a16:colId xmlns:a16="http://schemas.microsoft.com/office/drawing/2014/main" val="1034568543"/>
                    </a:ext>
                  </a:extLst>
                </a:gridCol>
                <a:gridCol w="3755983">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37882">
                <a:tc>
                  <a:txBody>
                    <a:bodyPr/>
                    <a:lstStyle/>
                    <a:p>
                      <a:pPr marL="0" marR="0">
                        <a:lnSpc>
                          <a:spcPct val="100000"/>
                        </a:lnSpc>
                        <a:spcBef>
                          <a:spcPts val="0"/>
                        </a:spcBef>
                        <a:spcAft>
                          <a:spcPts val="0"/>
                        </a:spcAft>
                      </a:pPr>
                      <a:r>
                        <a:rPr lang="en-US" sz="1600">
                          <a:effectLst/>
                        </a:rPr>
                        <a:t>Stakeholder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1600">
                          <a:effectLst/>
                        </a:rPr>
                        <a:t>System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815583">
                <a:tc>
                  <a:txBody>
                    <a:bodyPr/>
                    <a:lstStyle/>
                    <a:p>
                      <a:pPr marL="0" marR="0" algn="just">
                        <a:lnSpc>
                          <a:spcPct val="100000"/>
                        </a:lnSpc>
                        <a:spcBef>
                          <a:spcPts val="0"/>
                        </a:spcBef>
                        <a:spcAft>
                          <a:spcPts val="0"/>
                        </a:spcAft>
                      </a:pPr>
                      <a:r>
                        <a:rPr lang="en-US" sz="1600" dirty="0">
                          <a:effectLst/>
                        </a:rPr>
                        <a:t>Monitor and adjust temperature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temperature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l">
                        <a:lnSpc>
                          <a:spcPct val="100000"/>
                        </a:lnSpc>
                        <a:spcBef>
                          <a:spcPts val="0"/>
                        </a:spcBef>
                        <a:spcAft>
                          <a:spcPts val="0"/>
                        </a:spcAft>
                      </a:pPr>
                      <a:r>
                        <a:rPr lang="en-US" sz="1600" dirty="0">
                          <a:effectLst/>
                        </a:rPr>
                        <a:t>Temperature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2467079077"/>
                  </a:ext>
                </a:extLst>
              </a:tr>
              <a:tr h="537882">
                <a:tc>
                  <a:txBody>
                    <a:bodyPr/>
                    <a:lstStyle/>
                    <a:p>
                      <a:pPr marL="0" marR="0" algn="just">
                        <a:lnSpc>
                          <a:spcPct val="100000"/>
                        </a:lnSpc>
                        <a:spcBef>
                          <a:spcPts val="0"/>
                        </a:spcBef>
                        <a:spcAft>
                          <a:spcPts val="0"/>
                        </a:spcAft>
                      </a:pPr>
                      <a:r>
                        <a:rPr lang="en-US" sz="1600">
                          <a:effectLst/>
                        </a:rPr>
                        <a:t>Monitor humidity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humidity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l">
                        <a:lnSpc>
                          <a:spcPct val="100000"/>
                        </a:lnSpc>
                        <a:spcBef>
                          <a:spcPts val="0"/>
                        </a:spcBef>
                        <a:spcAft>
                          <a:spcPts val="0"/>
                        </a:spcAft>
                      </a:pPr>
                      <a:r>
                        <a:rPr lang="en-US" sz="1600" dirty="0">
                          <a:effectLst/>
                        </a:rPr>
                        <a:t>Humidity</a:t>
                      </a:r>
                      <a:r>
                        <a:rPr lang="en-US" sz="1600" baseline="0" dirty="0">
                          <a:effectLst/>
                        </a:rPr>
                        <a:t> </a:t>
                      </a:r>
                      <a:r>
                        <a:rPr lang="en-US" sz="1600" dirty="0">
                          <a:effectLst/>
                        </a:rPr>
                        <a:t>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402441717"/>
                  </a:ext>
                </a:extLst>
              </a:tr>
              <a:tr h="537882">
                <a:tc>
                  <a:txBody>
                    <a:bodyPr/>
                    <a:lstStyle/>
                    <a:p>
                      <a:pPr marL="0" marR="0" algn="just">
                        <a:lnSpc>
                          <a:spcPct val="100000"/>
                        </a:lnSpc>
                        <a:spcBef>
                          <a:spcPts val="0"/>
                        </a:spcBef>
                        <a:spcAft>
                          <a:spcPts val="0"/>
                        </a:spcAft>
                      </a:pPr>
                      <a:r>
                        <a:rPr lang="en-US" sz="1600">
                          <a:effectLst/>
                        </a:rPr>
                        <a:t>Monitor and adjust CO2-level</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CO2-level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nSpc>
                          <a:spcPct val="100000"/>
                        </a:lnSpc>
                        <a:spcBef>
                          <a:spcPts val="0"/>
                        </a:spcBef>
                        <a:spcAft>
                          <a:spcPts val="0"/>
                        </a:spcAft>
                      </a:pPr>
                      <a:r>
                        <a:rPr lang="en-US" sz="1600" dirty="0">
                          <a:effectLst/>
                        </a:rPr>
                        <a:t>CO2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3046710053"/>
                  </a:ext>
                </a:extLst>
              </a:tr>
              <a:tr h="743978">
                <a:tc>
                  <a:txBody>
                    <a:bodyPr/>
                    <a:lstStyle/>
                    <a:p>
                      <a:pPr marL="0" marR="0" algn="just">
                        <a:lnSpc>
                          <a:spcPct val="100000"/>
                        </a:lnSpc>
                        <a:spcBef>
                          <a:spcPts val="0"/>
                        </a:spcBef>
                        <a:spcAft>
                          <a:spcPts val="0"/>
                        </a:spcAft>
                      </a:pPr>
                      <a:r>
                        <a:rPr lang="en-US" sz="1600">
                          <a:effectLst/>
                        </a:rPr>
                        <a:t>Ease of use, Accessibility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Provide UI to interact with user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Touchscreen,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2025509179"/>
                  </a:ext>
                </a:extLst>
              </a:tr>
              <a:tr h="1191013">
                <a:tc>
                  <a:txBody>
                    <a:bodyPr/>
                    <a:lstStyle/>
                    <a:p>
                      <a:pPr marL="0" marR="0">
                        <a:lnSpc>
                          <a:spcPct val="100000"/>
                        </a:lnSpc>
                        <a:spcBef>
                          <a:spcPts val="0"/>
                        </a:spcBef>
                        <a:spcAft>
                          <a:spcPts val="0"/>
                        </a:spcAft>
                      </a:pPr>
                      <a:r>
                        <a:rPr lang="en-US" sz="1600">
                          <a:effectLst/>
                        </a:rPr>
                        <a:t>Ease of use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UI reaction logic, Communication with sensors, Data calculation, HVAC control signal output.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just">
                        <a:lnSpc>
                          <a:spcPct val="100000"/>
                        </a:lnSpc>
                        <a:spcBef>
                          <a:spcPts val="0"/>
                        </a:spcBef>
                        <a:spcAft>
                          <a:spcPts val="0"/>
                        </a:spcAft>
                      </a:pPr>
                      <a:r>
                        <a:rPr lang="en-US" sz="1600" dirty="0">
                          <a:effectLst/>
                        </a:rPr>
                        <a:t>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1917365671"/>
                  </a:ext>
                </a:extLst>
              </a:tr>
              <a:tr h="1648689">
                <a:tc>
                  <a:txBody>
                    <a:bodyPr/>
                    <a:lstStyle/>
                    <a:p>
                      <a:pPr marL="0" marR="0">
                        <a:lnSpc>
                          <a:spcPct val="100000"/>
                        </a:lnSpc>
                        <a:spcBef>
                          <a:spcPts val="0"/>
                        </a:spcBef>
                        <a:spcAft>
                          <a:spcPts val="0"/>
                        </a:spcAft>
                      </a:pPr>
                      <a:r>
                        <a:rPr lang="en-US" sz="1600">
                          <a:effectLst/>
                        </a:rPr>
                        <a:t>Adjust indoor environment, Compatibility with existing HVAC system, Ease of deployment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Connect to HVAC 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just">
                        <a:lnSpc>
                          <a:spcPct val="100000"/>
                        </a:lnSpc>
                        <a:spcBef>
                          <a:spcPts val="0"/>
                        </a:spcBef>
                        <a:spcAft>
                          <a:spcPts val="0"/>
                        </a:spcAft>
                      </a:pPr>
                      <a:r>
                        <a:rPr lang="en-US" sz="1600" dirty="0">
                          <a:effectLst/>
                        </a:rPr>
                        <a:t>4-Channel Relay Module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3299806028"/>
                  </a:ext>
                </a:extLst>
              </a:tr>
            </a:tbl>
          </a:graphicData>
        </a:graphic>
      </p:graphicFrame>
      <p:sp>
        <p:nvSpPr>
          <p:cNvPr id="3" name="Slide Number Placeholder 2"/>
          <p:cNvSpPr>
            <a:spLocks noGrp="1"/>
          </p:cNvSpPr>
          <p:nvPr>
            <p:ph type="sldNum" sz="quarter" idx="12"/>
          </p:nvPr>
        </p:nvSpPr>
        <p:spPr/>
        <p:txBody>
          <a:bodyPr/>
          <a:lstStyle/>
          <a:p>
            <a:fld id="{7D34A188-82D1-4EB2-88FD-73009A1FE69F}" type="slidenum">
              <a:rPr lang="en-GB" smtClean="0"/>
              <a:t>16</a:t>
            </a:fld>
            <a:endParaRPr lang="en-GB"/>
          </a:p>
        </p:txBody>
      </p:sp>
    </p:spTree>
    <p:extLst>
      <p:ext uri="{BB962C8B-B14F-4D97-AF65-F5344CB8AC3E}">
        <p14:creationId xmlns:p14="http://schemas.microsoft.com/office/powerpoint/2010/main" val="4043980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b="1" u="sng" dirty="0">
                <a:effectLst>
                  <a:outerShdw blurRad="38100" dist="38100" dir="2700000" algn="tl">
                    <a:srgbClr val="000000">
                      <a:alpha val="43137"/>
                    </a:srgbClr>
                  </a:outerShdw>
                </a:effectLst>
              </a:rPr>
              <a:t>System requirement</a:t>
            </a:r>
            <a:endParaRPr lang="en-GB" b="1" u="sng"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sz="half" idx="1"/>
            <p:extLst/>
          </p:nvPr>
        </p:nvGraphicFramePr>
        <p:xfrm>
          <a:off x="838200" y="705394"/>
          <a:ext cx="10515600" cy="5987028"/>
        </p:xfrm>
        <a:graphic>
          <a:graphicData uri="http://schemas.openxmlformats.org/drawingml/2006/table">
            <a:tbl>
              <a:tblPr firstRow="1" firstCol="1" bandRow="1">
                <a:tableStyleId>{5C22544A-7EE6-4342-B048-85BDC9FD1C3A}</a:tableStyleId>
              </a:tblPr>
              <a:tblGrid>
                <a:gridCol w="2205446">
                  <a:extLst>
                    <a:ext uri="{9D8B030D-6E8A-4147-A177-3AD203B41FA5}">
                      <a16:colId xmlns:a16="http://schemas.microsoft.com/office/drawing/2014/main" val="1034568543"/>
                    </a:ext>
                  </a:extLst>
                </a:gridCol>
                <a:gridCol w="3677606">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31995">
                <a:tc>
                  <a:txBody>
                    <a:bodyPr/>
                    <a:lstStyle/>
                    <a:p>
                      <a:pPr marL="0" marR="0">
                        <a:lnSpc>
                          <a:spcPct val="115000"/>
                        </a:lnSpc>
                        <a:spcBef>
                          <a:spcPts val="0"/>
                        </a:spcBef>
                        <a:spcAft>
                          <a:spcPts val="0"/>
                        </a:spcAft>
                      </a:pPr>
                      <a:r>
                        <a:rPr lang="en-US" sz="1600" dirty="0">
                          <a:effectLst/>
                        </a:rPr>
                        <a:t>Stakeholder Requirement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a:effectLst/>
                        </a:rPr>
                        <a:t>System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57057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Adjust humidity</a:t>
                      </a: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Increase air humidity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Humidifier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2467079077"/>
                  </a:ext>
                </a:extLst>
              </a:tr>
              <a:tr h="527391">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 the configuration of indoor temperature according to time.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Microcontroller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402441717"/>
                  </a:ext>
                </a:extLst>
              </a:tr>
              <a:tr h="585902">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Energy saving,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Automatically switch to economy mode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Motion Sensor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3046710053"/>
                  </a:ext>
                </a:extLst>
              </a:tr>
              <a:tr h="527391">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Collect weather information from internet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Weather forecast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2025509179"/>
                  </a:ext>
                </a:extLst>
              </a:tr>
              <a:tr h="802098">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Accessibility,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tell  information and setting about HVAC system using voice for blind people or people in dark room.</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Voice interaction server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917365671"/>
                  </a:ext>
                </a:extLst>
              </a:tr>
              <a:tr h="115340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Cost of implementation</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3299806028"/>
                  </a:ext>
                </a:extLst>
              </a:tr>
              <a:tr h="1153404">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mobile phone.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Apps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292663633"/>
                  </a:ext>
                </a:extLst>
              </a:tr>
            </a:tbl>
          </a:graphicData>
        </a:graphic>
      </p:graphicFrame>
      <p:sp>
        <p:nvSpPr>
          <p:cNvPr id="3" name="Slide Number Placeholder 2"/>
          <p:cNvSpPr>
            <a:spLocks noGrp="1"/>
          </p:cNvSpPr>
          <p:nvPr>
            <p:ph type="sldNum" sz="quarter" idx="12"/>
          </p:nvPr>
        </p:nvSpPr>
        <p:spPr/>
        <p:txBody>
          <a:bodyPr/>
          <a:lstStyle/>
          <a:p>
            <a:fld id="{7D34A188-82D1-4EB2-88FD-73009A1FE69F}" type="slidenum">
              <a:rPr lang="en-GB" smtClean="0"/>
              <a:t>17</a:t>
            </a:fld>
            <a:endParaRPr lang="en-GB"/>
          </a:p>
        </p:txBody>
      </p:sp>
    </p:spTree>
    <p:extLst>
      <p:ext uri="{BB962C8B-B14F-4D97-AF65-F5344CB8AC3E}">
        <p14:creationId xmlns:p14="http://schemas.microsoft.com/office/powerpoint/2010/main" val="100429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Functional analysis</a:t>
            </a:r>
            <a:endParaRPr lang="en-GB" b="1" u="sng" dirty="0">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377371" y="802642"/>
            <a:ext cx="11364686" cy="5293359"/>
          </a:xfrm>
          <a:prstGeom prst="rect">
            <a:avLst/>
          </a:prstGeom>
        </p:spPr>
      </p:pic>
      <p:sp>
        <p:nvSpPr>
          <p:cNvPr id="3" name="Slide Number Placeholder 2"/>
          <p:cNvSpPr>
            <a:spLocks noGrp="1"/>
          </p:cNvSpPr>
          <p:nvPr>
            <p:ph type="sldNum" sz="quarter" idx="12"/>
          </p:nvPr>
        </p:nvSpPr>
        <p:spPr/>
        <p:txBody>
          <a:bodyPr/>
          <a:lstStyle/>
          <a:p>
            <a:fld id="{7D34A188-82D1-4EB2-88FD-73009A1FE69F}" type="slidenum">
              <a:rPr lang="en-GB" smtClean="0"/>
              <a:t>18</a:t>
            </a:fld>
            <a:endParaRPr lang="en-GB"/>
          </a:p>
        </p:txBody>
      </p:sp>
    </p:spTree>
    <p:extLst>
      <p:ext uri="{BB962C8B-B14F-4D97-AF65-F5344CB8AC3E}">
        <p14:creationId xmlns:p14="http://schemas.microsoft.com/office/powerpoint/2010/main" val="256237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 Block Diagram</a:t>
            </a:r>
            <a:endParaRPr lang="en-GB" b="1" u="sng"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746761" y="907143"/>
            <a:ext cx="10879182" cy="5656574"/>
          </a:xfrm>
          <a:prstGeom prst="rect">
            <a:avLst/>
          </a:prstGeom>
        </p:spPr>
      </p:pic>
      <p:sp>
        <p:nvSpPr>
          <p:cNvPr id="3" name="Slide Number Placeholder 2"/>
          <p:cNvSpPr>
            <a:spLocks noGrp="1"/>
          </p:cNvSpPr>
          <p:nvPr>
            <p:ph type="sldNum" sz="quarter" idx="12"/>
          </p:nvPr>
        </p:nvSpPr>
        <p:spPr/>
        <p:txBody>
          <a:bodyPr/>
          <a:lstStyle/>
          <a:p>
            <a:fld id="{7D34A188-82D1-4EB2-88FD-73009A1FE69F}" type="slidenum">
              <a:rPr lang="en-GB" smtClean="0"/>
              <a:t>19</a:t>
            </a:fld>
            <a:endParaRPr lang="en-GB"/>
          </a:p>
        </p:txBody>
      </p:sp>
    </p:spTree>
    <p:extLst>
      <p:ext uri="{BB962C8B-B14F-4D97-AF65-F5344CB8AC3E}">
        <p14:creationId xmlns:p14="http://schemas.microsoft.com/office/powerpoint/2010/main" val="419741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title"/>
          </p:nvPr>
        </p:nvSpPr>
        <p:spPr>
          <a:xfrm>
            <a:off x="140621" y="202790"/>
            <a:ext cx="8596668" cy="1320800"/>
          </a:xfrm>
        </p:spPr>
        <p:txBody>
          <a:bodyPr/>
          <a:lstStyle/>
          <a:p>
            <a:r>
              <a:rPr lang="en-US" dirty="0"/>
              <a:t>Smart Facility Management</a:t>
            </a:r>
          </a:p>
        </p:txBody>
      </p:sp>
      <p:sp>
        <p:nvSpPr>
          <p:cNvPr id="3" name="Content Placeholder 2"/>
          <p:cNvSpPr>
            <a:spLocks noGrp="1"/>
          </p:cNvSpPr>
          <p:nvPr>
            <p:ph sz="half" idx="1"/>
          </p:nvPr>
        </p:nvSpPr>
        <p:spPr>
          <a:xfrm>
            <a:off x="0" y="1523590"/>
            <a:ext cx="2940509" cy="3880772"/>
          </a:xfrm>
        </p:spPr>
        <p:txBody>
          <a:bodyPr/>
          <a:lstStyle/>
          <a:p>
            <a:pPr algn="just"/>
            <a:r>
              <a:rPr lang="en-US" dirty="0"/>
              <a:t>FM is the integration of processes within an organization (like school, hotel, hospital, apartment complexes,) to maintain and develop the agreed services which support and improve the effectiveness of its primary activities. </a:t>
            </a:r>
          </a:p>
        </p:txBody>
      </p:sp>
      <p:pic>
        <p:nvPicPr>
          <p:cNvPr id="7" name="Content Placeholder 3" descr="smart-building-bms"/>
          <p:cNvPicPr/>
          <p:nvPr/>
        </p:nvPicPr>
        <p:blipFill>
          <a:blip r:embed="rId2">
            <a:extLst>
              <a:ext uri="{28A0092B-C50C-407E-A947-70E740481C1C}">
                <a14:useLocalDpi xmlns:a14="http://schemas.microsoft.com/office/drawing/2010/main" val="0"/>
              </a:ext>
            </a:extLst>
          </a:blip>
          <a:srcRect/>
          <a:stretch>
            <a:fillRect/>
          </a:stretch>
        </p:blipFill>
        <p:spPr bwMode="auto">
          <a:xfrm>
            <a:off x="3081130" y="863190"/>
            <a:ext cx="8945218" cy="5585791"/>
          </a:xfrm>
          <a:prstGeom prst="rect">
            <a:avLst/>
          </a:prstGeom>
          <a:noFill/>
          <a:ln>
            <a:noFill/>
          </a:ln>
        </p:spPr>
      </p:pic>
      <p:sp>
        <p:nvSpPr>
          <p:cNvPr id="2" name="Slide Number Placeholder 1"/>
          <p:cNvSpPr>
            <a:spLocks noGrp="1"/>
          </p:cNvSpPr>
          <p:nvPr>
            <p:ph type="sldNum" sz="quarter" idx="12"/>
          </p:nvPr>
        </p:nvSpPr>
        <p:spPr/>
        <p:txBody>
          <a:bodyPr/>
          <a:lstStyle/>
          <a:p>
            <a:fld id="{7D34A188-82D1-4EB2-88FD-73009A1FE69F}" type="slidenum">
              <a:rPr lang="en-GB" smtClean="0"/>
              <a:t>2</a:t>
            </a:fld>
            <a:endParaRPr lang="en-GB"/>
          </a:p>
        </p:txBody>
      </p:sp>
    </p:spTree>
    <p:extLst>
      <p:ext uri="{BB962C8B-B14F-4D97-AF65-F5344CB8AC3E}">
        <p14:creationId xmlns:p14="http://schemas.microsoft.com/office/powerpoint/2010/main" val="187764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 Block Diagram</a:t>
            </a:r>
            <a:endParaRPr lang="en-GB" b="1" u="sng"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746762" y="939229"/>
            <a:ext cx="10996748" cy="5148062"/>
          </a:xfrm>
          <a:prstGeom prst="rect">
            <a:avLst/>
          </a:prstGeom>
        </p:spPr>
      </p:pic>
      <p:sp>
        <p:nvSpPr>
          <p:cNvPr id="4" name="Slide Number Placeholder 3"/>
          <p:cNvSpPr>
            <a:spLocks noGrp="1"/>
          </p:cNvSpPr>
          <p:nvPr>
            <p:ph type="sldNum" sz="quarter" idx="12"/>
          </p:nvPr>
        </p:nvSpPr>
        <p:spPr/>
        <p:txBody>
          <a:bodyPr/>
          <a:lstStyle/>
          <a:p>
            <a:fld id="{7D34A188-82D1-4EB2-88FD-73009A1FE69F}" type="slidenum">
              <a:rPr lang="en-GB" smtClean="0"/>
              <a:t>20</a:t>
            </a:fld>
            <a:endParaRPr lang="en-GB"/>
          </a:p>
        </p:txBody>
      </p:sp>
    </p:spTree>
    <p:extLst>
      <p:ext uri="{BB962C8B-B14F-4D97-AF65-F5344CB8AC3E}">
        <p14:creationId xmlns:p14="http://schemas.microsoft.com/office/powerpoint/2010/main" val="2410810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34423" y="321583"/>
            <a:ext cx="10515600" cy="418645"/>
          </a:xfrm>
        </p:spPr>
        <p:txBody>
          <a:bodyPr>
            <a:normAutofit fontScale="90000"/>
          </a:bodyPr>
          <a:lstStyle/>
          <a:p>
            <a:r>
              <a:rPr lang="nb-NO" sz="4000" b="1" u="sng" dirty="0">
                <a:effectLst>
                  <a:outerShdw blurRad="38100" dist="38100" dir="2700000" algn="tl">
                    <a:srgbClr val="000000">
                      <a:alpha val="43137"/>
                    </a:srgbClr>
                  </a:outerShdw>
                </a:effectLst>
              </a:rPr>
              <a:t>IDEF0</a:t>
            </a:r>
            <a:endParaRPr lang="en-GB" sz="4000" b="1" u="sng" dirty="0">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stretch>
            <a:fillRect/>
          </a:stretch>
        </p:blipFill>
        <p:spPr>
          <a:xfrm>
            <a:off x="734423" y="952500"/>
            <a:ext cx="10720976" cy="5308600"/>
          </a:xfrm>
          <a:prstGeom prst="rect">
            <a:avLst/>
          </a:prstGeom>
        </p:spPr>
      </p:pic>
      <p:sp>
        <p:nvSpPr>
          <p:cNvPr id="3" name="Slide Number Placeholder 2"/>
          <p:cNvSpPr>
            <a:spLocks noGrp="1"/>
          </p:cNvSpPr>
          <p:nvPr>
            <p:ph type="sldNum" sz="quarter" idx="12"/>
          </p:nvPr>
        </p:nvSpPr>
        <p:spPr/>
        <p:txBody>
          <a:bodyPr/>
          <a:lstStyle/>
          <a:p>
            <a:fld id="{7D34A188-82D1-4EB2-88FD-73009A1FE69F}" type="slidenum">
              <a:rPr lang="en-GB" smtClean="0"/>
              <a:t>21</a:t>
            </a:fld>
            <a:endParaRPr lang="en-GB"/>
          </a:p>
        </p:txBody>
      </p:sp>
    </p:spTree>
    <p:extLst>
      <p:ext uri="{BB962C8B-B14F-4D97-AF65-F5344CB8AC3E}">
        <p14:creationId xmlns:p14="http://schemas.microsoft.com/office/powerpoint/2010/main" val="1536835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b="1" u="sng" dirty="0">
                <a:effectLst>
                  <a:outerShdw blurRad="38100" dist="38100" dir="2700000" algn="tl">
                    <a:srgbClr val="000000">
                      <a:alpha val="43137"/>
                    </a:srgbClr>
                  </a:outerShdw>
                </a:effectLst>
              </a:rPr>
              <a:t>User Interface</a:t>
            </a:r>
            <a:endParaRPr lang="en-GB" b="1" u="sng" dirty="0">
              <a:effectLst>
                <a:outerShdw blurRad="38100" dist="38100" dir="2700000" algn="tl">
                  <a:srgbClr val="000000">
                    <a:alpha val="43137"/>
                  </a:srgbClr>
                </a:outerShdw>
              </a:effectLst>
            </a:endParaRPr>
          </a:p>
        </p:txBody>
      </p:sp>
      <p:pic>
        <p:nvPicPr>
          <p:cNvPr id="6" name="Picture 5" descr="C:\Users\Charlie\Dropbox\Facility mangement project\Systems engineering files\4. PDR\Draft\touchScreen_UI1.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756920"/>
            <a:ext cx="10833100" cy="5580380"/>
          </a:xfrm>
          <a:prstGeom prst="rect">
            <a:avLst/>
          </a:prstGeom>
          <a:noFill/>
          <a:ln>
            <a:noFill/>
          </a:ln>
        </p:spPr>
      </p:pic>
      <p:sp>
        <p:nvSpPr>
          <p:cNvPr id="3" name="Slide Number Placeholder 2"/>
          <p:cNvSpPr>
            <a:spLocks noGrp="1"/>
          </p:cNvSpPr>
          <p:nvPr>
            <p:ph type="sldNum" sz="quarter" idx="12"/>
          </p:nvPr>
        </p:nvSpPr>
        <p:spPr/>
        <p:txBody>
          <a:bodyPr/>
          <a:lstStyle/>
          <a:p>
            <a:fld id="{7D34A188-82D1-4EB2-88FD-73009A1FE69F}" type="slidenum">
              <a:rPr lang="en-GB" smtClean="0"/>
              <a:t>22</a:t>
            </a:fld>
            <a:endParaRPr lang="en-GB"/>
          </a:p>
        </p:txBody>
      </p:sp>
    </p:spTree>
    <p:extLst>
      <p:ext uri="{BB962C8B-B14F-4D97-AF65-F5344CB8AC3E}">
        <p14:creationId xmlns:p14="http://schemas.microsoft.com/office/powerpoint/2010/main" val="3067679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b="1" u="sng" dirty="0">
                <a:effectLst>
                  <a:outerShdw blurRad="38100" dist="38100" dir="2700000" algn="tl">
                    <a:srgbClr val="000000">
                      <a:alpha val="43137"/>
                    </a:srgbClr>
                  </a:outerShdw>
                </a:effectLst>
              </a:rPr>
              <a:t>User Interface</a:t>
            </a:r>
            <a:endParaRPr lang="en-GB" b="1" u="sng" dirty="0">
              <a:effectLst>
                <a:outerShdw blurRad="38100" dist="38100" dir="2700000" algn="tl">
                  <a:srgbClr val="000000">
                    <a:alpha val="43137"/>
                  </a:srgbClr>
                </a:outerShdw>
              </a:effectLst>
            </a:endParaRPr>
          </a:p>
        </p:txBody>
      </p:sp>
      <p:pic>
        <p:nvPicPr>
          <p:cNvPr id="4" name="Picture 3" descr="C:\Users\Charlie\Dropbox\Facility mangement project\Systems engineering files\4. PDR\Draft\touchScreen_UI2.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774700"/>
            <a:ext cx="10833100" cy="5461000"/>
          </a:xfrm>
          <a:prstGeom prst="rect">
            <a:avLst/>
          </a:prstGeom>
          <a:noFill/>
          <a:ln>
            <a:noFill/>
          </a:ln>
        </p:spPr>
      </p:pic>
      <p:sp>
        <p:nvSpPr>
          <p:cNvPr id="3" name="Slide Number Placeholder 2"/>
          <p:cNvSpPr>
            <a:spLocks noGrp="1"/>
          </p:cNvSpPr>
          <p:nvPr>
            <p:ph type="sldNum" sz="quarter" idx="12"/>
          </p:nvPr>
        </p:nvSpPr>
        <p:spPr/>
        <p:txBody>
          <a:bodyPr/>
          <a:lstStyle/>
          <a:p>
            <a:fld id="{7D34A188-82D1-4EB2-88FD-73009A1FE69F}" type="slidenum">
              <a:rPr lang="en-GB" smtClean="0"/>
              <a:t>23</a:t>
            </a:fld>
            <a:endParaRPr lang="en-GB"/>
          </a:p>
        </p:txBody>
      </p:sp>
    </p:spTree>
    <p:extLst>
      <p:ext uri="{BB962C8B-B14F-4D97-AF65-F5344CB8AC3E}">
        <p14:creationId xmlns:p14="http://schemas.microsoft.com/office/powerpoint/2010/main" val="1749021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414130" y="-83261"/>
            <a:ext cx="10515600" cy="1325563"/>
          </a:xfrm>
        </p:spPr>
        <p:txBody>
          <a:bodyPr/>
          <a:lstStyle/>
          <a:p>
            <a:r>
              <a:rPr lang="nb-NO" dirty="0"/>
              <a:t>HW </a:t>
            </a:r>
            <a:r>
              <a:rPr lang="nb-NO" dirty="0" err="1"/>
              <a:t>block</a:t>
            </a:r>
            <a:r>
              <a:rPr lang="nb-NO" dirty="0"/>
              <a:t> diagram</a:t>
            </a:r>
            <a:endParaRPr lang="en-GB"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117360276"/>
              </p:ext>
            </p:extLst>
          </p:nvPr>
        </p:nvGraphicFramePr>
        <p:xfrm>
          <a:off x="1232452" y="901149"/>
          <a:ext cx="10325835" cy="5553926"/>
        </p:xfrm>
        <a:graphic>
          <a:graphicData uri="http://schemas.openxmlformats.org/presentationml/2006/ole">
            <mc:AlternateContent xmlns:mc="http://schemas.openxmlformats.org/markup-compatibility/2006">
              <mc:Choice xmlns:v="urn:schemas-microsoft-com:vml" Requires="v">
                <p:oleObj spid="_x0000_s4130" r:id="rId3" imgW="8562937" imgH="4600588" progId="Visio.Drawing.15">
                  <p:embed/>
                </p:oleObj>
              </mc:Choice>
              <mc:Fallback>
                <p:oleObj r:id="rId3" imgW="8562937" imgH="460058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452" y="901149"/>
                        <a:ext cx="10325835" cy="5553926"/>
                      </a:xfrm>
                      <a:prstGeom prst="rect">
                        <a:avLst/>
                      </a:prstGeom>
                      <a:noFill/>
                    </p:spPr>
                  </p:pic>
                </p:oleObj>
              </mc:Fallback>
            </mc:AlternateContent>
          </a:graphicData>
        </a:graphic>
      </p:graphicFrame>
      <p:sp>
        <p:nvSpPr>
          <p:cNvPr id="3" name="Slide Number Placeholder 2"/>
          <p:cNvSpPr>
            <a:spLocks noGrp="1"/>
          </p:cNvSpPr>
          <p:nvPr>
            <p:ph type="sldNum" sz="quarter" idx="12"/>
          </p:nvPr>
        </p:nvSpPr>
        <p:spPr/>
        <p:txBody>
          <a:bodyPr/>
          <a:lstStyle/>
          <a:p>
            <a:fld id="{7D34A188-82D1-4EB2-88FD-73009A1FE69F}" type="slidenum">
              <a:rPr lang="en-GB" smtClean="0"/>
              <a:t>24</a:t>
            </a:fld>
            <a:endParaRPr lang="en-GB"/>
          </a:p>
        </p:txBody>
      </p:sp>
    </p:spTree>
    <p:extLst>
      <p:ext uri="{BB962C8B-B14F-4D97-AF65-F5344CB8AC3E}">
        <p14:creationId xmlns:p14="http://schemas.microsoft.com/office/powerpoint/2010/main" val="236605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2229"/>
            <a:ext cx="8539237" cy="711200"/>
          </a:xfrm>
        </p:spPr>
        <p:txBody>
          <a:bodyPr>
            <a:normAutofit/>
          </a:bodyPr>
          <a:lstStyle/>
          <a:p>
            <a:r>
              <a:rPr lang="en-US" altLang="zh-CN" dirty="0" smtClean="0"/>
              <a:t>Hardware Components</a:t>
            </a:r>
            <a:endParaRPr lang="en-US" dirty="0"/>
          </a:p>
        </p:txBody>
      </p:sp>
      <p:pic>
        <p:nvPicPr>
          <p:cNvPr id="9" name="Picture 8"/>
          <p:cNvPicPr>
            <a:picLocks noChangeAspect="1"/>
          </p:cNvPicPr>
          <p:nvPr/>
        </p:nvPicPr>
        <p:blipFill>
          <a:blip r:embed="rId2"/>
          <a:stretch>
            <a:fillRect/>
          </a:stretch>
        </p:blipFill>
        <p:spPr>
          <a:xfrm>
            <a:off x="677334" y="1262742"/>
            <a:ext cx="8539237" cy="5480899"/>
          </a:xfrm>
          <a:prstGeom prst="rect">
            <a:avLst/>
          </a:prstGeom>
        </p:spPr>
      </p:pic>
      <p:sp>
        <p:nvSpPr>
          <p:cNvPr id="3" name="Slide Number Placeholder 2"/>
          <p:cNvSpPr>
            <a:spLocks noGrp="1"/>
          </p:cNvSpPr>
          <p:nvPr>
            <p:ph type="sldNum" sz="quarter" idx="12"/>
          </p:nvPr>
        </p:nvSpPr>
        <p:spPr/>
        <p:txBody>
          <a:bodyPr/>
          <a:lstStyle/>
          <a:p>
            <a:fld id="{7D34A188-82D1-4EB2-88FD-73009A1FE69F}" type="slidenum">
              <a:rPr lang="en-GB" smtClean="0"/>
              <a:t>25</a:t>
            </a:fld>
            <a:endParaRPr lang="en-GB"/>
          </a:p>
        </p:txBody>
      </p:sp>
    </p:spTree>
    <p:extLst>
      <p:ext uri="{BB962C8B-B14F-4D97-AF65-F5344CB8AC3E}">
        <p14:creationId xmlns:p14="http://schemas.microsoft.com/office/powerpoint/2010/main" val="188670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Bill of materials (BoM)</a:t>
            </a:r>
          </a:p>
        </p:txBody>
      </p:sp>
      <p:sp>
        <p:nvSpPr>
          <p:cNvPr id="3" name="Plassholder for innhold 2"/>
          <p:cNvSpPr>
            <a:spLocks noGrp="1"/>
          </p:cNvSpPr>
          <p:nvPr>
            <p:ph sz="half" idx="1"/>
          </p:nvPr>
        </p:nvSpPr>
        <p:spPr/>
        <p:txBody>
          <a:bodyPr/>
          <a:lstStyle/>
          <a:p>
            <a:r>
              <a:rPr lang="en-GB" dirty="0"/>
              <a:t>BoM table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76686855"/>
              </p:ext>
            </p:extLst>
          </p:nvPr>
        </p:nvGraphicFramePr>
        <p:xfrm>
          <a:off x="1166193" y="2557668"/>
          <a:ext cx="9555299" cy="3442391"/>
        </p:xfrm>
        <a:graphic>
          <a:graphicData uri="http://schemas.openxmlformats.org/drawingml/2006/table">
            <a:tbl>
              <a:tblPr firstRow="1" firstCol="1" bandRow="1">
                <a:tableStyleId>{5C22544A-7EE6-4342-B048-85BDC9FD1C3A}</a:tableStyleId>
              </a:tblPr>
              <a:tblGrid>
                <a:gridCol w="3324361">
                  <a:extLst>
                    <a:ext uri="{9D8B030D-6E8A-4147-A177-3AD203B41FA5}">
                      <a16:colId xmlns:a16="http://schemas.microsoft.com/office/drawing/2014/main" val="1259571817"/>
                    </a:ext>
                  </a:extLst>
                </a:gridCol>
                <a:gridCol w="4512059">
                  <a:extLst>
                    <a:ext uri="{9D8B030D-6E8A-4147-A177-3AD203B41FA5}">
                      <a16:colId xmlns:a16="http://schemas.microsoft.com/office/drawing/2014/main" val="1523343308"/>
                    </a:ext>
                  </a:extLst>
                </a:gridCol>
                <a:gridCol w="1718879">
                  <a:extLst>
                    <a:ext uri="{9D8B030D-6E8A-4147-A177-3AD203B41FA5}">
                      <a16:colId xmlns:a16="http://schemas.microsoft.com/office/drawing/2014/main" val="343326772"/>
                    </a:ext>
                  </a:extLst>
                </a:gridCol>
              </a:tblGrid>
              <a:tr h="377744">
                <a:tc>
                  <a:txBody>
                    <a:bodyPr/>
                    <a:lstStyle/>
                    <a:p>
                      <a:pPr marL="0" marR="0" algn="just">
                        <a:lnSpc>
                          <a:spcPct val="105000"/>
                        </a:lnSpc>
                        <a:spcBef>
                          <a:spcPts val="0"/>
                        </a:spcBef>
                        <a:spcAft>
                          <a:spcPts val="0"/>
                        </a:spcAft>
                      </a:pPr>
                      <a:r>
                        <a:rPr lang="en-US" sz="1800">
                          <a:effectLst/>
                        </a:rPr>
                        <a:t>ITEM</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Description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Price US $</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95338045"/>
                  </a:ext>
                </a:extLst>
              </a:tr>
              <a:tr h="420439">
                <a:tc>
                  <a:txBody>
                    <a:bodyPr/>
                    <a:lstStyle/>
                    <a:p>
                      <a:pPr marL="0" marR="0" algn="l">
                        <a:lnSpc>
                          <a:spcPct val="115000"/>
                        </a:lnSpc>
                        <a:spcBef>
                          <a:spcPts val="0"/>
                        </a:spcBef>
                        <a:spcAft>
                          <a:spcPts val="1000"/>
                        </a:spcAft>
                      </a:pPr>
                      <a:r>
                        <a:rPr lang="en-US" sz="1800">
                          <a:effectLst/>
                        </a:rPr>
                        <a:t>1. ARM STM32F103 MCU</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Microcontroller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216856857"/>
                  </a:ext>
                </a:extLst>
              </a:tr>
              <a:tr h="377744">
                <a:tc>
                  <a:txBody>
                    <a:bodyPr/>
                    <a:lstStyle/>
                    <a:p>
                      <a:pPr marL="0" marR="0" algn="just">
                        <a:lnSpc>
                          <a:spcPct val="105000"/>
                        </a:lnSpc>
                        <a:spcBef>
                          <a:spcPts val="0"/>
                        </a:spcBef>
                        <a:spcAft>
                          <a:spcPts val="0"/>
                        </a:spcAft>
                      </a:pPr>
                      <a:r>
                        <a:rPr lang="en-US" sz="1800">
                          <a:effectLst/>
                        </a:rPr>
                        <a:t>2. ER-TFT070-4 TFT LCD</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7 inch TFT LCD touchscreen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12655685"/>
                  </a:ext>
                </a:extLst>
              </a:tr>
              <a:tr h="377744">
                <a:tc>
                  <a:txBody>
                    <a:bodyPr/>
                    <a:lstStyle/>
                    <a:p>
                      <a:pPr marL="0" marR="0" algn="just">
                        <a:lnSpc>
                          <a:spcPct val="105000"/>
                        </a:lnSpc>
                        <a:spcBef>
                          <a:spcPts val="0"/>
                        </a:spcBef>
                        <a:spcAft>
                          <a:spcPts val="0"/>
                        </a:spcAft>
                      </a:pPr>
                      <a:r>
                        <a:rPr lang="en-US" sz="1800">
                          <a:effectLst/>
                        </a:rPr>
                        <a:t>3. 4-Channel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1-Channel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127969872"/>
                  </a:ext>
                </a:extLst>
              </a:tr>
              <a:tr h="377744">
                <a:tc>
                  <a:txBody>
                    <a:bodyPr/>
                    <a:lstStyle/>
                    <a:p>
                      <a:pPr marL="0" marR="0" algn="just">
                        <a:lnSpc>
                          <a:spcPct val="105000"/>
                        </a:lnSpc>
                        <a:spcBef>
                          <a:spcPts val="0"/>
                        </a:spcBef>
                        <a:spcAft>
                          <a:spcPts val="0"/>
                        </a:spcAft>
                      </a:pPr>
                      <a:r>
                        <a:rPr lang="en-US" sz="1800">
                          <a:effectLst/>
                        </a:rPr>
                        <a:t>4. 1-Channel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4-Channel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27785451"/>
                  </a:ext>
                </a:extLst>
              </a:tr>
              <a:tr h="377744">
                <a:tc>
                  <a:txBody>
                    <a:bodyPr/>
                    <a:lstStyle/>
                    <a:p>
                      <a:pPr marL="0" marR="0" algn="just">
                        <a:lnSpc>
                          <a:spcPct val="105000"/>
                        </a:lnSpc>
                        <a:spcBef>
                          <a:spcPts val="0"/>
                        </a:spcBef>
                        <a:spcAft>
                          <a:spcPts val="0"/>
                        </a:spcAft>
                      </a:pPr>
                      <a:r>
                        <a:rPr lang="en-US" sz="1800">
                          <a:effectLst/>
                        </a:rPr>
                        <a:t>5.DHT11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dirty="0">
                          <a:effectLst/>
                        </a:rPr>
                        <a:t>Temperature and humidity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759836626"/>
                  </a:ext>
                </a:extLst>
              </a:tr>
              <a:tr h="377744">
                <a:tc>
                  <a:txBody>
                    <a:bodyPr/>
                    <a:lstStyle/>
                    <a:p>
                      <a:pPr marL="0" marR="0" algn="just">
                        <a:lnSpc>
                          <a:spcPct val="105000"/>
                        </a:lnSpc>
                        <a:spcBef>
                          <a:spcPts val="0"/>
                        </a:spcBef>
                        <a:spcAft>
                          <a:spcPts val="0"/>
                        </a:spcAft>
                      </a:pPr>
                      <a:r>
                        <a:rPr lang="en-US" sz="1800" dirty="0">
                          <a:effectLst/>
                        </a:rPr>
                        <a:t>6. DS18B20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Temperature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10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500431572"/>
                  </a:ext>
                </a:extLst>
              </a:tr>
              <a:tr h="377744">
                <a:tc>
                  <a:txBody>
                    <a:bodyPr/>
                    <a:lstStyle/>
                    <a:p>
                      <a:pPr marL="0" marR="0" algn="just">
                        <a:lnSpc>
                          <a:spcPct val="105000"/>
                        </a:lnSpc>
                        <a:spcBef>
                          <a:spcPts val="0"/>
                        </a:spcBef>
                        <a:spcAft>
                          <a:spcPts val="0"/>
                        </a:spcAft>
                      </a:pPr>
                      <a:r>
                        <a:rPr lang="en-US" sz="1800" dirty="0">
                          <a:effectLst/>
                        </a:rPr>
                        <a:t>7.MH-14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NDIR Infrared CO2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79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119705145"/>
                  </a:ext>
                </a:extLst>
              </a:tr>
              <a:tr h="377744">
                <a:tc>
                  <a:txBody>
                    <a:bodyPr/>
                    <a:lstStyle/>
                    <a:p>
                      <a:pPr marL="0" marR="0" algn="just">
                        <a:lnSpc>
                          <a:spcPct val="105000"/>
                        </a:lnSpc>
                        <a:spcBef>
                          <a:spcPts val="0"/>
                        </a:spcBef>
                        <a:spcAft>
                          <a:spcPts val="0"/>
                        </a:spcAft>
                      </a:pPr>
                      <a:r>
                        <a:rPr lang="en-US" sz="1800">
                          <a:effectLst/>
                        </a:rPr>
                        <a:t>8.HC-SR501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PIR motion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dirty="0">
                          <a:effectLst/>
                        </a:rPr>
                        <a:t>3</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914680790"/>
                  </a:ext>
                </a:extLst>
              </a:tr>
            </a:tbl>
          </a:graphicData>
        </a:graphic>
      </p:graphicFrame>
      <p:sp>
        <p:nvSpPr>
          <p:cNvPr id="4" name="Slide Number Placeholder 3"/>
          <p:cNvSpPr>
            <a:spLocks noGrp="1"/>
          </p:cNvSpPr>
          <p:nvPr>
            <p:ph type="sldNum" sz="quarter" idx="12"/>
          </p:nvPr>
        </p:nvSpPr>
        <p:spPr/>
        <p:txBody>
          <a:bodyPr/>
          <a:lstStyle/>
          <a:p>
            <a:fld id="{7D34A188-82D1-4EB2-88FD-73009A1FE69F}" type="slidenum">
              <a:rPr lang="en-GB" smtClean="0"/>
              <a:t>26</a:t>
            </a:fld>
            <a:endParaRPr lang="en-GB"/>
          </a:p>
        </p:txBody>
      </p:sp>
    </p:spTree>
    <p:extLst>
      <p:ext uri="{BB962C8B-B14F-4D97-AF65-F5344CB8AC3E}">
        <p14:creationId xmlns:p14="http://schemas.microsoft.com/office/powerpoint/2010/main" val="1155396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Documents</a:t>
            </a:r>
            <a:endParaRPr lang="en-GB" dirty="0"/>
          </a:p>
        </p:txBody>
      </p:sp>
      <p:sp>
        <p:nvSpPr>
          <p:cNvPr id="3" name="Plassholder for innhold 2"/>
          <p:cNvSpPr>
            <a:spLocks noGrp="1"/>
          </p:cNvSpPr>
          <p:nvPr>
            <p:ph sz="half" idx="1"/>
          </p:nvPr>
        </p:nvSpPr>
        <p:spPr/>
        <p:txBody>
          <a:bodyPr/>
          <a:lstStyle/>
          <a:p>
            <a:r>
              <a:rPr lang="nb-NO" dirty="0"/>
              <a:t>PM</a:t>
            </a:r>
          </a:p>
          <a:p>
            <a:r>
              <a:rPr lang="nb-NO" dirty="0"/>
              <a:t>BRR</a:t>
            </a:r>
          </a:p>
          <a:p>
            <a:r>
              <a:rPr lang="nb-NO" dirty="0"/>
              <a:t>SRR</a:t>
            </a:r>
          </a:p>
          <a:p>
            <a:r>
              <a:rPr lang="nb-NO" dirty="0"/>
              <a:t>CONOPS</a:t>
            </a:r>
          </a:p>
          <a:p>
            <a:r>
              <a:rPr lang="nb-NO" dirty="0"/>
              <a:t>SDR</a:t>
            </a:r>
          </a:p>
          <a:p>
            <a:r>
              <a:rPr lang="nb-NO" dirty="0"/>
              <a:t>PDR</a:t>
            </a:r>
          </a:p>
          <a:p>
            <a:r>
              <a:rPr lang="nb-NO" dirty="0"/>
              <a:t>CDR</a:t>
            </a:r>
          </a:p>
          <a:p>
            <a:r>
              <a:rPr lang="nb-NO" dirty="0"/>
              <a:t>Survey analysis</a:t>
            </a:r>
            <a:endParaRPr lang="en-GB" dirty="0"/>
          </a:p>
        </p:txBody>
      </p:sp>
      <p:sp>
        <p:nvSpPr>
          <p:cNvPr id="4" name="Plassholder for innhold 3"/>
          <p:cNvSpPr>
            <a:spLocks noGrp="1"/>
          </p:cNvSpPr>
          <p:nvPr>
            <p:ph sz="half" idx="2"/>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27</a:t>
            </a:fld>
            <a:endParaRPr lang="en-GB"/>
          </a:p>
        </p:txBody>
      </p:sp>
    </p:spTree>
    <p:extLst>
      <p:ext uri="{BB962C8B-B14F-4D97-AF65-F5344CB8AC3E}">
        <p14:creationId xmlns:p14="http://schemas.microsoft.com/office/powerpoint/2010/main" val="1243632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Summary</a:t>
            </a:r>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28</a:t>
            </a:fld>
            <a:endParaRPr lang="en-GB"/>
          </a:p>
        </p:txBody>
      </p:sp>
    </p:spTree>
    <p:extLst>
      <p:ext uri="{BB962C8B-B14F-4D97-AF65-F5344CB8AC3E}">
        <p14:creationId xmlns:p14="http://schemas.microsoft.com/office/powerpoint/2010/main" val="1847294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References</a:t>
            </a:r>
            <a:endParaRPr lang="en-GB"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29</a:t>
            </a:fld>
            <a:endParaRPr lang="en-GB"/>
          </a:p>
        </p:txBody>
      </p:sp>
    </p:spTree>
    <p:extLst>
      <p:ext uri="{BB962C8B-B14F-4D97-AF65-F5344CB8AC3E}">
        <p14:creationId xmlns:p14="http://schemas.microsoft.com/office/powerpoint/2010/main" val="169653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46706" y="1128624"/>
            <a:ext cx="4184035" cy="3880772"/>
          </a:xfrm>
        </p:spPr>
        <p:txBody>
          <a:bodyPr>
            <a:normAutofit fontScale="92500" lnSpcReduction="20000"/>
          </a:bodyPr>
          <a:lstStyle/>
          <a:p>
            <a:pPr>
              <a:buFont typeface="Wingdings" panose="05000000000000000000" pitchFamily="2" charset="2"/>
              <a:buChar char="q"/>
            </a:pPr>
            <a:r>
              <a:rPr lang="fr-FR" sz="1900" b="1" dirty="0">
                <a:solidFill>
                  <a:srgbClr val="FF0000"/>
                </a:solidFill>
              </a:rPr>
              <a:t> </a:t>
            </a:r>
            <a:r>
              <a:rPr lang="fr-FR" sz="2200" b="1" dirty="0" err="1">
                <a:solidFill>
                  <a:srgbClr val="FF0000"/>
                </a:solidFill>
              </a:rPr>
              <a:t>Facilities</a:t>
            </a:r>
            <a:r>
              <a:rPr lang="fr-FR" sz="2200" b="1" dirty="0">
                <a:solidFill>
                  <a:srgbClr val="FF0000"/>
                </a:solidFill>
              </a:rPr>
              <a:t>:</a:t>
            </a:r>
          </a:p>
          <a:p>
            <a:pPr>
              <a:buFont typeface="Courier New" panose="02070309020205020404" pitchFamily="49" charset="0"/>
              <a:buChar char="o"/>
            </a:pPr>
            <a:r>
              <a:rPr lang="fr-FR" sz="1900" b="1" dirty="0"/>
              <a:t> </a:t>
            </a:r>
            <a:r>
              <a:rPr lang="fr-FR" sz="1900" b="1" dirty="0" err="1"/>
              <a:t>Schools</a:t>
            </a:r>
            <a:endParaRPr lang="fr-FR" sz="1900" b="1" dirty="0"/>
          </a:p>
          <a:p>
            <a:pPr>
              <a:buFont typeface="Courier New" panose="02070309020205020404" pitchFamily="49" charset="0"/>
              <a:buChar char="o"/>
            </a:pPr>
            <a:r>
              <a:rPr lang="fr-FR" sz="1900" b="1" dirty="0"/>
              <a:t> Office buildings</a:t>
            </a:r>
          </a:p>
          <a:p>
            <a:pPr>
              <a:buFont typeface="Courier New" panose="02070309020205020404" pitchFamily="49" charset="0"/>
              <a:buChar char="o"/>
            </a:pPr>
            <a:r>
              <a:rPr lang="fr-FR" sz="1900" b="1" dirty="0"/>
              <a:t> </a:t>
            </a:r>
            <a:r>
              <a:rPr lang="fr-FR" sz="1900" b="1" dirty="0" err="1"/>
              <a:t>Hotels</a:t>
            </a:r>
            <a:endParaRPr lang="fr-FR" sz="1900" b="1" dirty="0"/>
          </a:p>
          <a:p>
            <a:pPr>
              <a:buFont typeface="Courier New" panose="02070309020205020404" pitchFamily="49" charset="0"/>
              <a:buChar char="o"/>
            </a:pPr>
            <a:r>
              <a:rPr lang="fr-FR" sz="1900" b="1" dirty="0"/>
              <a:t> </a:t>
            </a:r>
            <a:r>
              <a:rPr lang="fr-FR" sz="1900" b="1" dirty="0" err="1"/>
              <a:t>Hospitals</a:t>
            </a:r>
            <a:endParaRPr lang="fr-FR" sz="1900" b="1" dirty="0"/>
          </a:p>
          <a:p>
            <a:pPr>
              <a:buFont typeface="Courier New" panose="02070309020205020404" pitchFamily="49" charset="0"/>
              <a:buChar char="o"/>
            </a:pPr>
            <a:r>
              <a:rPr lang="fr-FR" sz="1900" b="1" dirty="0"/>
              <a:t> </a:t>
            </a:r>
            <a:r>
              <a:rPr lang="fr-FR" sz="1900" b="1" dirty="0" err="1"/>
              <a:t>Apartment</a:t>
            </a:r>
            <a:r>
              <a:rPr lang="fr-FR" sz="1900" b="1" dirty="0"/>
              <a:t> complexes</a:t>
            </a:r>
          </a:p>
          <a:p>
            <a:pPr>
              <a:buFont typeface="Courier New" panose="02070309020205020404" pitchFamily="49" charset="0"/>
              <a:buChar char="o"/>
            </a:pPr>
            <a:r>
              <a:rPr lang="fr-FR" sz="1900" b="1" dirty="0"/>
              <a:t> Shopping </a:t>
            </a:r>
            <a:r>
              <a:rPr lang="fr-FR" sz="1900" b="1" dirty="0" err="1"/>
              <a:t>centers</a:t>
            </a:r>
            <a:r>
              <a:rPr lang="fr-FR" sz="1900" b="1" dirty="0"/>
              <a:t>,</a:t>
            </a:r>
          </a:p>
          <a:p>
            <a:pPr>
              <a:buFont typeface="Courier New" panose="02070309020205020404" pitchFamily="49" charset="0"/>
              <a:buChar char="o"/>
            </a:pPr>
            <a:r>
              <a:rPr lang="fr-FR" sz="1900" b="1" dirty="0"/>
              <a:t> Restaurants</a:t>
            </a:r>
          </a:p>
          <a:p>
            <a:pPr>
              <a:buFont typeface="Courier New" panose="02070309020205020404" pitchFamily="49" charset="0"/>
              <a:buChar char="o"/>
            </a:pPr>
            <a:r>
              <a:rPr lang="fr-FR" sz="1900" b="1" dirty="0"/>
              <a:t> Parking lots</a:t>
            </a:r>
          </a:p>
          <a:p>
            <a:pPr>
              <a:buFont typeface="Courier New" panose="02070309020205020404" pitchFamily="49" charset="0"/>
              <a:buChar char="o"/>
            </a:pPr>
            <a:r>
              <a:rPr lang="fr-FR" sz="1900" b="1" dirty="0"/>
              <a:t> </a:t>
            </a:r>
            <a:r>
              <a:rPr lang="fr-FR" sz="1900" b="1" dirty="0" err="1"/>
              <a:t>Airports</a:t>
            </a:r>
            <a:endParaRPr lang="fr-FR" sz="1900" b="1" dirty="0"/>
          </a:p>
          <a:p>
            <a:pPr>
              <a:buFont typeface="Courier New" panose="02070309020205020404" pitchFamily="49" charset="0"/>
              <a:buChar char="o"/>
            </a:pPr>
            <a:r>
              <a:rPr lang="fr-FR" sz="1900" b="1" dirty="0"/>
              <a:t> Bus &amp; Train stations</a:t>
            </a:r>
          </a:p>
          <a:p>
            <a:pPr>
              <a:buFont typeface="Courier New" panose="02070309020205020404" pitchFamily="49" charset="0"/>
              <a:buChar char="o"/>
            </a:pPr>
            <a:endParaRPr lang="fr-FR" dirty="0"/>
          </a:p>
          <a:p>
            <a:pPr marL="0" indent="0">
              <a:buNone/>
            </a:pPr>
            <a:endParaRPr lang="en-US" dirty="0"/>
          </a:p>
        </p:txBody>
      </p:sp>
      <p:sp>
        <p:nvSpPr>
          <p:cNvPr id="4" name="Content Placeholder 3"/>
          <p:cNvSpPr>
            <a:spLocks noGrp="1"/>
          </p:cNvSpPr>
          <p:nvPr>
            <p:ph sz="half" idx="2"/>
          </p:nvPr>
        </p:nvSpPr>
        <p:spPr>
          <a:xfrm>
            <a:off x="4894027" y="1128624"/>
            <a:ext cx="4184034" cy="3880773"/>
          </a:xfrm>
        </p:spPr>
        <p:txBody>
          <a:bodyPr>
            <a:normAutofit fontScale="92500" lnSpcReduction="20000"/>
          </a:bodyPr>
          <a:lstStyle/>
          <a:p>
            <a:pPr>
              <a:buFont typeface="Wingdings" panose="05000000000000000000" pitchFamily="2" charset="2"/>
              <a:buChar char="q"/>
            </a:pPr>
            <a:r>
              <a:rPr lang="fr-FR" sz="2200" b="1" dirty="0">
                <a:solidFill>
                  <a:srgbClr val="FF0000"/>
                </a:solidFill>
              </a:rPr>
              <a:t> Services:</a:t>
            </a:r>
          </a:p>
          <a:p>
            <a:pPr>
              <a:buFont typeface="Courier New" panose="02070309020205020404" pitchFamily="49" charset="0"/>
              <a:buChar char="o"/>
            </a:pPr>
            <a:r>
              <a:rPr lang="fr-FR" sz="1900" b="1" dirty="0"/>
              <a:t> Lighting service</a:t>
            </a:r>
          </a:p>
          <a:p>
            <a:pPr>
              <a:buFont typeface="Courier New" panose="02070309020205020404" pitchFamily="49" charset="0"/>
              <a:buChar char="o"/>
            </a:pPr>
            <a:r>
              <a:rPr lang="fr-FR" sz="1900" b="1" dirty="0"/>
              <a:t> </a:t>
            </a:r>
            <a:r>
              <a:rPr lang="fr-FR" sz="1900" b="1" dirty="0" err="1"/>
              <a:t>Fire</a:t>
            </a:r>
            <a:r>
              <a:rPr lang="fr-FR" sz="1900" b="1" dirty="0"/>
              <a:t> </a:t>
            </a:r>
            <a:r>
              <a:rPr lang="fr-FR" sz="1900" b="1" dirty="0" err="1"/>
              <a:t>security</a:t>
            </a:r>
            <a:endParaRPr lang="fr-FR" sz="1900" b="1" dirty="0"/>
          </a:p>
          <a:p>
            <a:pPr>
              <a:buFont typeface="Courier New" panose="02070309020205020404" pitchFamily="49" charset="0"/>
              <a:buChar char="o"/>
            </a:pPr>
            <a:r>
              <a:rPr lang="fr-FR" sz="1900" b="1" dirty="0"/>
              <a:t> HVAC (</a:t>
            </a:r>
            <a:r>
              <a:rPr lang="fr-FR" sz="1900" b="1" dirty="0" err="1"/>
              <a:t>Heating</a:t>
            </a:r>
            <a:r>
              <a:rPr lang="fr-FR" sz="1900" b="1" dirty="0"/>
              <a:t>, ventilation, air </a:t>
            </a:r>
            <a:r>
              <a:rPr lang="fr-FR" sz="1900" b="1" dirty="0" err="1"/>
              <a:t>conditioning</a:t>
            </a:r>
            <a:r>
              <a:rPr lang="fr-FR" sz="1900" b="1" dirty="0"/>
              <a:t>)</a:t>
            </a:r>
          </a:p>
          <a:p>
            <a:pPr>
              <a:buFont typeface="Courier New" panose="02070309020205020404" pitchFamily="49" charset="0"/>
              <a:buChar char="o"/>
            </a:pPr>
            <a:r>
              <a:rPr lang="fr-FR" sz="1900" b="1" dirty="0"/>
              <a:t> Access control (to the </a:t>
            </a:r>
            <a:r>
              <a:rPr lang="fr-FR" sz="1900" b="1" dirty="0" err="1"/>
              <a:t>facility</a:t>
            </a:r>
            <a:r>
              <a:rPr lang="fr-FR" sz="1900" b="1" dirty="0"/>
              <a:t>)</a:t>
            </a:r>
          </a:p>
          <a:p>
            <a:pPr>
              <a:buFont typeface="Courier New" panose="02070309020205020404" pitchFamily="49" charset="0"/>
              <a:buChar char="o"/>
            </a:pPr>
            <a:r>
              <a:rPr lang="fr-FR" sz="1900" b="1" dirty="0"/>
              <a:t> </a:t>
            </a:r>
            <a:r>
              <a:rPr lang="fr-FR" sz="1900" b="1" dirty="0" err="1"/>
              <a:t>Energy</a:t>
            </a:r>
            <a:r>
              <a:rPr lang="fr-FR" sz="1900" b="1" dirty="0"/>
              <a:t> monitoring</a:t>
            </a:r>
          </a:p>
          <a:p>
            <a:pPr>
              <a:buFont typeface="Courier New" panose="02070309020205020404" pitchFamily="49" charset="0"/>
              <a:buChar char="o"/>
            </a:pPr>
            <a:r>
              <a:rPr lang="fr-FR" sz="1900" b="1" dirty="0"/>
              <a:t> CCTV,..</a:t>
            </a:r>
            <a:r>
              <a:rPr lang="fr-FR" sz="1900" b="1" dirty="0" err="1"/>
              <a:t>etc</a:t>
            </a:r>
            <a:r>
              <a:rPr lang="fr-FR" sz="1900" b="1" dirty="0"/>
              <a:t>.</a:t>
            </a:r>
          </a:p>
          <a:p>
            <a:pPr>
              <a:buFont typeface="Courier New" panose="02070309020205020404" pitchFamily="49" charset="0"/>
              <a:buChar char="o"/>
            </a:pPr>
            <a:endParaRPr lang="en-US" dirty="0"/>
          </a:p>
        </p:txBody>
      </p:sp>
      <p:sp>
        <p:nvSpPr>
          <p:cNvPr id="5" name="Slide Number Placeholder 4"/>
          <p:cNvSpPr>
            <a:spLocks noGrp="1"/>
          </p:cNvSpPr>
          <p:nvPr>
            <p:ph type="sldNum" sz="quarter" idx="12"/>
          </p:nvPr>
        </p:nvSpPr>
        <p:spPr/>
        <p:txBody>
          <a:bodyPr/>
          <a:lstStyle/>
          <a:p>
            <a:fld id="{7D34A188-82D1-4EB2-88FD-73009A1FE69F}" type="slidenum">
              <a:rPr lang="en-GB" sz="3600" smtClean="0"/>
              <a:t>3</a:t>
            </a:fld>
            <a:endParaRPr lang="en-GB" sz="3600"/>
          </a:p>
        </p:txBody>
      </p:sp>
    </p:spTree>
    <p:extLst>
      <p:ext uri="{BB962C8B-B14F-4D97-AF65-F5344CB8AC3E}">
        <p14:creationId xmlns:p14="http://schemas.microsoft.com/office/powerpoint/2010/main" val="1552483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D34A188-82D1-4EB2-88FD-73009A1FE69F}" type="slidenum">
              <a:rPr lang="en-GB" smtClean="0"/>
              <a:t>30</a:t>
            </a:fld>
            <a:endParaRPr lang="en-GB"/>
          </a:p>
        </p:txBody>
      </p:sp>
    </p:spTree>
    <p:extLst>
      <p:ext uri="{BB962C8B-B14F-4D97-AF65-F5344CB8AC3E}">
        <p14:creationId xmlns:p14="http://schemas.microsoft.com/office/powerpoint/2010/main" val="1279767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31</a:t>
            </a:fld>
            <a:endParaRPr lang="en-GB"/>
          </a:p>
        </p:txBody>
      </p:sp>
    </p:spTree>
    <p:extLst>
      <p:ext uri="{BB962C8B-B14F-4D97-AF65-F5344CB8AC3E}">
        <p14:creationId xmlns:p14="http://schemas.microsoft.com/office/powerpoint/2010/main" val="189858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Opportunity</a:t>
            </a:r>
            <a:r>
              <a:rPr lang="fr-FR" dirty="0"/>
              <a:t> (</a:t>
            </a:r>
            <a:r>
              <a:rPr lang="fr-FR" dirty="0" err="1"/>
              <a:t>Study</a:t>
            </a:r>
            <a:r>
              <a:rPr lang="fr-FR" dirty="0"/>
              <a:t> case)</a:t>
            </a:r>
            <a:endParaRPr lang="en-US" dirty="0"/>
          </a:p>
        </p:txBody>
      </p:sp>
      <p:sp>
        <p:nvSpPr>
          <p:cNvPr id="3" name="Content Placeholder 2"/>
          <p:cNvSpPr>
            <a:spLocks noGrp="1"/>
          </p:cNvSpPr>
          <p:nvPr>
            <p:ph sz="half" idx="1"/>
          </p:nvPr>
        </p:nvSpPr>
        <p:spPr>
          <a:xfrm>
            <a:off x="431831" y="1930400"/>
            <a:ext cx="5334000" cy="3804688"/>
          </a:xfrm>
        </p:spPr>
        <p:txBody>
          <a:bodyPr>
            <a:normAutofit/>
          </a:bodyPr>
          <a:lstStyle/>
          <a:p>
            <a:r>
              <a:rPr lang="fr-FR" b="1" dirty="0"/>
              <a:t>FM </a:t>
            </a:r>
            <a:r>
              <a:rPr lang="fr-FR" b="1" dirty="0" err="1"/>
              <a:t>is</a:t>
            </a:r>
            <a:r>
              <a:rPr lang="fr-FR" b="1" dirty="0"/>
              <a:t> a </a:t>
            </a:r>
            <a:r>
              <a:rPr lang="fr-FR" b="1" dirty="0" err="1"/>
              <a:t>very</a:t>
            </a:r>
            <a:r>
              <a:rPr lang="fr-FR" b="1" dirty="0"/>
              <a:t> </a:t>
            </a:r>
            <a:r>
              <a:rPr lang="fr-FR" b="1" dirty="0" err="1"/>
              <a:t>complex</a:t>
            </a:r>
            <a:r>
              <a:rPr lang="fr-FR" b="1" dirty="0"/>
              <a:t> </a:t>
            </a:r>
            <a:r>
              <a:rPr lang="fr-FR" b="1" dirty="0" err="1"/>
              <a:t>domain</a:t>
            </a:r>
            <a:r>
              <a:rPr lang="fr-FR" b="1" dirty="0"/>
              <a:t>.</a:t>
            </a:r>
          </a:p>
          <a:p>
            <a:r>
              <a:rPr lang="fr-FR" b="1" dirty="0"/>
              <a:t>HVAC (</a:t>
            </a:r>
            <a:r>
              <a:rPr lang="fr-FR" b="1" dirty="0" err="1"/>
              <a:t>Heating</a:t>
            </a:r>
            <a:r>
              <a:rPr lang="fr-FR" b="1" dirty="0"/>
              <a:t>, ventilation, air </a:t>
            </a:r>
            <a:r>
              <a:rPr lang="fr-FR" b="1" dirty="0" err="1"/>
              <a:t>conditioning</a:t>
            </a:r>
            <a:r>
              <a:rPr lang="fr-FR" b="1" dirty="0"/>
              <a:t>)</a:t>
            </a:r>
          </a:p>
          <a:p>
            <a:r>
              <a:rPr lang="fr-FR" b="1" dirty="0"/>
              <a:t>Indoor </a:t>
            </a:r>
            <a:r>
              <a:rPr lang="fr-FR" b="1" dirty="0" err="1"/>
              <a:t>environment</a:t>
            </a:r>
            <a:r>
              <a:rPr lang="fr-FR" b="1" dirty="0"/>
              <a:t> (</a:t>
            </a:r>
            <a:r>
              <a:rPr lang="fr-FR" b="1" dirty="0" err="1"/>
              <a:t>Temperature</a:t>
            </a:r>
            <a:r>
              <a:rPr lang="fr-FR" b="1" dirty="0"/>
              <a:t>, </a:t>
            </a:r>
            <a:r>
              <a:rPr lang="fr-FR" b="1" dirty="0" err="1"/>
              <a:t>Humidity</a:t>
            </a:r>
            <a:r>
              <a:rPr lang="fr-FR" b="1" dirty="0"/>
              <a:t>, Air </a:t>
            </a:r>
            <a:r>
              <a:rPr lang="fr-FR" b="1" dirty="0" err="1"/>
              <a:t>quality</a:t>
            </a:r>
            <a:r>
              <a:rPr lang="fr-FR" b="1" dirty="0"/>
              <a:t>)</a:t>
            </a:r>
          </a:p>
        </p:txBody>
      </p:sp>
      <p:sp>
        <p:nvSpPr>
          <p:cNvPr id="4" name="Content Placeholder 3"/>
          <p:cNvSpPr>
            <a:spLocks noGrp="1"/>
          </p:cNvSpPr>
          <p:nvPr>
            <p:ph sz="half" idx="2"/>
          </p:nvPr>
        </p:nvSpPr>
        <p:spPr>
          <a:xfrm>
            <a:off x="6011334" y="1854315"/>
            <a:ext cx="4184034" cy="3880773"/>
          </a:xfrm>
        </p:spPr>
        <p:txBody>
          <a:bodyPr>
            <a:normAutofit/>
          </a:bodyPr>
          <a:lstStyle/>
          <a:p>
            <a:r>
              <a:rPr lang="fr-FR" sz="2000" b="1" dirty="0">
                <a:solidFill>
                  <a:srgbClr val="FF0000"/>
                </a:solidFill>
              </a:rPr>
              <a:t>The Goal:</a:t>
            </a:r>
          </a:p>
          <a:p>
            <a:pPr marL="0" indent="0">
              <a:buNone/>
            </a:pPr>
            <a:r>
              <a:rPr lang="en-US" sz="2000" b="1" dirty="0"/>
              <a:t>Design a smart control system for HVAC services in facilities, by making it more efficient and easier to use, by 1st May 2016.</a:t>
            </a:r>
          </a:p>
        </p:txBody>
      </p:sp>
      <p:sp>
        <p:nvSpPr>
          <p:cNvPr id="5" name="Slide Number Placeholder 4"/>
          <p:cNvSpPr>
            <a:spLocks noGrp="1"/>
          </p:cNvSpPr>
          <p:nvPr>
            <p:ph type="sldNum" sz="quarter" idx="12"/>
          </p:nvPr>
        </p:nvSpPr>
        <p:spPr/>
        <p:txBody>
          <a:bodyPr/>
          <a:lstStyle/>
          <a:p>
            <a:fld id="{7D34A188-82D1-4EB2-88FD-73009A1FE69F}" type="slidenum">
              <a:rPr lang="en-GB" smtClean="0"/>
              <a:t>4</a:t>
            </a:fld>
            <a:endParaRPr lang="en-GB"/>
          </a:p>
        </p:txBody>
      </p:sp>
    </p:spTree>
    <p:extLst>
      <p:ext uri="{BB962C8B-B14F-4D97-AF65-F5344CB8AC3E}">
        <p14:creationId xmlns:p14="http://schemas.microsoft.com/office/powerpoint/2010/main" val="328913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42398" y="269906"/>
            <a:ext cx="10515600" cy="1325563"/>
          </a:xfrm>
        </p:spPr>
        <p:txBody>
          <a:bodyPr/>
          <a:lstStyle/>
          <a:p>
            <a:r>
              <a:rPr lang="nb-NO" dirty="0"/>
              <a:t>Project Taxonomy</a:t>
            </a:r>
            <a:endParaRPr lang="en-GB" dirty="0"/>
          </a:p>
        </p:txBody>
      </p:sp>
      <p:pic>
        <p:nvPicPr>
          <p:cNvPr id="1027" name="Picture 3" descr="NEW NT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36" y="890907"/>
            <a:ext cx="9912096" cy="557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7D34A188-82D1-4EB2-88FD-73009A1FE69F}" type="slidenum">
              <a:rPr lang="en-GB" smtClean="0"/>
              <a:t>5</a:t>
            </a:fld>
            <a:endParaRPr lang="en-GB"/>
          </a:p>
        </p:txBody>
      </p:sp>
    </p:spTree>
    <p:extLst>
      <p:ext uri="{BB962C8B-B14F-4D97-AF65-F5344CB8AC3E}">
        <p14:creationId xmlns:p14="http://schemas.microsoft.com/office/powerpoint/2010/main" val="191698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152400"/>
            <a:ext cx="2304405" cy="1320800"/>
          </a:xfrm>
        </p:spPr>
        <p:txBody>
          <a:bodyPr/>
          <a:lstStyle/>
          <a:p>
            <a:r>
              <a:rPr lang="nb-NO" dirty="0"/>
              <a:t>WBS</a:t>
            </a:r>
            <a:endParaRPr lang="en-GB" dirty="0"/>
          </a:p>
        </p:txBody>
      </p:sp>
      <p:pic>
        <p:nvPicPr>
          <p:cNvPr id="4" name="Content Placeholder 3" descr="C:\Users\badissane05\Desktop\wbs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9827" y="305491"/>
            <a:ext cx="9068451" cy="6218555"/>
          </a:xfrm>
          <a:prstGeom prst="rect">
            <a:avLst/>
          </a:prstGeom>
          <a:noFill/>
          <a:ln>
            <a:noFill/>
          </a:ln>
        </p:spPr>
      </p:pic>
      <p:sp>
        <p:nvSpPr>
          <p:cNvPr id="3" name="Slide Number Placeholder 2"/>
          <p:cNvSpPr>
            <a:spLocks noGrp="1"/>
          </p:cNvSpPr>
          <p:nvPr>
            <p:ph type="sldNum" sz="quarter" idx="12"/>
          </p:nvPr>
        </p:nvSpPr>
        <p:spPr/>
        <p:txBody>
          <a:bodyPr/>
          <a:lstStyle/>
          <a:p>
            <a:fld id="{7D34A188-82D1-4EB2-88FD-73009A1FE69F}" type="slidenum">
              <a:rPr lang="en-GB" smtClean="0"/>
              <a:t>6</a:t>
            </a:fld>
            <a:endParaRPr lang="en-GB"/>
          </a:p>
        </p:txBody>
      </p:sp>
    </p:spTree>
    <p:extLst>
      <p:ext uri="{BB962C8B-B14F-4D97-AF65-F5344CB8AC3E}">
        <p14:creationId xmlns:p14="http://schemas.microsoft.com/office/powerpoint/2010/main" val="2229869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r>
              <a:rPr lang="nb-NO" dirty="0"/>
              <a:t>Gantt Chart</a:t>
            </a:r>
            <a:endParaRPr lang="en-GB" dirty="0"/>
          </a:p>
        </p:txBody>
      </p:sp>
      <p:pic>
        <p:nvPicPr>
          <p:cNvPr id="3" name="Content Placeholder 2"/>
          <p:cNvPicPr>
            <a:picLocks noGrp="1" noChangeAspect="1"/>
          </p:cNvPicPr>
          <p:nvPr>
            <p:ph idx="1"/>
          </p:nvPr>
        </p:nvPicPr>
        <p:blipFill>
          <a:blip r:embed="rId2"/>
          <a:stretch>
            <a:fillRect/>
          </a:stretch>
        </p:blipFill>
        <p:spPr>
          <a:xfrm>
            <a:off x="79514" y="1696919"/>
            <a:ext cx="12091677" cy="3888872"/>
          </a:xfrm>
          <a:prstGeom prst="rect">
            <a:avLst/>
          </a:prstGeom>
        </p:spPr>
      </p:pic>
      <p:sp>
        <p:nvSpPr>
          <p:cNvPr id="2" name="Slide Number Placeholder 1"/>
          <p:cNvSpPr>
            <a:spLocks noGrp="1"/>
          </p:cNvSpPr>
          <p:nvPr>
            <p:ph type="sldNum" sz="quarter" idx="12"/>
          </p:nvPr>
        </p:nvSpPr>
        <p:spPr/>
        <p:txBody>
          <a:bodyPr/>
          <a:lstStyle/>
          <a:p>
            <a:fld id="{7D34A188-82D1-4EB2-88FD-73009A1FE69F}" type="slidenum">
              <a:rPr lang="en-GB" smtClean="0"/>
              <a:t>7</a:t>
            </a:fld>
            <a:endParaRPr lang="en-GB"/>
          </a:p>
        </p:txBody>
      </p:sp>
    </p:spTree>
    <p:extLst>
      <p:ext uri="{BB962C8B-B14F-4D97-AF65-F5344CB8AC3E}">
        <p14:creationId xmlns:p14="http://schemas.microsoft.com/office/powerpoint/2010/main" val="27707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11426" y="0"/>
            <a:ext cx="10515600" cy="1325563"/>
          </a:xfrm>
        </p:spPr>
        <p:txBody>
          <a:bodyPr/>
          <a:lstStyle/>
          <a:p>
            <a:r>
              <a:rPr lang="en-US" dirty="0"/>
              <a:t>Risk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7210208"/>
              </p:ext>
            </p:extLst>
          </p:nvPr>
        </p:nvGraphicFramePr>
        <p:xfrm>
          <a:off x="311426" y="855455"/>
          <a:ext cx="9753600" cy="5856427"/>
        </p:xfrm>
        <a:graphic>
          <a:graphicData uri="http://schemas.openxmlformats.org/drawingml/2006/table">
            <a:tbl>
              <a:tblPr firstRow="1" firstCol="1" bandRow="1">
                <a:tableStyleId>{5C22544A-7EE6-4342-B048-85BDC9FD1C3A}</a:tableStyleId>
              </a:tblPr>
              <a:tblGrid>
                <a:gridCol w="1711492">
                  <a:extLst>
                    <a:ext uri="{9D8B030D-6E8A-4147-A177-3AD203B41FA5}">
                      <a16:colId xmlns:a16="http://schemas.microsoft.com/office/drawing/2014/main" val="1997630841"/>
                    </a:ext>
                  </a:extLst>
                </a:gridCol>
                <a:gridCol w="1711492">
                  <a:extLst>
                    <a:ext uri="{9D8B030D-6E8A-4147-A177-3AD203B41FA5}">
                      <a16:colId xmlns:a16="http://schemas.microsoft.com/office/drawing/2014/main" val="2325210865"/>
                    </a:ext>
                  </a:extLst>
                </a:gridCol>
                <a:gridCol w="1059652">
                  <a:extLst>
                    <a:ext uri="{9D8B030D-6E8A-4147-A177-3AD203B41FA5}">
                      <a16:colId xmlns:a16="http://schemas.microsoft.com/office/drawing/2014/main" val="3004532529"/>
                    </a:ext>
                  </a:extLst>
                </a:gridCol>
                <a:gridCol w="2635482">
                  <a:extLst>
                    <a:ext uri="{9D8B030D-6E8A-4147-A177-3AD203B41FA5}">
                      <a16:colId xmlns:a16="http://schemas.microsoft.com/office/drawing/2014/main" val="3427053892"/>
                    </a:ext>
                  </a:extLst>
                </a:gridCol>
                <a:gridCol w="2635482">
                  <a:extLst>
                    <a:ext uri="{9D8B030D-6E8A-4147-A177-3AD203B41FA5}">
                      <a16:colId xmlns:a16="http://schemas.microsoft.com/office/drawing/2014/main" val="4147101697"/>
                    </a:ext>
                  </a:extLst>
                </a:gridCol>
              </a:tblGrid>
              <a:tr h="239885">
                <a:tc>
                  <a:txBody>
                    <a:bodyPr/>
                    <a:lstStyle/>
                    <a:p>
                      <a:pPr marL="0" marR="0" algn="just">
                        <a:lnSpc>
                          <a:spcPct val="150000"/>
                        </a:lnSpc>
                        <a:spcBef>
                          <a:spcPts val="0"/>
                        </a:spcBef>
                        <a:spcAft>
                          <a:spcPts val="0"/>
                        </a:spcAft>
                      </a:pPr>
                      <a:r>
                        <a:rPr lang="en-GB" sz="1400" b="1">
                          <a:effectLst/>
                        </a:rPr>
                        <a:t>Type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Source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Level</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Strategy</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498237574"/>
                  </a:ext>
                </a:extLst>
              </a:tr>
              <a:tr h="1055827">
                <a:tc rowSpan="2">
                  <a:txBody>
                    <a:bodyPr/>
                    <a:lstStyle/>
                    <a:p>
                      <a:pPr marL="0" marR="0" algn="just">
                        <a:lnSpc>
                          <a:spcPct val="150000"/>
                        </a:lnSpc>
                        <a:spcBef>
                          <a:spcPts val="0"/>
                        </a:spcBef>
                        <a:spcAft>
                          <a:spcPts val="0"/>
                        </a:spcAft>
                      </a:pPr>
                      <a:r>
                        <a:rPr lang="en-GB" sz="1400" b="1" dirty="0">
                          <a:effectLst/>
                        </a:rPr>
                        <a:t>Project Risk</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Lack of competence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Do internal training and devote more human hours on research. External training.</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630459235"/>
                  </a:ext>
                </a:extLst>
              </a:tr>
              <a:tr h="1326780">
                <a:tc vMerge="1">
                  <a:txBody>
                    <a:bodyPr/>
                    <a:lstStyle/>
                    <a:p>
                      <a:endParaRPr lang="en-US"/>
                    </a:p>
                  </a:txBody>
                  <a:tcPr/>
                </a:tc>
                <a:tc>
                  <a:txBody>
                    <a:bodyPr/>
                    <a:lstStyle/>
                    <a:p>
                      <a:pPr marL="0" marR="0" algn="just">
                        <a:lnSpc>
                          <a:spcPct val="150000"/>
                        </a:lnSpc>
                        <a:spcBef>
                          <a:spcPts val="0"/>
                        </a:spcBef>
                        <a:spcAft>
                          <a:spcPts val="0"/>
                        </a:spcAft>
                      </a:pPr>
                      <a:r>
                        <a:rPr lang="en-GB" sz="1400" b="1" dirty="0">
                          <a:effectLst/>
                        </a:rPr>
                        <a:t>Project delay</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High</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Prevention</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Be sure that project leader follows up on the groups work. And the group has knowledge about the project delay.</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537284648"/>
                  </a:ext>
                </a:extLst>
              </a:tr>
              <a:tr h="785076">
                <a:tc>
                  <a:txBody>
                    <a:bodyPr/>
                    <a:lstStyle/>
                    <a:p>
                      <a:pPr marL="0" marR="0" algn="just">
                        <a:lnSpc>
                          <a:spcPct val="150000"/>
                        </a:lnSpc>
                        <a:spcBef>
                          <a:spcPts val="0"/>
                        </a:spcBef>
                        <a:spcAft>
                          <a:spcPts val="0"/>
                        </a:spcAft>
                      </a:pPr>
                      <a:r>
                        <a:rPr lang="en-GB" sz="1400" b="1">
                          <a:effectLst/>
                        </a:rPr>
                        <a:t>Task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Not compatible with current system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High</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Prevention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Verify current systems and its standards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3584741294"/>
                  </a:ext>
                </a:extLst>
              </a:tr>
              <a:tr h="785076">
                <a:tc>
                  <a:txBody>
                    <a:bodyPr/>
                    <a:lstStyle/>
                    <a:p>
                      <a:pPr marL="0" marR="0" algn="just">
                        <a:lnSpc>
                          <a:spcPct val="150000"/>
                        </a:lnSpc>
                        <a:spcBef>
                          <a:spcPts val="0"/>
                        </a:spcBef>
                        <a:spcAft>
                          <a:spcPts val="0"/>
                        </a:spcAft>
                      </a:pPr>
                      <a:r>
                        <a:rPr lang="en-GB" sz="1400" b="1">
                          <a:effectLst/>
                        </a:rPr>
                        <a:t>Business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 is similar to something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Prevention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Keeping track of current trends and systems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37618385"/>
                  </a:ext>
                </a:extLst>
              </a:tr>
              <a:tr h="785076">
                <a:tc>
                  <a:txBody>
                    <a:bodyPr/>
                    <a:lstStyle/>
                    <a:p>
                      <a:pPr marL="0" marR="0" algn="just">
                        <a:lnSpc>
                          <a:spcPct val="150000"/>
                        </a:lnSpc>
                        <a:spcBef>
                          <a:spcPts val="0"/>
                        </a:spcBef>
                        <a:spcAft>
                          <a:spcPts val="0"/>
                        </a:spcAft>
                      </a:pPr>
                      <a:r>
                        <a:rPr lang="en-GB" sz="1400" b="1" dirty="0">
                          <a:effectLst/>
                        </a:rPr>
                        <a:t>Conflict Risk</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Disagreement over project issues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Collaborating, Compromising, Smoothing, Forcing, and Withdrawing</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120231085"/>
                  </a:ext>
                </a:extLst>
              </a:tr>
            </a:tbl>
          </a:graphicData>
        </a:graphic>
      </p:graphicFrame>
      <p:sp>
        <p:nvSpPr>
          <p:cNvPr id="3" name="Slide Number Placeholder 2"/>
          <p:cNvSpPr>
            <a:spLocks noGrp="1"/>
          </p:cNvSpPr>
          <p:nvPr>
            <p:ph type="sldNum" sz="quarter" idx="12"/>
          </p:nvPr>
        </p:nvSpPr>
        <p:spPr/>
        <p:txBody>
          <a:bodyPr/>
          <a:lstStyle/>
          <a:p>
            <a:fld id="{7D34A188-82D1-4EB2-88FD-73009A1FE69F}" type="slidenum">
              <a:rPr lang="en-GB" smtClean="0"/>
              <a:t>8</a:t>
            </a:fld>
            <a:endParaRPr lang="en-GB"/>
          </a:p>
        </p:txBody>
      </p:sp>
    </p:spTree>
    <p:extLst>
      <p:ext uri="{BB962C8B-B14F-4D97-AF65-F5344CB8AC3E}">
        <p14:creationId xmlns:p14="http://schemas.microsoft.com/office/powerpoint/2010/main" val="32931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576470" y="48688"/>
            <a:ext cx="10515600" cy="861736"/>
          </a:xfrm>
        </p:spPr>
        <p:txBody>
          <a:bodyPr/>
          <a:lstStyle/>
          <a:p>
            <a:r>
              <a:rPr lang="en-GB" dirty="0"/>
              <a:t>Current HVAC control system</a:t>
            </a:r>
          </a:p>
        </p:txBody>
      </p:sp>
      <p:pic>
        <p:nvPicPr>
          <p:cNvPr id="5" name="Picture 4" descr="C:\Users\Charlie\AppData\Local\Microsoft\Windows\INetCache\Content.Word\hvac-zone-control-zoning-damper-plug-in-easy.jpg"/>
          <p:cNvPicPr/>
          <p:nvPr/>
        </p:nvPicPr>
        <p:blipFill>
          <a:blip r:embed="rId2">
            <a:extLst>
              <a:ext uri="{28A0092B-C50C-407E-A947-70E740481C1C}">
                <a14:useLocalDpi xmlns:a14="http://schemas.microsoft.com/office/drawing/2010/main" val="0"/>
              </a:ext>
            </a:extLst>
          </a:blip>
          <a:srcRect/>
          <a:stretch>
            <a:fillRect/>
          </a:stretch>
        </p:blipFill>
        <p:spPr bwMode="auto">
          <a:xfrm>
            <a:off x="417444" y="695739"/>
            <a:ext cx="9521686" cy="6162261"/>
          </a:xfrm>
          <a:prstGeom prst="rect">
            <a:avLst/>
          </a:prstGeom>
          <a:solidFill>
            <a:schemeClr val="accent1"/>
          </a:solidFill>
          <a:ln>
            <a:noFill/>
          </a:ln>
        </p:spPr>
      </p:pic>
      <p:sp>
        <p:nvSpPr>
          <p:cNvPr id="3" name="Slide Number Placeholder 2"/>
          <p:cNvSpPr>
            <a:spLocks noGrp="1"/>
          </p:cNvSpPr>
          <p:nvPr>
            <p:ph type="sldNum" sz="quarter" idx="12"/>
          </p:nvPr>
        </p:nvSpPr>
        <p:spPr/>
        <p:txBody>
          <a:bodyPr/>
          <a:lstStyle/>
          <a:p>
            <a:fld id="{7D34A188-82D1-4EB2-88FD-73009A1FE69F}" type="slidenum">
              <a:rPr lang="en-GB" smtClean="0"/>
              <a:t>9</a:t>
            </a:fld>
            <a:endParaRPr lang="en-GB"/>
          </a:p>
        </p:txBody>
      </p:sp>
    </p:spTree>
    <p:extLst>
      <p:ext uri="{BB962C8B-B14F-4D97-AF65-F5344CB8AC3E}">
        <p14:creationId xmlns:p14="http://schemas.microsoft.com/office/powerpoint/2010/main" val="5982326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479</TotalTime>
  <Words>855</Words>
  <Application>Microsoft Office PowerPoint</Application>
  <PresentationFormat>Widescreen</PresentationFormat>
  <Paragraphs>266</Paragraphs>
  <Slides>31</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5" baseType="lpstr">
      <vt:lpstr>宋体</vt:lpstr>
      <vt:lpstr>宋体</vt:lpstr>
      <vt:lpstr>方正姚体</vt:lpstr>
      <vt:lpstr>DengXian</vt:lpstr>
      <vt:lpstr>Agency FB</vt:lpstr>
      <vt:lpstr>Arial</vt:lpstr>
      <vt:lpstr>Calibri</vt:lpstr>
      <vt:lpstr>Courier New</vt:lpstr>
      <vt:lpstr>Times New Roman</vt:lpstr>
      <vt:lpstr>Trebuchet MS</vt:lpstr>
      <vt:lpstr>Wingdings</vt:lpstr>
      <vt:lpstr>Wingdings 3</vt:lpstr>
      <vt:lpstr>Facet</vt:lpstr>
      <vt:lpstr>Microsoft Visio Drawing</vt:lpstr>
      <vt:lpstr> ES-SES4000 Facility Mangement Project</vt:lpstr>
      <vt:lpstr>Smart Facility Management</vt:lpstr>
      <vt:lpstr>PowerPoint Presentation</vt:lpstr>
      <vt:lpstr>Opportunity (Study case)</vt:lpstr>
      <vt:lpstr>Project Taxonomy</vt:lpstr>
      <vt:lpstr>WBS</vt:lpstr>
      <vt:lpstr>Gantt Chart</vt:lpstr>
      <vt:lpstr>Risk management</vt:lpstr>
      <vt:lpstr>Current HVAC control system</vt:lpstr>
      <vt:lpstr>Stakeholders</vt:lpstr>
      <vt:lpstr>Survey analysis </vt:lpstr>
      <vt:lpstr>Survey analysis </vt:lpstr>
      <vt:lpstr>CONOPS</vt:lpstr>
      <vt:lpstr>Selection of preferred design</vt:lpstr>
      <vt:lpstr>AHP matrix</vt:lpstr>
      <vt:lpstr>System requirement</vt:lpstr>
      <vt:lpstr>System requirement</vt:lpstr>
      <vt:lpstr>Functional analysis</vt:lpstr>
      <vt:lpstr>Function Block Diagram</vt:lpstr>
      <vt:lpstr>Function Block Diagram</vt:lpstr>
      <vt:lpstr>IDEF0</vt:lpstr>
      <vt:lpstr>User Interface</vt:lpstr>
      <vt:lpstr>User Interface</vt:lpstr>
      <vt:lpstr>HW block diagram</vt:lpstr>
      <vt:lpstr>Hardware Components</vt:lpstr>
      <vt:lpstr>Bill of materials (BoM)</vt:lpstr>
      <vt:lpstr>Documents</vt:lpstr>
      <vt:lpstr>Summary</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Håkon Hedlund</dc:creator>
  <cp:lastModifiedBy>zhili shao</cp:lastModifiedBy>
  <cp:revision>45</cp:revision>
  <dcterms:created xsi:type="dcterms:W3CDTF">2016-05-09T08:08:16Z</dcterms:created>
  <dcterms:modified xsi:type="dcterms:W3CDTF">2016-05-16T11:46:37Z</dcterms:modified>
</cp:coreProperties>
</file>