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2" r:id="rId6"/>
    <p:sldId id="261" r:id="rId7"/>
    <p:sldId id="267" r:id="rId8"/>
    <p:sldId id="258" r:id="rId9"/>
    <p:sldId id="259" r:id="rId10"/>
    <p:sldId id="269" r:id="rId11"/>
    <p:sldId id="263" r:id="rId12"/>
    <p:sldId id="264" r:id="rId13"/>
    <p:sldId id="268" r:id="rId14"/>
    <p:sldId id="265" r:id="rId15"/>
    <p:sldId id="270" r:id="rId16"/>
    <p:sldId id="282" r:id="rId17"/>
    <p:sldId id="271" r:id="rId18"/>
    <p:sldId id="283" r:id="rId19"/>
    <p:sldId id="284" r:id="rId20"/>
    <p:sldId id="273" r:id="rId21"/>
    <p:sldId id="274" r:id="rId22"/>
    <p:sldId id="285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9EA6962-68C0-468D-8B59-43C15FB7F76F}">
          <p14:sldIdLst>
            <p14:sldId id="256"/>
            <p14:sldId id="257"/>
          </p14:sldIdLst>
        </p14:section>
        <p14:section name="Project management" id="{08AA6E9F-DA7A-4B5D-B493-90F909C6E000}">
          <p14:sldIdLst>
            <p14:sldId id="260"/>
            <p14:sldId id="266"/>
            <p14:sldId id="262"/>
            <p14:sldId id="261"/>
            <p14:sldId id="267"/>
          </p14:sldIdLst>
        </p14:section>
        <p14:section name="SE framework" id="{04B3E185-9274-4CD7-B4A1-59E53762B6AF}">
          <p14:sldIdLst>
            <p14:sldId id="258"/>
            <p14:sldId id="259"/>
            <p14:sldId id="269"/>
            <p14:sldId id="263"/>
            <p14:sldId id="264"/>
            <p14:sldId id="268"/>
            <p14:sldId id="265"/>
            <p14:sldId id="270"/>
            <p14:sldId id="282"/>
            <p14:sldId id="271"/>
            <p14:sldId id="283"/>
            <p14:sldId id="284"/>
            <p14:sldId id="273"/>
            <p14:sldId id="274"/>
            <p14:sldId id="285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>
        <p:scale>
          <a:sx n="75" d="100"/>
          <a:sy n="75" d="100"/>
        </p:scale>
        <p:origin x="58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14/05/2016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14/05/2016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2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14/05/2016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14/05/2016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14/05/2016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93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14/05/2016</a:t>
            </a:fld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28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14/05/2016</a:t>
            </a:fld>
            <a:endParaRPr lang="en-GB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04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14/05/2016</a:t>
            </a:fld>
            <a:endParaRPr lang="en-GB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3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14/05/2016</a:t>
            </a:fld>
            <a:endParaRPr lang="en-GB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7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14/05/2016</a:t>
            </a:fld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F746-FCCE-4F9E-8710-84D5424B3A70}" type="datetimeFigureOut">
              <a:rPr lang="en-GB" smtClean="0"/>
              <a:t>14/05/2016</a:t>
            </a:fld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9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F746-FCCE-4F9E-8710-84D5424B3A70}" type="datetimeFigureOut">
              <a:rPr lang="en-GB" smtClean="0"/>
              <a:t>14/05/2016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A188-82D1-4EB2-88FD-73009A1FE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0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SFM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Smart </a:t>
            </a:r>
            <a:r>
              <a:rPr lang="nb-NO" dirty="0" err="1" smtClean="0"/>
              <a:t>facility</a:t>
            </a:r>
            <a:r>
              <a:rPr lang="nb-NO" dirty="0" smtClean="0"/>
              <a:t>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83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HVAC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23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Stakeholders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4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analysis 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25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CONOPS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smtClean="0"/>
              <a:t>PUT SYSTEM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18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State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r>
              <a:rPr lang="nb-NO" dirty="0" smtClean="0"/>
              <a:t> design </a:t>
            </a:r>
            <a:r>
              <a:rPr lang="nb-NO" dirty="0" err="1" smtClean="0"/>
              <a:t>concepts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smtClean="0"/>
              <a:t>PUT </a:t>
            </a:r>
            <a:r>
              <a:rPr lang="nb-NO" dirty="0" err="1" smtClean="0"/>
              <a:t>Selection</a:t>
            </a:r>
            <a:r>
              <a:rPr lang="nb-NO" dirty="0" smtClean="0"/>
              <a:t> </a:t>
            </a:r>
            <a:r>
              <a:rPr lang="nb-NO" dirty="0" err="1" smtClean="0"/>
              <a:t>matrixes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55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143691"/>
            <a:ext cx="10515600" cy="561703"/>
          </a:xfrm>
        </p:spPr>
        <p:txBody>
          <a:bodyPr>
            <a:normAutofit fontScale="90000"/>
          </a:bodyPr>
          <a:lstStyle/>
          <a:p>
            <a:r>
              <a:rPr lang="nb-NO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nb-NO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</a:t>
            </a:r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4795061"/>
              </p:ext>
            </p:extLst>
          </p:nvPr>
        </p:nvGraphicFramePr>
        <p:xfrm>
          <a:off x="838200" y="705390"/>
          <a:ext cx="10515600" cy="6012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7069">
                  <a:extLst>
                    <a:ext uri="{9D8B030D-6E8A-4147-A177-3AD203B41FA5}">
                      <a16:colId xmlns:a16="http://schemas.microsoft.com/office/drawing/2014/main" val="1034568543"/>
                    </a:ext>
                  </a:extLst>
                </a:gridCol>
                <a:gridCol w="3755983">
                  <a:extLst>
                    <a:ext uri="{9D8B030D-6E8A-4147-A177-3AD203B41FA5}">
                      <a16:colId xmlns:a16="http://schemas.microsoft.com/office/drawing/2014/main" val="1606757990"/>
                    </a:ext>
                  </a:extLst>
                </a:gridCol>
                <a:gridCol w="2118423">
                  <a:extLst>
                    <a:ext uri="{9D8B030D-6E8A-4147-A177-3AD203B41FA5}">
                      <a16:colId xmlns:a16="http://schemas.microsoft.com/office/drawing/2014/main" val="2783602209"/>
                    </a:ext>
                  </a:extLst>
                </a:gridCol>
                <a:gridCol w="2514125">
                  <a:extLst>
                    <a:ext uri="{9D8B030D-6E8A-4147-A177-3AD203B41FA5}">
                      <a16:colId xmlns:a16="http://schemas.microsoft.com/office/drawing/2014/main" val="3065871536"/>
                    </a:ext>
                  </a:extLst>
                </a:gridCol>
              </a:tblGrid>
              <a:tr h="5378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Stakeholder Requirement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System Requirement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Classification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8507168"/>
                  </a:ext>
                </a:extLst>
              </a:tr>
              <a:tr h="8155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Monitor and adjust temperature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Collect temperature data for display and computation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Temperature </a:t>
                      </a:r>
                      <a:r>
                        <a:rPr lang="en-US" sz="1600" dirty="0" smtClean="0">
                          <a:effectLst/>
                        </a:rPr>
                        <a:t>Sensor</a:t>
                      </a:r>
                      <a:r>
                        <a:rPr lang="en-US" sz="1600" dirty="0" smtClean="0">
                          <a:effectLst/>
                        </a:rPr>
                        <a:t>, Microcontroller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Must to have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79077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Monitor humidity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Collect humidity data for display and computation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Humidity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Sensor</a:t>
                      </a:r>
                      <a:r>
                        <a:rPr lang="en-US" sz="1600" dirty="0" smtClean="0">
                          <a:effectLst/>
                        </a:rPr>
                        <a:t>, Microcontroller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Must to have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1717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Monitor and adjust CO2-level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Collect CO2-level data for display and computation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CO2 </a:t>
                      </a:r>
                      <a:r>
                        <a:rPr lang="en-US" sz="1600" dirty="0" smtClean="0">
                          <a:effectLst/>
                        </a:rPr>
                        <a:t>Sensor</a:t>
                      </a:r>
                      <a:r>
                        <a:rPr lang="en-US" sz="1600" dirty="0" smtClean="0">
                          <a:effectLst/>
                        </a:rPr>
                        <a:t>, Microcontroller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Must to have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10053"/>
                  </a:ext>
                </a:extLst>
              </a:tr>
              <a:tr h="7439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Ease of use, Accessibility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Provide UI to interact with user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Touchscreen,</a:t>
                      </a:r>
                      <a:r>
                        <a:rPr lang="en-US" sz="1600" dirty="0" smtClean="0">
                          <a:effectLst/>
                        </a:rPr>
                        <a:t> Microcontroller</a:t>
                      </a:r>
                      <a:endParaRPr lang="en-US" sz="16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Must to have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09179"/>
                  </a:ext>
                </a:extLst>
              </a:tr>
              <a:tr h="11910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Ease of use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UI reaction logic, Communication with sensors, Data calculation, HVAC control signal output.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Microcontroller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Must to have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365671"/>
                  </a:ext>
                </a:extLst>
              </a:tr>
              <a:tr h="164868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Adjust indoor environment, Compatibility with existing HVAC system, Ease of deployment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Connect to HVAC controller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4-Channel Relay Module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Must to have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0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4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143691"/>
            <a:ext cx="10515600" cy="561703"/>
          </a:xfrm>
        </p:spPr>
        <p:txBody>
          <a:bodyPr>
            <a:normAutofit fontScale="90000"/>
          </a:bodyPr>
          <a:lstStyle/>
          <a:p>
            <a:r>
              <a:rPr lang="nb-NO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nb-NO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</a:t>
            </a:r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8797086"/>
              </p:ext>
            </p:extLst>
          </p:nvPr>
        </p:nvGraphicFramePr>
        <p:xfrm>
          <a:off x="838200" y="705394"/>
          <a:ext cx="10515600" cy="5901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5446">
                  <a:extLst>
                    <a:ext uri="{9D8B030D-6E8A-4147-A177-3AD203B41FA5}">
                      <a16:colId xmlns:a16="http://schemas.microsoft.com/office/drawing/2014/main" val="1034568543"/>
                    </a:ext>
                  </a:extLst>
                </a:gridCol>
                <a:gridCol w="3677606">
                  <a:extLst>
                    <a:ext uri="{9D8B030D-6E8A-4147-A177-3AD203B41FA5}">
                      <a16:colId xmlns:a16="http://schemas.microsoft.com/office/drawing/2014/main" val="1606757990"/>
                    </a:ext>
                  </a:extLst>
                </a:gridCol>
                <a:gridCol w="2118423">
                  <a:extLst>
                    <a:ext uri="{9D8B030D-6E8A-4147-A177-3AD203B41FA5}">
                      <a16:colId xmlns:a16="http://schemas.microsoft.com/office/drawing/2014/main" val="2783602209"/>
                    </a:ext>
                  </a:extLst>
                </a:gridCol>
                <a:gridCol w="2514125">
                  <a:extLst>
                    <a:ext uri="{9D8B030D-6E8A-4147-A177-3AD203B41FA5}">
                      <a16:colId xmlns:a16="http://schemas.microsoft.com/office/drawing/2014/main" val="3065871536"/>
                    </a:ext>
                  </a:extLst>
                </a:gridCol>
              </a:tblGrid>
              <a:tr h="5319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Stakeholder Requirement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System Requirement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Classification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8507168"/>
                  </a:ext>
                </a:extLst>
              </a:tr>
              <a:tr h="5705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Adjust humidity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air humidity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Humidifier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Nice to have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79077"/>
                  </a:ext>
                </a:extLst>
              </a:tr>
              <a:tr h="5273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 of use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Change the configuration of indoor temperature according to time.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Nice to have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1717"/>
                  </a:ext>
                </a:extLst>
              </a:tr>
              <a:tr h="5859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 saving, Ease of use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Automatically switch to economy mode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Motion Sensor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Nice to have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10053"/>
                  </a:ext>
                </a:extLst>
              </a:tr>
              <a:tr h="5273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 of use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 weather information from internet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WIFI module,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Weather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forecast website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Desirable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09179"/>
                  </a:ext>
                </a:extLst>
              </a:tr>
              <a:tr h="8020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Accessibility, Ease of use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tell  information and setting about HVAC system using voice for blind people or people in dark room.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WIFI module, Voice interaction server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Desirable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365671"/>
                  </a:ext>
                </a:extLst>
              </a:tr>
              <a:tr h="11534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of implementation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Give user access to get information and setting HVAC  system by website.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WIFI module, Website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Desirable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06028"/>
                  </a:ext>
                </a:extLst>
              </a:tr>
              <a:tr h="1153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 of use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Give user access to get information and setting HVAC system by mobile phone.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WIFI module, Apps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Desirable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6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4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46761" y="169183"/>
            <a:ext cx="10515600" cy="444772"/>
          </a:xfrm>
        </p:spPr>
        <p:txBody>
          <a:bodyPr>
            <a:normAutofit fontScale="90000"/>
          </a:bodyPr>
          <a:lstStyle/>
          <a:p>
            <a:r>
              <a:rPr lang="nb-NO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</a:t>
            </a:r>
            <a:r>
              <a:rPr lang="nb-NO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802642"/>
            <a:ext cx="11364686" cy="529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46761" y="169183"/>
            <a:ext cx="10515600" cy="444772"/>
          </a:xfrm>
        </p:spPr>
        <p:txBody>
          <a:bodyPr>
            <a:normAutofit fontScale="90000"/>
          </a:bodyPr>
          <a:lstStyle/>
          <a:p>
            <a:r>
              <a:rPr lang="nb-NO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nb-NO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Diagram</a:t>
            </a:r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1" y="907143"/>
            <a:ext cx="10879182" cy="56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46761" y="169183"/>
            <a:ext cx="10515600" cy="444772"/>
          </a:xfrm>
        </p:spPr>
        <p:txBody>
          <a:bodyPr>
            <a:normAutofit fontScale="90000"/>
          </a:bodyPr>
          <a:lstStyle/>
          <a:p>
            <a:r>
              <a:rPr lang="nb-NO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nb-NO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Diagram</a:t>
            </a:r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2" y="939229"/>
            <a:ext cx="10996748" cy="51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Facility Management</a:t>
            </a:r>
            <a:endParaRPr lang="en-US" dirty="0"/>
          </a:p>
        </p:txBody>
      </p:sp>
      <p:sp>
        <p:nvSpPr>
          <p:cNvPr id="5" name="Plassholder for innhol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innhold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64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34423" y="321583"/>
            <a:ext cx="10515600" cy="418645"/>
          </a:xfrm>
        </p:spPr>
        <p:txBody>
          <a:bodyPr>
            <a:normAutofit fontScale="90000"/>
          </a:bodyPr>
          <a:lstStyle/>
          <a:p>
            <a:r>
              <a:rPr lang="nb-NO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IDEF0</a:t>
            </a:r>
            <a:endParaRPr lang="en-GB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23" y="952500"/>
            <a:ext cx="10720976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47700" y="263525"/>
            <a:ext cx="10833100" cy="358775"/>
          </a:xfrm>
        </p:spPr>
        <p:txBody>
          <a:bodyPr>
            <a:normAutofit fontScale="90000"/>
          </a:bodyPr>
          <a:lstStyle/>
          <a:p>
            <a:r>
              <a:rPr lang="nb-NO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nb-NO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C:\Users\Charlie\Dropbox\Facility mangement project\Systems engineering files\4. PDR\Draft\touchScreen_UI1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756920"/>
            <a:ext cx="10833100" cy="5580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96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47700" y="263525"/>
            <a:ext cx="10833100" cy="358775"/>
          </a:xfrm>
        </p:spPr>
        <p:txBody>
          <a:bodyPr>
            <a:normAutofit fontScale="90000"/>
          </a:bodyPr>
          <a:lstStyle/>
          <a:p>
            <a:r>
              <a:rPr lang="nb-NO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nb-NO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C:\Users\Charlie\Dropbox\Facility mangement project\Systems engineering files\4. PDR\Draft\touchScreen_UI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774700"/>
            <a:ext cx="10833100" cy="546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6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HW </a:t>
            </a:r>
            <a:r>
              <a:rPr lang="nb-NO" dirty="0" err="1" smtClean="0"/>
              <a:t>block</a:t>
            </a:r>
            <a:r>
              <a:rPr lang="nb-NO" dirty="0" smtClean="0"/>
              <a:t> diagram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PUT system </a:t>
            </a:r>
            <a:r>
              <a:rPr lang="nb-NO" dirty="0" err="1" smtClean="0"/>
              <a:t>overview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HW </a:t>
            </a:r>
            <a:r>
              <a:rPr lang="nb-NO" dirty="0" err="1" smtClean="0"/>
              <a:t>blocks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Bill of materials (BoM)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PUT BoM table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396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Documents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PM</a:t>
            </a:r>
          </a:p>
          <a:p>
            <a:r>
              <a:rPr lang="nb-NO" dirty="0" smtClean="0"/>
              <a:t>BRR</a:t>
            </a:r>
          </a:p>
          <a:p>
            <a:r>
              <a:rPr lang="nb-NO" dirty="0" smtClean="0"/>
              <a:t>SRR</a:t>
            </a:r>
          </a:p>
          <a:p>
            <a:r>
              <a:rPr lang="nb-NO" dirty="0" smtClean="0"/>
              <a:t>CONOPS</a:t>
            </a:r>
          </a:p>
          <a:p>
            <a:r>
              <a:rPr lang="nb-NO" dirty="0" smtClean="0"/>
              <a:t>SDR</a:t>
            </a:r>
          </a:p>
          <a:p>
            <a:r>
              <a:rPr lang="nb-NO" dirty="0" smtClean="0"/>
              <a:t>PDR</a:t>
            </a:r>
          </a:p>
          <a:p>
            <a:r>
              <a:rPr lang="nb-NO" dirty="0" smtClean="0"/>
              <a:t>CDR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63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Summary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94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References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33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58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Project management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1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Taxonomy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8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WBS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86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GANNT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7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1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SFM introduction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63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(Study case) 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3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343</Words>
  <Application>Microsoft Office PowerPoint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Times New Roman</vt:lpstr>
      <vt:lpstr>Office-tema</vt:lpstr>
      <vt:lpstr>SFM</vt:lpstr>
      <vt:lpstr>Smart Facility Management</vt:lpstr>
      <vt:lpstr>Project management</vt:lpstr>
      <vt:lpstr>Taxonomy</vt:lpstr>
      <vt:lpstr>WBS</vt:lpstr>
      <vt:lpstr>GANNT</vt:lpstr>
      <vt:lpstr>Risk management</vt:lpstr>
      <vt:lpstr>SFM introduction</vt:lpstr>
      <vt:lpstr>Opportunity (Study case) </vt:lpstr>
      <vt:lpstr>Current HVAC</vt:lpstr>
      <vt:lpstr>Stakeholders</vt:lpstr>
      <vt:lpstr>Survey analysis </vt:lpstr>
      <vt:lpstr>CONOPS</vt:lpstr>
      <vt:lpstr>Design concepts</vt:lpstr>
      <vt:lpstr>System requirement</vt:lpstr>
      <vt:lpstr>System requirement</vt:lpstr>
      <vt:lpstr>Functional analysis</vt:lpstr>
      <vt:lpstr>Function Block Diagram</vt:lpstr>
      <vt:lpstr>Function Block Diagram</vt:lpstr>
      <vt:lpstr>IDEF0</vt:lpstr>
      <vt:lpstr>User Interface</vt:lpstr>
      <vt:lpstr>User Interface</vt:lpstr>
      <vt:lpstr>HW block diagram</vt:lpstr>
      <vt:lpstr>Bill of materials (BoM)</vt:lpstr>
      <vt:lpstr>Documents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Håkon Hedlund</dc:creator>
  <cp:lastModifiedBy>zhili shao</cp:lastModifiedBy>
  <cp:revision>16</cp:revision>
  <dcterms:created xsi:type="dcterms:W3CDTF">2016-05-09T08:08:16Z</dcterms:created>
  <dcterms:modified xsi:type="dcterms:W3CDTF">2016-05-14T10:29:09Z</dcterms:modified>
</cp:coreProperties>
</file>