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6" r:id="rId5"/>
    <p:sldId id="262" r:id="rId6"/>
    <p:sldId id="261" r:id="rId7"/>
    <p:sldId id="267" r:id="rId8"/>
    <p:sldId id="258" r:id="rId9"/>
    <p:sldId id="259" r:id="rId10"/>
    <p:sldId id="269" r:id="rId11"/>
    <p:sldId id="290" r:id="rId12"/>
    <p:sldId id="291" r:id="rId13"/>
    <p:sldId id="292" r:id="rId14"/>
    <p:sldId id="268" r:id="rId15"/>
    <p:sldId id="265" r:id="rId16"/>
    <p:sldId id="281" r:id="rId17"/>
    <p:sldId id="282" r:id="rId18"/>
    <p:sldId id="283" r:id="rId19"/>
    <p:sldId id="284" r:id="rId20"/>
    <p:sldId id="285" r:id="rId21"/>
    <p:sldId id="286" r:id="rId22"/>
    <p:sldId id="287" r:id="rId23"/>
    <p:sldId id="288" r:id="rId24"/>
    <p:sldId id="275" r:id="rId25"/>
    <p:sldId id="276" r:id="rId26"/>
    <p:sldId id="277" r:id="rId27"/>
    <p:sldId id="278"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EA6962-68C0-468D-8B59-43C15FB7F76F}">
          <p14:sldIdLst>
            <p14:sldId id="256"/>
            <p14:sldId id="257"/>
          </p14:sldIdLst>
        </p14:section>
        <p14:section name="Project management" id="{08AA6E9F-DA7A-4B5D-B493-90F909C6E000}">
          <p14:sldIdLst>
            <p14:sldId id="260"/>
            <p14:sldId id="266"/>
            <p14:sldId id="262"/>
            <p14:sldId id="261"/>
            <p14:sldId id="267"/>
          </p14:sldIdLst>
        </p14:section>
        <p14:section name="SE framework" id="{04B3E185-9274-4CD7-B4A1-59E53762B6AF}">
          <p14:sldIdLst>
            <p14:sldId id="258"/>
            <p14:sldId id="259"/>
            <p14:sldId id="269"/>
            <p14:sldId id="290"/>
            <p14:sldId id="291"/>
            <p14:sldId id="292"/>
            <p14:sldId id="268"/>
            <p14:sldId id="265"/>
            <p14:sldId id="281"/>
            <p14:sldId id="282"/>
            <p14:sldId id="283"/>
            <p14:sldId id="284"/>
            <p14:sldId id="285"/>
            <p14:sldId id="286"/>
            <p14:sldId id="287"/>
            <p14:sldId id="288"/>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GB"/>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14/05/2016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364348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loddrett tekst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14/05/2016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80492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a:t>Klikk for å redigere tittelstil</a:t>
            </a:r>
            <a:endParaRPr lang="en-GB"/>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14/05/2016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73419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innhold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10"/>
          </p:nvPr>
        </p:nvSpPr>
        <p:spPr/>
        <p:txBody>
          <a:bodyPr/>
          <a:lstStyle/>
          <a:p>
            <a:fld id="{E2ABF746-FCCE-4F9E-8710-84D5424B3A70}" type="datetimeFigureOut">
              <a:rPr lang="en-GB" smtClean="0"/>
              <a:t>14/05/2016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15297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GB"/>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p:cNvSpPr>
            <a:spLocks noGrp="1"/>
          </p:cNvSpPr>
          <p:nvPr>
            <p:ph type="dt" sz="half" idx="10"/>
          </p:nvPr>
        </p:nvSpPr>
        <p:spPr/>
        <p:txBody>
          <a:bodyPr/>
          <a:lstStyle/>
          <a:p>
            <a:fld id="{E2ABF746-FCCE-4F9E-8710-84D5424B3A70}" type="datetimeFigureOut">
              <a:rPr lang="en-GB" smtClean="0"/>
              <a:t>14/05/2016</a:t>
            </a:fld>
            <a:endParaRPr lang="en-GB"/>
          </a:p>
        </p:txBody>
      </p:sp>
      <p:sp>
        <p:nvSpPr>
          <p:cNvPr id="5" name="Plassholder for bunntekst 4"/>
          <p:cNvSpPr>
            <a:spLocks noGrp="1"/>
          </p:cNvSpPr>
          <p:nvPr>
            <p:ph type="ftr" sz="quarter" idx="11"/>
          </p:nvPr>
        </p:nvSpPr>
        <p:spPr/>
        <p:txBody>
          <a:bodyPr/>
          <a:lstStyle/>
          <a:p>
            <a:endParaRPr lang="en-GB"/>
          </a:p>
        </p:txBody>
      </p:sp>
      <p:sp>
        <p:nvSpPr>
          <p:cNvPr id="6" name="Plassholder for lysbildenummer 5"/>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62793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innhold 2"/>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innhold 3"/>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5" name="Plassholder for dato 4"/>
          <p:cNvSpPr>
            <a:spLocks noGrp="1"/>
          </p:cNvSpPr>
          <p:nvPr>
            <p:ph type="dt" sz="half" idx="10"/>
          </p:nvPr>
        </p:nvSpPr>
        <p:spPr/>
        <p:txBody>
          <a:bodyPr/>
          <a:lstStyle/>
          <a:p>
            <a:fld id="{E2ABF746-FCCE-4F9E-8710-84D5424B3A70}" type="datetimeFigureOut">
              <a:rPr lang="en-GB" smtClean="0"/>
              <a:t>14/05/2016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119628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a:t>Klikk for å redigere tittelstil</a:t>
            </a:r>
            <a:endParaRPr lang="en-GB"/>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7" name="Plassholder for dato 6"/>
          <p:cNvSpPr>
            <a:spLocks noGrp="1"/>
          </p:cNvSpPr>
          <p:nvPr>
            <p:ph type="dt" sz="half" idx="10"/>
          </p:nvPr>
        </p:nvSpPr>
        <p:spPr/>
        <p:txBody>
          <a:bodyPr/>
          <a:lstStyle/>
          <a:p>
            <a:fld id="{E2ABF746-FCCE-4F9E-8710-84D5424B3A70}" type="datetimeFigureOut">
              <a:rPr lang="en-GB" smtClean="0"/>
              <a:t>14/05/2016</a:t>
            </a:fld>
            <a:endParaRPr lang="en-GB"/>
          </a:p>
        </p:txBody>
      </p:sp>
      <p:sp>
        <p:nvSpPr>
          <p:cNvPr id="8" name="Plassholder for bunntekst 7"/>
          <p:cNvSpPr>
            <a:spLocks noGrp="1"/>
          </p:cNvSpPr>
          <p:nvPr>
            <p:ph type="ftr" sz="quarter" idx="11"/>
          </p:nvPr>
        </p:nvSpPr>
        <p:spPr/>
        <p:txBody>
          <a:bodyPr/>
          <a:lstStyle/>
          <a:p>
            <a:endParaRPr lang="en-GB"/>
          </a:p>
        </p:txBody>
      </p:sp>
      <p:sp>
        <p:nvSpPr>
          <p:cNvPr id="9" name="Plassholder for lysbildenummer 8"/>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44904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GB"/>
          </a:p>
        </p:txBody>
      </p:sp>
      <p:sp>
        <p:nvSpPr>
          <p:cNvPr id="3" name="Plassholder for dato 2"/>
          <p:cNvSpPr>
            <a:spLocks noGrp="1"/>
          </p:cNvSpPr>
          <p:nvPr>
            <p:ph type="dt" sz="half" idx="10"/>
          </p:nvPr>
        </p:nvSpPr>
        <p:spPr/>
        <p:txBody>
          <a:bodyPr/>
          <a:lstStyle/>
          <a:p>
            <a:fld id="{E2ABF746-FCCE-4F9E-8710-84D5424B3A70}" type="datetimeFigureOut">
              <a:rPr lang="en-GB" smtClean="0"/>
              <a:t>14/05/2016</a:t>
            </a:fld>
            <a:endParaRPr lang="en-GB"/>
          </a:p>
        </p:txBody>
      </p:sp>
      <p:sp>
        <p:nvSpPr>
          <p:cNvPr id="4" name="Plassholder for bunntekst 3"/>
          <p:cNvSpPr>
            <a:spLocks noGrp="1"/>
          </p:cNvSpPr>
          <p:nvPr>
            <p:ph type="ftr" sz="quarter" idx="11"/>
          </p:nvPr>
        </p:nvSpPr>
        <p:spPr/>
        <p:txBody>
          <a:bodyPr/>
          <a:lstStyle/>
          <a:p>
            <a:endParaRPr lang="en-GB"/>
          </a:p>
        </p:txBody>
      </p:sp>
      <p:sp>
        <p:nvSpPr>
          <p:cNvPr id="5" name="Plassholder for lysbildenummer 4"/>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33403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E2ABF746-FCCE-4F9E-8710-84D5424B3A70}" type="datetimeFigureOut">
              <a:rPr lang="en-GB" smtClean="0"/>
              <a:t>14/05/2016</a:t>
            </a:fld>
            <a:endParaRPr lang="en-GB"/>
          </a:p>
        </p:txBody>
      </p:sp>
      <p:sp>
        <p:nvSpPr>
          <p:cNvPr id="3" name="Plassholder for bunntekst 2"/>
          <p:cNvSpPr>
            <a:spLocks noGrp="1"/>
          </p:cNvSpPr>
          <p:nvPr>
            <p:ph type="ftr" sz="quarter" idx="11"/>
          </p:nvPr>
        </p:nvSpPr>
        <p:spPr/>
        <p:txBody>
          <a:bodyPr/>
          <a:lstStyle/>
          <a:p>
            <a:endParaRPr lang="en-GB"/>
          </a:p>
        </p:txBody>
      </p:sp>
      <p:sp>
        <p:nvSpPr>
          <p:cNvPr id="4" name="Plassholder for lysbildenummer 3"/>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260917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GB"/>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E2ABF746-FCCE-4F9E-8710-84D5424B3A70}" type="datetimeFigureOut">
              <a:rPr lang="en-GB" smtClean="0"/>
              <a:t>14/05/2016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41813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GB"/>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E2ABF746-FCCE-4F9E-8710-84D5424B3A70}" type="datetimeFigureOut">
              <a:rPr lang="en-GB" smtClean="0"/>
              <a:t>14/05/2016</a:t>
            </a:fld>
            <a:endParaRPr lang="en-GB"/>
          </a:p>
        </p:txBody>
      </p:sp>
      <p:sp>
        <p:nvSpPr>
          <p:cNvPr id="6" name="Plassholder for bunntekst 5"/>
          <p:cNvSpPr>
            <a:spLocks noGrp="1"/>
          </p:cNvSpPr>
          <p:nvPr>
            <p:ph type="ftr" sz="quarter" idx="11"/>
          </p:nvPr>
        </p:nvSpPr>
        <p:spPr/>
        <p:txBody>
          <a:bodyPr/>
          <a:lstStyle/>
          <a:p>
            <a:endParaRPr lang="en-GB"/>
          </a:p>
        </p:txBody>
      </p:sp>
      <p:sp>
        <p:nvSpPr>
          <p:cNvPr id="7" name="Plassholder for lysbildenummer 6"/>
          <p:cNvSpPr>
            <a:spLocks noGrp="1"/>
          </p:cNvSpPr>
          <p:nvPr>
            <p:ph type="sldNum" sz="quarter" idx="12"/>
          </p:nvPr>
        </p:nvSpPr>
        <p:spPr/>
        <p:txBody>
          <a:bodyPr/>
          <a:lstStyle/>
          <a:p>
            <a:fld id="{7D34A188-82D1-4EB2-88FD-73009A1FE69F}" type="slidenum">
              <a:rPr lang="en-GB" smtClean="0"/>
              <a:t>‹#›</a:t>
            </a:fld>
            <a:endParaRPr lang="en-GB"/>
          </a:p>
        </p:txBody>
      </p:sp>
    </p:spTree>
    <p:extLst>
      <p:ext uri="{BB962C8B-B14F-4D97-AF65-F5344CB8AC3E}">
        <p14:creationId xmlns:p14="http://schemas.microsoft.com/office/powerpoint/2010/main" val="389198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GB"/>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BF746-FCCE-4F9E-8710-84D5424B3A70}" type="datetimeFigureOut">
              <a:rPr lang="en-GB" smtClean="0"/>
              <a:t>14/05/2016</a:t>
            </a:fld>
            <a:endParaRPr lang="en-GB"/>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A188-82D1-4EB2-88FD-73009A1FE69F}" type="slidenum">
              <a:rPr lang="en-GB" smtClean="0"/>
              <a:t>‹#›</a:t>
            </a:fld>
            <a:endParaRPr lang="en-GB"/>
          </a:p>
        </p:txBody>
      </p:sp>
    </p:spTree>
    <p:extLst>
      <p:ext uri="{BB962C8B-B14F-4D97-AF65-F5344CB8AC3E}">
        <p14:creationId xmlns:p14="http://schemas.microsoft.com/office/powerpoint/2010/main" val="14980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dirty="0"/>
              <a:t>SFM</a:t>
            </a:r>
            <a:endParaRPr lang="en-GB" dirty="0"/>
          </a:p>
        </p:txBody>
      </p:sp>
      <p:sp>
        <p:nvSpPr>
          <p:cNvPr id="3" name="Undertittel 2"/>
          <p:cNvSpPr>
            <a:spLocks noGrp="1"/>
          </p:cNvSpPr>
          <p:nvPr>
            <p:ph type="subTitle" idx="1"/>
          </p:nvPr>
        </p:nvSpPr>
        <p:spPr/>
        <p:txBody>
          <a:bodyPr/>
          <a:lstStyle/>
          <a:p>
            <a:r>
              <a:rPr lang="nb-NO" dirty="0"/>
              <a:t>Smart </a:t>
            </a:r>
            <a:r>
              <a:rPr lang="nb-NO" dirty="0" err="1"/>
              <a:t>facility</a:t>
            </a:r>
            <a:r>
              <a:rPr lang="nb-NO" dirty="0"/>
              <a:t> management</a:t>
            </a:r>
            <a:endParaRPr lang="en-GB" dirty="0"/>
          </a:p>
        </p:txBody>
      </p:sp>
    </p:spTree>
    <p:extLst>
      <p:ext uri="{BB962C8B-B14F-4D97-AF65-F5344CB8AC3E}">
        <p14:creationId xmlns:p14="http://schemas.microsoft.com/office/powerpoint/2010/main" val="69283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538369" y="-146119"/>
            <a:ext cx="10515600" cy="1325563"/>
          </a:xfrm>
        </p:spPr>
        <p:txBody>
          <a:bodyPr/>
          <a:lstStyle/>
          <a:p>
            <a:r>
              <a:rPr lang="en-GB" dirty="0"/>
              <a:t>Current HVAC</a:t>
            </a:r>
          </a:p>
        </p:txBody>
      </p:sp>
      <p:pic>
        <p:nvPicPr>
          <p:cNvPr id="5" name="Picture 4" descr="C:\Users\Charlie\AppData\Local\Microsoft\Windows\INetCache\Content.Word\hvac-zone-control-zoning-damper-plug-in-easy.jpg"/>
          <p:cNvPicPr/>
          <p:nvPr/>
        </p:nvPicPr>
        <p:blipFill>
          <a:blip r:embed="rId2">
            <a:extLst>
              <a:ext uri="{28A0092B-C50C-407E-A947-70E740481C1C}">
                <a14:useLocalDpi xmlns:a14="http://schemas.microsoft.com/office/drawing/2010/main" val="0"/>
              </a:ext>
            </a:extLst>
          </a:blip>
          <a:srcRect/>
          <a:stretch>
            <a:fillRect/>
          </a:stretch>
        </p:blipFill>
        <p:spPr bwMode="auto">
          <a:xfrm>
            <a:off x="2011017" y="914400"/>
            <a:ext cx="7941366" cy="5433392"/>
          </a:xfrm>
          <a:prstGeom prst="rect">
            <a:avLst/>
          </a:prstGeom>
          <a:noFill/>
          <a:ln>
            <a:noFill/>
          </a:ln>
        </p:spPr>
      </p:pic>
    </p:spTree>
    <p:extLst>
      <p:ext uri="{BB962C8B-B14F-4D97-AF65-F5344CB8AC3E}">
        <p14:creationId xmlns:p14="http://schemas.microsoft.com/office/powerpoint/2010/main" val="59823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Stakeholders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231503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sp>
        <p:nvSpPr>
          <p:cNvPr id="3" name="Plassholder for innhold 2"/>
          <p:cNvSpPr>
            <a:spLocks noGrp="1"/>
          </p:cNvSpPr>
          <p:nvPr>
            <p:ph sz="half" idx="1"/>
          </p:nvPr>
        </p:nvSpPr>
        <p:spPr/>
        <p:txBody>
          <a:bodyPr>
            <a:normAutofit lnSpcReduction="10000"/>
          </a:bodyPr>
          <a:lstStyle/>
          <a:p>
            <a:r>
              <a:rPr lang="en-GB" dirty="0"/>
              <a:t>63 people questioned, 15 were employees and the rest students</a:t>
            </a:r>
          </a:p>
          <a:p>
            <a:r>
              <a:rPr lang="en-GB" dirty="0" err="1"/>
              <a:t>Questionaires</a:t>
            </a:r>
            <a:r>
              <a:rPr lang="en-GB" dirty="0"/>
              <a:t> and online survey were used</a:t>
            </a:r>
          </a:p>
          <a:p>
            <a:r>
              <a:rPr lang="en-GB" dirty="0"/>
              <a:t>They were asked questions about age, occupation, how satisfied they were about indoor environment, what they would want to change if they had the chance, and how they want to change it.</a:t>
            </a:r>
          </a:p>
        </p:txBody>
      </p:sp>
      <p:sp>
        <p:nvSpPr>
          <p:cNvPr id="4" name="Plassholder for innhold 3"/>
          <p:cNvSpPr>
            <a:spLocks noGrp="1"/>
          </p:cNvSpPr>
          <p:nvPr>
            <p:ph sz="half" idx="2"/>
          </p:nvPr>
        </p:nvSpPr>
        <p:spPr/>
        <p:txBody>
          <a:bodyPr>
            <a:normAutofit lnSpcReduction="10000"/>
          </a:bodyPr>
          <a:lstStyle/>
          <a:p>
            <a:r>
              <a:rPr lang="en-GB" dirty="0"/>
              <a:t>Results</a:t>
            </a:r>
            <a:br>
              <a:rPr lang="en-GB" dirty="0"/>
            </a:br>
            <a:r>
              <a:rPr lang="en-GB" dirty="0"/>
              <a:t/>
            </a:r>
            <a:br>
              <a:rPr lang="en-GB" dirty="0"/>
            </a:br>
            <a:r>
              <a:rPr lang="en-GB" dirty="0"/>
              <a:t>[picture </a:t>
            </a:r>
            <a:r>
              <a:rPr lang="en-GB"/>
              <a:t>showing satisfaction]</a:t>
            </a:r>
            <a:endParaRPr lang="en-GB" dirty="0"/>
          </a:p>
        </p:txBody>
      </p:sp>
    </p:spTree>
    <p:extLst>
      <p:ext uri="{BB962C8B-B14F-4D97-AF65-F5344CB8AC3E}">
        <p14:creationId xmlns:p14="http://schemas.microsoft.com/office/powerpoint/2010/main" val="416323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Survey analysis </a:t>
            </a:r>
          </a:p>
        </p:txBody>
      </p:sp>
      <p:pic>
        <p:nvPicPr>
          <p:cNvPr id="5" name="Content Placeholder 4"/>
          <p:cNvPicPr>
            <a:picLocks noGrp="1" noChangeAspect="1"/>
          </p:cNvPicPr>
          <p:nvPr>
            <p:ph sz="half" idx="1"/>
          </p:nvPr>
        </p:nvPicPr>
        <p:blipFill>
          <a:blip r:embed="rId2"/>
          <a:stretch>
            <a:fillRect/>
          </a:stretch>
        </p:blipFill>
        <p:spPr>
          <a:xfrm>
            <a:off x="838200" y="3002899"/>
            <a:ext cx="5181600" cy="1996789"/>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72200" y="3336494"/>
            <a:ext cx="5181600" cy="1329599"/>
          </a:xfrm>
          <a:prstGeom prst="rect">
            <a:avLst/>
          </a:prstGeom>
        </p:spPr>
      </p:pic>
    </p:spTree>
    <p:extLst>
      <p:ext uri="{BB962C8B-B14F-4D97-AF65-F5344CB8AC3E}">
        <p14:creationId xmlns:p14="http://schemas.microsoft.com/office/powerpoint/2010/main" val="163149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CONOPS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r>
              <a:rPr lang="nb-NO" dirty="0"/>
              <a:t>PUT SYSTEM OVERVIEW</a:t>
            </a:r>
            <a:endParaRPr lang="en-GB" dirty="0"/>
          </a:p>
        </p:txBody>
      </p:sp>
    </p:spTree>
    <p:extLst>
      <p:ext uri="{BB962C8B-B14F-4D97-AF65-F5344CB8AC3E}">
        <p14:creationId xmlns:p14="http://schemas.microsoft.com/office/powerpoint/2010/main" val="142118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Design concepts</a:t>
            </a:r>
          </a:p>
        </p:txBody>
      </p:sp>
      <p:sp>
        <p:nvSpPr>
          <p:cNvPr id="3" name="Plassholder for innhold 2"/>
          <p:cNvSpPr>
            <a:spLocks noGrp="1"/>
          </p:cNvSpPr>
          <p:nvPr>
            <p:ph sz="half" idx="1"/>
          </p:nvPr>
        </p:nvSpPr>
        <p:spPr/>
        <p:txBody>
          <a:bodyPr/>
          <a:lstStyle/>
          <a:p>
            <a:r>
              <a:rPr lang="nb-NO" dirty="0"/>
              <a:t>State </a:t>
            </a:r>
            <a:r>
              <a:rPr lang="nb-NO" dirty="0" err="1"/>
              <a:t>the</a:t>
            </a:r>
            <a:r>
              <a:rPr lang="nb-NO" dirty="0"/>
              <a:t> </a:t>
            </a:r>
            <a:r>
              <a:rPr lang="nb-NO" dirty="0" err="1"/>
              <a:t>three</a:t>
            </a:r>
            <a:r>
              <a:rPr lang="nb-NO" dirty="0"/>
              <a:t> design </a:t>
            </a:r>
            <a:r>
              <a:rPr lang="nb-NO" dirty="0" err="1"/>
              <a:t>concepts</a:t>
            </a:r>
            <a:endParaRPr lang="en-GB" dirty="0"/>
          </a:p>
        </p:txBody>
      </p:sp>
      <p:sp>
        <p:nvSpPr>
          <p:cNvPr id="4" name="Plassholder for innhold 3"/>
          <p:cNvSpPr>
            <a:spLocks noGrp="1"/>
          </p:cNvSpPr>
          <p:nvPr>
            <p:ph sz="half" idx="2"/>
          </p:nvPr>
        </p:nvSpPr>
        <p:spPr/>
        <p:txBody>
          <a:bodyPr/>
          <a:lstStyle/>
          <a:p>
            <a:r>
              <a:rPr lang="nb-NO" dirty="0"/>
              <a:t>PUT </a:t>
            </a:r>
            <a:r>
              <a:rPr lang="nb-NO" dirty="0" err="1"/>
              <a:t>Selection</a:t>
            </a:r>
            <a:r>
              <a:rPr lang="nb-NO" dirty="0"/>
              <a:t> </a:t>
            </a:r>
            <a:r>
              <a:rPr lang="nb-NO" dirty="0" err="1"/>
              <a:t>matrixes</a:t>
            </a:r>
            <a:endParaRPr lang="en-GB" dirty="0"/>
          </a:p>
        </p:txBody>
      </p:sp>
    </p:spTree>
    <p:extLst>
      <p:ext uri="{BB962C8B-B14F-4D97-AF65-F5344CB8AC3E}">
        <p14:creationId xmlns:p14="http://schemas.microsoft.com/office/powerpoint/2010/main" val="57255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b="1" u="sng" dirty="0">
                <a:effectLst>
                  <a:outerShdw blurRad="38100" dist="38100" dir="2700000" algn="tl">
                    <a:srgbClr val="000000">
                      <a:alpha val="43137"/>
                    </a:srgbClr>
                  </a:outerShdw>
                </a:effectLst>
              </a:rPr>
              <a:t>System requirement</a:t>
            </a:r>
            <a:endParaRPr lang="en-GB" b="1"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1"/>
            <p:extLst/>
          </p:nvPr>
        </p:nvGraphicFramePr>
        <p:xfrm>
          <a:off x="838200" y="705390"/>
          <a:ext cx="10515600" cy="6012909"/>
        </p:xfrm>
        <a:graphic>
          <a:graphicData uri="http://schemas.openxmlformats.org/drawingml/2006/table">
            <a:tbl>
              <a:tblPr firstRow="1" firstCol="1" bandRow="1">
                <a:tableStyleId>{5C22544A-7EE6-4342-B048-85BDC9FD1C3A}</a:tableStyleId>
              </a:tblPr>
              <a:tblGrid>
                <a:gridCol w="2127069">
                  <a:extLst>
                    <a:ext uri="{9D8B030D-6E8A-4147-A177-3AD203B41FA5}">
                      <a16:colId xmlns:a16="http://schemas.microsoft.com/office/drawing/2014/main" val="1034568543"/>
                    </a:ext>
                  </a:extLst>
                </a:gridCol>
                <a:gridCol w="3755983">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7882">
                <a:tc>
                  <a:txBody>
                    <a:bodyPr/>
                    <a:lstStyle/>
                    <a:p>
                      <a:pPr marL="0" marR="0">
                        <a:lnSpc>
                          <a:spcPct val="100000"/>
                        </a:lnSpc>
                        <a:spcBef>
                          <a:spcPts val="0"/>
                        </a:spcBef>
                        <a:spcAft>
                          <a:spcPts val="0"/>
                        </a:spcAft>
                      </a:pPr>
                      <a:r>
                        <a:rPr lang="en-US" sz="1600">
                          <a:effectLst/>
                        </a:rPr>
                        <a:t>Stakeholder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815583">
                <a:tc>
                  <a:txBody>
                    <a:bodyPr/>
                    <a:lstStyle/>
                    <a:p>
                      <a:pPr marL="0" marR="0" algn="just">
                        <a:lnSpc>
                          <a:spcPct val="100000"/>
                        </a:lnSpc>
                        <a:spcBef>
                          <a:spcPts val="0"/>
                        </a:spcBef>
                        <a:spcAft>
                          <a:spcPts val="0"/>
                        </a:spcAft>
                      </a:pPr>
                      <a:r>
                        <a:rPr lang="en-US" sz="1600" dirty="0">
                          <a:effectLst/>
                        </a:rPr>
                        <a:t>Monitor and adjust temperature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temperature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l">
                        <a:lnSpc>
                          <a:spcPct val="100000"/>
                        </a:lnSpc>
                        <a:spcBef>
                          <a:spcPts val="0"/>
                        </a:spcBef>
                        <a:spcAft>
                          <a:spcPts val="0"/>
                        </a:spcAft>
                      </a:pPr>
                      <a:r>
                        <a:rPr lang="en-US" sz="1600" dirty="0">
                          <a:effectLst/>
                        </a:rPr>
                        <a:t>Temperature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2467079077"/>
                  </a:ext>
                </a:extLst>
              </a:tr>
              <a:tr h="537882">
                <a:tc>
                  <a:txBody>
                    <a:bodyPr/>
                    <a:lstStyle/>
                    <a:p>
                      <a:pPr marL="0" marR="0" algn="just">
                        <a:lnSpc>
                          <a:spcPct val="100000"/>
                        </a:lnSpc>
                        <a:spcBef>
                          <a:spcPts val="0"/>
                        </a:spcBef>
                        <a:spcAft>
                          <a:spcPts val="0"/>
                        </a:spcAft>
                      </a:pPr>
                      <a:r>
                        <a:rPr lang="en-US" sz="1600">
                          <a:effectLst/>
                        </a:rPr>
                        <a:t>Monitor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humidity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l">
                        <a:lnSpc>
                          <a:spcPct val="100000"/>
                        </a:lnSpc>
                        <a:spcBef>
                          <a:spcPts val="0"/>
                        </a:spcBef>
                        <a:spcAft>
                          <a:spcPts val="0"/>
                        </a:spcAft>
                      </a:pPr>
                      <a:r>
                        <a:rPr lang="en-US" sz="1600" dirty="0">
                          <a:effectLst/>
                        </a:rPr>
                        <a:t>Humidity</a:t>
                      </a:r>
                      <a:r>
                        <a:rPr lang="en-US" sz="1600" baseline="0" dirty="0">
                          <a:effectLst/>
                        </a:rPr>
                        <a:t> </a:t>
                      </a:r>
                      <a:r>
                        <a:rPr lang="en-US" sz="1600" dirty="0">
                          <a:effectLst/>
                        </a:rPr>
                        <a:t>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402441717"/>
                  </a:ext>
                </a:extLst>
              </a:tr>
              <a:tr h="537882">
                <a:tc>
                  <a:txBody>
                    <a:bodyPr/>
                    <a:lstStyle/>
                    <a:p>
                      <a:pPr marL="0" marR="0" algn="just">
                        <a:lnSpc>
                          <a:spcPct val="100000"/>
                        </a:lnSpc>
                        <a:spcBef>
                          <a:spcPts val="0"/>
                        </a:spcBef>
                        <a:spcAft>
                          <a:spcPts val="0"/>
                        </a:spcAft>
                      </a:pPr>
                      <a:r>
                        <a:rPr lang="en-US" sz="1600">
                          <a:effectLst/>
                        </a:rPr>
                        <a:t>Monitor and adjust CO2-level</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Collect CO2-level data for display and computation</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nSpc>
                          <a:spcPct val="100000"/>
                        </a:lnSpc>
                        <a:spcBef>
                          <a:spcPts val="0"/>
                        </a:spcBef>
                        <a:spcAft>
                          <a:spcPts val="0"/>
                        </a:spcAft>
                      </a:pPr>
                      <a:r>
                        <a:rPr lang="en-US" sz="1600" dirty="0">
                          <a:effectLst/>
                        </a:rPr>
                        <a:t>CO2 Sensor,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3046710053"/>
                  </a:ext>
                </a:extLst>
              </a:tr>
              <a:tr h="743978">
                <a:tc>
                  <a:txBody>
                    <a:bodyPr/>
                    <a:lstStyle/>
                    <a:p>
                      <a:pPr marL="0" marR="0" algn="just">
                        <a:lnSpc>
                          <a:spcPct val="100000"/>
                        </a:lnSpc>
                        <a:spcBef>
                          <a:spcPts val="0"/>
                        </a:spcBef>
                        <a:spcAft>
                          <a:spcPts val="0"/>
                        </a:spcAft>
                      </a:pPr>
                      <a:r>
                        <a:rPr lang="en-US" sz="1600">
                          <a:effectLst/>
                        </a:rPr>
                        <a:t>Ease of use, Accessibility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Provide UI to interact with user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rPr>
                        <a:t>Touchscreen, 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2025509179"/>
                  </a:ext>
                </a:extLst>
              </a:tr>
              <a:tr h="1191013">
                <a:tc>
                  <a:txBody>
                    <a:bodyPr/>
                    <a:lstStyle/>
                    <a:p>
                      <a:pPr marL="0" marR="0">
                        <a:lnSpc>
                          <a:spcPct val="100000"/>
                        </a:lnSpc>
                        <a:spcBef>
                          <a:spcPts val="0"/>
                        </a:spcBef>
                        <a:spcAft>
                          <a:spcPts val="0"/>
                        </a:spcAft>
                      </a:pPr>
                      <a:r>
                        <a:rPr lang="en-US" sz="1600">
                          <a:effectLst/>
                        </a:rPr>
                        <a:t>Ease of use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UI reaction logic, Communication with sensors, Data calculation, HVAC control signal output.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just">
                        <a:lnSpc>
                          <a:spcPct val="100000"/>
                        </a:lnSpc>
                        <a:spcBef>
                          <a:spcPts val="0"/>
                        </a:spcBef>
                        <a:spcAft>
                          <a:spcPts val="0"/>
                        </a:spcAft>
                      </a:pPr>
                      <a:r>
                        <a:rPr lang="en-US" sz="1600" dirty="0">
                          <a:effectLst/>
                        </a:rPr>
                        <a:t>Microcontroller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1917365671"/>
                  </a:ext>
                </a:extLst>
              </a:tr>
              <a:tr h="1648689">
                <a:tc>
                  <a:txBody>
                    <a:bodyPr/>
                    <a:lstStyle/>
                    <a:p>
                      <a:pPr marL="0" marR="0">
                        <a:lnSpc>
                          <a:spcPct val="100000"/>
                        </a:lnSpc>
                        <a:spcBef>
                          <a:spcPts val="0"/>
                        </a:spcBef>
                        <a:spcAft>
                          <a:spcPts val="0"/>
                        </a:spcAft>
                      </a:pPr>
                      <a:r>
                        <a:rPr lang="en-US" sz="1600">
                          <a:effectLst/>
                        </a:rPr>
                        <a:t>Adjust indoor environment, Compatibility with existing HVAC system, Ease of deployment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Connect to HVAC controller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tc>
                  <a:txBody>
                    <a:bodyPr/>
                    <a:lstStyle/>
                    <a:p>
                      <a:pPr marL="0" marR="0" algn="just">
                        <a:lnSpc>
                          <a:spcPct val="100000"/>
                        </a:lnSpc>
                        <a:spcBef>
                          <a:spcPts val="0"/>
                        </a:spcBef>
                        <a:spcAft>
                          <a:spcPts val="0"/>
                        </a:spcAft>
                      </a:pPr>
                      <a:r>
                        <a:rPr lang="en-US" sz="1600" dirty="0">
                          <a:effectLst/>
                        </a:rPr>
                        <a:t>4-Channel Relay Module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00000"/>
                        </a:lnSpc>
                        <a:spcBef>
                          <a:spcPts val="0"/>
                        </a:spcBef>
                        <a:spcAft>
                          <a:spcPts val="0"/>
                        </a:spcAft>
                      </a:pPr>
                      <a:r>
                        <a:rPr lang="en-US" sz="1600" dirty="0">
                          <a:effectLst/>
                        </a:rPr>
                        <a:t>Must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3299806028"/>
                  </a:ext>
                </a:extLst>
              </a:tr>
            </a:tbl>
          </a:graphicData>
        </a:graphic>
      </p:graphicFrame>
    </p:spTree>
    <p:extLst>
      <p:ext uri="{BB962C8B-B14F-4D97-AF65-F5344CB8AC3E}">
        <p14:creationId xmlns:p14="http://schemas.microsoft.com/office/powerpoint/2010/main" val="404398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143691"/>
            <a:ext cx="10515600" cy="561703"/>
          </a:xfrm>
        </p:spPr>
        <p:txBody>
          <a:bodyPr>
            <a:normAutofit fontScale="90000"/>
          </a:bodyPr>
          <a:lstStyle/>
          <a:p>
            <a:r>
              <a:rPr lang="nb-NO" b="1" u="sng" dirty="0">
                <a:effectLst>
                  <a:outerShdw blurRad="38100" dist="38100" dir="2700000" algn="tl">
                    <a:srgbClr val="000000">
                      <a:alpha val="43137"/>
                    </a:srgbClr>
                  </a:outerShdw>
                </a:effectLst>
              </a:rPr>
              <a:t>System requirement</a:t>
            </a:r>
            <a:endParaRPr lang="en-GB" b="1"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1"/>
            <p:extLst/>
          </p:nvPr>
        </p:nvGraphicFramePr>
        <p:xfrm>
          <a:off x="838200" y="705394"/>
          <a:ext cx="10515600" cy="5987028"/>
        </p:xfrm>
        <a:graphic>
          <a:graphicData uri="http://schemas.openxmlformats.org/drawingml/2006/table">
            <a:tbl>
              <a:tblPr firstRow="1" firstCol="1" bandRow="1">
                <a:tableStyleId>{5C22544A-7EE6-4342-B048-85BDC9FD1C3A}</a:tableStyleId>
              </a:tblPr>
              <a:tblGrid>
                <a:gridCol w="2205446">
                  <a:extLst>
                    <a:ext uri="{9D8B030D-6E8A-4147-A177-3AD203B41FA5}">
                      <a16:colId xmlns:a16="http://schemas.microsoft.com/office/drawing/2014/main" val="1034568543"/>
                    </a:ext>
                  </a:extLst>
                </a:gridCol>
                <a:gridCol w="3677606">
                  <a:extLst>
                    <a:ext uri="{9D8B030D-6E8A-4147-A177-3AD203B41FA5}">
                      <a16:colId xmlns:a16="http://schemas.microsoft.com/office/drawing/2014/main" val="1606757990"/>
                    </a:ext>
                  </a:extLst>
                </a:gridCol>
                <a:gridCol w="2118423">
                  <a:extLst>
                    <a:ext uri="{9D8B030D-6E8A-4147-A177-3AD203B41FA5}">
                      <a16:colId xmlns:a16="http://schemas.microsoft.com/office/drawing/2014/main" val="2783602209"/>
                    </a:ext>
                  </a:extLst>
                </a:gridCol>
                <a:gridCol w="2514125">
                  <a:extLst>
                    <a:ext uri="{9D8B030D-6E8A-4147-A177-3AD203B41FA5}">
                      <a16:colId xmlns:a16="http://schemas.microsoft.com/office/drawing/2014/main" val="3065871536"/>
                    </a:ext>
                  </a:extLst>
                </a:gridCol>
              </a:tblGrid>
              <a:tr h="531995">
                <a:tc>
                  <a:txBody>
                    <a:bodyPr/>
                    <a:lstStyle/>
                    <a:p>
                      <a:pPr marL="0" marR="0">
                        <a:lnSpc>
                          <a:spcPct val="115000"/>
                        </a:lnSpc>
                        <a:spcBef>
                          <a:spcPts val="0"/>
                        </a:spcBef>
                        <a:spcAft>
                          <a:spcPts val="0"/>
                        </a:spcAft>
                      </a:pPr>
                      <a:r>
                        <a:rPr lang="en-US" sz="1600" dirty="0">
                          <a:effectLst/>
                        </a:rPr>
                        <a:t>Stakeholder Requirement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600">
                          <a:effectLst/>
                        </a:rPr>
                        <a:t>System Requirement</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COTS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effectLst/>
                        </a:rPr>
                        <a:t>Classification </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extLst>
                  <a:ext uri="{0D108BD9-81ED-4DB2-BD59-A6C34878D82A}">
                    <a16:rowId xmlns:a16="http://schemas.microsoft.com/office/drawing/2014/main" val="2638507168"/>
                  </a:ext>
                </a:extLst>
              </a:tr>
              <a:tr h="57057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Adjust humidity</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 air humidity</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Humidifier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467079077"/>
                  </a:ext>
                </a:extLst>
              </a:tr>
              <a:tr h="527391">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 the configuration of indoor temperature according to time.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Microcontroller</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402441717"/>
                  </a:ext>
                </a:extLst>
              </a:tr>
              <a:tr h="585902">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Energy saving,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Automatically switch to economy mode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Motion Sensor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Nice to have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3046710053"/>
                  </a:ext>
                </a:extLst>
              </a:tr>
              <a:tr h="527391">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 weather information from internet</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Weather forecast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2025509179"/>
                  </a:ext>
                </a:extLst>
              </a:tr>
              <a:tr h="802098">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Accessibility, 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tell  information and setting about HVAC system using voice for blind people or people in dark room.</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Voice interaction server</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917365671"/>
                  </a:ext>
                </a:extLst>
              </a:tr>
              <a:tr h="1153404">
                <a:tc>
                  <a:txBody>
                    <a:bodyPr/>
                    <a:lstStyle/>
                    <a:p>
                      <a:pPr marL="0" marR="0">
                        <a:lnSpc>
                          <a:spcPct val="115000"/>
                        </a:lnSpc>
                        <a:spcBef>
                          <a:spcPts val="0"/>
                        </a:spcBef>
                        <a:spcAft>
                          <a:spcPts val="0"/>
                        </a:spcAft>
                      </a:pPr>
                      <a:r>
                        <a:rPr lang="en-US" sz="1600" b="1" kern="1200" dirty="0">
                          <a:solidFill>
                            <a:schemeClr val="lt1"/>
                          </a:solidFill>
                          <a:effectLst/>
                          <a:latin typeface="+mn-lt"/>
                          <a:ea typeface="+mn-ea"/>
                          <a:cs typeface="+mn-cs"/>
                        </a:rPr>
                        <a:t>Cost of implementation</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Website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3299806028"/>
                  </a:ext>
                </a:extLst>
              </a:tr>
              <a:tr h="1153404">
                <a:tc>
                  <a:txBody>
                    <a:bodyPr/>
                    <a:lstStyle/>
                    <a:p>
                      <a:pPr marL="0" marR="0" algn="just">
                        <a:lnSpc>
                          <a:spcPct val="115000"/>
                        </a:lnSpc>
                        <a:spcBef>
                          <a:spcPts val="0"/>
                        </a:spcBef>
                        <a:spcAft>
                          <a:spcPts val="0"/>
                        </a:spcAft>
                      </a:pPr>
                      <a:r>
                        <a:rPr lang="en-US" sz="1600" b="1" kern="1200" dirty="0">
                          <a:solidFill>
                            <a:schemeClr val="lt1"/>
                          </a:solidFill>
                          <a:effectLst/>
                          <a:latin typeface="+mn-lt"/>
                          <a:ea typeface="+mn-ea"/>
                          <a:cs typeface="+mn-cs"/>
                        </a:rPr>
                        <a:t>Ease of use</a:t>
                      </a: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 user access to get information and setting HVAC system by mobile phone.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tc>
                  <a:txBody>
                    <a:bodyPr/>
                    <a:lstStyle/>
                    <a:p>
                      <a:pPr marL="0" marR="0" algn="just">
                        <a:lnSpc>
                          <a:spcPct val="115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WIFI module, Apps</a:t>
                      </a:r>
                      <a:endParaRPr lang="en-US" sz="160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Desirable</a:t>
                      </a:r>
                      <a:endParaRPr lang="en-US" sz="1600" dirty="0">
                        <a:effectLst/>
                        <a:latin typeface="Times New Roman" panose="02020603050405020304" pitchFamily="18" charset="0"/>
                        <a:ea typeface="宋体" panose="02010600030101010101" pitchFamily="2" charset="-122"/>
                        <a:cs typeface="Arial" panose="020B0604020202020204" pitchFamily="34" charset="0"/>
                      </a:endParaRPr>
                    </a:p>
                  </a:txBody>
                  <a:tcPr marL="68580" marR="68580" marT="0" marB="0" anchor="ctr">
                    <a:solidFill>
                      <a:srgbClr val="00B050"/>
                    </a:solidFill>
                  </a:tcPr>
                </a:tc>
                <a:extLst>
                  <a:ext uri="{0D108BD9-81ED-4DB2-BD59-A6C34878D82A}">
                    <a16:rowId xmlns:a16="http://schemas.microsoft.com/office/drawing/2014/main" val="1292663633"/>
                  </a:ext>
                </a:extLst>
              </a:tr>
            </a:tbl>
          </a:graphicData>
        </a:graphic>
      </p:graphicFrame>
    </p:spTree>
    <p:extLst>
      <p:ext uri="{BB962C8B-B14F-4D97-AF65-F5344CB8AC3E}">
        <p14:creationId xmlns:p14="http://schemas.microsoft.com/office/powerpoint/2010/main" val="100429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Functional analysis</a:t>
            </a:r>
            <a:endParaRPr lang="en-GB" b="1" u="sng"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377371" y="802642"/>
            <a:ext cx="11364686" cy="5293359"/>
          </a:xfrm>
          <a:prstGeom prst="rect">
            <a:avLst/>
          </a:prstGeom>
        </p:spPr>
      </p:pic>
    </p:spTree>
    <p:extLst>
      <p:ext uri="{BB962C8B-B14F-4D97-AF65-F5344CB8AC3E}">
        <p14:creationId xmlns:p14="http://schemas.microsoft.com/office/powerpoint/2010/main" val="2562371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 Block Diagram</a:t>
            </a:r>
            <a:endParaRPr lang="en-GB" b="1" u="sng"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746761" y="907143"/>
            <a:ext cx="10879182" cy="5656574"/>
          </a:xfrm>
          <a:prstGeom prst="rect">
            <a:avLst/>
          </a:prstGeom>
        </p:spPr>
      </p:pic>
    </p:spTree>
    <p:extLst>
      <p:ext uri="{BB962C8B-B14F-4D97-AF65-F5344CB8AC3E}">
        <p14:creationId xmlns:p14="http://schemas.microsoft.com/office/powerpoint/2010/main" val="4197411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p:txBody>
          <a:bodyPr/>
          <a:lstStyle/>
          <a:p>
            <a:r>
              <a:rPr lang="en-US" dirty="0"/>
              <a:t>Smart Facility Management</a:t>
            </a:r>
          </a:p>
        </p:txBody>
      </p:sp>
      <p:sp>
        <p:nvSpPr>
          <p:cNvPr id="3" name="Content Placeholder 2"/>
          <p:cNvSpPr>
            <a:spLocks noGrp="1"/>
          </p:cNvSpPr>
          <p:nvPr>
            <p:ph sz="half" idx="2"/>
          </p:nvPr>
        </p:nvSpPr>
        <p:spPr/>
        <p:txBody>
          <a:bodyPr/>
          <a:lstStyle/>
          <a:p>
            <a:endParaRPr lang="en-US" dirty="0"/>
          </a:p>
        </p:txBody>
      </p:sp>
      <p:pic>
        <p:nvPicPr>
          <p:cNvPr id="7" name="Content Placeholder 3" descr="smart-building-bms"/>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69045"/>
            <a:ext cx="5194852" cy="3864498"/>
          </a:xfrm>
          <a:prstGeom prst="rect">
            <a:avLst/>
          </a:prstGeom>
          <a:noFill/>
          <a:ln>
            <a:noFill/>
          </a:ln>
        </p:spPr>
      </p:pic>
    </p:spTree>
    <p:extLst>
      <p:ext uri="{BB962C8B-B14F-4D97-AF65-F5344CB8AC3E}">
        <p14:creationId xmlns:p14="http://schemas.microsoft.com/office/powerpoint/2010/main" val="187764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46761" y="169183"/>
            <a:ext cx="10515600" cy="444772"/>
          </a:xfrm>
        </p:spPr>
        <p:txBody>
          <a:bodyPr>
            <a:normAutofit fontScale="90000"/>
          </a:bodyPr>
          <a:lstStyle/>
          <a:p>
            <a:r>
              <a:rPr lang="nb-NO" b="1" u="sng" dirty="0">
                <a:effectLst>
                  <a:outerShdw blurRad="38100" dist="38100" dir="2700000" algn="tl">
                    <a:srgbClr val="000000">
                      <a:alpha val="43137"/>
                    </a:srgbClr>
                  </a:outerShdw>
                </a:effectLst>
              </a:rPr>
              <a:t>Function Block Diagram</a:t>
            </a:r>
            <a:endParaRPr lang="en-GB" b="1" u="sng"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746762" y="939229"/>
            <a:ext cx="10996748" cy="5148062"/>
          </a:xfrm>
          <a:prstGeom prst="rect">
            <a:avLst/>
          </a:prstGeom>
        </p:spPr>
      </p:pic>
    </p:spTree>
    <p:extLst>
      <p:ext uri="{BB962C8B-B14F-4D97-AF65-F5344CB8AC3E}">
        <p14:creationId xmlns:p14="http://schemas.microsoft.com/office/powerpoint/2010/main" val="2410810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34423" y="321583"/>
            <a:ext cx="10515600" cy="418645"/>
          </a:xfrm>
        </p:spPr>
        <p:txBody>
          <a:bodyPr>
            <a:normAutofit fontScale="90000"/>
          </a:bodyPr>
          <a:lstStyle/>
          <a:p>
            <a:r>
              <a:rPr lang="nb-NO" sz="4000" b="1" u="sng" dirty="0">
                <a:effectLst>
                  <a:outerShdw blurRad="38100" dist="38100" dir="2700000" algn="tl">
                    <a:srgbClr val="000000">
                      <a:alpha val="43137"/>
                    </a:srgbClr>
                  </a:outerShdw>
                </a:effectLst>
              </a:rPr>
              <a:t>IDEF0</a:t>
            </a:r>
            <a:endParaRPr lang="en-GB" sz="4000" b="1" u="sng" dirty="0">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stretch>
            <a:fillRect/>
          </a:stretch>
        </p:blipFill>
        <p:spPr>
          <a:xfrm>
            <a:off x="734423" y="952500"/>
            <a:ext cx="10720976" cy="5308600"/>
          </a:xfrm>
          <a:prstGeom prst="rect">
            <a:avLst/>
          </a:prstGeom>
        </p:spPr>
      </p:pic>
    </p:spTree>
    <p:extLst>
      <p:ext uri="{BB962C8B-B14F-4D97-AF65-F5344CB8AC3E}">
        <p14:creationId xmlns:p14="http://schemas.microsoft.com/office/powerpoint/2010/main" val="153683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b="1" u="sng" dirty="0">
                <a:effectLst>
                  <a:outerShdw blurRad="38100" dist="38100" dir="2700000" algn="tl">
                    <a:srgbClr val="000000">
                      <a:alpha val="43137"/>
                    </a:srgbClr>
                  </a:outerShdw>
                </a:effectLst>
              </a:rPr>
              <a:t>User Interface</a:t>
            </a:r>
            <a:endParaRPr lang="en-GB" b="1" u="sng" dirty="0">
              <a:effectLst>
                <a:outerShdw blurRad="38100" dist="38100" dir="2700000" algn="tl">
                  <a:srgbClr val="000000">
                    <a:alpha val="43137"/>
                  </a:srgbClr>
                </a:outerShdw>
              </a:effectLst>
            </a:endParaRPr>
          </a:p>
        </p:txBody>
      </p:sp>
      <p:pic>
        <p:nvPicPr>
          <p:cNvPr id="6" name="Picture 5" descr="C:\Users\Charlie\Dropbox\Facility mangement project\Systems engineering files\4. PDR\Draft\touchScreen_UI1.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756920"/>
            <a:ext cx="10833100" cy="5580380"/>
          </a:xfrm>
          <a:prstGeom prst="rect">
            <a:avLst/>
          </a:prstGeom>
          <a:noFill/>
          <a:ln>
            <a:noFill/>
          </a:ln>
        </p:spPr>
      </p:pic>
    </p:spTree>
    <p:extLst>
      <p:ext uri="{BB962C8B-B14F-4D97-AF65-F5344CB8AC3E}">
        <p14:creationId xmlns:p14="http://schemas.microsoft.com/office/powerpoint/2010/main" val="306767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47700" y="263525"/>
            <a:ext cx="10833100" cy="358775"/>
          </a:xfrm>
        </p:spPr>
        <p:txBody>
          <a:bodyPr>
            <a:normAutofit fontScale="90000"/>
          </a:bodyPr>
          <a:lstStyle/>
          <a:p>
            <a:r>
              <a:rPr lang="nb-NO" b="1" u="sng" dirty="0">
                <a:effectLst>
                  <a:outerShdw blurRad="38100" dist="38100" dir="2700000" algn="tl">
                    <a:srgbClr val="000000">
                      <a:alpha val="43137"/>
                    </a:srgbClr>
                  </a:outerShdw>
                </a:effectLst>
              </a:rPr>
              <a:t>User Interface</a:t>
            </a:r>
            <a:endParaRPr lang="en-GB" b="1" u="sng" dirty="0">
              <a:effectLst>
                <a:outerShdw blurRad="38100" dist="38100" dir="2700000" algn="tl">
                  <a:srgbClr val="000000">
                    <a:alpha val="43137"/>
                  </a:srgbClr>
                </a:outerShdw>
              </a:effectLst>
            </a:endParaRPr>
          </a:p>
        </p:txBody>
      </p:sp>
      <p:pic>
        <p:nvPicPr>
          <p:cNvPr id="4" name="Picture 3" descr="C:\Users\Charlie\Dropbox\Facility mangement project\Systems engineering files\4. PDR\Draft\touchScreen_UI2.bmp"/>
          <p:cNvPicPr/>
          <p:nvPr/>
        </p:nvPicPr>
        <p:blipFill>
          <a:blip r:embed="rId2">
            <a:extLst>
              <a:ext uri="{28A0092B-C50C-407E-A947-70E740481C1C}">
                <a14:useLocalDpi xmlns:a14="http://schemas.microsoft.com/office/drawing/2010/main" val="0"/>
              </a:ext>
            </a:extLst>
          </a:blip>
          <a:srcRect/>
          <a:stretch>
            <a:fillRect/>
          </a:stretch>
        </p:blipFill>
        <p:spPr bwMode="auto">
          <a:xfrm>
            <a:off x="647700" y="774700"/>
            <a:ext cx="10833100" cy="5461000"/>
          </a:xfrm>
          <a:prstGeom prst="rect">
            <a:avLst/>
          </a:prstGeom>
          <a:noFill/>
          <a:ln>
            <a:noFill/>
          </a:ln>
        </p:spPr>
      </p:pic>
    </p:spTree>
    <p:extLst>
      <p:ext uri="{BB962C8B-B14F-4D97-AF65-F5344CB8AC3E}">
        <p14:creationId xmlns:p14="http://schemas.microsoft.com/office/powerpoint/2010/main" val="1749021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414130" y="-83261"/>
            <a:ext cx="10515600" cy="1325563"/>
          </a:xfrm>
        </p:spPr>
        <p:txBody>
          <a:bodyPr/>
          <a:lstStyle/>
          <a:p>
            <a:r>
              <a:rPr lang="nb-NO" dirty="0"/>
              <a:t>HW </a:t>
            </a:r>
            <a:r>
              <a:rPr lang="nb-NO" dirty="0" err="1"/>
              <a:t>block</a:t>
            </a:r>
            <a:r>
              <a:rPr lang="nb-NO" dirty="0"/>
              <a:t> diagram</a:t>
            </a:r>
            <a:endParaRPr lang="en-GB"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117360276"/>
              </p:ext>
            </p:extLst>
          </p:nvPr>
        </p:nvGraphicFramePr>
        <p:xfrm>
          <a:off x="1232452" y="901149"/>
          <a:ext cx="10325835" cy="5553926"/>
        </p:xfrm>
        <a:graphic>
          <a:graphicData uri="http://schemas.openxmlformats.org/presentationml/2006/ole">
            <mc:AlternateContent xmlns:mc="http://schemas.openxmlformats.org/markup-compatibility/2006">
              <mc:Choice xmlns:v="urn:schemas-microsoft-com:vml" Requires="v">
                <p:oleObj spid="_x0000_s4109" r:id="rId3" imgW="8562937" imgH="4600588" progId="Visio.Drawing.15">
                  <p:embed/>
                </p:oleObj>
              </mc:Choice>
              <mc:Fallback>
                <p:oleObj r:id="rId3" imgW="8562937" imgH="460058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452" y="901149"/>
                        <a:ext cx="10325835" cy="5553926"/>
                      </a:xfrm>
                      <a:prstGeom prst="rect">
                        <a:avLst/>
                      </a:prstGeom>
                      <a:noFill/>
                    </p:spPr>
                  </p:pic>
                </p:oleObj>
              </mc:Fallback>
            </mc:AlternateContent>
          </a:graphicData>
        </a:graphic>
      </p:graphicFrame>
    </p:spTree>
    <p:extLst>
      <p:ext uri="{BB962C8B-B14F-4D97-AF65-F5344CB8AC3E}">
        <p14:creationId xmlns:p14="http://schemas.microsoft.com/office/powerpoint/2010/main" val="236605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Bill of materials (BoM)</a:t>
            </a:r>
          </a:p>
        </p:txBody>
      </p:sp>
      <p:sp>
        <p:nvSpPr>
          <p:cNvPr id="3" name="Plassholder for innhold 2"/>
          <p:cNvSpPr>
            <a:spLocks noGrp="1"/>
          </p:cNvSpPr>
          <p:nvPr>
            <p:ph sz="half" idx="1"/>
          </p:nvPr>
        </p:nvSpPr>
        <p:spPr/>
        <p:txBody>
          <a:bodyPr/>
          <a:lstStyle/>
          <a:p>
            <a:r>
              <a:rPr lang="en-GB" dirty="0"/>
              <a:t>BoM table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76686855"/>
              </p:ext>
            </p:extLst>
          </p:nvPr>
        </p:nvGraphicFramePr>
        <p:xfrm>
          <a:off x="1166193" y="2557668"/>
          <a:ext cx="9555299" cy="3442391"/>
        </p:xfrm>
        <a:graphic>
          <a:graphicData uri="http://schemas.openxmlformats.org/drawingml/2006/table">
            <a:tbl>
              <a:tblPr firstRow="1" firstCol="1" bandRow="1">
                <a:tableStyleId>{5C22544A-7EE6-4342-B048-85BDC9FD1C3A}</a:tableStyleId>
              </a:tblPr>
              <a:tblGrid>
                <a:gridCol w="3324361">
                  <a:extLst>
                    <a:ext uri="{9D8B030D-6E8A-4147-A177-3AD203B41FA5}">
                      <a16:colId xmlns:a16="http://schemas.microsoft.com/office/drawing/2014/main" val="1259571817"/>
                    </a:ext>
                  </a:extLst>
                </a:gridCol>
                <a:gridCol w="4512059">
                  <a:extLst>
                    <a:ext uri="{9D8B030D-6E8A-4147-A177-3AD203B41FA5}">
                      <a16:colId xmlns:a16="http://schemas.microsoft.com/office/drawing/2014/main" val="1523343308"/>
                    </a:ext>
                  </a:extLst>
                </a:gridCol>
                <a:gridCol w="1718879">
                  <a:extLst>
                    <a:ext uri="{9D8B030D-6E8A-4147-A177-3AD203B41FA5}">
                      <a16:colId xmlns:a16="http://schemas.microsoft.com/office/drawing/2014/main" val="343326772"/>
                    </a:ext>
                  </a:extLst>
                </a:gridCol>
              </a:tblGrid>
              <a:tr h="377744">
                <a:tc>
                  <a:txBody>
                    <a:bodyPr/>
                    <a:lstStyle/>
                    <a:p>
                      <a:pPr marL="0" marR="0" algn="just">
                        <a:lnSpc>
                          <a:spcPct val="105000"/>
                        </a:lnSpc>
                        <a:spcBef>
                          <a:spcPts val="0"/>
                        </a:spcBef>
                        <a:spcAft>
                          <a:spcPts val="0"/>
                        </a:spcAft>
                      </a:pPr>
                      <a:r>
                        <a:rPr lang="en-US" sz="1800">
                          <a:effectLst/>
                        </a:rPr>
                        <a:t>ITEM</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Description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Price US $</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95338045"/>
                  </a:ext>
                </a:extLst>
              </a:tr>
              <a:tr h="420439">
                <a:tc>
                  <a:txBody>
                    <a:bodyPr/>
                    <a:lstStyle/>
                    <a:p>
                      <a:pPr marL="0" marR="0" algn="l">
                        <a:lnSpc>
                          <a:spcPct val="115000"/>
                        </a:lnSpc>
                        <a:spcBef>
                          <a:spcPts val="0"/>
                        </a:spcBef>
                        <a:spcAft>
                          <a:spcPts val="1000"/>
                        </a:spcAft>
                      </a:pPr>
                      <a:r>
                        <a:rPr lang="en-US" sz="1800">
                          <a:effectLst/>
                        </a:rPr>
                        <a:t>1. ARM STM32F103 MCU</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Microcontroller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216856857"/>
                  </a:ext>
                </a:extLst>
              </a:tr>
              <a:tr h="377744">
                <a:tc>
                  <a:txBody>
                    <a:bodyPr/>
                    <a:lstStyle/>
                    <a:p>
                      <a:pPr marL="0" marR="0" algn="just">
                        <a:lnSpc>
                          <a:spcPct val="105000"/>
                        </a:lnSpc>
                        <a:spcBef>
                          <a:spcPts val="0"/>
                        </a:spcBef>
                        <a:spcAft>
                          <a:spcPts val="0"/>
                        </a:spcAft>
                      </a:pPr>
                      <a:r>
                        <a:rPr lang="en-US" sz="1800">
                          <a:effectLst/>
                        </a:rPr>
                        <a:t>2. ER-TFT070-4 TFT LCD</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7 inch TFT LCD touchscreen</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30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12655685"/>
                  </a:ext>
                </a:extLst>
              </a:tr>
              <a:tr h="377744">
                <a:tc>
                  <a:txBody>
                    <a:bodyPr/>
                    <a:lstStyle/>
                    <a:p>
                      <a:pPr marL="0" marR="0" algn="just">
                        <a:lnSpc>
                          <a:spcPct val="105000"/>
                        </a:lnSpc>
                        <a:spcBef>
                          <a:spcPts val="0"/>
                        </a:spcBef>
                        <a:spcAft>
                          <a:spcPts val="0"/>
                        </a:spcAft>
                      </a:pPr>
                      <a:r>
                        <a:rPr lang="en-US" sz="1800">
                          <a:effectLst/>
                        </a:rPr>
                        <a:t>3. 4-Channel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1-Channel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27969872"/>
                  </a:ext>
                </a:extLst>
              </a:tr>
              <a:tr h="377744">
                <a:tc>
                  <a:txBody>
                    <a:bodyPr/>
                    <a:lstStyle/>
                    <a:p>
                      <a:pPr marL="0" marR="0" algn="just">
                        <a:lnSpc>
                          <a:spcPct val="105000"/>
                        </a:lnSpc>
                        <a:spcBef>
                          <a:spcPts val="0"/>
                        </a:spcBef>
                        <a:spcAft>
                          <a:spcPts val="0"/>
                        </a:spcAft>
                      </a:pPr>
                      <a:r>
                        <a:rPr lang="en-US" sz="1800">
                          <a:effectLst/>
                        </a:rPr>
                        <a:t>4. 1-Channel Relay</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5V 4-Channel Relay Module</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27785451"/>
                  </a:ext>
                </a:extLst>
              </a:tr>
              <a:tr h="377744">
                <a:tc>
                  <a:txBody>
                    <a:bodyPr/>
                    <a:lstStyle/>
                    <a:p>
                      <a:pPr marL="0" marR="0" algn="just">
                        <a:lnSpc>
                          <a:spcPct val="105000"/>
                        </a:lnSpc>
                        <a:spcBef>
                          <a:spcPts val="0"/>
                        </a:spcBef>
                        <a:spcAft>
                          <a:spcPts val="0"/>
                        </a:spcAft>
                      </a:pPr>
                      <a:r>
                        <a:rPr lang="en-US" sz="1800">
                          <a:effectLst/>
                        </a:rPr>
                        <a:t>5.DHT11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dirty="0">
                          <a:effectLst/>
                        </a:rPr>
                        <a:t>Temperature and humidity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5</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759836626"/>
                  </a:ext>
                </a:extLst>
              </a:tr>
              <a:tr h="377744">
                <a:tc>
                  <a:txBody>
                    <a:bodyPr/>
                    <a:lstStyle/>
                    <a:p>
                      <a:pPr marL="0" marR="0" algn="just">
                        <a:lnSpc>
                          <a:spcPct val="105000"/>
                        </a:lnSpc>
                        <a:spcBef>
                          <a:spcPts val="0"/>
                        </a:spcBef>
                        <a:spcAft>
                          <a:spcPts val="0"/>
                        </a:spcAft>
                      </a:pPr>
                      <a:r>
                        <a:rPr lang="en-US" sz="1800" dirty="0">
                          <a:effectLst/>
                        </a:rPr>
                        <a:t>6. DS18B20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Temperature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10</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500431572"/>
                  </a:ext>
                </a:extLst>
              </a:tr>
              <a:tr h="377744">
                <a:tc>
                  <a:txBody>
                    <a:bodyPr/>
                    <a:lstStyle/>
                    <a:p>
                      <a:pPr marL="0" marR="0" algn="just">
                        <a:lnSpc>
                          <a:spcPct val="105000"/>
                        </a:lnSpc>
                        <a:spcBef>
                          <a:spcPts val="0"/>
                        </a:spcBef>
                        <a:spcAft>
                          <a:spcPts val="0"/>
                        </a:spcAft>
                      </a:pPr>
                      <a:r>
                        <a:rPr lang="en-US" sz="1800" dirty="0">
                          <a:effectLst/>
                        </a:rPr>
                        <a:t>7.MH-14 sensor</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NDIR Infrared CO2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a:effectLst/>
                        </a:rPr>
                        <a:t>79</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119705145"/>
                  </a:ext>
                </a:extLst>
              </a:tr>
              <a:tr h="377744">
                <a:tc>
                  <a:txBody>
                    <a:bodyPr/>
                    <a:lstStyle/>
                    <a:p>
                      <a:pPr marL="0" marR="0" algn="just">
                        <a:lnSpc>
                          <a:spcPct val="105000"/>
                        </a:lnSpc>
                        <a:spcBef>
                          <a:spcPts val="0"/>
                        </a:spcBef>
                        <a:spcAft>
                          <a:spcPts val="0"/>
                        </a:spcAft>
                      </a:pPr>
                      <a:r>
                        <a:rPr lang="en-US" sz="1800">
                          <a:effectLst/>
                        </a:rPr>
                        <a:t>8.HC-SR501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just">
                        <a:lnSpc>
                          <a:spcPct val="105000"/>
                        </a:lnSpc>
                        <a:spcBef>
                          <a:spcPts val="0"/>
                        </a:spcBef>
                        <a:spcAft>
                          <a:spcPts val="0"/>
                        </a:spcAft>
                      </a:pPr>
                      <a:r>
                        <a:rPr lang="en-US" sz="1800">
                          <a:effectLst/>
                        </a:rPr>
                        <a:t>PIR motion sensor</a:t>
                      </a:r>
                      <a:endParaRPr lang="en-US" sz="18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gn="ctr">
                        <a:lnSpc>
                          <a:spcPct val="105000"/>
                        </a:lnSpc>
                        <a:spcBef>
                          <a:spcPts val="0"/>
                        </a:spcBef>
                        <a:spcAft>
                          <a:spcPts val="0"/>
                        </a:spcAft>
                      </a:pPr>
                      <a:r>
                        <a:rPr lang="en-US" sz="1800" dirty="0">
                          <a:effectLst/>
                        </a:rPr>
                        <a:t>3</a:t>
                      </a:r>
                      <a:endParaRPr lang="en-US" sz="18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14680790"/>
                  </a:ext>
                </a:extLst>
              </a:tr>
            </a:tbl>
          </a:graphicData>
        </a:graphic>
      </p:graphicFrame>
    </p:spTree>
    <p:extLst>
      <p:ext uri="{BB962C8B-B14F-4D97-AF65-F5344CB8AC3E}">
        <p14:creationId xmlns:p14="http://schemas.microsoft.com/office/powerpoint/2010/main" val="1155396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Documents</a:t>
            </a:r>
            <a:endParaRPr lang="en-GB" dirty="0"/>
          </a:p>
        </p:txBody>
      </p:sp>
      <p:sp>
        <p:nvSpPr>
          <p:cNvPr id="3" name="Plassholder for innhold 2"/>
          <p:cNvSpPr>
            <a:spLocks noGrp="1"/>
          </p:cNvSpPr>
          <p:nvPr>
            <p:ph sz="half" idx="1"/>
          </p:nvPr>
        </p:nvSpPr>
        <p:spPr/>
        <p:txBody>
          <a:bodyPr/>
          <a:lstStyle/>
          <a:p>
            <a:r>
              <a:rPr lang="nb-NO" dirty="0"/>
              <a:t>PM</a:t>
            </a:r>
          </a:p>
          <a:p>
            <a:r>
              <a:rPr lang="nb-NO" dirty="0"/>
              <a:t>BRR</a:t>
            </a:r>
          </a:p>
          <a:p>
            <a:r>
              <a:rPr lang="nb-NO" dirty="0"/>
              <a:t>SRR</a:t>
            </a:r>
          </a:p>
          <a:p>
            <a:r>
              <a:rPr lang="nb-NO" dirty="0"/>
              <a:t>CONOPS</a:t>
            </a:r>
          </a:p>
          <a:p>
            <a:r>
              <a:rPr lang="nb-NO" dirty="0"/>
              <a:t>SDR</a:t>
            </a:r>
          </a:p>
          <a:p>
            <a:r>
              <a:rPr lang="nb-NO" dirty="0"/>
              <a:t>PDR</a:t>
            </a:r>
          </a:p>
          <a:p>
            <a:r>
              <a:rPr lang="nb-NO" dirty="0" smtClean="0"/>
              <a:t>CDR</a:t>
            </a:r>
          </a:p>
          <a:p>
            <a:r>
              <a:rPr lang="nb-NO" dirty="0" smtClean="0"/>
              <a:t>Survey analysis</a:t>
            </a:r>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24363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Summary</a:t>
            </a:r>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84729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References</a:t>
            </a:r>
            <a:endParaRPr lang="en-GB" dirty="0"/>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696533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en-GB" dirty="0"/>
          </a:p>
        </p:txBody>
      </p:sp>
      <p:sp>
        <p:nvSpPr>
          <p:cNvPr id="3" name="Plassholder for innhold 2"/>
          <p:cNvSpPr>
            <a:spLocks noGrp="1"/>
          </p:cNvSpPr>
          <p:nvPr>
            <p:ph sz="half" idx="1"/>
          </p:nvPr>
        </p:nvSpPr>
        <p:spPr/>
        <p:txBody>
          <a:bodyPr/>
          <a:lstStyle/>
          <a:p>
            <a:endParaRPr lang="en-GB"/>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189858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Project management</a:t>
            </a:r>
            <a:endParaRPr lang="en-GB" dirty="0"/>
          </a:p>
        </p:txBody>
      </p:sp>
      <p:sp>
        <p:nvSpPr>
          <p:cNvPr id="3" name="Plassholder for innhold 2"/>
          <p:cNvSpPr>
            <a:spLocks noGrp="1"/>
          </p:cNvSpPr>
          <p:nvPr>
            <p:ph sz="half" idx="1"/>
          </p:nvPr>
        </p:nvSpPr>
        <p:spPr/>
        <p:txBody>
          <a:bodyPr/>
          <a:lstStyle/>
          <a:p>
            <a:r>
              <a:rPr lang="en-GB" dirty="0">
                <a:solidFill>
                  <a:srgbClr val="FF0000"/>
                </a:solidFill>
              </a:rPr>
              <a:t>Talk about the group and how we are working.</a:t>
            </a:r>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98931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Taxonomy</a:t>
            </a:r>
            <a:endParaRPr lang="en-GB" dirty="0"/>
          </a:p>
        </p:txBody>
      </p:sp>
      <p:pic>
        <p:nvPicPr>
          <p:cNvPr id="1027" name="Picture 3" descr="NEW N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06" y="1382393"/>
            <a:ext cx="7973046" cy="453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698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WBS</a:t>
            </a:r>
            <a:endParaRPr lang="en-GB" dirty="0"/>
          </a:p>
        </p:txBody>
      </p:sp>
      <p:pic>
        <p:nvPicPr>
          <p:cNvPr id="4" name="Content Placeholder 3" descr="C:\Users\badissane05\Desktop\wbs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3739" y="365125"/>
            <a:ext cx="8184522" cy="5883965"/>
          </a:xfrm>
          <a:prstGeom prst="rect">
            <a:avLst/>
          </a:prstGeom>
          <a:noFill/>
          <a:ln>
            <a:noFill/>
          </a:ln>
        </p:spPr>
      </p:pic>
    </p:spTree>
    <p:extLst>
      <p:ext uri="{BB962C8B-B14F-4D97-AF65-F5344CB8AC3E}">
        <p14:creationId xmlns:p14="http://schemas.microsoft.com/office/powerpoint/2010/main" val="222986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r>
              <a:rPr lang="nb-NO" dirty="0"/>
              <a:t>Gantt Chart</a:t>
            </a:r>
            <a:endParaRPr lang="en-GB" dirty="0"/>
          </a:p>
        </p:txBody>
      </p:sp>
      <p:pic>
        <p:nvPicPr>
          <p:cNvPr id="7" name="Content Placeholder 6" descr="C:\Users\badissane05\Dropbox\My stuff\gantt_B.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582" y="1690688"/>
            <a:ext cx="10986052" cy="3782460"/>
          </a:xfrm>
          <a:prstGeom prst="rect">
            <a:avLst/>
          </a:prstGeom>
          <a:noFill/>
          <a:ln>
            <a:noFill/>
          </a:ln>
        </p:spPr>
      </p:pic>
    </p:spTree>
    <p:extLst>
      <p:ext uri="{BB962C8B-B14F-4D97-AF65-F5344CB8AC3E}">
        <p14:creationId xmlns:p14="http://schemas.microsoft.com/office/powerpoint/2010/main" val="27707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11426" y="-125378"/>
            <a:ext cx="10515600" cy="1325563"/>
          </a:xfrm>
        </p:spPr>
        <p:txBody>
          <a:bodyPr/>
          <a:lstStyle/>
          <a:p>
            <a:r>
              <a:rPr lang="en-US" dirty="0"/>
              <a:t>Risk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8928299"/>
              </p:ext>
            </p:extLst>
          </p:nvPr>
        </p:nvGraphicFramePr>
        <p:xfrm>
          <a:off x="874643" y="882133"/>
          <a:ext cx="9753600" cy="5407963"/>
        </p:xfrm>
        <a:graphic>
          <a:graphicData uri="http://schemas.openxmlformats.org/drawingml/2006/table">
            <a:tbl>
              <a:tblPr firstRow="1" firstCol="1" bandRow="1">
                <a:tableStyleId>{5C22544A-7EE6-4342-B048-85BDC9FD1C3A}</a:tableStyleId>
              </a:tblPr>
              <a:tblGrid>
                <a:gridCol w="1711492">
                  <a:extLst>
                    <a:ext uri="{9D8B030D-6E8A-4147-A177-3AD203B41FA5}">
                      <a16:colId xmlns:a16="http://schemas.microsoft.com/office/drawing/2014/main" val="1997630841"/>
                    </a:ext>
                  </a:extLst>
                </a:gridCol>
                <a:gridCol w="1711492">
                  <a:extLst>
                    <a:ext uri="{9D8B030D-6E8A-4147-A177-3AD203B41FA5}">
                      <a16:colId xmlns:a16="http://schemas.microsoft.com/office/drawing/2014/main" val="2325210865"/>
                    </a:ext>
                  </a:extLst>
                </a:gridCol>
                <a:gridCol w="1059652">
                  <a:extLst>
                    <a:ext uri="{9D8B030D-6E8A-4147-A177-3AD203B41FA5}">
                      <a16:colId xmlns:a16="http://schemas.microsoft.com/office/drawing/2014/main" val="3004532529"/>
                    </a:ext>
                  </a:extLst>
                </a:gridCol>
                <a:gridCol w="2635482">
                  <a:extLst>
                    <a:ext uri="{9D8B030D-6E8A-4147-A177-3AD203B41FA5}">
                      <a16:colId xmlns:a16="http://schemas.microsoft.com/office/drawing/2014/main" val="3427053892"/>
                    </a:ext>
                  </a:extLst>
                </a:gridCol>
                <a:gridCol w="2635482">
                  <a:extLst>
                    <a:ext uri="{9D8B030D-6E8A-4147-A177-3AD203B41FA5}">
                      <a16:colId xmlns:a16="http://schemas.microsoft.com/office/drawing/2014/main" val="4147101697"/>
                    </a:ext>
                  </a:extLst>
                </a:gridCol>
              </a:tblGrid>
              <a:tr h="239885">
                <a:tc>
                  <a:txBody>
                    <a:bodyPr/>
                    <a:lstStyle/>
                    <a:p>
                      <a:pPr marL="0" marR="0" algn="just">
                        <a:lnSpc>
                          <a:spcPct val="150000"/>
                        </a:lnSpc>
                        <a:spcBef>
                          <a:spcPts val="0"/>
                        </a:spcBef>
                        <a:spcAft>
                          <a:spcPts val="0"/>
                        </a:spcAft>
                      </a:pPr>
                      <a:r>
                        <a:rPr lang="en-GB" sz="1400" b="1">
                          <a:effectLst/>
                        </a:rPr>
                        <a:t>Type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Source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Level</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Strategy</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498237574"/>
                  </a:ext>
                </a:extLst>
              </a:tr>
              <a:tr h="1055827">
                <a:tc rowSpan="2">
                  <a:txBody>
                    <a:bodyPr/>
                    <a:lstStyle/>
                    <a:p>
                      <a:pPr marL="0" marR="0" algn="just">
                        <a:lnSpc>
                          <a:spcPct val="150000"/>
                        </a:lnSpc>
                        <a:spcBef>
                          <a:spcPts val="0"/>
                        </a:spcBef>
                        <a:spcAft>
                          <a:spcPts val="0"/>
                        </a:spcAft>
                      </a:pPr>
                      <a:r>
                        <a:rPr lang="en-GB" sz="1400" b="1" dirty="0">
                          <a:effectLst/>
                        </a:rPr>
                        <a:t>Project Risk</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Lack of competence</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Do internal training and devote more human hours on research. External training.</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630459235"/>
                  </a:ext>
                </a:extLst>
              </a:tr>
              <a:tr h="1326780">
                <a:tc vMerge="1">
                  <a:txBody>
                    <a:bodyPr/>
                    <a:lstStyle/>
                    <a:p>
                      <a:endParaRPr lang="en-US"/>
                    </a:p>
                  </a:txBody>
                  <a:tcPr/>
                </a:tc>
                <a:tc>
                  <a:txBody>
                    <a:bodyPr/>
                    <a:lstStyle/>
                    <a:p>
                      <a:pPr marL="0" marR="0" algn="just">
                        <a:lnSpc>
                          <a:spcPct val="150000"/>
                        </a:lnSpc>
                        <a:spcBef>
                          <a:spcPts val="0"/>
                        </a:spcBef>
                        <a:spcAft>
                          <a:spcPts val="0"/>
                        </a:spcAft>
                      </a:pPr>
                      <a:r>
                        <a:rPr lang="en-GB" sz="1400" b="1" dirty="0">
                          <a:effectLst/>
                        </a:rPr>
                        <a:t>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Prevention</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Be sure that project leader follows up on the groups work. And the group has knowledge about the project delay.</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537284648"/>
                  </a:ext>
                </a:extLst>
              </a:tr>
              <a:tr h="785076">
                <a:tc>
                  <a:txBody>
                    <a:bodyPr/>
                    <a:lstStyle/>
                    <a:p>
                      <a:pPr marL="0" marR="0" algn="just">
                        <a:lnSpc>
                          <a:spcPct val="150000"/>
                        </a:lnSpc>
                        <a:spcBef>
                          <a:spcPts val="0"/>
                        </a:spcBef>
                        <a:spcAft>
                          <a:spcPts val="0"/>
                        </a:spcAft>
                      </a:pPr>
                      <a:r>
                        <a:rPr lang="en-GB" sz="1400" b="1">
                          <a:effectLst/>
                        </a:rPr>
                        <a:t>Task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Not compatible with current system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High</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Verify current systems and its standards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3584741294"/>
                  </a:ext>
                </a:extLst>
              </a:tr>
              <a:tr h="785076">
                <a:tc>
                  <a:txBody>
                    <a:bodyPr/>
                    <a:lstStyle/>
                    <a:p>
                      <a:pPr marL="0" marR="0" algn="just">
                        <a:lnSpc>
                          <a:spcPct val="150000"/>
                        </a:lnSpc>
                        <a:spcBef>
                          <a:spcPts val="0"/>
                        </a:spcBef>
                        <a:spcAft>
                          <a:spcPts val="0"/>
                        </a:spcAft>
                      </a:pPr>
                      <a:r>
                        <a:rPr lang="en-GB" sz="1400" b="1">
                          <a:effectLst/>
                        </a:rPr>
                        <a:t>Business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Solution is similar to something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Prevention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Keeping track of current trends and systems on the market</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137618385"/>
                  </a:ext>
                </a:extLst>
              </a:tr>
              <a:tr h="785076">
                <a:tc>
                  <a:txBody>
                    <a:bodyPr/>
                    <a:lstStyle/>
                    <a:p>
                      <a:pPr marL="0" marR="0" algn="just">
                        <a:lnSpc>
                          <a:spcPct val="150000"/>
                        </a:lnSpc>
                        <a:spcBef>
                          <a:spcPts val="0"/>
                        </a:spcBef>
                        <a:spcAft>
                          <a:spcPts val="0"/>
                        </a:spcAft>
                      </a:pPr>
                      <a:r>
                        <a:rPr lang="en-GB" sz="1400" b="1">
                          <a:effectLst/>
                        </a:rPr>
                        <a:t>Conflict Risk</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Disagreement over project issues</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Medium</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a:effectLst/>
                        </a:rPr>
                        <a:t>Reduction</a:t>
                      </a:r>
                      <a:endParaRPr lang="en-US" sz="1400" b="1">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tc>
                  <a:txBody>
                    <a:bodyPr/>
                    <a:lstStyle/>
                    <a:p>
                      <a:pPr marL="0" marR="0" algn="just">
                        <a:lnSpc>
                          <a:spcPct val="150000"/>
                        </a:lnSpc>
                        <a:spcBef>
                          <a:spcPts val="0"/>
                        </a:spcBef>
                        <a:spcAft>
                          <a:spcPts val="0"/>
                        </a:spcAft>
                      </a:pPr>
                      <a:r>
                        <a:rPr lang="en-GB" sz="1400" b="1" dirty="0">
                          <a:effectLst/>
                        </a:rPr>
                        <a:t>Collaborating, Compromising, Smoothing, Forcing, and Withdrawing</a:t>
                      </a:r>
                      <a:endParaRPr lang="en-US" sz="1400" b="1" dirty="0">
                        <a:effectLst/>
                        <a:latin typeface="Calibri" panose="020F0502020204030204" pitchFamily="34" charset="0"/>
                        <a:ea typeface="DengXian" panose="02010600030101010101" pitchFamily="2" charset="-122"/>
                        <a:cs typeface="Arial" panose="020B0604020202020204" pitchFamily="34" charset="0"/>
                      </a:endParaRPr>
                    </a:p>
                  </a:txBody>
                  <a:tcPr marL="60716" marR="60716" marT="0" marB="0"/>
                </a:tc>
                <a:extLst>
                  <a:ext uri="{0D108BD9-81ED-4DB2-BD59-A6C34878D82A}">
                    <a16:rowId xmlns:a16="http://schemas.microsoft.com/office/drawing/2014/main" val="2120231085"/>
                  </a:ext>
                </a:extLst>
              </a:tr>
            </a:tbl>
          </a:graphicData>
        </a:graphic>
      </p:graphicFrame>
    </p:spTree>
    <p:extLst>
      <p:ext uri="{BB962C8B-B14F-4D97-AF65-F5344CB8AC3E}">
        <p14:creationId xmlns:p14="http://schemas.microsoft.com/office/powerpoint/2010/main" val="32931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SFM introduction</a:t>
            </a:r>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418463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Opportunity (Study case) </a:t>
            </a:r>
          </a:p>
        </p:txBody>
      </p:sp>
      <p:sp>
        <p:nvSpPr>
          <p:cNvPr id="3" name="Plassholder for innhold 2"/>
          <p:cNvSpPr>
            <a:spLocks noGrp="1"/>
          </p:cNvSpPr>
          <p:nvPr>
            <p:ph sz="half" idx="1"/>
          </p:nvPr>
        </p:nvSpPr>
        <p:spPr/>
        <p:txBody>
          <a:bodyPr/>
          <a:lstStyle/>
          <a:p>
            <a:endParaRPr lang="en-GB" dirty="0"/>
          </a:p>
        </p:txBody>
      </p:sp>
      <p:sp>
        <p:nvSpPr>
          <p:cNvPr id="4" name="Plassholder for innhold 3"/>
          <p:cNvSpPr>
            <a:spLocks noGrp="1"/>
          </p:cNvSpPr>
          <p:nvPr>
            <p:ph sz="half" idx="2"/>
          </p:nvPr>
        </p:nvSpPr>
        <p:spPr/>
        <p:txBody>
          <a:bodyPr/>
          <a:lstStyle/>
          <a:p>
            <a:endParaRPr lang="en-GB"/>
          </a:p>
        </p:txBody>
      </p:sp>
    </p:spTree>
    <p:extLst>
      <p:ext uri="{BB962C8B-B14F-4D97-AF65-F5344CB8AC3E}">
        <p14:creationId xmlns:p14="http://schemas.microsoft.com/office/powerpoint/2010/main" val="77183242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581</Words>
  <Application>Microsoft Office PowerPoint</Application>
  <PresentationFormat>Widescreen</PresentationFormat>
  <Paragraphs>162</Paragraphs>
  <Slides>29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SimSun</vt:lpstr>
      <vt:lpstr>SimSun</vt:lpstr>
      <vt:lpstr>Arial</vt:lpstr>
      <vt:lpstr>Calibri</vt:lpstr>
      <vt:lpstr>Calibri Light</vt:lpstr>
      <vt:lpstr>DengXian</vt:lpstr>
      <vt:lpstr>Times New Roman</vt:lpstr>
      <vt:lpstr>Office-tema</vt:lpstr>
      <vt:lpstr>Microsoft Visio Drawing</vt:lpstr>
      <vt:lpstr>SFM</vt:lpstr>
      <vt:lpstr>Smart Facility Management</vt:lpstr>
      <vt:lpstr>Project management</vt:lpstr>
      <vt:lpstr>Taxonomy</vt:lpstr>
      <vt:lpstr>WBS</vt:lpstr>
      <vt:lpstr>Gantt Chart</vt:lpstr>
      <vt:lpstr>Risk management</vt:lpstr>
      <vt:lpstr>SFM introduction</vt:lpstr>
      <vt:lpstr>Opportunity (Study case) </vt:lpstr>
      <vt:lpstr>Current HVAC</vt:lpstr>
      <vt:lpstr>Stakeholders</vt:lpstr>
      <vt:lpstr>Survey analysis </vt:lpstr>
      <vt:lpstr>Survey analysis </vt:lpstr>
      <vt:lpstr>CONOPS</vt:lpstr>
      <vt:lpstr>Design concepts</vt:lpstr>
      <vt:lpstr>System requirement</vt:lpstr>
      <vt:lpstr>System requirement</vt:lpstr>
      <vt:lpstr>Functional analysis</vt:lpstr>
      <vt:lpstr>Function Block Diagram</vt:lpstr>
      <vt:lpstr>Function Block Diagram</vt:lpstr>
      <vt:lpstr>IDEF0</vt:lpstr>
      <vt:lpstr>User Interface</vt:lpstr>
      <vt:lpstr>User Interface</vt:lpstr>
      <vt:lpstr>HW block diagram</vt:lpstr>
      <vt:lpstr>Bill of materials (BoM)</vt:lpstr>
      <vt:lpstr>Documents</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Håkon Hedlund</dc:creator>
  <cp:lastModifiedBy>AS</cp:lastModifiedBy>
  <cp:revision>20</cp:revision>
  <dcterms:created xsi:type="dcterms:W3CDTF">2016-05-09T08:08:16Z</dcterms:created>
  <dcterms:modified xsi:type="dcterms:W3CDTF">2016-05-14T10:53:57Z</dcterms:modified>
</cp:coreProperties>
</file>