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3" r:id="rId4"/>
    <p:sldId id="294" r:id="rId5"/>
    <p:sldId id="266" r:id="rId6"/>
    <p:sldId id="262" r:id="rId7"/>
    <p:sldId id="261" r:id="rId8"/>
    <p:sldId id="267" r:id="rId9"/>
    <p:sldId id="269" r:id="rId10"/>
    <p:sldId id="298" r:id="rId11"/>
    <p:sldId id="291" r:id="rId12"/>
    <p:sldId id="292" r:id="rId13"/>
    <p:sldId id="295" r:id="rId14"/>
    <p:sldId id="296" r:id="rId15"/>
    <p:sldId id="297" r:id="rId16"/>
    <p:sldId id="281" r:id="rId17"/>
    <p:sldId id="282" r:id="rId18"/>
    <p:sldId id="283" r:id="rId19"/>
    <p:sldId id="284" r:id="rId20"/>
    <p:sldId id="285" r:id="rId21"/>
    <p:sldId id="286" r:id="rId22"/>
    <p:sldId id="287" r:id="rId23"/>
    <p:sldId id="288" r:id="rId24"/>
    <p:sldId id="275" r:id="rId25"/>
    <p:sldId id="276" r:id="rId26"/>
    <p:sldId id="277" r:id="rId27"/>
    <p:sldId id="278" r:id="rId28"/>
    <p:sldId id="279" r:id="rId29"/>
    <p:sldId id="28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9EA6962-68C0-468D-8B59-43C15FB7F76F}">
          <p14:sldIdLst>
            <p14:sldId id="256"/>
            <p14:sldId id="257"/>
            <p14:sldId id="293"/>
            <p14:sldId id="294"/>
            <p14:sldId id="266"/>
            <p14:sldId id="262"/>
          </p14:sldIdLst>
        </p14:section>
        <p14:section name="Project management" id="{08AA6E9F-DA7A-4B5D-B493-90F909C6E000}">
          <p14:sldIdLst>
            <p14:sldId id="261"/>
            <p14:sldId id="267"/>
          </p14:sldIdLst>
        </p14:section>
        <p14:section name="SE framework" id="{04B3E185-9274-4CD7-B4A1-59E53762B6AF}">
          <p14:sldIdLst>
            <p14:sldId id="269"/>
            <p14:sldId id="298"/>
            <p14:sldId id="291"/>
            <p14:sldId id="292"/>
            <p14:sldId id="295"/>
            <p14:sldId id="296"/>
            <p14:sldId id="297"/>
            <p14:sldId id="281"/>
            <p14:sldId id="282"/>
            <p14:sldId id="283"/>
            <p14:sldId id="284"/>
            <p14:sldId id="285"/>
            <p14:sldId id="286"/>
            <p14:sldId id="287"/>
            <p14:sldId id="288"/>
            <p14:sldId id="275"/>
            <p14:sldId id="276"/>
            <p14:sldId id="277"/>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41" autoAdjust="0"/>
    <p:restoredTop sz="94660"/>
  </p:normalViewPr>
  <p:slideViewPr>
    <p:cSldViewPr snapToGrid="0">
      <p:cViewPr varScale="1">
        <p:scale>
          <a:sx n="69" d="100"/>
          <a:sy n="69" d="100"/>
        </p:scale>
        <p:origin x="7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endParaRPr lang="en-GB"/>
          </a:p>
        </p:txBody>
      </p:sp>
      <p:sp>
        <p:nvSpPr>
          <p:cNvPr id="3" name="Undertit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endParaRPr lang="en-GB"/>
          </a:p>
        </p:txBody>
      </p:sp>
      <p:sp>
        <p:nvSpPr>
          <p:cNvPr id="4" name="Plassholder for dato 3"/>
          <p:cNvSpPr>
            <a:spLocks noGrp="1"/>
          </p:cNvSpPr>
          <p:nvPr>
            <p:ph type="dt" sz="half" idx="10"/>
          </p:nvPr>
        </p:nvSpPr>
        <p:spPr/>
        <p:txBody>
          <a:bodyPr/>
          <a:lstStyle/>
          <a:p>
            <a:fld id="{E2ABF746-FCCE-4F9E-8710-84D5424B3A70}" type="datetimeFigureOut">
              <a:rPr lang="en-GB" smtClean="0"/>
              <a:t>16/05/2016</a:t>
            </a:fld>
            <a:endParaRPr lang="en-GB"/>
          </a:p>
        </p:txBody>
      </p:sp>
      <p:sp>
        <p:nvSpPr>
          <p:cNvPr id="5" name="Plassholder for bunntekst 4"/>
          <p:cNvSpPr>
            <a:spLocks noGrp="1"/>
          </p:cNvSpPr>
          <p:nvPr>
            <p:ph type="ftr" sz="quarter" idx="11"/>
          </p:nvPr>
        </p:nvSpPr>
        <p:spPr/>
        <p:txBody>
          <a:bodyPr/>
          <a:lstStyle/>
          <a:p>
            <a:endParaRPr lang="en-GB"/>
          </a:p>
        </p:txBody>
      </p:sp>
      <p:sp>
        <p:nvSpPr>
          <p:cNvPr id="6" name="Plassholder for lysbildenumm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1364348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endParaRPr lang="en-GB"/>
          </a:p>
        </p:txBody>
      </p:sp>
      <p:sp>
        <p:nvSpPr>
          <p:cNvPr id="3" name="Plassholder for loddrett tekst 2"/>
          <p:cNvSpPr>
            <a:spLocks noGrp="1"/>
          </p:cNvSpPr>
          <p:nvPr>
            <p:ph type="body" orient="vert" idx="1"/>
          </p:nvPr>
        </p:nvSpPr>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GB"/>
          </a:p>
        </p:txBody>
      </p:sp>
      <p:sp>
        <p:nvSpPr>
          <p:cNvPr id="4" name="Plassholder for dato 3"/>
          <p:cNvSpPr>
            <a:spLocks noGrp="1"/>
          </p:cNvSpPr>
          <p:nvPr>
            <p:ph type="dt" sz="half" idx="10"/>
          </p:nvPr>
        </p:nvSpPr>
        <p:spPr/>
        <p:txBody>
          <a:bodyPr/>
          <a:lstStyle/>
          <a:p>
            <a:fld id="{E2ABF746-FCCE-4F9E-8710-84D5424B3A70}" type="datetimeFigureOut">
              <a:rPr lang="en-GB" smtClean="0"/>
              <a:t>16/05/2016</a:t>
            </a:fld>
            <a:endParaRPr lang="en-GB"/>
          </a:p>
        </p:txBody>
      </p:sp>
      <p:sp>
        <p:nvSpPr>
          <p:cNvPr id="5" name="Plassholder for bunntekst 4"/>
          <p:cNvSpPr>
            <a:spLocks noGrp="1"/>
          </p:cNvSpPr>
          <p:nvPr>
            <p:ph type="ftr" sz="quarter" idx="11"/>
          </p:nvPr>
        </p:nvSpPr>
        <p:spPr/>
        <p:txBody>
          <a:bodyPr/>
          <a:lstStyle/>
          <a:p>
            <a:endParaRPr lang="en-GB"/>
          </a:p>
        </p:txBody>
      </p:sp>
      <p:sp>
        <p:nvSpPr>
          <p:cNvPr id="6" name="Plassholder for lysbildenumm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3804920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8724900" y="365125"/>
            <a:ext cx="2628900" cy="5811838"/>
          </a:xfrm>
        </p:spPr>
        <p:txBody>
          <a:bodyPr vert="eaVert"/>
          <a:lstStyle/>
          <a:p>
            <a:r>
              <a:rPr lang="nb-NO"/>
              <a:t>Klikk for å redigere tittelstil</a:t>
            </a:r>
            <a:endParaRPr lang="en-GB"/>
          </a:p>
        </p:txBody>
      </p:sp>
      <p:sp>
        <p:nvSpPr>
          <p:cNvPr id="3" name="Plassholder for loddrett tekst 2"/>
          <p:cNvSpPr>
            <a:spLocks noGrp="1"/>
          </p:cNvSpPr>
          <p:nvPr>
            <p:ph type="body" orient="vert" idx="1"/>
          </p:nvPr>
        </p:nvSpPr>
        <p:spPr>
          <a:xfrm>
            <a:off x="838200" y="365125"/>
            <a:ext cx="7734300" cy="5811838"/>
          </a:xfrm>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GB"/>
          </a:p>
        </p:txBody>
      </p:sp>
      <p:sp>
        <p:nvSpPr>
          <p:cNvPr id="4" name="Plassholder for dato 3"/>
          <p:cNvSpPr>
            <a:spLocks noGrp="1"/>
          </p:cNvSpPr>
          <p:nvPr>
            <p:ph type="dt" sz="half" idx="10"/>
          </p:nvPr>
        </p:nvSpPr>
        <p:spPr/>
        <p:txBody>
          <a:bodyPr/>
          <a:lstStyle/>
          <a:p>
            <a:fld id="{E2ABF746-FCCE-4F9E-8710-84D5424B3A70}" type="datetimeFigureOut">
              <a:rPr lang="en-GB" smtClean="0"/>
              <a:t>16/05/2016</a:t>
            </a:fld>
            <a:endParaRPr lang="en-GB"/>
          </a:p>
        </p:txBody>
      </p:sp>
      <p:sp>
        <p:nvSpPr>
          <p:cNvPr id="5" name="Plassholder for bunntekst 4"/>
          <p:cNvSpPr>
            <a:spLocks noGrp="1"/>
          </p:cNvSpPr>
          <p:nvPr>
            <p:ph type="ftr" sz="quarter" idx="11"/>
          </p:nvPr>
        </p:nvSpPr>
        <p:spPr/>
        <p:txBody>
          <a:bodyPr/>
          <a:lstStyle/>
          <a:p>
            <a:endParaRPr lang="en-GB"/>
          </a:p>
        </p:txBody>
      </p:sp>
      <p:sp>
        <p:nvSpPr>
          <p:cNvPr id="6" name="Plassholder for lysbildenumm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3734190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endParaRPr lang="en-GB"/>
          </a:p>
        </p:txBody>
      </p:sp>
      <p:sp>
        <p:nvSpPr>
          <p:cNvPr id="3" name="Plassholder for innhold 2"/>
          <p:cNvSpPr>
            <a:spLocks noGrp="1"/>
          </p:cNvSpPr>
          <p:nvPr>
            <p:ph idx="1"/>
          </p:nvPr>
        </p:nvSpPr>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GB"/>
          </a:p>
        </p:txBody>
      </p:sp>
      <p:sp>
        <p:nvSpPr>
          <p:cNvPr id="4" name="Plassholder for dato 3"/>
          <p:cNvSpPr>
            <a:spLocks noGrp="1"/>
          </p:cNvSpPr>
          <p:nvPr>
            <p:ph type="dt" sz="half" idx="10"/>
          </p:nvPr>
        </p:nvSpPr>
        <p:spPr/>
        <p:txBody>
          <a:bodyPr/>
          <a:lstStyle/>
          <a:p>
            <a:fld id="{E2ABF746-FCCE-4F9E-8710-84D5424B3A70}" type="datetimeFigureOut">
              <a:rPr lang="en-GB" smtClean="0"/>
              <a:t>16/05/2016</a:t>
            </a:fld>
            <a:endParaRPr lang="en-GB"/>
          </a:p>
        </p:txBody>
      </p:sp>
      <p:sp>
        <p:nvSpPr>
          <p:cNvPr id="5" name="Plassholder for bunntekst 4"/>
          <p:cNvSpPr>
            <a:spLocks noGrp="1"/>
          </p:cNvSpPr>
          <p:nvPr>
            <p:ph type="ftr" sz="quarter" idx="11"/>
          </p:nvPr>
        </p:nvSpPr>
        <p:spPr/>
        <p:txBody>
          <a:bodyPr/>
          <a:lstStyle/>
          <a:p>
            <a:endParaRPr lang="en-GB"/>
          </a:p>
        </p:txBody>
      </p:sp>
      <p:sp>
        <p:nvSpPr>
          <p:cNvPr id="6" name="Plassholder for lysbildenumm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1152975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p:cNvSpPr>
            <a:spLocks noGrp="1"/>
          </p:cNvSpPr>
          <p:nvPr>
            <p:ph type="title"/>
          </p:nvPr>
        </p:nvSpPr>
        <p:spPr>
          <a:xfrm>
            <a:off x="831850" y="1709738"/>
            <a:ext cx="10515600" cy="2852737"/>
          </a:xfrm>
        </p:spPr>
        <p:txBody>
          <a:bodyPr anchor="b"/>
          <a:lstStyle>
            <a:lvl1pPr>
              <a:defRPr sz="6000"/>
            </a:lvl1pPr>
          </a:lstStyle>
          <a:p>
            <a:r>
              <a:rPr lang="nb-NO"/>
              <a:t>Klikk for å redigere tittelstil</a:t>
            </a:r>
            <a:endParaRPr lang="en-GB"/>
          </a:p>
        </p:txBody>
      </p:sp>
      <p:sp>
        <p:nvSpPr>
          <p:cNvPr id="3" name="Plassholder f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a:t>Rediger tekststiler i malen</a:t>
            </a:r>
          </a:p>
        </p:txBody>
      </p:sp>
      <p:sp>
        <p:nvSpPr>
          <p:cNvPr id="4" name="Plassholder for dato 3"/>
          <p:cNvSpPr>
            <a:spLocks noGrp="1"/>
          </p:cNvSpPr>
          <p:nvPr>
            <p:ph type="dt" sz="half" idx="10"/>
          </p:nvPr>
        </p:nvSpPr>
        <p:spPr/>
        <p:txBody>
          <a:bodyPr/>
          <a:lstStyle/>
          <a:p>
            <a:fld id="{E2ABF746-FCCE-4F9E-8710-84D5424B3A70}" type="datetimeFigureOut">
              <a:rPr lang="en-GB" smtClean="0"/>
              <a:t>16/05/2016</a:t>
            </a:fld>
            <a:endParaRPr lang="en-GB"/>
          </a:p>
        </p:txBody>
      </p:sp>
      <p:sp>
        <p:nvSpPr>
          <p:cNvPr id="5" name="Plassholder for bunntekst 4"/>
          <p:cNvSpPr>
            <a:spLocks noGrp="1"/>
          </p:cNvSpPr>
          <p:nvPr>
            <p:ph type="ftr" sz="quarter" idx="11"/>
          </p:nvPr>
        </p:nvSpPr>
        <p:spPr/>
        <p:txBody>
          <a:bodyPr/>
          <a:lstStyle/>
          <a:p>
            <a:endParaRPr lang="en-GB"/>
          </a:p>
        </p:txBody>
      </p:sp>
      <p:sp>
        <p:nvSpPr>
          <p:cNvPr id="6" name="Plassholder for lysbildenumm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62793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endParaRPr lang="en-GB"/>
          </a:p>
        </p:txBody>
      </p:sp>
      <p:sp>
        <p:nvSpPr>
          <p:cNvPr id="3" name="Plassholder for innhold 2"/>
          <p:cNvSpPr>
            <a:spLocks noGrp="1"/>
          </p:cNvSpPr>
          <p:nvPr>
            <p:ph sz="half" idx="1"/>
          </p:nvPr>
        </p:nvSpPr>
        <p:spPr>
          <a:xfrm>
            <a:off x="838200" y="1825625"/>
            <a:ext cx="5181600" cy="435133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GB"/>
          </a:p>
        </p:txBody>
      </p:sp>
      <p:sp>
        <p:nvSpPr>
          <p:cNvPr id="4" name="Plassholder for innhold 3"/>
          <p:cNvSpPr>
            <a:spLocks noGrp="1"/>
          </p:cNvSpPr>
          <p:nvPr>
            <p:ph sz="half" idx="2"/>
          </p:nvPr>
        </p:nvSpPr>
        <p:spPr>
          <a:xfrm>
            <a:off x="6172200" y="1825625"/>
            <a:ext cx="5181600" cy="435133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GB"/>
          </a:p>
        </p:txBody>
      </p:sp>
      <p:sp>
        <p:nvSpPr>
          <p:cNvPr id="5" name="Plassholder for dato 4"/>
          <p:cNvSpPr>
            <a:spLocks noGrp="1"/>
          </p:cNvSpPr>
          <p:nvPr>
            <p:ph type="dt" sz="half" idx="10"/>
          </p:nvPr>
        </p:nvSpPr>
        <p:spPr/>
        <p:txBody>
          <a:bodyPr/>
          <a:lstStyle/>
          <a:p>
            <a:fld id="{E2ABF746-FCCE-4F9E-8710-84D5424B3A70}" type="datetimeFigureOut">
              <a:rPr lang="en-GB" smtClean="0"/>
              <a:t>16/05/2016</a:t>
            </a:fld>
            <a:endParaRPr lang="en-GB"/>
          </a:p>
        </p:txBody>
      </p:sp>
      <p:sp>
        <p:nvSpPr>
          <p:cNvPr id="6" name="Plassholder for bunntekst 5"/>
          <p:cNvSpPr>
            <a:spLocks noGrp="1"/>
          </p:cNvSpPr>
          <p:nvPr>
            <p:ph type="ftr" sz="quarter" idx="11"/>
          </p:nvPr>
        </p:nvSpPr>
        <p:spPr/>
        <p:txBody>
          <a:bodyPr/>
          <a:lstStyle/>
          <a:p>
            <a:endParaRPr lang="en-GB"/>
          </a:p>
        </p:txBody>
      </p:sp>
      <p:sp>
        <p:nvSpPr>
          <p:cNvPr id="7" name="Plassholder for lysbildenummer 6"/>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1196280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a:xfrm>
            <a:off x="839788" y="365125"/>
            <a:ext cx="10515600" cy="1325563"/>
          </a:xfrm>
        </p:spPr>
        <p:txBody>
          <a:bodyPr/>
          <a:lstStyle/>
          <a:p>
            <a:r>
              <a:rPr lang="nb-NO"/>
              <a:t>Klikk for å redigere tittelstil</a:t>
            </a:r>
            <a:endParaRPr lang="en-GB"/>
          </a:p>
        </p:txBody>
      </p:sp>
      <p:sp>
        <p:nvSpPr>
          <p:cNvPr id="3" name="Plassholder f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4" name="Plassholder for innhold 3"/>
          <p:cNvSpPr>
            <a:spLocks noGrp="1"/>
          </p:cNvSpPr>
          <p:nvPr>
            <p:ph sz="half" idx="2"/>
          </p:nvPr>
        </p:nvSpPr>
        <p:spPr>
          <a:xfrm>
            <a:off x="839788" y="2505075"/>
            <a:ext cx="5157787" cy="368458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GB"/>
          </a:p>
        </p:txBody>
      </p:sp>
      <p:sp>
        <p:nvSpPr>
          <p:cNvPr id="5" name="Plassholder f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6" name="Plassholder for innhold 5"/>
          <p:cNvSpPr>
            <a:spLocks noGrp="1"/>
          </p:cNvSpPr>
          <p:nvPr>
            <p:ph sz="quarter" idx="4"/>
          </p:nvPr>
        </p:nvSpPr>
        <p:spPr>
          <a:xfrm>
            <a:off x="6172200" y="2505075"/>
            <a:ext cx="5183188" cy="368458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GB"/>
          </a:p>
        </p:txBody>
      </p:sp>
      <p:sp>
        <p:nvSpPr>
          <p:cNvPr id="7" name="Plassholder for dato 6"/>
          <p:cNvSpPr>
            <a:spLocks noGrp="1"/>
          </p:cNvSpPr>
          <p:nvPr>
            <p:ph type="dt" sz="half" idx="10"/>
          </p:nvPr>
        </p:nvSpPr>
        <p:spPr/>
        <p:txBody>
          <a:bodyPr/>
          <a:lstStyle/>
          <a:p>
            <a:fld id="{E2ABF746-FCCE-4F9E-8710-84D5424B3A70}" type="datetimeFigureOut">
              <a:rPr lang="en-GB" smtClean="0"/>
              <a:t>16/05/2016</a:t>
            </a:fld>
            <a:endParaRPr lang="en-GB"/>
          </a:p>
        </p:txBody>
      </p:sp>
      <p:sp>
        <p:nvSpPr>
          <p:cNvPr id="8" name="Plassholder for bunntekst 7"/>
          <p:cNvSpPr>
            <a:spLocks noGrp="1"/>
          </p:cNvSpPr>
          <p:nvPr>
            <p:ph type="ftr" sz="quarter" idx="11"/>
          </p:nvPr>
        </p:nvSpPr>
        <p:spPr/>
        <p:txBody>
          <a:bodyPr/>
          <a:lstStyle/>
          <a:p>
            <a:endParaRPr lang="en-GB"/>
          </a:p>
        </p:txBody>
      </p:sp>
      <p:sp>
        <p:nvSpPr>
          <p:cNvPr id="9" name="Plassholder for lysbildenummer 8"/>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449045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endParaRPr lang="en-GB"/>
          </a:p>
        </p:txBody>
      </p:sp>
      <p:sp>
        <p:nvSpPr>
          <p:cNvPr id="3" name="Plassholder for dato 2"/>
          <p:cNvSpPr>
            <a:spLocks noGrp="1"/>
          </p:cNvSpPr>
          <p:nvPr>
            <p:ph type="dt" sz="half" idx="10"/>
          </p:nvPr>
        </p:nvSpPr>
        <p:spPr/>
        <p:txBody>
          <a:bodyPr/>
          <a:lstStyle/>
          <a:p>
            <a:fld id="{E2ABF746-FCCE-4F9E-8710-84D5424B3A70}" type="datetimeFigureOut">
              <a:rPr lang="en-GB" smtClean="0"/>
              <a:t>16/05/2016</a:t>
            </a:fld>
            <a:endParaRPr lang="en-GB"/>
          </a:p>
        </p:txBody>
      </p:sp>
      <p:sp>
        <p:nvSpPr>
          <p:cNvPr id="4" name="Plassholder for bunntekst 3"/>
          <p:cNvSpPr>
            <a:spLocks noGrp="1"/>
          </p:cNvSpPr>
          <p:nvPr>
            <p:ph type="ftr" sz="quarter" idx="11"/>
          </p:nvPr>
        </p:nvSpPr>
        <p:spPr/>
        <p:txBody>
          <a:bodyPr/>
          <a:lstStyle/>
          <a:p>
            <a:endParaRPr lang="en-GB"/>
          </a:p>
        </p:txBody>
      </p:sp>
      <p:sp>
        <p:nvSpPr>
          <p:cNvPr id="5" name="Plassholder for lysbildenummer 4"/>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334038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E2ABF746-FCCE-4F9E-8710-84D5424B3A70}" type="datetimeFigureOut">
              <a:rPr lang="en-GB" smtClean="0"/>
              <a:t>16/05/2016</a:t>
            </a:fld>
            <a:endParaRPr lang="en-GB"/>
          </a:p>
        </p:txBody>
      </p:sp>
      <p:sp>
        <p:nvSpPr>
          <p:cNvPr id="3" name="Plassholder for bunntekst 2"/>
          <p:cNvSpPr>
            <a:spLocks noGrp="1"/>
          </p:cNvSpPr>
          <p:nvPr>
            <p:ph type="ftr" sz="quarter" idx="11"/>
          </p:nvPr>
        </p:nvSpPr>
        <p:spPr/>
        <p:txBody>
          <a:bodyPr/>
          <a:lstStyle/>
          <a:p>
            <a:endParaRPr lang="en-GB"/>
          </a:p>
        </p:txBody>
      </p:sp>
      <p:sp>
        <p:nvSpPr>
          <p:cNvPr id="4" name="Plassholder for lysbildenummer 3"/>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60917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3932237" cy="1600200"/>
          </a:xfrm>
        </p:spPr>
        <p:txBody>
          <a:bodyPr anchor="b"/>
          <a:lstStyle>
            <a:lvl1pPr>
              <a:defRPr sz="3200"/>
            </a:lvl1pPr>
          </a:lstStyle>
          <a:p>
            <a:r>
              <a:rPr lang="nb-NO"/>
              <a:t>Klikk for å redigere tittelstil</a:t>
            </a:r>
            <a:endParaRPr lang="en-GB"/>
          </a:p>
        </p:txBody>
      </p:sp>
      <p:sp>
        <p:nvSpPr>
          <p:cNvPr id="3" name="Plassholder for innhol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GB"/>
          </a:p>
        </p:txBody>
      </p:sp>
      <p:sp>
        <p:nvSpPr>
          <p:cNvPr id="4" name="Plassholder f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Rediger tekststiler i malen</a:t>
            </a:r>
          </a:p>
        </p:txBody>
      </p:sp>
      <p:sp>
        <p:nvSpPr>
          <p:cNvPr id="5" name="Plassholder for dato 4"/>
          <p:cNvSpPr>
            <a:spLocks noGrp="1"/>
          </p:cNvSpPr>
          <p:nvPr>
            <p:ph type="dt" sz="half" idx="10"/>
          </p:nvPr>
        </p:nvSpPr>
        <p:spPr/>
        <p:txBody>
          <a:bodyPr/>
          <a:lstStyle/>
          <a:p>
            <a:fld id="{E2ABF746-FCCE-4F9E-8710-84D5424B3A70}" type="datetimeFigureOut">
              <a:rPr lang="en-GB" smtClean="0"/>
              <a:t>16/05/2016</a:t>
            </a:fld>
            <a:endParaRPr lang="en-GB"/>
          </a:p>
        </p:txBody>
      </p:sp>
      <p:sp>
        <p:nvSpPr>
          <p:cNvPr id="6" name="Plassholder for bunntekst 5"/>
          <p:cNvSpPr>
            <a:spLocks noGrp="1"/>
          </p:cNvSpPr>
          <p:nvPr>
            <p:ph type="ftr" sz="quarter" idx="11"/>
          </p:nvPr>
        </p:nvSpPr>
        <p:spPr/>
        <p:txBody>
          <a:bodyPr/>
          <a:lstStyle/>
          <a:p>
            <a:endParaRPr lang="en-GB"/>
          </a:p>
        </p:txBody>
      </p:sp>
      <p:sp>
        <p:nvSpPr>
          <p:cNvPr id="7" name="Plassholder for lysbildenummer 6"/>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418137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3932237" cy="1600200"/>
          </a:xfrm>
        </p:spPr>
        <p:txBody>
          <a:bodyPr anchor="b"/>
          <a:lstStyle>
            <a:lvl1pPr>
              <a:defRPr sz="3200"/>
            </a:lvl1pPr>
          </a:lstStyle>
          <a:p>
            <a:r>
              <a:rPr lang="nb-NO"/>
              <a:t>Klikk for å redigere tittelstil</a:t>
            </a:r>
            <a:endParaRPr lang="en-GB"/>
          </a:p>
        </p:txBody>
      </p:sp>
      <p:sp>
        <p:nvSpPr>
          <p:cNvPr id="3" name="Plassholder for bild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Plassholder f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Rediger tekststiler i malen</a:t>
            </a:r>
          </a:p>
        </p:txBody>
      </p:sp>
      <p:sp>
        <p:nvSpPr>
          <p:cNvPr id="5" name="Plassholder for dato 4"/>
          <p:cNvSpPr>
            <a:spLocks noGrp="1"/>
          </p:cNvSpPr>
          <p:nvPr>
            <p:ph type="dt" sz="half" idx="10"/>
          </p:nvPr>
        </p:nvSpPr>
        <p:spPr/>
        <p:txBody>
          <a:bodyPr/>
          <a:lstStyle/>
          <a:p>
            <a:fld id="{E2ABF746-FCCE-4F9E-8710-84D5424B3A70}" type="datetimeFigureOut">
              <a:rPr lang="en-GB" smtClean="0"/>
              <a:t>16/05/2016</a:t>
            </a:fld>
            <a:endParaRPr lang="en-GB"/>
          </a:p>
        </p:txBody>
      </p:sp>
      <p:sp>
        <p:nvSpPr>
          <p:cNvPr id="6" name="Plassholder for bunntekst 5"/>
          <p:cNvSpPr>
            <a:spLocks noGrp="1"/>
          </p:cNvSpPr>
          <p:nvPr>
            <p:ph type="ftr" sz="quarter" idx="11"/>
          </p:nvPr>
        </p:nvSpPr>
        <p:spPr/>
        <p:txBody>
          <a:bodyPr/>
          <a:lstStyle/>
          <a:p>
            <a:endParaRPr lang="en-GB"/>
          </a:p>
        </p:txBody>
      </p:sp>
      <p:sp>
        <p:nvSpPr>
          <p:cNvPr id="7" name="Plassholder for lysbildenummer 6"/>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3891986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endParaRPr lang="en-GB"/>
          </a:p>
        </p:txBody>
      </p:sp>
      <p:sp>
        <p:nvSpPr>
          <p:cNvPr id="3" name="Plassholder f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GB"/>
          </a:p>
        </p:txBody>
      </p:sp>
      <p:sp>
        <p:nvSpPr>
          <p:cNvPr id="4" name="Plassholder for dato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ABF746-FCCE-4F9E-8710-84D5424B3A70}" type="datetimeFigureOut">
              <a:rPr lang="en-GB" smtClean="0"/>
              <a:t>16/05/2016</a:t>
            </a:fld>
            <a:endParaRPr lang="en-GB"/>
          </a:p>
        </p:txBody>
      </p:sp>
      <p:sp>
        <p:nvSpPr>
          <p:cNvPr id="5" name="Plassholder for bunn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Plassholder for lysbilde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4A188-82D1-4EB2-88FD-73009A1FE69F}" type="slidenum">
              <a:rPr lang="en-GB" smtClean="0"/>
              <a:t>‹#›</a:t>
            </a:fld>
            <a:endParaRPr lang="en-GB"/>
          </a:p>
        </p:txBody>
      </p:sp>
    </p:spTree>
    <p:extLst>
      <p:ext uri="{BB962C8B-B14F-4D97-AF65-F5344CB8AC3E}">
        <p14:creationId xmlns:p14="http://schemas.microsoft.com/office/powerpoint/2010/main" val="149801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lstStyle/>
          <a:p>
            <a:r>
              <a:rPr lang="nb-NO" dirty="0"/>
              <a:t>SFM</a:t>
            </a:r>
            <a:endParaRPr lang="en-GB" dirty="0"/>
          </a:p>
        </p:txBody>
      </p:sp>
      <p:sp>
        <p:nvSpPr>
          <p:cNvPr id="3" name="Undertittel 2"/>
          <p:cNvSpPr>
            <a:spLocks noGrp="1"/>
          </p:cNvSpPr>
          <p:nvPr>
            <p:ph type="subTitle" idx="1"/>
          </p:nvPr>
        </p:nvSpPr>
        <p:spPr/>
        <p:txBody>
          <a:bodyPr/>
          <a:lstStyle/>
          <a:p>
            <a:r>
              <a:rPr lang="nb-NO" dirty="0"/>
              <a:t>Smart </a:t>
            </a:r>
            <a:r>
              <a:rPr lang="nb-NO" dirty="0" err="1"/>
              <a:t>facility</a:t>
            </a:r>
            <a:r>
              <a:rPr lang="nb-NO" dirty="0"/>
              <a:t> management</a:t>
            </a:r>
            <a:endParaRPr lang="en-GB" dirty="0"/>
          </a:p>
        </p:txBody>
      </p:sp>
    </p:spTree>
    <p:extLst>
      <p:ext uri="{BB962C8B-B14F-4D97-AF65-F5344CB8AC3E}">
        <p14:creationId xmlns:p14="http://schemas.microsoft.com/office/powerpoint/2010/main" val="692831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Stakeholders</a:t>
            </a:r>
            <a:endParaRPr lang="en-GB" dirty="0"/>
          </a:p>
        </p:txBody>
      </p:sp>
      <p:sp>
        <p:nvSpPr>
          <p:cNvPr id="3" name="Plassholder for innhold 2"/>
          <p:cNvSpPr>
            <a:spLocks noGrp="1"/>
          </p:cNvSpPr>
          <p:nvPr>
            <p:ph sz="half" idx="1"/>
          </p:nvPr>
        </p:nvSpPr>
        <p:spPr/>
        <p:txBody>
          <a:bodyPr/>
          <a:lstStyle/>
          <a:p>
            <a:r>
              <a:rPr lang="en-GB" dirty="0" smtClean="0"/>
              <a:t>Defined five stakeholders</a:t>
            </a:r>
            <a:endParaRPr lang="en-GB" dirty="0"/>
          </a:p>
          <a:p>
            <a:pPr lvl="1"/>
            <a:r>
              <a:rPr lang="en-GB" dirty="0" smtClean="0"/>
              <a:t>Users</a:t>
            </a:r>
          </a:p>
          <a:p>
            <a:pPr lvl="1"/>
            <a:r>
              <a:rPr lang="en-GB" dirty="0" smtClean="0"/>
              <a:t>Facility manager</a:t>
            </a:r>
          </a:p>
          <a:p>
            <a:pPr lvl="1"/>
            <a:r>
              <a:rPr lang="en-GB" dirty="0" smtClean="0"/>
              <a:t>HVAC vendor</a:t>
            </a:r>
          </a:p>
          <a:p>
            <a:pPr lvl="1"/>
            <a:r>
              <a:rPr lang="en-GB" dirty="0" smtClean="0"/>
              <a:t>Estate owner</a:t>
            </a:r>
          </a:p>
          <a:p>
            <a:pPr lvl="1"/>
            <a:r>
              <a:rPr lang="en-GB" dirty="0" smtClean="0"/>
              <a:t>Government</a:t>
            </a:r>
            <a:endParaRPr lang="en-GB" dirty="0" smtClean="0"/>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4007586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Survey analysis </a:t>
            </a:r>
          </a:p>
        </p:txBody>
      </p:sp>
      <p:sp>
        <p:nvSpPr>
          <p:cNvPr id="3" name="Plassholder for innhold 2"/>
          <p:cNvSpPr>
            <a:spLocks noGrp="1"/>
          </p:cNvSpPr>
          <p:nvPr>
            <p:ph sz="half" idx="1"/>
          </p:nvPr>
        </p:nvSpPr>
        <p:spPr/>
        <p:txBody>
          <a:bodyPr>
            <a:normAutofit lnSpcReduction="10000"/>
          </a:bodyPr>
          <a:lstStyle/>
          <a:p>
            <a:r>
              <a:rPr lang="en-GB" dirty="0"/>
              <a:t>63 people questioned, 15 were employees and the rest students</a:t>
            </a:r>
          </a:p>
          <a:p>
            <a:r>
              <a:rPr lang="en-GB" dirty="0"/>
              <a:t>Questionnaires and online survey were used</a:t>
            </a:r>
          </a:p>
          <a:p>
            <a:r>
              <a:rPr lang="en-GB" dirty="0"/>
              <a:t>They were asked questions about age, occupation, how satisfied they were about indoor environment, what they would want to change if they had the chance, and how they want to change it.</a:t>
            </a:r>
          </a:p>
        </p:txBody>
      </p:sp>
      <p:sp>
        <p:nvSpPr>
          <p:cNvPr id="4" name="Plassholder for innhold 3"/>
          <p:cNvSpPr>
            <a:spLocks noGrp="1"/>
          </p:cNvSpPr>
          <p:nvPr>
            <p:ph sz="half" idx="2"/>
          </p:nvPr>
        </p:nvSpPr>
        <p:spPr/>
        <p:txBody>
          <a:bodyPr>
            <a:normAutofit lnSpcReduction="10000"/>
          </a:bodyPr>
          <a:lstStyle/>
          <a:p>
            <a:r>
              <a:rPr lang="en-GB" dirty="0"/>
              <a:t>Results</a:t>
            </a:r>
            <a:br>
              <a:rPr lang="en-GB" dirty="0"/>
            </a:br>
            <a:r>
              <a:rPr lang="en-GB" dirty="0"/>
              <a:t/>
            </a:r>
            <a:br>
              <a:rPr lang="en-GB" dirty="0"/>
            </a:br>
            <a:r>
              <a:rPr lang="en-GB" dirty="0"/>
              <a:t>[picture </a:t>
            </a:r>
            <a:r>
              <a:rPr lang="en-GB"/>
              <a:t>showing satisfaction]</a:t>
            </a:r>
            <a:endParaRPr lang="en-GB" dirty="0"/>
          </a:p>
        </p:txBody>
      </p:sp>
    </p:spTree>
    <p:extLst>
      <p:ext uri="{BB962C8B-B14F-4D97-AF65-F5344CB8AC3E}">
        <p14:creationId xmlns:p14="http://schemas.microsoft.com/office/powerpoint/2010/main" val="4163239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Survey analysis </a:t>
            </a:r>
          </a:p>
        </p:txBody>
      </p:sp>
      <p:pic>
        <p:nvPicPr>
          <p:cNvPr id="5" name="Content Placeholder 4"/>
          <p:cNvPicPr>
            <a:picLocks noGrp="1" noChangeAspect="1"/>
          </p:cNvPicPr>
          <p:nvPr>
            <p:ph sz="half" idx="1"/>
          </p:nvPr>
        </p:nvPicPr>
        <p:blipFill>
          <a:blip r:embed="rId2"/>
          <a:stretch>
            <a:fillRect/>
          </a:stretch>
        </p:blipFill>
        <p:spPr>
          <a:xfrm>
            <a:off x="838200" y="3002899"/>
            <a:ext cx="5181600" cy="1996789"/>
          </a:xfrm>
          <a:prstGeom prst="rect">
            <a:avLst/>
          </a:prstGeom>
        </p:spPr>
      </p:pic>
      <p:pic>
        <p:nvPicPr>
          <p:cNvPr id="6" name="Content Placeholder 5"/>
          <p:cNvPicPr>
            <a:picLocks noGrp="1" noChangeAspect="1"/>
          </p:cNvPicPr>
          <p:nvPr>
            <p:ph sz="half" idx="2"/>
          </p:nvPr>
        </p:nvPicPr>
        <p:blipFill>
          <a:blip r:embed="rId3"/>
          <a:stretch>
            <a:fillRect/>
          </a:stretch>
        </p:blipFill>
        <p:spPr>
          <a:xfrm>
            <a:off x="6172200" y="3336494"/>
            <a:ext cx="5181600" cy="1329599"/>
          </a:xfrm>
          <a:prstGeom prst="rect">
            <a:avLst/>
          </a:prstGeom>
        </p:spPr>
      </p:pic>
    </p:spTree>
    <p:extLst>
      <p:ext uri="{BB962C8B-B14F-4D97-AF65-F5344CB8AC3E}">
        <p14:creationId xmlns:p14="http://schemas.microsoft.com/office/powerpoint/2010/main" val="1631495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CONOPS</a:t>
            </a:r>
            <a:endParaRPr lang="en-GB" dirty="0"/>
          </a:p>
        </p:txBody>
      </p:sp>
      <p:sp>
        <p:nvSpPr>
          <p:cNvPr id="3" name="Plassholder for innhold 2"/>
          <p:cNvSpPr>
            <a:spLocks noGrp="1"/>
          </p:cNvSpPr>
          <p:nvPr>
            <p:ph sz="half" idx="1"/>
          </p:nvPr>
        </p:nvSpPr>
        <p:spPr/>
        <p:txBody>
          <a:bodyPr/>
          <a:lstStyle/>
          <a:p>
            <a:r>
              <a:rPr lang="en-GB" dirty="0" smtClean="0"/>
              <a:t>Justification of change</a:t>
            </a:r>
          </a:p>
          <a:p>
            <a:r>
              <a:rPr lang="en-GB" dirty="0" smtClean="0"/>
              <a:t>General system attributes</a:t>
            </a:r>
          </a:p>
          <a:p>
            <a:pPr lvl="1"/>
            <a:r>
              <a:rPr lang="en-GB" dirty="0" smtClean="0"/>
              <a:t>Cost</a:t>
            </a:r>
          </a:p>
          <a:p>
            <a:pPr lvl="1"/>
            <a:r>
              <a:rPr lang="en-GB" dirty="0" smtClean="0"/>
              <a:t>Stability</a:t>
            </a:r>
          </a:p>
          <a:p>
            <a:pPr lvl="1"/>
            <a:r>
              <a:rPr lang="en-GB" dirty="0" smtClean="0"/>
              <a:t>Efficiency</a:t>
            </a:r>
          </a:p>
          <a:p>
            <a:pPr lvl="1"/>
            <a:r>
              <a:rPr lang="en-GB" dirty="0" smtClean="0"/>
              <a:t>Compatibility</a:t>
            </a:r>
          </a:p>
          <a:p>
            <a:pPr lvl="1"/>
            <a:r>
              <a:rPr lang="en-GB" dirty="0" smtClean="0"/>
              <a:t>Easiness of use</a:t>
            </a:r>
          </a:p>
          <a:p>
            <a:endParaRPr lang="en-GB" dirty="0" smtClean="0"/>
          </a:p>
          <a:p>
            <a:endParaRPr lang="en-GB" dirty="0"/>
          </a:p>
        </p:txBody>
      </p:sp>
      <p:pic>
        <p:nvPicPr>
          <p:cNvPr id="6" name="Picture 6"/>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163490" y="2185850"/>
            <a:ext cx="5601789" cy="3110843"/>
          </a:xfrm>
          <a:prstGeom prst="rect">
            <a:avLst/>
          </a:prstGeom>
        </p:spPr>
      </p:pic>
    </p:spTree>
    <p:extLst>
      <p:ext uri="{BB962C8B-B14F-4D97-AF65-F5344CB8AC3E}">
        <p14:creationId xmlns:p14="http://schemas.microsoft.com/office/powerpoint/2010/main" val="2684306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Selection of preferred design</a:t>
            </a:r>
            <a:endParaRPr lang="en-US" dirty="0"/>
          </a:p>
        </p:txBody>
      </p:sp>
      <p:sp>
        <p:nvSpPr>
          <p:cNvPr id="3" name="Plassholder for innhold 2"/>
          <p:cNvSpPr>
            <a:spLocks noGrp="1"/>
          </p:cNvSpPr>
          <p:nvPr>
            <p:ph sz="half" idx="1"/>
          </p:nvPr>
        </p:nvSpPr>
        <p:spPr/>
        <p:txBody>
          <a:bodyPr/>
          <a:lstStyle/>
          <a:p>
            <a:r>
              <a:rPr lang="nb-NO" dirty="0" smtClean="0"/>
              <a:t>Three design </a:t>
            </a:r>
            <a:r>
              <a:rPr lang="nb-NO" dirty="0" err="1" smtClean="0"/>
              <a:t>concepts</a:t>
            </a:r>
            <a:endParaRPr lang="nb-NO" dirty="0" smtClean="0"/>
          </a:p>
          <a:p>
            <a:pPr lvl="1"/>
            <a:r>
              <a:rPr lang="nb-NO" dirty="0" smtClean="0"/>
              <a:t>Panel </a:t>
            </a:r>
            <a:r>
              <a:rPr lang="nb-NO" dirty="0" err="1" smtClean="0"/>
              <a:t>controller</a:t>
            </a:r>
            <a:endParaRPr lang="nb-NO" dirty="0" smtClean="0"/>
          </a:p>
          <a:p>
            <a:pPr lvl="1"/>
            <a:r>
              <a:rPr lang="nb-NO" dirty="0" smtClean="0"/>
              <a:t>Remote </a:t>
            </a:r>
            <a:r>
              <a:rPr lang="nb-NO" dirty="0" err="1" smtClean="0"/>
              <a:t>controller</a:t>
            </a:r>
            <a:endParaRPr lang="nb-NO" dirty="0" smtClean="0"/>
          </a:p>
          <a:p>
            <a:pPr lvl="1"/>
            <a:r>
              <a:rPr lang="nb-NO" dirty="0" smtClean="0"/>
              <a:t>Mobile </a:t>
            </a:r>
            <a:r>
              <a:rPr lang="nb-NO" dirty="0" err="1" smtClean="0"/>
              <a:t>app</a:t>
            </a:r>
            <a:r>
              <a:rPr lang="nb-NO" dirty="0" smtClean="0"/>
              <a:t> </a:t>
            </a:r>
            <a:r>
              <a:rPr lang="nb-NO" dirty="0" err="1" smtClean="0"/>
              <a:t>controller</a:t>
            </a:r>
            <a:endParaRPr lang="nb-NO" dirty="0" smtClean="0"/>
          </a:p>
          <a:p>
            <a:endParaRPr lang="en-GB" dirty="0"/>
          </a:p>
        </p:txBody>
      </p:sp>
      <p:sp>
        <p:nvSpPr>
          <p:cNvPr id="4" name="Plassholder for innhold 3"/>
          <p:cNvSpPr>
            <a:spLocks noGrp="1"/>
          </p:cNvSpPr>
          <p:nvPr>
            <p:ph sz="half" idx="2"/>
          </p:nvPr>
        </p:nvSpPr>
        <p:spPr/>
        <p:txBody>
          <a:bodyPr/>
          <a:lstStyle/>
          <a:p>
            <a:endParaRPr lang="en-GB" dirty="0"/>
          </a:p>
        </p:txBody>
      </p:sp>
    </p:spTree>
    <p:extLst>
      <p:ext uri="{BB962C8B-B14F-4D97-AF65-F5344CB8AC3E}">
        <p14:creationId xmlns:p14="http://schemas.microsoft.com/office/powerpoint/2010/main" val="36510000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r>
              <a:rPr lang="en-GB" dirty="0" smtClean="0"/>
              <a:t>AHP matrix</a:t>
            </a:r>
            <a:endParaRPr lang="en-GB" dirty="0"/>
          </a:p>
        </p:txBody>
      </p:sp>
      <p:graphicFrame>
        <p:nvGraphicFramePr>
          <p:cNvPr id="9" name="Plassholder for innhold 8"/>
          <p:cNvGraphicFramePr>
            <a:graphicFrameLocks noGrp="1"/>
          </p:cNvGraphicFramePr>
          <p:nvPr>
            <p:ph idx="1"/>
          </p:nvPr>
        </p:nvGraphicFramePr>
        <p:xfrm>
          <a:off x="838199" y="2142310"/>
          <a:ext cx="10439401" cy="3534420"/>
        </p:xfrm>
        <a:graphic>
          <a:graphicData uri="http://schemas.openxmlformats.org/drawingml/2006/table">
            <a:tbl>
              <a:tblPr firstRow="1" firstCol="1" bandRow="1">
                <a:tableStyleId>{5C22544A-7EE6-4342-B048-85BDC9FD1C3A}</a:tableStyleId>
              </a:tblPr>
              <a:tblGrid>
                <a:gridCol w="2064712">
                  <a:extLst>
                    <a:ext uri="{9D8B030D-6E8A-4147-A177-3AD203B41FA5}">
                      <a16:colId xmlns:a16="http://schemas.microsoft.com/office/drawing/2014/main" val="1841127819"/>
                    </a:ext>
                  </a:extLst>
                </a:gridCol>
                <a:gridCol w="1554165">
                  <a:extLst>
                    <a:ext uri="{9D8B030D-6E8A-4147-A177-3AD203B41FA5}">
                      <a16:colId xmlns:a16="http://schemas.microsoft.com/office/drawing/2014/main" val="606849765"/>
                    </a:ext>
                  </a:extLst>
                </a:gridCol>
                <a:gridCol w="1693601">
                  <a:extLst>
                    <a:ext uri="{9D8B030D-6E8A-4147-A177-3AD203B41FA5}">
                      <a16:colId xmlns:a16="http://schemas.microsoft.com/office/drawing/2014/main" val="2495289130"/>
                    </a:ext>
                  </a:extLst>
                </a:gridCol>
                <a:gridCol w="1925278">
                  <a:extLst>
                    <a:ext uri="{9D8B030D-6E8A-4147-A177-3AD203B41FA5}">
                      <a16:colId xmlns:a16="http://schemas.microsoft.com/office/drawing/2014/main" val="1652202491"/>
                    </a:ext>
                  </a:extLst>
                </a:gridCol>
                <a:gridCol w="1693601">
                  <a:extLst>
                    <a:ext uri="{9D8B030D-6E8A-4147-A177-3AD203B41FA5}">
                      <a16:colId xmlns:a16="http://schemas.microsoft.com/office/drawing/2014/main" val="1249014072"/>
                    </a:ext>
                  </a:extLst>
                </a:gridCol>
                <a:gridCol w="1508044">
                  <a:extLst>
                    <a:ext uri="{9D8B030D-6E8A-4147-A177-3AD203B41FA5}">
                      <a16:colId xmlns:a16="http://schemas.microsoft.com/office/drawing/2014/main" val="3488451520"/>
                    </a:ext>
                  </a:extLst>
                </a:gridCol>
              </a:tblGrid>
              <a:tr h="689567">
                <a:tc>
                  <a:txBody>
                    <a:bodyPr/>
                    <a:lstStyle/>
                    <a:p>
                      <a:pPr algn="just">
                        <a:lnSpc>
                          <a:spcPct val="150000"/>
                        </a:lnSpc>
                        <a:spcAft>
                          <a:spcPts val="0"/>
                        </a:spcAft>
                      </a:pPr>
                      <a:r>
                        <a:rPr lang="en-GB" sz="1200">
                          <a:effectLst/>
                        </a:rPr>
                        <a:t> </a:t>
                      </a:r>
                      <a:endParaRPr lang="en-GB"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ctr">
                        <a:lnSpc>
                          <a:spcPct val="150000"/>
                        </a:lnSpc>
                        <a:spcAft>
                          <a:spcPts val="0"/>
                        </a:spcAft>
                      </a:pPr>
                      <a:r>
                        <a:rPr lang="en-GB" sz="1600">
                          <a:effectLst/>
                        </a:rPr>
                        <a:t>Initial cost</a:t>
                      </a:r>
                      <a:endParaRPr lang="en-GB" sz="16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ctr">
                        <a:lnSpc>
                          <a:spcPct val="150000"/>
                        </a:lnSpc>
                        <a:spcAft>
                          <a:spcPts val="0"/>
                        </a:spcAft>
                      </a:pPr>
                      <a:r>
                        <a:rPr lang="en-GB" sz="1600" dirty="0">
                          <a:effectLst/>
                        </a:rPr>
                        <a:t>Life cycle cost</a:t>
                      </a:r>
                      <a:endParaRPr lang="en-GB" sz="16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ctr">
                        <a:lnSpc>
                          <a:spcPct val="150000"/>
                        </a:lnSpc>
                        <a:spcAft>
                          <a:spcPts val="0"/>
                        </a:spcAft>
                      </a:pPr>
                      <a:r>
                        <a:rPr lang="en-GB" sz="1600">
                          <a:effectLst/>
                        </a:rPr>
                        <a:t>Easiness of use</a:t>
                      </a:r>
                      <a:endParaRPr lang="en-GB" sz="16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ctr">
                        <a:lnSpc>
                          <a:spcPct val="150000"/>
                        </a:lnSpc>
                        <a:spcAft>
                          <a:spcPts val="0"/>
                        </a:spcAft>
                      </a:pPr>
                      <a:r>
                        <a:rPr lang="en-GB" sz="1600" dirty="0">
                          <a:effectLst/>
                        </a:rPr>
                        <a:t>Easiness of installing</a:t>
                      </a:r>
                      <a:endParaRPr lang="en-GB" sz="16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lnR w="12700" cap="flat" cmpd="sng" algn="ctr">
                      <a:solidFill>
                        <a:schemeClr val="tx1"/>
                      </a:solidFill>
                      <a:prstDash val="sysDash"/>
                      <a:round/>
                      <a:headEnd type="none" w="med" len="med"/>
                      <a:tailEnd type="none" w="med" len="med"/>
                    </a:lnR>
                  </a:tcPr>
                </a:tc>
                <a:tc>
                  <a:txBody>
                    <a:bodyPr/>
                    <a:lstStyle/>
                    <a:p>
                      <a:pPr algn="ctr">
                        <a:lnSpc>
                          <a:spcPct val="150000"/>
                        </a:lnSpc>
                        <a:spcAft>
                          <a:spcPts val="0"/>
                        </a:spcAft>
                      </a:pPr>
                      <a:r>
                        <a:rPr lang="en-GB" sz="1600" dirty="0" smtClean="0">
                          <a:effectLst/>
                        </a:rPr>
                        <a:t>Weighted </a:t>
                      </a:r>
                      <a:r>
                        <a:rPr lang="en-GB" sz="1600" dirty="0">
                          <a:effectLst/>
                        </a:rPr>
                        <a:t>Evaluation</a:t>
                      </a:r>
                      <a:endParaRPr lang="en-GB" sz="16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lnL w="12700" cap="flat" cmpd="sng" algn="ctr">
                      <a:solidFill>
                        <a:schemeClr val="tx1"/>
                      </a:solidFill>
                      <a:prstDash val="sysDash"/>
                      <a:round/>
                      <a:headEnd type="none" w="med" len="med"/>
                      <a:tailEnd type="none" w="med" len="med"/>
                    </a:lnL>
                  </a:tcPr>
                </a:tc>
                <a:extLst>
                  <a:ext uri="{0D108BD9-81ED-4DB2-BD59-A6C34878D82A}">
                    <a16:rowId xmlns:a16="http://schemas.microsoft.com/office/drawing/2014/main" val="1581320160"/>
                  </a:ext>
                </a:extLst>
              </a:tr>
              <a:tr h="772316">
                <a:tc>
                  <a:txBody>
                    <a:bodyPr/>
                    <a:lstStyle/>
                    <a:p>
                      <a:pPr algn="just">
                        <a:lnSpc>
                          <a:spcPct val="150000"/>
                        </a:lnSpc>
                        <a:spcAft>
                          <a:spcPts val="0"/>
                        </a:spcAft>
                      </a:pPr>
                      <a:r>
                        <a:rPr lang="en-GB" sz="1600" dirty="0">
                          <a:effectLst/>
                        </a:rPr>
                        <a:t>Criteria Weights</a:t>
                      </a:r>
                      <a:endParaRPr lang="en-GB" sz="16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1200">
                          <a:effectLst/>
                        </a:rPr>
                        <a:t>0,0799</a:t>
                      </a:r>
                      <a:endParaRPr lang="en-GB"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1200">
                          <a:effectLst/>
                        </a:rPr>
                        <a:t>0,3000</a:t>
                      </a:r>
                      <a:endParaRPr lang="en-GB"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1200">
                          <a:effectLst/>
                        </a:rPr>
                        <a:t>0,5488</a:t>
                      </a:r>
                      <a:endParaRPr lang="en-GB"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1200" dirty="0">
                          <a:effectLst/>
                        </a:rPr>
                        <a:t>0,0714</a:t>
                      </a:r>
                      <a:endParaRPr lang="en-GB" sz="12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lnR w="12700" cap="flat" cmpd="sng" algn="ctr">
                      <a:solidFill>
                        <a:schemeClr val="tx1"/>
                      </a:solidFill>
                      <a:prstDash val="sysDash"/>
                      <a:round/>
                      <a:headEnd type="none" w="med" len="med"/>
                      <a:tailEnd type="none" w="med" len="med"/>
                    </a:lnR>
                  </a:tcPr>
                </a:tc>
                <a:tc>
                  <a:txBody>
                    <a:bodyPr/>
                    <a:lstStyle/>
                    <a:p>
                      <a:endParaRPr lang="en-GB" dirty="0"/>
                    </a:p>
                  </a:txBody>
                  <a:tcPr marL="68580" marR="68580" marT="0" marB="0">
                    <a:lnL w="12700" cap="flat" cmpd="sng" algn="ctr">
                      <a:solidFill>
                        <a:schemeClr val="tx1"/>
                      </a:solidFill>
                      <a:prstDash val="sysDash"/>
                      <a:round/>
                      <a:headEnd type="none" w="med" len="med"/>
                      <a:tailEnd type="none" w="med" len="med"/>
                    </a:lnL>
                  </a:tcPr>
                </a:tc>
                <a:extLst>
                  <a:ext uri="{0D108BD9-81ED-4DB2-BD59-A6C34878D82A}">
                    <a16:rowId xmlns:a16="http://schemas.microsoft.com/office/drawing/2014/main" val="1462195168"/>
                  </a:ext>
                </a:extLst>
              </a:tr>
              <a:tr h="689900">
                <a:tc>
                  <a:txBody>
                    <a:bodyPr/>
                    <a:lstStyle/>
                    <a:p>
                      <a:pPr algn="just">
                        <a:lnSpc>
                          <a:spcPct val="150000"/>
                        </a:lnSpc>
                        <a:spcAft>
                          <a:spcPts val="0"/>
                        </a:spcAft>
                      </a:pPr>
                      <a:r>
                        <a:rPr lang="en-GB" sz="1600" dirty="0">
                          <a:effectLst/>
                        </a:rPr>
                        <a:t>Panel Control</a:t>
                      </a:r>
                      <a:endParaRPr lang="en-GB" sz="16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1200">
                          <a:effectLst/>
                        </a:rPr>
                        <a:t>0,2114</a:t>
                      </a:r>
                      <a:endParaRPr lang="en-GB"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1200">
                          <a:effectLst/>
                        </a:rPr>
                        <a:t>0,2390</a:t>
                      </a:r>
                      <a:endParaRPr lang="en-GB"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1200">
                          <a:effectLst/>
                        </a:rPr>
                        <a:t>0,6070</a:t>
                      </a:r>
                      <a:endParaRPr lang="en-GB"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1200" dirty="0">
                          <a:effectLst/>
                        </a:rPr>
                        <a:t>0,1429</a:t>
                      </a:r>
                      <a:endParaRPr lang="en-GB" sz="12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lnR w="12700" cap="flat" cmpd="sng" algn="ctr">
                      <a:solidFill>
                        <a:schemeClr val="tx1"/>
                      </a:solidFill>
                      <a:prstDash val="sysDash"/>
                      <a:round/>
                      <a:headEnd type="none" w="med" len="med"/>
                      <a:tailEnd type="none" w="med" len="med"/>
                    </a:lnR>
                  </a:tcPr>
                </a:tc>
                <a:tc>
                  <a:txBody>
                    <a:bodyPr/>
                    <a:lstStyle/>
                    <a:p>
                      <a:pPr algn="just">
                        <a:lnSpc>
                          <a:spcPct val="150000"/>
                        </a:lnSpc>
                        <a:spcAft>
                          <a:spcPts val="0"/>
                        </a:spcAft>
                      </a:pPr>
                      <a:r>
                        <a:rPr lang="en-GB" sz="1200" dirty="0">
                          <a:effectLst/>
                        </a:rPr>
                        <a:t>0,4319</a:t>
                      </a:r>
                      <a:endParaRPr lang="en-GB" sz="12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lnL w="12700" cap="flat" cmpd="sng" algn="ctr">
                      <a:solidFill>
                        <a:schemeClr val="tx1"/>
                      </a:solidFill>
                      <a:prstDash val="sysDash"/>
                      <a:round/>
                      <a:headEnd type="none" w="med" len="med"/>
                      <a:tailEnd type="none" w="med" len="med"/>
                    </a:lnL>
                    <a:solidFill>
                      <a:schemeClr val="accent4">
                        <a:lumMod val="60000"/>
                        <a:lumOff val="40000"/>
                      </a:schemeClr>
                    </a:solidFill>
                  </a:tcPr>
                </a:tc>
                <a:extLst>
                  <a:ext uri="{0D108BD9-81ED-4DB2-BD59-A6C34878D82A}">
                    <a16:rowId xmlns:a16="http://schemas.microsoft.com/office/drawing/2014/main" val="4278557501"/>
                  </a:ext>
                </a:extLst>
              </a:tr>
              <a:tr h="689900">
                <a:tc>
                  <a:txBody>
                    <a:bodyPr/>
                    <a:lstStyle/>
                    <a:p>
                      <a:pPr algn="just">
                        <a:lnSpc>
                          <a:spcPct val="150000"/>
                        </a:lnSpc>
                        <a:spcAft>
                          <a:spcPts val="0"/>
                        </a:spcAft>
                      </a:pPr>
                      <a:r>
                        <a:rPr lang="en-GB" sz="1600" dirty="0">
                          <a:effectLst/>
                        </a:rPr>
                        <a:t>App Control</a:t>
                      </a:r>
                      <a:endParaRPr lang="en-GB" sz="16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1200">
                          <a:effectLst/>
                        </a:rPr>
                        <a:t>0,6864</a:t>
                      </a:r>
                      <a:endParaRPr lang="en-GB"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1200">
                          <a:effectLst/>
                        </a:rPr>
                        <a:t>0,6234</a:t>
                      </a:r>
                      <a:endParaRPr lang="en-GB"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1200">
                          <a:effectLst/>
                        </a:rPr>
                        <a:t>0,0897</a:t>
                      </a:r>
                      <a:endParaRPr lang="en-GB"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1200" dirty="0">
                          <a:effectLst/>
                        </a:rPr>
                        <a:t>0,7143</a:t>
                      </a:r>
                      <a:endParaRPr lang="en-GB" sz="12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lnR w="12700" cap="flat" cmpd="sng" algn="ctr">
                      <a:solidFill>
                        <a:schemeClr val="tx1"/>
                      </a:solidFill>
                      <a:prstDash val="sysDash"/>
                      <a:round/>
                      <a:headEnd type="none" w="med" len="med"/>
                      <a:tailEnd type="none" w="med" len="med"/>
                    </a:lnR>
                  </a:tcPr>
                </a:tc>
                <a:tc>
                  <a:txBody>
                    <a:bodyPr/>
                    <a:lstStyle/>
                    <a:p>
                      <a:pPr algn="just">
                        <a:lnSpc>
                          <a:spcPct val="150000"/>
                        </a:lnSpc>
                        <a:spcAft>
                          <a:spcPts val="0"/>
                        </a:spcAft>
                      </a:pPr>
                      <a:r>
                        <a:rPr lang="en-GB" sz="1200">
                          <a:effectLst/>
                        </a:rPr>
                        <a:t>0,3420</a:t>
                      </a:r>
                      <a:endParaRPr lang="en-GB"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lnL w="12700" cap="flat" cmpd="sng" algn="ctr">
                      <a:solidFill>
                        <a:schemeClr val="tx1"/>
                      </a:solidFill>
                      <a:prstDash val="sysDash"/>
                      <a:round/>
                      <a:headEnd type="none" w="med" len="med"/>
                      <a:tailEnd type="none" w="med" len="med"/>
                    </a:lnL>
                  </a:tcPr>
                </a:tc>
                <a:extLst>
                  <a:ext uri="{0D108BD9-81ED-4DB2-BD59-A6C34878D82A}">
                    <a16:rowId xmlns:a16="http://schemas.microsoft.com/office/drawing/2014/main" val="1290635343"/>
                  </a:ext>
                </a:extLst>
              </a:tr>
              <a:tr h="689900">
                <a:tc>
                  <a:txBody>
                    <a:bodyPr/>
                    <a:lstStyle/>
                    <a:p>
                      <a:pPr algn="just">
                        <a:lnSpc>
                          <a:spcPct val="150000"/>
                        </a:lnSpc>
                        <a:spcAft>
                          <a:spcPts val="0"/>
                        </a:spcAft>
                      </a:pPr>
                      <a:r>
                        <a:rPr lang="en-GB" sz="1600" dirty="0">
                          <a:effectLst/>
                        </a:rPr>
                        <a:t>Remote Control</a:t>
                      </a:r>
                      <a:endParaRPr lang="en-GB" sz="16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1200">
                          <a:effectLst/>
                        </a:rPr>
                        <a:t>0,1022</a:t>
                      </a:r>
                      <a:endParaRPr lang="en-GB"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1200">
                          <a:effectLst/>
                        </a:rPr>
                        <a:t>0,1376</a:t>
                      </a:r>
                      <a:endParaRPr lang="en-GB"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1200">
                          <a:effectLst/>
                        </a:rPr>
                        <a:t>0,3033</a:t>
                      </a:r>
                      <a:endParaRPr lang="en-GB"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tc>
                <a:tc>
                  <a:txBody>
                    <a:bodyPr/>
                    <a:lstStyle/>
                    <a:p>
                      <a:pPr algn="just">
                        <a:lnSpc>
                          <a:spcPct val="150000"/>
                        </a:lnSpc>
                        <a:spcAft>
                          <a:spcPts val="0"/>
                        </a:spcAft>
                      </a:pPr>
                      <a:r>
                        <a:rPr lang="en-GB" sz="1200" dirty="0">
                          <a:effectLst/>
                        </a:rPr>
                        <a:t>0,1429</a:t>
                      </a:r>
                      <a:endParaRPr lang="en-GB" sz="12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lnR w="12700" cap="flat" cmpd="sng" algn="ctr">
                      <a:solidFill>
                        <a:schemeClr val="tx1"/>
                      </a:solidFill>
                      <a:prstDash val="sysDash"/>
                      <a:round/>
                      <a:headEnd type="none" w="med" len="med"/>
                      <a:tailEnd type="none" w="med" len="med"/>
                    </a:lnR>
                  </a:tcPr>
                </a:tc>
                <a:tc>
                  <a:txBody>
                    <a:bodyPr/>
                    <a:lstStyle/>
                    <a:p>
                      <a:pPr algn="just">
                        <a:lnSpc>
                          <a:spcPct val="150000"/>
                        </a:lnSpc>
                        <a:spcAft>
                          <a:spcPts val="0"/>
                        </a:spcAft>
                      </a:pPr>
                      <a:r>
                        <a:rPr lang="en-GB" sz="1200" dirty="0">
                          <a:effectLst/>
                        </a:rPr>
                        <a:t>0,2261</a:t>
                      </a:r>
                      <a:endParaRPr lang="en-GB" sz="12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b">
                    <a:lnL w="12700" cap="flat" cmpd="sng" algn="ctr">
                      <a:solidFill>
                        <a:schemeClr val="tx1"/>
                      </a:solidFill>
                      <a:prstDash val="sysDash"/>
                      <a:round/>
                      <a:headEnd type="none" w="med" len="med"/>
                      <a:tailEnd type="none" w="med" len="med"/>
                    </a:lnL>
                  </a:tcPr>
                </a:tc>
                <a:extLst>
                  <a:ext uri="{0D108BD9-81ED-4DB2-BD59-A6C34878D82A}">
                    <a16:rowId xmlns:a16="http://schemas.microsoft.com/office/drawing/2014/main" val="4287539628"/>
                  </a:ext>
                </a:extLst>
              </a:tr>
            </a:tbl>
          </a:graphicData>
        </a:graphic>
      </p:graphicFrame>
    </p:spTree>
    <p:extLst>
      <p:ext uri="{BB962C8B-B14F-4D97-AF65-F5344CB8AC3E}">
        <p14:creationId xmlns:p14="http://schemas.microsoft.com/office/powerpoint/2010/main" val="3643840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143691"/>
            <a:ext cx="10515600" cy="561703"/>
          </a:xfrm>
        </p:spPr>
        <p:txBody>
          <a:bodyPr>
            <a:normAutofit fontScale="90000"/>
          </a:bodyPr>
          <a:lstStyle/>
          <a:p>
            <a:r>
              <a:rPr lang="nb-NO" b="1" u="sng" dirty="0">
                <a:effectLst>
                  <a:outerShdw blurRad="38100" dist="38100" dir="2700000" algn="tl">
                    <a:srgbClr val="000000">
                      <a:alpha val="43137"/>
                    </a:srgbClr>
                  </a:outerShdw>
                </a:effectLst>
              </a:rPr>
              <a:t>System requirement</a:t>
            </a:r>
            <a:endParaRPr lang="en-GB" b="1" u="sng" dirty="0">
              <a:effectLst>
                <a:outerShdw blurRad="38100" dist="38100" dir="2700000" algn="tl">
                  <a:srgbClr val="000000">
                    <a:alpha val="43137"/>
                  </a:srgbClr>
                </a:outerShdw>
              </a:effectLst>
            </a:endParaRPr>
          </a:p>
        </p:txBody>
      </p:sp>
      <p:graphicFrame>
        <p:nvGraphicFramePr>
          <p:cNvPr id="6" name="Content Placeholder 5"/>
          <p:cNvGraphicFramePr>
            <a:graphicFrameLocks noGrp="1"/>
          </p:cNvGraphicFramePr>
          <p:nvPr>
            <p:ph sz="half" idx="1"/>
            <p:extLst/>
          </p:nvPr>
        </p:nvGraphicFramePr>
        <p:xfrm>
          <a:off x="838200" y="705390"/>
          <a:ext cx="10515600" cy="6012909"/>
        </p:xfrm>
        <a:graphic>
          <a:graphicData uri="http://schemas.openxmlformats.org/drawingml/2006/table">
            <a:tbl>
              <a:tblPr firstRow="1" firstCol="1" bandRow="1">
                <a:tableStyleId>{5C22544A-7EE6-4342-B048-85BDC9FD1C3A}</a:tableStyleId>
              </a:tblPr>
              <a:tblGrid>
                <a:gridCol w="2127069">
                  <a:extLst>
                    <a:ext uri="{9D8B030D-6E8A-4147-A177-3AD203B41FA5}">
                      <a16:colId xmlns:a16="http://schemas.microsoft.com/office/drawing/2014/main" val="1034568543"/>
                    </a:ext>
                  </a:extLst>
                </a:gridCol>
                <a:gridCol w="3755983">
                  <a:extLst>
                    <a:ext uri="{9D8B030D-6E8A-4147-A177-3AD203B41FA5}">
                      <a16:colId xmlns:a16="http://schemas.microsoft.com/office/drawing/2014/main" val="1606757990"/>
                    </a:ext>
                  </a:extLst>
                </a:gridCol>
                <a:gridCol w="2118423">
                  <a:extLst>
                    <a:ext uri="{9D8B030D-6E8A-4147-A177-3AD203B41FA5}">
                      <a16:colId xmlns:a16="http://schemas.microsoft.com/office/drawing/2014/main" val="2783602209"/>
                    </a:ext>
                  </a:extLst>
                </a:gridCol>
                <a:gridCol w="2514125">
                  <a:extLst>
                    <a:ext uri="{9D8B030D-6E8A-4147-A177-3AD203B41FA5}">
                      <a16:colId xmlns:a16="http://schemas.microsoft.com/office/drawing/2014/main" val="3065871536"/>
                    </a:ext>
                  </a:extLst>
                </a:gridCol>
              </a:tblGrid>
              <a:tr h="537882">
                <a:tc>
                  <a:txBody>
                    <a:bodyPr/>
                    <a:lstStyle/>
                    <a:p>
                      <a:pPr marL="0" marR="0">
                        <a:lnSpc>
                          <a:spcPct val="100000"/>
                        </a:lnSpc>
                        <a:spcBef>
                          <a:spcPts val="0"/>
                        </a:spcBef>
                        <a:spcAft>
                          <a:spcPts val="0"/>
                        </a:spcAft>
                      </a:pPr>
                      <a:r>
                        <a:rPr lang="en-US" sz="1600">
                          <a:effectLst/>
                        </a:rPr>
                        <a:t>Stakeholder Requirement</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1600">
                          <a:effectLst/>
                        </a:rPr>
                        <a:t>System Requirement</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a:effectLst/>
                        </a:rPr>
                        <a:t>COTS</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a:effectLst/>
                        </a:rPr>
                        <a:t>Classification </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2638507168"/>
                  </a:ext>
                </a:extLst>
              </a:tr>
              <a:tr h="815583">
                <a:tc>
                  <a:txBody>
                    <a:bodyPr/>
                    <a:lstStyle/>
                    <a:p>
                      <a:pPr marL="0" marR="0" algn="just">
                        <a:lnSpc>
                          <a:spcPct val="100000"/>
                        </a:lnSpc>
                        <a:spcBef>
                          <a:spcPts val="0"/>
                        </a:spcBef>
                        <a:spcAft>
                          <a:spcPts val="0"/>
                        </a:spcAft>
                      </a:pPr>
                      <a:r>
                        <a:rPr lang="en-US" sz="1600" dirty="0">
                          <a:effectLst/>
                        </a:rPr>
                        <a:t>Monitor and adjust temperature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Collect temperature data for display and computation</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tc>
                  <a:txBody>
                    <a:bodyPr/>
                    <a:lstStyle/>
                    <a:p>
                      <a:pPr marL="0" marR="0" algn="l">
                        <a:lnSpc>
                          <a:spcPct val="100000"/>
                        </a:lnSpc>
                        <a:spcBef>
                          <a:spcPts val="0"/>
                        </a:spcBef>
                        <a:spcAft>
                          <a:spcPts val="0"/>
                        </a:spcAft>
                      </a:pPr>
                      <a:r>
                        <a:rPr lang="en-US" sz="1600" dirty="0">
                          <a:effectLst/>
                        </a:rPr>
                        <a:t>Temperature Sensor, 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extLst>
                  <a:ext uri="{0D108BD9-81ED-4DB2-BD59-A6C34878D82A}">
                    <a16:rowId xmlns:a16="http://schemas.microsoft.com/office/drawing/2014/main" val="2467079077"/>
                  </a:ext>
                </a:extLst>
              </a:tr>
              <a:tr h="537882">
                <a:tc>
                  <a:txBody>
                    <a:bodyPr/>
                    <a:lstStyle/>
                    <a:p>
                      <a:pPr marL="0" marR="0" algn="just">
                        <a:lnSpc>
                          <a:spcPct val="100000"/>
                        </a:lnSpc>
                        <a:spcBef>
                          <a:spcPts val="0"/>
                        </a:spcBef>
                        <a:spcAft>
                          <a:spcPts val="0"/>
                        </a:spcAft>
                      </a:pPr>
                      <a:r>
                        <a:rPr lang="en-US" sz="1600">
                          <a:effectLst/>
                        </a:rPr>
                        <a:t>Monitor humidity</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Collect humidity data for display and computation</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tc>
                  <a:txBody>
                    <a:bodyPr/>
                    <a:lstStyle/>
                    <a:p>
                      <a:pPr marL="0" marR="0" algn="l">
                        <a:lnSpc>
                          <a:spcPct val="100000"/>
                        </a:lnSpc>
                        <a:spcBef>
                          <a:spcPts val="0"/>
                        </a:spcBef>
                        <a:spcAft>
                          <a:spcPts val="0"/>
                        </a:spcAft>
                      </a:pPr>
                      <a:r>
                        <a:rPr lang="en-US" sz="1600" dirty="0">
                          <a:effectLst/>
                        </a:rPr>
                        <a:t>Humidity</a:t>
                      </a:r>
                      <a:r>
                        <a:rPr lang="en-US" sz="1600" baseline="0" dirty="0">
                          <a:effectLst/>
                        </a:rPr>
                        <a:t> </a:t>
                      </a:r>
                      <a:r>
                        <a:rPr lang="en-US" sz="1600" dirty="0">
                          <a:effectLst/>
                        </a:rPr>
                        <a:t>Sensor, 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extLst>
                  <a:ext uri="{0D108BD9-81ED-4DB2-BD59-A6C34878D82A}">
                    <a16:rowId xmlns:a16="http://schemas.microsoft.com/office/drawing/2014/main" val="402441717"/>
                  </a:ext>
                </a:extLst>
              </a:tr>
              <a:tr h="537882">
                <a:tc>
                  <a:txBody>
                    <a:bodyPr/>
                    <a:lstStyle/>
                    <a:p>
                      <a:pPr marL="0" marR="0" algn="just">
                        <a:lnSpc>
                          <a:spcPct val="100000"/>
                        </a:lnSpc>
                        <a:spcBef>
                          <a:spcPts val="0"/>
                        </a:spcBef>
                        <a:spcAft>
                          <a:spcPts val="0"/>
                        </a:spcAft>
                      </a:pPr>
                      <a:r>
                        <a:rPr lang="en-US" sz="1600">
                          <a:effectLst/>
                        </a:rPr>
                        <a:t>Monitor and adjust CO2-level</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Collect CO2-level data for display and computation</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tc>
                  <a:txBody>
                    <a:bodyPr/>
                    <a:lstStyle/>
                    <a:p>
                      <a:pPr marL="0" marR="0">
                        <a:lnSpc>
                          <a:spcPct val="100000"/>
                        </a:lnSpc>
                        <a:spcBef>
                          <a:spcPts val="0"/>
                        </a:spcBef>
                        <a:spcAft>
                          <a:spcPts val="0"/>
                        </a:spcAft>
                      </a:pPr>
                      <a:r>
                        <a:rPr lang="en-US" sz="1600" dirty="0">
                          <a:effectLst/>
                        </a:rPr>
                        <a:t>CO2 Sensor, 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extLst>
                  <a:ext uri="{0D108BD9-81ED-4DB2-BD59-A6C34878D82A}">
                    <a16:rowId xmlns:a16="http://schemas.microsoft.com/office/drawing/2014/main" val="3046710053"/>
                  </a:ext>
                </a:extLst>
              </a:tr>
              <a:tr h="743978">
                <a:tc>
                  <a:txBody>
                    <a:bodyPr/>
                    <a:lstStyle/>
                    <a:p>
                      <a:pPr marL="0" marR="0" algn="just">
                        <a:lnSpc>
                          <a:spcPct val="100000"/>
                        </a:lnSpc>
                        <a:spcBef>
                          <a:spcPts val="0"/>
                        </a:spcBef>
                        <a:spcAft>
                          <a:spcPts val="0"/>
                        </a:spcAft>
                      </a:pPr>
                      <a:r>
                        <a:rPr lang="en-US" sz="1600">
                          <a:effectLst/>
                        </a:rPr>
                        <a:t>Ease of use, Accessibility</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Provide UI to interact with user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effectLst/>
                        </a:rPr>
                        <a:t>Touchscreen, 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extLst>
                  <a:ext uri="{0D108BD9-81ED-4DB2-BD59-A6C34878D82A}">
                    <a16:rowId xmlns:a16="http://schemas.microsoft.com/office/drawing/2014/main" val="2025509179"/>
                  </a:ext>
                </a:extLst>
              </a:tr>
              <a:tr h="1191013">
                <a:tc>
                  <a:txBody>
                    <a:bodyPr/>
                    <a:lstStyle/>
                    <a:p>
                      <a:pPr marL="0" marR="0">
                        <a:lnSpc>
                          <a:spcPct val="100000"/>
                        </a:lnSpc>
                        <a:spcBef>
                          <a:spcPts val="0"/>
                        </a:spcBef>
                        <a:spcAft>
                          <a:spcPts val="0"/>
                        </a:spcAft>
                      </a:pPr>
                      <a:r>
                        <a:rPr lang="en-US" sz="1600">
                          <a:effectLst/>
                        </a:rPr>
                        <a:t>Ease of use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UI reaction logic, Communication with sensors, Data calculation, HVAC control signal output.</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tc>
                  <a:txBody>
                    <a:bodyPr/>
                    <a:lstStyle/>
                    <a:p>
                      <a:pPr marL="0" marR="0" algn="just">
                        <a:lnSpc>
                          <a:spcPct val="100000"/>
                        </a:lnSpc>
                        <a:spcBef>
                          <a:spcPts val="0"/>
                        </a:spcBef>
                        <a:spcAft>
                          <a:spcPts val="0"/>
                        </a:spcAft>
                      </a:pPr>
                      <a:r>
                        <a:rPr lang="en-US" sz="1600" dirty="0">
                          <a:effectLst/>
                        </a:rPr>
                        <a:t>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extLst>
                  <a:ext uri="{0D108BD9-81ED-4DB2-BD59-A6C34878D82A}">
                    <a16:rowId xmlns:a16="http://schemas.microsoft.com/office/drawing/2014/main" val="1917365671"/>
                  </a:ext>
                </a:extLst>
              </a:tr>
              <a:tr h="1648689">
                <a:tc>
                  <a:txBody>
                    <a:bodyPr/>
                    <a:lstStyle/>
                    <a:p>
                      <a:pPr marL="0" marR="0">
                        <a:lnSpc>
                          <a:spcPct val="100000"/>
                        </a:lnSpc>
                        <a:spcBef>
                          <a:spcPts val="0"/>
                        </a:spcBef>
                        <a:spcAft>
                          <a:spcPts val="0"/>
                        </a:spcAft>
                      </a:pPr>
                      <a:r>
                        <a:rPr lang="en-US" sz="1600">
                          <a:effectLst/>
                        </a:rPr>
                        <a:t>Adjust indoor environment, Compatibility with existing HVAC system, Ease of deployment </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Connect to HVAC 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tc>
                  <a:txBody>
                    <a:bodyPr/>
                    <a:lstStyle/>
                    <a:p>
                      <a:pPr marL="0" marR="0" algn="just">
                        <a:lnSpc>
                          <a:spcPct val="100000"/>
                        </a:lnSpc>
                        <a:spcBef>
                          <a:spcPts val="0"/>
                        </a:spcBef>
                        <a:spcAft>
                          <a:spcPts val="0"/>
                        </a:spcAft>
                      </a:pPr>
                      <a:r>
                        <a:rPr lang="en-US" sz="1600" dirty="0">
                          <a:effectLst/>
                        </a:rPr>
                        <a:t>4-Channel Relay Module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extLst>
                  <a:ext uri="{0D108BD9-81ED-4DB2-BD59-A6C34878D82A}">
                    <a16:rowId xmlns:a16="http://schemas.microsoft.com/office/drawing/2014/main" val="3299806028"/>
                  </a:ext>
                </a:extLst>
              </a:tr>
            </a:tbl>
          </a:graphicData>
        </a:graphic>
      </p:graphicFrame>
    </p:spTree>
    <p:extLst>
      <p:ext uri="{BB962C8B-B14F-4D97-AF65-F5344CB8AC3E}">
        <p14:creationId xmlns:p14="http://schemas.microsoft.com/office/powerpoint/2010/main" val="4043980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143691"/>
            <a:ext cx="10515600" cy="561703"/>
          </a:xfrm>
        </p:spPr>
        <p:txBody>
          <a:bodyPr>
            <a:normAutofit fontScale="90000"/>
          </a:bodyPr>
          <a:lstStyle/>
          <a:p>
            <a:r>
              <a:rPr lang="nb-NO" b="1" u="sng" dirty="0">
                <a:effectLst>
                  <a:outerShdw blurRad="38100" dist="38100" dir="2700000" algn="tl">
                    <a:srgbClr val="000000">
                      <a:alpha val="43137"/>
                    </a:srgbClr>
                  </a:outerShdw>
                </a:effectLst>
              </a:rPr>
              <a:t>System requirement</a:t>
            </a:r>
            <a:endParaRPr lang="en-GB" b="1" u="sng" dirty="0">
              <a:effectLst>
                <a:outerShdw blurRad="38100" dist="38100" dir="2700000" algn="tl">
                  <a:srgbClr val="000000">
                    <a:alpha val="43137"/>
                  </a:srgbClr>
                </a:outerShdw>
              </a:effectLst>
            </a:endParaRPr>
          </a:p>
        </p:txBody>
      </p:sp>
      <p:graphicFrame>
        <p:nvGraphicFramePr>
          <p:cNvPr id="6" name="Content Placeholder 5"/>
          <p:cNvGraphicFramePr>
            <a:graphicFrameLocks noGrp="1"/>
          </p:cNvGraphicFramePr>
          <p:nvPr>
            <p:ph sz="half" idx="1"/>
            <p:extLst/>
          </p:nvPr>
        </p:nvGraphicFramePr>
        <p:xfrm>
          <a:off x="838200" y="705394"/>
          <a:ext cx="10515600" cy="5987028"/>
        </p:xfrm>
        <a:graphic>
          <a:graphicData uri="http://schemas.openxmlformats.org/drawingml/2006/table">
            <a:tbl>
              <a:tblPr firstRow="1" firstCol="1" bandRow="1">
                <a:tableStyleId>{5C22544A-7EE6-4342-B048-85BDC9FD1C3A}</a:tableStyleId>
              </a:tblPr>
              <a:tblGrid>
                <a:gridCol w="2205446">
                  <a:extLst>
                    <a:ext uri="{9D8B030D-6E8A-4147-A177-3AD203B41FA5}">
                      <a16:colId xmlns:a16="http://schemas.microsoft.com/office/drawing/2014/main" val="1034568543"/>
                    </a:ext>
                  </a:extLst>
                </a:gridCol>
                <a:gridCol w="3677606">
                  <a:extLst>
                    <a:ext uri="{9D8B030D-6E8A-4147-A177-3AD203B41FA5}">
                      <a16:colId xmlns:a16="http://schemas.microsoft.com/office/drawing/2014/main" val="1606757990"/>
                    </a:ext>
                  </a:extLst>
                </a:gridCol>
                <a:gridCol w="2118423">
                  <a:extLst>
                    <a:ext uri="{9D8B030D-6E8A-4147-A177-3AD203B41FA5}">
                      <a16:colId xmlns:a16="http://schemas.microsoft.com/office/drawing/2014/main" val="2783602209"/>
                    </a:ext>
                  </a:extLst>
                </a:gridCol>
                <a:gridCol w="2514125">
                  <a:extLst>
                    <a:ext uri="{9D8B030D-6E8A-4147-A177-3AD203B41FA5}">
                      <a16:colId xmlns:a16="http://schemas.microsoft.com/office/drawing/2014/main" val="3065871536"/>
                    </a:ext>
                  </a:extLst>
                </a:gridCol>
              </a:tblGrid>
              <a:tr h="531995">
                <a:tc>
                  <a:txBody>
                    <a:bodyPr/>
                    <a:lstStyle/>
                    <a:p>
                      <a:pPr marL="0" marR="0">
                        <a:lnSpc>
                          <a:spcPct val="115000"/>
                        </a:lnSpc>
                        <a:spcBef>
                          <a:spcPts val="0"/>
                        </a:spcBef>
                        <a:spcAft>
                          <a:spcPts val="0"/>
                        </a:spcAft>
                      </a:pPr>
                      <a:r>
                        <a:rPr lang="en-US" sz="1600" dirty="0">
                          <a:effectLst/>
                        </a:rPr>
                        <a:t>Stakeholder Requirement</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600">
                          <a:effectLst/>
                        </a:rPr>
                        <a:t>System Requirement</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COTS</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Classification </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2638507168"/>
                  </a:ext>
                </a:extLst>
              </a:tr>
              <a:tr h="570574">
                <a:tc>
                  <a:txBody>
                    <a:bodyPr/>
                    <a:lstStyle/>
                    <a:p>
                      <a:pPr marL="0" marR="0">
                        <a:lnSpc>
                          <a:spcPct val="115000"/>
                        </a:lnSpc>
                        <a:spcBef>
                          <a:spcPts val="0"/>
                        </a:spcBef>
                        <a:spcAft>
                          <a:spcPts val="0"/>
                        </a:spcAft>
                      </a:pPr>
                      <a:r>
                        <a:rPr lang="en-US" sz="1600" b="1" kern="1200" dirty="0">
                          <a:solidFill>
                            <a:schemeClr val="lt1"/>
                          </a:solidFill>
                          <a:effectLst/>
                          <a:latin typeface="+mn-lt"/>
                          <a:ea typeface="+mn-ea"/>
                          <a:cs typeface="+mn-cs"/>
                        </a:rPr>
                        <a:t>Adjust humidity</a:t>
                      </a: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Increase air humidity</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Humidifier</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Nice to have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extLst>
                  <a:ext uri="{0D108BD9-81ED-4DB2-BD59-A6C34878D82A}">
                    <a16:rowId xmlns:a16="http://schemas.microsoft.com/office/drawing/2014/main" val="2467079077"/>
                  </a:ext>
                </a:extLst>
              </a:tr>
              <a:tr h="527391">
                <a:tc>
                  <a:txBody>
                    <a:bodyPr/>
                    <a:lstStyle/>
                    <a:p>
                      <a:pPr marL="0" marR="0">
                        <a:lnSpc>
                          <a:spcPct val="115000"/>
                        </a:lnSpc>
                        <a:spcBef>
                          <a:spcPts val="0"/>
                        </a:spcBef>
                        <a:spcAft>
                          <a:spcPts val="0"/>
                        </a:spcAft>
                      </a:pPr>
                      <a:r>
                        <a:rPr lang="en-US" sz="1600" b="1" kern="1200" dirty="0">
                          <a:solidFill>
                            <a:schemeClr val="lt1"/>
                          </a:solidFill>
                          <a:effectLst/>
                          <a:latin typeface="+mn-lt"/>
                          <a:ea typeface="+mn-ea"/>
                          <a:cs typeface="+mn-cs"/>
                        </a:rPr>
                        <a:t>Ease of use</a:t>
                      </a: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Change the configuration of indoor temperature according to time.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Microcontroller</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Nice to have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extLst>
                  <a:ext uri="{0D108BD9-81ED-4DB2-BD59-A6C34878D82A}">
                    <a16:rowId xmlns:a16="http://schemas.microsoft.com/office/drawing/2014/main" val="402441717"/>
                  </a:ext>
                </a:extLst>
              </a:tr>
              <a:tr h="585902">
                <a:tc>
                  <a:txBody>
                    <a:bodyPr/>
                    <a:lstStyle/>
                    <a:p>
                      <a:pPr marL="0" marR="0" algn="just">
                        <a:lnSpc>
                          <a:spcPct val="115000"/>
                        </a:lnSpc>
                        <a:spcBef>
                          <a:spcPts val="0"/>
                        </a:spcBef>
                        <a:spcAft>
                          <a:spcPts val="0"/>
                        </a:spcAft>
                      </a:pPr>
                      <a:r>
                        <a:rPr lang="en-US" sz="1600" b="1" kern="1200" dirty="0">
                          <a:solidFill>
                            <a:schemeClr val="lt1"/>
                          </a:solidFill>
                          <a:effectLst/>
                          <a:latin typeface="+mn-lt"/>
                          <a:ea typeface="+mn-ea"/>
                          <a:cs typeface="+mn-cs"/>
                        </a:rPr>
                        <a:t>Energy saving, 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Automatically switch to economy mode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Motion Sensor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Nice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extLst>
                  <a:ext uri="{0D108BD9-81ED-4DB2-BD59-A6C34878D82A}">
                    <a16:rowId xmlns:a16="http://schemas.microsoft.com/office/drawing/2014/main" val="3046710053"/>
                  </a:ext>
                </a:extLst>
              </a:tr>
              <a:tr h="527391">
                <a:tc>
                  <a:txBody>
                    <a:bodyPr/>
                    <a:lstStyle/>
                    <a:p>
                      <a:pPr marL="0" marR="0" algn="just">
                        <a:lnSpc>
                          <a:spcPct val="115000"/>
                        </a:lnSpc>
                        <a:spcBef>
                          <a:spcPts val="0"/>
                        </a:spcBef>
                        <a:spcAft>
                          <a:spcPts val="0"/>
                        </a:spcAft>
                      </a:pPr>
                      <a:r>
                        <a:rPr lang="en-US" sz="1600" b="1" kern="1200" dirty="0">
                          <a:solidFill>
                            <a:schemeClr val="lt1"/>
                          </a:solidFill>
                          <a:effectLst/>
                          <a:latin typeface="+mn-lt"/>
                          <a:ea typeface="+mn-ea"/>
                          <a:cs typeface="+mn-cs"/>
                        </a:rPr>
                        <a:t>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Collect weather information from internet</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WIFI module, Weather forecast website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Desirable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extLst>
                  <a:ext uri="{0D108BD9-81ED-4DB2-BD59-A6C34878D82A}">
                    <a16:rowId xmlns:a16="http://schemas.microsoft.com/office/drawing/2014/main" val="2025509179"/>
                  </a:ext>
                </a:extLst>
              </a:tr>
              <a:tr h="802098">
                <a:tc>
                  <a:txBody>
                    <a:bodyPr/>
                    <a:lstStyle/>
                    <a:p>
                      <a:pPr marL="0" marR="0">
                        <a:lnSpc>
                          <a:spcPct val="115000"/>
                        </a:lnSpc>
                        <a:spcBef>
                          <a:spcPts val="0"/>
                        </a:spcBef>
                        <a:spcAft>
                          <a:spcPts val="0"/>
                        </a:spcAft>
                      </a:pPr>
                      <a:r>
                        <a:rPr lang="en-US" sz="1600" b="1" kern="1200" dirty="0">
                          <a:solidFill>
                            <a:schemeClr val="lt1"/>
                          </a:solidFill>
                          <a:effectLst/>
                          <a:latin typeface="+mn-lt"/>
                          <a:ea typeface="+mn-ea"/>
                          <a:cs typeface="+mn-cs"/>
                        </a:rPr>
                        <a:t>Accessibility, 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tell  information and setting about HVAC system using voice for blind people or people in dark room.</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WIFI module, Voice interaction server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Desirable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extLst>
                  <a:ext uri="{0D108BD9-81ED-4DB2-BD59-A6C34878D82A}">
                    <a16:rowId xmlns:a16="http://schemas.microsoft.com/office/drawing/2014/main" val="1917365671"/>
                  </a:ext>
                </a:extLst>
              </a:tr>
              <a:tr h="1153404">
                <a:tc>
                  <a:txBody>
                    <a:bodyPr/>
                    <a:lstStyle/>
                    <a:p>
                      <a:pPr marL="0" marR="0">
                        <a:lnSpc>
                          <a:spcPct val="115000"/>
                        </a:lnSpc>
                        <a:spcBef>
                          <a:spcPts val="0"/>
                        </a:spcBef>
                        <a:spcAft>
                          <a:spcPts val="0"/>
                        </a:spcAft>
                      </a:pPr>
                      <a:r>
                        <a:rPr lang="en-US" sz="1600" b="1" kern="1200" dirty="0">
                          <a:solidFill>
                            <a:schemeClr val="lt1"/>
                          </a:solidFill>
                          <a:effectLst/>
                          <a:latin typeface="+mn-lt"/>
                          <a:ea typeface="+mn-ea"/>
                          <a:cs typeface="+mn-cs"/>
                        </a:rPr>
                        <a:t>Cost of implementation</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Give user access to get information and setting HVAC  system by website.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WIFI module, Website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Desirable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extLst>
                  <a:ext uri="{0D108BD9-81ED-4DB2-BD59-A6C34878D82A}">
                    <a16:rowId xmlns:a16="http://schemas.microsoft.com/office/drawing/2014/main" val="3299806028"/>
                  </a:ext>
                </a:extLst>
              </a:tr>
              <a:tr h="1153404">
                <a:tc>
                  <a:txBody>
                    <a:bodyPr/>
                    <a:lstStyle/>
                    <a:p>
                      <a:pPr marL="0" marR="0" algn="just">
                        <a:lnSpc>
                          <a:spcPct val="115000"/>
                        </a:lnSpc>
                        <a:spcBef>
                          <a:spcPts val="0"/>
                        </a:spcBef>
                        <a:spcAft>
                          <a:spcPts val="0"/>
                        </a:spcAft>
                      </a:pPr>
                      <a:r>
                        <a:rPr lang="en-US" sz="1600" b="1" kern="1200" dirty="0">
                          <a:solidFill>
                            <a:schemeClr val="lt1"/>
                          </a:solidFill>
                          <a:effectLst/>
                          <a:latin typeface="+mn-lt"/>
                          <a:ea typeface="+mn-ea"/>
                          <a:cs typeface="+mn-cs"/>
                        </a:rPr>
                        <a:t>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Give user access to get information and setting HVAC system by mobile phone.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WIFI module, Apps</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Desirable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extLst>
                  <a:ext uri="{0D108BD9-81ED-4DB2-BD59-A6C34878D82A}">
                    <a16:rowId xmlns:a16="http://schemas.microsoft.com/office/drawing/2014/main" val="1292663633"/>
                  </a:ext>
                </a:extLst>
              </a:tr>
            </a:tbl>
          </a:graphicData>
        </a:graphic>
      </p:graphicFrame>
    </p:spTree>
    <p:extLst>
      <p:ext uri="{BB962C8B-B14F-4D97-AF65-F5344CB8AC3E}">
        <p14:creationId xmlns:p14="http://schemas.microsoft.com/office/powerpoint/2010/main" val="1004292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46761" y="169183"/>
            <a:ext cx="10515600" cy="444772"/>
          </a:xfrm>
        </p:spPr>
        <p:txBody>
          <a:bodyPr>
            <a:normAutofit fontScale="90000"/>
          </a:bodyPr>
          <a:lstStyle/>
          <a:p>
            <a:r>
              <a:rPr lang="nb-NO" b="1" u="sng" dirty="0">
                <a:effectLst>
                  <a:outerShdw blurRad="38100" dist="38100" dir="2700000" algn="tl">
                    <a:srgbClr val="000000">
                      <a:alpha val="43137"/>
                    </a:srgbClr>
                  </a:outerShdw>
                </a:effectLst>
              </a:rPr>
              <a:t>Functional analysis</a:t>
            </a:r>
            <a:endParaRPr lang="en-GB" b="1" u="sng" dirty="0">
              <a:effectLst>
                <a:outerShdw blurRad="38100" dist="38100" dir="2700000" algn="tl">
                  <a:srgbClr val="000000">
                    <a:alpha val="43137"/>
                  </a:srgbClr>
                </a:outerShdw>
              </a:effectLst>
            </a:endParaRPr>
          </a:p>
        </p:txBody>
      </p:sp>
      <p:pic>
        <p:nvPicPr>
          <p:cNvPr id="9" name="Picture 8"/>
          <p:cNvPicPr>
            <a:picLocks noChangeAspect="1"/>
          </p:cNvPicPr>
          <p:nvPr/>
        </p:nvPicPr>
        <p:blipFill>
          <a:blip r:embed="rId2"/>
          <a:stretch>
            <a:fillRect/>
          </a:stretch>
        </p:blipFill>
        <p:spPr>
          <a:xfrm>
            <a:off x="377371" y="802642"/>
            <a:ext cx="11364686" cy="5293359"/>
          </a:xfrm>
          <a:prstGeom prst="rect">
            <a:avLst/>
          </a:prstGeom>
        </p:spPr>
      </p:pic>
    </p:spTree>
    <p:extLst>
      <p:ext uri="{BB962C8B-B14F-4D97-AF65-F5344CB8AC3E}">
        <p14:creationId xmlns:p14="http://schemas.microsoft.com/office/powerpoint/2010/main" val="2562371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46761" y="169183"/>
            <a:ext cx="10515600" cy="444772"/>
          </a:xfrm>
        </p:spPr>
        <p:txBody>
          <a:bodyPr>
            <a:normAutofit fontScale="90000"/>
          </a:bodyPr>
          <a:lstStyle/>
          <a:p>
            <a:r>
              <a:rPr lang="nb-NO" b="1" u="sng" dirty="0">
                <a:effectLst>
                  <a:outerShdw blurRad="38100" dist="38100" dir="2700000" algn="tl">
                    <a:srgbClr val="000000">
                      <a:alpha val="43137"/>
                    </a:srgbClr>
                  </a:outerShdw>
                </a:effectLst>
              </a:rPr>
              <a:t>Function Block Diagram</a:t>
            </a:r>
            <a:endParaRPr lang="en-GB" b="1" u="sng" dirty="0">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a:stretch>
            <a:fillRect/>
          </a:stretch>
        </p:blipFill>
        <p:spPr>
          <a:xfrm>
            <a:off x="746761" y="907143"/>
            <a:ext cx="10879182" cy="5656574"/>
          </a:xfrm>
          <a:prstGeom prst="rect">
            <a:avLst/>
          </a:prstGeom>
        </p:spPr>
      </p:pic>
    </p:spTree>
    <p:extLst>
      <p:ext uri="{BB962C8B-B14F-4D97-AF65-F5344CB8AC3E}">
        <p14:creationId xmlns:p14="http://schemas.microsoft.com/office/powerpoint/2010/main" val="4197411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p:cNvSpPr>
            <a:spLocks noGrp="1"/>
          </p:cNvSpPr>
          <p:nvPr>
            <p:ph type="title"/>
          </p:nvPr>
        </p:nvSpPr>
        <p:spPr/>
        <p:txBody>
          <a:bodyPr/>
          <a:lstStyle/>
          <a:p>
            <a:r>
              <a:rPr lang="en-US" dirty="0"/>
              <a:t>Smart Facility Management</a:t>
            </a:r>
          </a:p>
        </p:txBody>
      </p:sp>
      <p:sp>
        <p:nvSpPr>
          <p:cNvPr id="3" name="Content Placeholder 2"/>
          <p:cNvSpPr>
            <a:spLocks noGrp="1"/>
          </p:cNvSpPr>
          <p:nvPr>
            <p:ph sz="half" idx="2"/>
          </p:nvPr>
        </p:nvSpPr>
        <p:spPr/>
        <p:txBody>
          <a:bodyPr/>
          <a:lstStyle/>
          <a:p>
            <a:r>
              <a:rPr lang="en-US" dirty="0"/>
              <a:t>FM is the integration of processes within an organization (like school, hotel, hospital, department complexes,..) to maintain and develop the agreed services which support and improve the effectiveness of its primary activities. </a:t>
            </a:r>
          </a:p>
        </p:txBody>
      </p:sp>
      <p:pic>
        <p:nvPicPr>
          <p:cNvPr id="7" name="Content Placeholder 3" descr="smart-building-bms"/>
          <p:cNvPicPr/>
          <p:nvPr/>
        </p:nvPicPr>
        <p:blipFill>
          <a:blip r:embed="rId2">
            <a:extLst>
              <a:ext uri="{28A0092B-C50C-407E-A947-70E740481C1C}">
                <a14:useLocalDpi xmlns:a14="http://schemas.microsoft.com/office/drawing/2010/main" val="0"/>
              </a:ext>
            </a:extLst>
          </a:blip>
          <a:srcRect/>
          <a:stretch>
            <a:fillRect/>
          </a:stretch>
        </p:blipFill>
        <p:spPr bwMode="auto">
          <a:xfrm>
            <a:off x="475488" y="1690688"/>
            <a:ext cx="5405164" cy="4242855"/>
          </a:xfrm>
          <a:prstGeom prst="rect">
            <a:avLst/>
          </a:prstGeom>
          <a:noFill/>
          <a:ln>
            <a:noFill/>
          </a:ln>
        </p:spPr>
      </p:pic>
    </p:spTree>
    <p:extLst>
      <p:ext uri="{BB962C8B-B14F-4D97-AF65-F5344CB8AC3E}">
        <p14:creationId xmlns:p14="http://schemas.microsoft.com/office/powerpoint/2010/main" val="1877648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46761" y="169183"/>
            <a:ext cx="10515600" cy="444772"/>
          </a:xfrm>
        </p:spPr>
        <p:txBody>
          <a:bodyPr>
            <a:normAutofit fontScale="90000"/>
          </a:bodyPr>
          <a:lstStyle/>
          <a:p>
            <a:r>
              <a:rPr lang="nb-NO" b="1" u="sng" dirty="0">
                <a:effectLst>
                  <a:outerShdw blurRad="38100" dist="38100" dir="2700000" algn="tl">
                    <a:srgbClr val="000000">
                      <a:alpha val="43137"/>
                    </a:srgbClr>
                  </a:outerShdw>
                </a:effectLst>
              </a:rPr>
              <a:t>Function Block Diagram</a:t>
            </a:r>
            <a:endParaRPr lang="en-GB" b="1" u="sng"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stretch>
            <a:fillRect/>
          </a:stretch>
        </p:blipFill>
        <p:spPr>
          <a:xfrm>
            <a:off x="746762" y="939229"/>
            <a:ext cx="10996748" cy="5148062"/>
          </a:xfrm>
          <a:prstGeom prst="rect">
            <a:avLst/>
          </a:prstGeom>
        </p:spPr>
      </p:pic>
    </p:spTree>
    <p:extLst>
      <p:ext uri="{BB962C8B-B14F-4D97-AF65-F5344CB8AC3E}">
        <p14:creationId xmlns:p14="http://schemas.microsoft.com/office/powerpoint/2010/main" val="2410810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34423" y="321583"/>
            <a:ext cx="10515600" cy="418645"/>
          </a:xfrm>
        </p:spPr>
        <p:txBody>
          <a:bodyPr>
            <a:normAutofit fontScale="90000"/>
          </a:bodyPr>
          <a:lstStyle/>
          <a:p>
            <a:r>
              <a:rPr lang="nb-NO" sz="4000" b="1" u="sng" dirty="0">
                <a:effectLst>
                  <a:outerShdw blurRad="38100" dist="38100" dir="2700000" algn="tl">
                    <a:srgbClr val="000000">
                      <a:alpha val="43137"/>
                    </a:srgbClr>
                  </a:outerShdw>
                </a:effectLst>
              </a:rPr>
              <a:t>IDEF0</a:t>
            </a:r>
            <a:endParaRPr lang="en-GB" sz="4000" b="1" u="sng" dirty="0">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stretch>
            <a:fillRect/>
          </a:stretch>
        </p:blipFill>
        <p:spPr>
          <a:xfrm>
            <a:off x="734423" y="952500"/>
            <a:ext cx="10720976" cy="5308600"/>
          </a:xfrm>
          <a:prstGeom prst="rect">
            <a:avLst/>
          </a:prstGeom>
        </p:spPr>
      </p:pic>
    </p:spTree>
    <p:extLst>
      <p:ext uri="{BB962C8B-B14F-4D97-AF65-F5344CB8AC3E}">
        <p14:creationId xmlns:p14="http://schemas.microsoft.com/office/powerpoint/2010/main" val="1536835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647700" y="263525"/>
            <a:ext cx="10833100" cy="358775"/>
          </a:xfrm>
        </p:spPr>
        <p:txBody>
          <a:bodyPr>
            <a:normAutofit fontScale="90000"/>
          </a:bodyPr>
          <a:lstStyle/>
          <a:p>
            <a:r>
              <a:rPr lang="nb-NO" b="1" u="sng" dirty="0">
                <a:effectLst>
                  <a:outerShdw blurRad="38100" dist="38100" dir="2700000" algn="tl">
                    <a:srgbClr val="000000">
                      <a:alpha val="43137"/>
                    </a:srgbClr>
                  </a:outerShdw>
                </a:effectLst>
              </a:rPr>
              <a:t>User Interface</a:t>
            </a:r>
            <a:endParaRPr lang="en-GB" b="1" u="sng" dirty="0">
              <a:effectLst>
                <a:outerShdw blurRad="38100" dist="38100" dir="2700000" algn="tl">
                  <a:srgbClr val="000000">
                    <a:alpha val="43137"/>
                  </a:srgbClr>
                </a:outerShdw>
              </a:effectLst>
            </a:endParaRPr>
          </a:p>
        </p:txBody>
      </p:sp>
      <p:pic>
        <p:nvPicPr>
          <p:cNvPr id="6" name="Picture 5" descr="C:\Users\Charlie\Dropbox\Facility mangement project\Systems engineering files\4. PDR\Draft\touchScreen_UI1.bmp"/>
          <p:cNvPicPr/>
          <p:nvPr/>
        </p:nvPicPr>
        <p:blipFill>
          <a:blip r:embed="rId2">
            <a:extLst>
              <a:ext uri="{28A0092B-C50C-407E-A947-70E740481C1C}">
                <a14:useLocalDpi xmlns:a14="http://schemas.microsoft.com/office/drawing/2010/main" val="0"/>
              </a:ext>
            </a:extLst>
          </a:blip>
          <a:srcRect/>
          <a:stretch>
            <a:fillRect/>
          </a:stretch>
        </p:blipFill>
        <p:spPr bwMode="auto">
          <a:xfrm>
            <a:off x="647700" y="756920"/>
            <a:ext cx="10833100" cy="5580380"/>
          </a:xfrm>
          <a:prstGeom prst="rect">
            <a:avLst/>
          </a:prstGeom>
          <a:noFill/>
          <a:ln>
            <a:noFill/>
          </a:ln>
        </p:spPr>
      </p:pic>
    </p:spTree>
    <p:extLst>
      <p:ext uri="{BB962C8B-B14F-4D97-AF65-F5344CB8AC3E}">
        <p14:creationId xmlns:p14="http://schemas.microsoft.com/office/powerpoint/2010/main" val="3067679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647700" y="263525"/>
            <a:ext cx="10833100" cy="358775"/>
          </a:xfrm>
        </p:spPr>
        <p:txBody>
          <a:bodyPr>
            <a:normAutofit fontScale="90000"/>
          </a:bodyPr>
          <a:lstStyle/>
          <a:p>
            <a:r>
              <a:rPr lang="nb-NO" b="1" u="sng" dirty="0">
                <a:effectLst>
                  <a:outerShdw blurRad="38100" dist="38100" dir="2700000" algn="tl">
                    <a:srgbClr val="000000">
                      <a:alpha val="43137"/>
                    </a:srgbClr>
                  </a:outerShdw>
                </a:effectLst>
              </a:rPr>
              <a:t>User Interface</a:t>
            </a:r>
            <a:endParaRPr lang="en-GB" b="1" u="sng" dirty="0">
              <a:effectLst>
                <a:outerShdw blurRad="38100" dist="38100" dir="2700000" algn="tl">
                  <a:srgbClr val="000000">
                    <a:alpha val="43137"/>
                  </a:srgbClr>
                </a:outerShdw>
              </a:effectLst>
            </a:endParaRPr>
          </a:p>
        </p:txBody>
      </p:sp>
      <p:pic>
        <p:nvPicPr>
          <p:cNvPr id="4" name="Picture 3" descr="C:\Users\Charlie\Dropbox\Facility mangement project\Systems engineering files\4. PDR\Draft\touchScreen_UI2.bmp"/>
          <p:cNvPicPr/>
          <p:nvPr/>
        </p:nvPicPr>
        <p:blipFill>
          <a:blip r:embed="rId2">
            <a:extLst>
              <a:ext uri="{28A0092B-C50C-407E-A947-70E740481C1C}">
                <a14:useLocalDpi xmlns:a14="http://schemas.microsoft.com/office/drawing/2010/main" val="0"/>
              </a:ext>
            </a:extLst>
          </a:blip>
          <a:srcRect/>
          <a:stretch>
            <a:fillRect/>
          </a:stretch>
        </p:blipFill>
        <p:spPr bwMode="auto">
          <a:xfrm>
            <a:off x="647700" y="774700"/>
            <a:ext cx="10833100" cy="5461000"/>
          </a:xfrm>
          <a:prstGeom prst="rect">
            <a:avLst/>
          </a:prstGeom>
          <a:noFill/>
          <a:ln>
            <a:noFill/>
          </a:ln>
        </p:spPr>
      </p:pic>
    </p:spTree>
    <p:extLst>
      <p:ext uri="{BB962C8B-B14F-4D97-AF65-F5344CB8AC3E}">
        <p14:creationId xmlns:p14="http://schemas.microsoft.com/office/powerpoint/2010/main" val="1749021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414130" y="-83261"/>
            <a:ext cx="10515600" cy="1325563"/>
          </a:xfrm>
        </p:spPr>
        <p:txBody>
          <a:bodyPr/>
          <a:lstStyle/>
          <a:p>
            <a:r>
              <a:rPr lang="nb-NO" dirty="0"/>
              <a:t>HW </a:t>
            </a:r>
            <a:r>
              <a:rPr lang="nb-NO" dirty="0" err="1"/>
              <a:t>block</a:t>
            </a:r>
            <a:r>
              <a:rPr lang="nb-NO" dirty="0"/>
              <a:t> diagram</a:t>
            </a:r>
            <a:endParaRPr lang="en-GB" dirty="0"/>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117360276"/>
              </p:ext>
            </p:extLst>
          </p:nvPr>
        </p:nvGraphicFramePr>
        <p:xfrm>
          <a:off x="1232452" y="901149"/>
          <a:ext cx="10325835" cy="5553926"/>
        </p:xfrm>
        <a:graphic>
          <a:graphicData uri="http://schemas.openxmlformats.org/presentationml/2006/ole">
            <mc:AlternateContent xmlns:mc="http://schemas.openxmlformats.org/markup-compatibility/2006">
              <mc:Choice xmlns:v="urn:schemas-microsoft-com:vml" Requires="v">
                <p:oleObj spid="_x0000_s4118" r:id="rId3" imgW="8562937" imgH="4600588" progId="Visio.Drawing.15">
                  <p:embed/>
                </p:oleObj>
              </mc:Choice>
              <mc:Fallback>
                <p:oleObj r:id="rId3" imgW="8562937" imgH="460058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2452" y="901149"/>
                        <a:ext cx="10325835" cy="5553926"/>
                      </a:xfrm>
                      <a:prstGeom prst="rect">
                        <a:avLst/>
                      </a:prstGeom>
                      <a:noFill/>
                    </p:spPr>
                  </p:pic>
                </p:oleObj>
              </mc:Fallback>
            </mc:AlternateContent>
          </a:graphicData>
        </a:graphic>
      </p:graphicFrame>
    </p:spTree>
    <p:extLst>
      <p:ext uri="{BB962C8B-B14F-4D97-AF65-F5344CB8AC3E}">
        <p14:creationId xmlns:p14="http://schemas.microsoft.com/office/powerpoint/2010/main" val="2366051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GB" dirty="0"/>
              <a:t>Bill of materials (BoM)</a:t>
            </a:r>
          </a:p>
        </p:txBody>
      </p:sp>
      <p:sp>
        <p:nvSpPr>
          <p:cNvPr id="3" name="Plassholder for innhold 2"/>
          <p:cNvSpPr>
            <a:spLocks noGrp="1"/>
          </p:cNvSpPr>
          <p:nvPr>
            <p:ph sz="half" idx="1"/>
          </p:nvPr>
        </p:nvSpPr>
        <p:spPr/>
        <p:txBody>
          <a:bodyPr/>
          <a:lstStyle/>
          <a:p>
            <a:r>
              <a:rPr lang="en-GB" dirty="0"/>
              <a:t>BoM table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076686855"/>
              </p:ext>
            </p:extLst>
          </p:nvPr>
        </p:nvGraphicFramePr>
        <p:xfrm>
          <a:off x="1166193" y="2557668"/>
          <a:ext cx="9555299" cy="3442391"/>
        </p:xfrm>
        <a:graphic>
          <a:graphicData uri="http://schemas.openxmlformats.org/drawingml/2006/table">
            <a:tbl>
              <a:tblPr firstRow="1" firstCol="1" bandRow="1">
                <a:tableStyleId>{5C22544A-7EE6-4342-B048-85BDC9FD1C3A}</a:tableStyleId>
              </a:tblPr>
              <a:tblGrid>
                <a:gridCol w="3324361">
                  <a:extLst>
                    <a:ext uri="{9D8B030D-6E8A-4147-A177-3AD203B41FA5}">
                      <a16:colId xmlns:a16="http://schemas.microsoft.com/office/drawing/2014/main" val="1259571817"/>
                    </a:ext>
                  </a:extLst>
                </a:gridCol>
                <a:gridCol w="4512059">
                  <a:extLst>
                    <a:ext uri="{9D8B030D-6E8A-4147-A177-3AD203B41FA5}">
                      <a16:colId xmlns:a16="http://schemas.microsoft.com/office/drawing/2014/main" val="1523343308"/>
                    </a:ext>
                  </a:extLst>
                </a:gridCol>
                <a:gridCol w="1718879">
                  <a:extLst>
                    <a:ext uri="{9D8B030D-6E8A-4147-A177-3AD203B41FA5}">
                      <a16:colId xmlns:a16="http://schemas.microsoft.com/office/drawing/2014/main" val="343326772"/>
                    </a:ext>
                  </a:extLst>
                </a:gridCol>
              </a:tblGrid>
              <a:tr h="377744">
                <a:tc>
                  <a:txBody>
                    <a:bodyPr/>
                    <a:lstStyle/>
                    <a:p>
                      <a:pPr marL="0" marR="0" algn="just">
                        <a:lnSpc>
                          <a:spcPct val="105000"/>
                        </a:lnSpc>
                        <a:spcBef>
                          <a:spcPts val="0"/>
                        </a:spcBef>
                        <a:spcAft>
                          <a:spcPts val="0"/>
                        </a:spcAft>
                      </a:pPr>
                      <a:r>
                        <a:rPr lang="en-US" sz="1800">
                          <a:effectLst/>
                        </a:rPr>
                        <a:t>ITEM</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Description</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Price US $</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695338045"/>
                  </a:ext>
                </a:extLst>
              </a:tr>
              <a:tr h="420439">
                <a:tc>
                  <a:txBody>
                    <a:bodyPr/>
                    <a:lstStyle/>
                    <a:p>
                      <a:pPr marL="0" marR="0" algn="l">
                        <a:lnSpc>
                          <a:spcPct val="115000"/>
                        </a:lnSpc>
                        <a:spcBef>
                          <a:spcPts val="0"/>
                        </a:spcBef>
                        <a:spcAft>
                          <a:spcPts val="1000"/>
                        </a:spcAft>
                      </a:pPr>
                      <a:r>
                        <a:rPr lang="en-US" sz="1800">
                          <a:effectLst/>
                        </a:rPr>
                        <a:t>1. ARM STM32F103 MCU</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Microcontroller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3</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216856857"/>
                  </a:ext>
                </a:extLst>
              </a:tr>
              <a:tr h="377744">
                <a:tc>
                  <a:txBody>
                    <a:bodyPr/>
                    <a:lstStyle/>
                    <a:p>
                      <a:pPr marL="0" marR="0" algn="just">
                        <a:lnSpc>
                          <a:spcPct val="105000"/>
                        </a:lnSpc>
                        <a:spcBef>
                          <a:spcPts val="0"/>
                        </a:spcBef>
                        <a:spcAft>
                          <a:spcPts val="0"/>
                        </a:spcAft>
                      </a:pPr>
                      <a:r>
                        <a:rPr lang="en-US" sz="1800">
                          <a:effectLst/>
                        </a:rPr>
                        <a:t>2. ER-TFT070-4 TFT LCD</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7 inch TFT LCD touchscreen</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30</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812655685"/>
                  </a:ext>
                </a:extLst>
              </a:tr>
              <a:tr h="377744">
                <a:tc>
                  <a:txBody>
                    <a:bodyPr/>
                    <a:lstStyle/>
                    <a:p>
                      <a:pPr marL="0" marR="0" algn="just">
                        <a:lnSpc>
                          <a:spcPct val="105000"/>
                        </a:lnSpc>
                        <a:spcBef>
                          <a:spcPts val="0"/>
                        </a:spcBef>
                        <a:spcAft>
                          <a:spcPts val="0"/>
                        </a:spcAft>
                      </a:pPr>
                      <a:r>
                        <a:rPr lang="en-US" sz="1800">
                          <a:effectLst/>
                        </a:rPr>
                        <a:t>3. 4-Channel Relay</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5V 1-Channel Relay Module</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5</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127969872"/>
                  </a:ext>
                </a:extLst>
              </a:tr>
              <a:tr h="377744">
                <a:tc>
                  <a:txBody>
                    <a:bodyPr/>
                    <a:lstStyle/>
                    <a:p>
                      <a:pPr marL="0" marR="0" algn="just">
                        <a:lnSpc>
                          <a:spcPct val="105000"/>
                        </a:lnSpc>
                        <a:spcBef>
                          <a:spcPts val="0"/>
                        </a:spcBef>
                        <a:spcAft>
                          <a:spcPts val="0"/>
                        </a:spcAft>
                      </a:pPr>
                      <a:r>
                        <a:rPr lang="en-US" sz="1800">
                          <a:effectLst/>
                        </a:rPr>
                        <a:t>4. 1-Channel Relay</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5V 4-Channel Relay Module</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9</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727785451"/>
                  </a:ext>
                </a:extLst>
              </a:tr>
              <a:tr h="377744">
                <a:tc>
                  <a:txBody>
                    <a:bodyPr/>
                    <a:lstStyle/>
                    <a:p>
                      <a:pPr marL="0" marR="0" algn="just">
                        <a:lnSpc>
                          <a:spcPct val="105000"/>
                        </a:lnSpc>
                        <a:spcBef>
                          <a:spcPts val="0"/>
                        </a:spcBef>
                        <a:spcAft>
                          <a:spcPts val="0"/>
                        </a:spcAft>
                      </a:pPr>
                      <a:r>
                        <a:rPr lang="en-US" sz="1800">
                          <a:effectLst/>
                        </a:rPr>
                        <a:t>5.DHT11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dirty="0">
                          <a:effectLst/>
                        </a:rPr>
                        <a:t>Temperature and humidity sensor</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5</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759836626"/>
                  </a:ext>
                </a:extLst>
              </a:tr>
              <a:tr h="377744">
                <a:tc>
                  <a:txBody>
                    <a:bodyPr/>
                    <a:lstStyle/>
                    <a:p>
                      <a:pPr marL="0" marR="0" algn="just">
                        <a:lnSpc>
                          <a:spcPct val="105000"/>
                        </a:lnSpc>
                        <a:spcBef>
                          <a:spcPts val="0"/>
                        </a:spcBef>
                        <a:spcAft>
                          <a:spcPts val="0"/>
                        </a:spcAft>
                      </a:pPr>
                      <a:r>
                        <a:rPr lang="en-US" sz="1800" dirty="0">
                          <a:effectLst/>
                        </a:rPr>
                        <a:t>6. DS18B20 sensor</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Temperature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10</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500431572"/>
                  </a:ext>
                </a:extLst>
              </a:tr>
              <a:tr h="377744">
                <a:tc>
                  <a:txBody>
                    <a:bodyPr/>
                    <a:lstStyle/>
                    <a:p>
                      <a:pPr marL="0" marR="0" algn="just">
                        <a:lnSpc>
                          <a:spcPct val="105000"/>
                        </a:lnSpc>
                        <a:spcBef>
                          <a:spcPts val="0"/>
                        </a:spcBef>
                        <a:spcAft>
                          <a:spcPts val="0"/>
                        </a:spcAft>
                      </a:pPr>
                      <a:r>
                        <a:rPr lang="en-US" sz="1800" dirty="0">
                          <a:effectLst/>
                        </a:rPr>
                        <a:t>7.MH-14 sensor</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NDIR Infrared CO2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79</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119705145"/>
                  </a:ext>
                </a:extLst>
              </a:tr>
              <a:tr h="377744">
                <a:tc>
                  <a:txBody>
                    <a:bodyPr/>
                    <a:lstStyle/>
                    <a:p>
                      <a:pPr marL="0" marR="0" algn="just">
                        <a:lnSpc>
                          <a:spcPct val="105000"/>
                        </a:lnSpc>
                        <a:spcBef>
                          <a:spcPts val="0"/>
                        </a:spcBef>
                        <a:spcAft>
                          <a:spcPts val="0"/>
                        </a:spcAft>
                      </a:pPr>
                      <a:r>
                        <a:rPr lang="en-US" sz="1800">
                          <a:effectLst/>
                        </a:rPr>
                        <a:t>8.HC-SR501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PIR motion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dirty="0">
                          <a:effectLst/>
                        </a:rPr>
                        <a:t>3</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914680790"/>
                  </a:ext>
                </a:extLst>
              </a:tr>
            </a:tbl>
          </a:graphicData>
        </a:graphic>
      </p:graphicFrame>
    </p:spTree>
    <p:extLst>
      <p:ext uri="{BB962C8B-B14F-4D97-AF65-F5344CB8AC3E}">
        <p14:creationId xmlns:p14="http://schemas.microsoft.com/office/powerpoint/2010/main" val="1155396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Documents</a:t>
            </a:r>
            <a:endParaRPr lang="en-GB" dirty="0"/>
          </a:p>
        </p:txBody>
      </p:sp>
      <p:sp>
        <p:nvSpPr>
          <p:cNvPr id="3" name="Plassholder for innhold 2"/>
          <p:cNvSpPr>
            <a:spLocks noGrp="1"/>
          </p:cNvSpPr>
          <p:nvPr>
            <p:ph sz="half" idx="1"/>
          </p:nvPr>
        </p:nvSpPr>
        <p:spPr/>
        <p:txBody>
          <a:bodyPr/>
          <a:lstStyle/>
          <a:p>
            <a:r>
              <a:rPr lang="nb-NO" dirty="0"/>
              <a:t>PM</a:t>
            </a:r>
          </a:p>
          <a:p>
            <a:r>
              <a:rPr lang="nb-NO" dirty="0"/>
              <a:t>BRR</a:t>
            </a:r>
          </a:p>
          <a:p>
            <a:r>
              <a:rPr lang="nb-NO" dirty="0"/>
              <a:t>SRR</a:t>
            </a:r>
          </a:p>
          <a:p>
            <a:r>
              <a:rPr lang="nb-NO" dirty="0"/>
              <a:t>CONOPS</a:t>
            </a:r>
          </a:p>
          <a:p>
            <a:r>
              <a:rPr lang="nb-NO" dirty="0"/>
              <a:t>SDR</a:t>
            </a:r>
          </a:p>
          <a:p>
            <a:r>
              <a:rPr lang="nb-NO" dirty="0"/>
              <a:t>PDR</a:t>
            </a:r>
          </a:p>
          <a:p>
            <a:r>
              <a:rPr lang="nb-NO" dirty="0"/>
              <a:t>CDR</a:t>
            </a:r>
          </a:p>
          <a:p>
            <a:r>
              <a:rPr lang="nb-NO" dirty="0"/>
              <a:t>Survey analysis</a:t>
            </a:r>
            <a:endParaRPr lang="en-GB" dirty="0"/>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1243632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Summary</a:t>
            </a:r>
            <a:endParaRPr lang="en-GB" dirty="0"/>
          </a:p>
        </p:txBody>
      </p:sp>
      <p:sp>
        <p:nvSpPr>
          <p:cNvPr id="3" name="Plassholder for innhold 2"/>
          <p:cNvSpPr>
            <a:spLocks noGrp="1"/>
          </p:cNvSpPr>
          <p:nvPr>
            <p:ph sz="half" idx="1"/>
          </p:nvPr>
        </p:nvSpPr>
        <p:spPr/>
        <p:txBody>
          <a:bodyPr/>
          <a:lstStyle/>
          <a:p>
            <a:endParaRPr lang="en-GB"/>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1847294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References</a:t>
            </a:r>
            <a:endParaRPr lang="en-GB" dirty="0"/>
          </a:p>
        </p:txBody>
      </p:sp>
      <p:sp>
        <p:nvSpPr>
          <p:cNvPr id="3" name="Plassholder for innhold 2"/>
          <p:cNvSpPr>
            <a:spLocks noGrp="1"/>
          </p:cNvSpPr>
          <p:nvPr>
            <p:ph sz="half" idx="1"/>
          </p:nvPr>
        </p:nvSpPr>
        <p:spPr/>
        <p:txBody>
          <a:bodyPr/>
          <a:lstStyle/>
          <a:p>
            <a:endParaRPr lang="en-GB" dirty="0"/>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1696533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endParaRPr lang="en-GB" dirty="0"/>
          </a:p>
        </p:txBody>
      </p:sp>
      <p:sp>
        <p:nvSpPr>
          <p:cNvPr id="3" name="Plassholder for innhold 2"/>
          <p:cNvSpPr>
            <a:spLocks noGrp="1"/>
          </p:cNvSpPr>
          <p:nvPr>
            <p:ph sz="half" idx="1"/>
          </p:nvPr>
        </p:nvSpPr>
        <p:spPr/>
        <p:txBody>
          <a:bodyPr/>
          <a:lstStyle/>
          <a:p>
            <a:endParaRPr lang="en-GB"/>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1898589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p:txBody>
          <a:bodyPr>
            <a:normAutofit fontScale="85000" lnSpcReduction="20000"/>
          </a:bodyPr>
          <a:lstStyle/>
          <a:p>
            <a:pPr>
              <a:buFont typeface="Wingdings" panose="05000000000000000000" pitchFamily="2" charset="2"/>
              <a:buChar char="q"/>
            </a:pPr>
            <a:r>
              <a:rPr lang="fr-FR" dirty="0"/>
              <a:t> </a:t>
            </a:r>
            <a:r>
              <a:rPr lang="fr-FR" dirty="0" err="1"/>
              <a:t>Facilities</a:t>
            </a:r>
            <a:r>
              <a:rPr lang="fr-FR" dirty="0"/>
              <a:t>:</a:t>
            </a:r>
          </a:p>
          <a:p>
            <a:pPr>
              <a:buFont typeface="Courier New" panose="02070309020205020404" pitchFamily="49" charset="0"/>
              <a:buChar char="o"/>
            </a:pPr>
            <a:r>
              <a:rPr lang="fr-FR" dirty="0"/>
              <a:t> </a:t>
            </a:r>
            <a:r>
              <a:rPr lang="fr-FR" dirty="0" err="1"/>
              <a:t>Schools</a:t>
            </a:r>
            <a:endParaRPr lang="fr-FR" dirty="0"/>
          </a:p>
          <a:p>
            <a:pPr>
              <a:buFont typeface="Courier New" panose="02070309020205020404" pitchFamily="49" charset="0"/>
              <a:buChar char="o"/>
            </a:pPr>
            <a:r>
              <a:rPr lang="fr-FR" dirty="0"/>
              <a:t> Office buildings</a:t>
            </a:r>
          </a:p>
          <a:p>
            <a:pPr>
              <a:buFont typeface="Courier New" panose="02070309020205020404" pitchFamily="49" charset="0"/>
              <a:buChar char="o"/>
            </a:pPr>
            <a:r>
              <a:rPr lang="fr-FR" dirty="0"/>
              <a:t> </a:t>
            </a:r>
            <a:r>
              <a:rPr lang="fr-FR" dirty="0" err="1"/>
              <a:t>Hotels</a:t>
            </a:r>
            <a:endParaRPr lang="fr-FR" dirty="0"/>
          </a:p>
          <a:p>
            <a:pPr>
              <a:buFont typeface="Courier New" panose="02070309020205020404" pitchFamily="49" charset="0"/>
              <a:buChar char="o"/>
            </a:pPr>
            <a:r>
              <a:rPr lang="fr-FR" dirty="0"/>
              <a:t> </a:t>
            </a:r>
            <a:r>
              <a:rPr lang="fr-FR" dirty="0" err="1"/>
              <a:t>Hospitals</a:t>
            </a:r>
            <a:endParaRPr lang="fr-FR" dirty="0"/>
          </a:p>
          <a:p>
            <a:pPr>
              <a:buFont typeface="Courier New" panose="02070309020205020404" pitchFamily="49" charset="0"/>
              <a:buChar char="o"/>
            </a:pPr>
            <a:r>
              <a:rPr lang="fr-FR" dirty="0"/>
              <a:t> </a:t>
            </a:r>
            <a:r>
              <a:rPr lang="fr-FR" dirty="0" err="1"/>
              <a:t>Apartment</a:t>
            </a:r>
            <a:r>
              <a:rPr lang="fr-FR" dirty="0"/>
              <a:t> </a:t>
            </a:r>
            <a:r>
              <a:rPr lang="fr-FR" dirty="0" err="1"/>
              <a:t>complex</a:t>
            </a:r>
            <a:endParaRPr lang="fr-FR" dirty="0"/>
          </a:p>
          <a:p>
            <a:pPr>
              <a:buFont typeface="Courier New" panose="02070309020205020404" pitchFamily="49" charset="0"/>
              <a:buChar char="o"/>
            </a:pPr>
            <a:r>
              <a:rPr lang="fr-FR" dirty="0"/>
              <a:t> Shopping </a:t>
            </a:r>
            <a:r>
              <a:rPr lang="fr-FR" dirty="0" err="1"/>
              <a:t>centers</a:t>
            </a:r>
            <a:r>
              <a:rPr lang="fr-FR" dirty="0"/>
              <a:t>,</a:t>
            </a:r>
          </a:p>
          <a:p>
            <a:pPr>
              <a:buFont typeface="Courier New" panose="02070309020205020404" pitchFamily="49" charset="0"/>
              <a:buChar char="o"/>
            </a:pPr>
            <a:r>
              <a:rPr lang="fr-FR" dirty="0"/>
              <a:t> Restaurants</a:t>
            </a:r>
          </a:p>
          <a:p>
            <a:pPr>
              <a:buFont typeface="Courier New" panose="02070309020205020404" pitchFamily="49" charset="0"/>
              <a:buChar char="o"/>
            </a:pPr>
            <a:r>
              <a:rPr lang="fr-FR" dirty="0"/>
              <a:t>Parking lot</a:t>
            </a:r>
          </a:p>
          <a:p>
            <a:pPr>
              <a:buFont typeface="Courier New" panose="02070309020205020404" pitchFamily="49" charset="0"/>
              <a:buChar char="o"/>
            </a:pPr>
            <a:r>
              <a:rPr lang="fr-FR" dirty="0"/>
              <a:t>Airport</a:t>
            </a:r>
          </a:p>
          <a:p>
            <a:pPr>
              <a:buFont typeface="Courier New" panose="02070309020205020404" pitchFamily="49" charset="0"/>
              <a:buChar char="o"/>
            </a:pPr>
            <a:r>
              <a:rPr lang="fr-FR" dirty="0"/>
              <a:t>Bus &amp; Train stations</a:t>
            </a:r>
          </a:p>
          <a:p>
            <a:pPr>
              <a:buFont typeface="Courier New" panose="02070309020205020404" pitchFamily="49" charset="0"/>
              <a:buChar char="o"/>
            </a:pPr>
            <a:endParaRPr lang="fr-FR" dirty="0"/>
          </a:p>
          <a:p>
            <a:pPr marL="0" indent="0">
              <a:buNone/>
            </a:pPr>
            <a:endParaRPr lang="en-US" dirty="0"/>
          </a:p>
        </p:txBody>
      </p:sp>
      <p:sp>
        <p:nvSpPr>
          <p:cNvPr id="4" name="Content Placeholder 3"/>
          <p:cNvSpPr>
            <a:spLocks noGrp="1"/>
          </p:cNvSpPr>
          <p:nvPr>
            <p:ph sz="half" idx="2"/>
          </p:nvPr>
        </p:nvSpPr>
        <p:spPr/>
        <p:txBody>
          <a:bodyPr>
            <a:normAutofit fontScale="85000" lnSpcReduction="20000"/>
          </a:bodyPr>
          <a:lstStyle/>
          <a:p>
            <a:pPr>
              <a:buFont typeface="Wingdings" panose="05000000000000000000" pitchFamily="2" charset="2"/>
              <a:buChar char="q"/>
            </a:pPr>
            <a:r>
              <a:rPr lang="fr-FR" dirty="0"/>
              <a:t> Services:</a:t>
            </a:r>
          </a:p>
          <a:p>
            <a:pPr>
              <a:buFont typeface="Courier New" panose="02070309020205020404" pitchFamily="49" charset="0"/>
              <a:buChar char="o"/>
            </a:pPr>
            <a:r>
              <a:rPr lang="fr-FR" dirty="0"/>
              <a:t> Lighting service</a:t>
            </a:r>
          </a:p>
          <a:p>
            <a:pPr>
              <a:buFont typeface="Courier New" panose="02070309020205020404" pitchFamily="49" charset="0"/>
              <a:buChar char="o"/>
            </a:pPr>
            <a:r>
              <a:rPr lang="fr-FR" dirty="0"/>
              <a:t> </a:t>
            </a:r>
            <a:r>
              <a:rPr lang="fr-FR" dirty="0" err="1"/>
              <a:t>Fire</a:t>
            </a:r>
            <a:r>
              <a:rPr lang="fr-FR" dirty="0"/>
              <a:t> </a:t>
            </a:r>
            <a:r>
              <a:rPr lang="fr-FR" dirty="0" err="1"/>
              <a:t>security</a:t>
            </a:r>
            <a:endParaRPr lang="fr-FR" dirty="0"/>
          </a:p>
          <a:p>
            <a:pPr>
              <a:buFont typeface="Courier New" panose="02070309020205020404" pitchFamily="49" charset="0"/>
              <a:buChar char="o"/>
            </a:pPr>
            <a:r>
              <a:rPr lang="fr-FR" dirty="0"/>
              <a:t> HVAC (</a:t>
            </a:r>
            <a:r>
              <a:rPr lang="fr-FR" dirty="0" err="1"/>
              <a:t>Heating</a:t>
            </a:r>
            <a:r>
              <a:rPr lang="fr-FR" dirty="0"/>
              <a:t>, ventilation, air </a:t>
            </a:r>
            <a:r>
              <a:rPr lang="fr-FR" dirty="0" err="1"/>
              <a:t>conditioning</a:t>
            </a:r>
            <a:r>
              <a:rPr lang="fr-FR" dirty="0"/>
              <a:t>)</a:t>
            </a:r>
          </a:p>
          <a:p>
            <a:pPr>
              <a:buFont typeface="Courier New" panose="02070309020205020404" pitchFamily="49" charset="0"/>
              <a:buChar char="o"/>
            </a:pPr>
            <a:r>
              <a:rPr lang="fr-FR" dirty="0"/>
              <a:t> Access control (to the </a:t>
            </a:r>
            <a:r>
              <a:rPr lang="fr-FR" dirty="0" err="1"/>
              <a:t>facility</a:t>
            </a:r>
            <a:r>
              <a:rPr lang="fr-FR" dirty="0"/>
              <a:t>)</a:t>
            </a:r>
          </a:p>
          <a:p>
            <a:pPr>
              <a:buFont typeface="Courier New" panose="02070309020205020404" pitchFamily="49" charset="0"/>
              <a:buChar char="o"/>
            </a:pPr>
            <a:r>
              <a:rPr lang="fr-FR" dirty="0"/>
              <a:t> </a:t>
            </a:r>
            <a:r>
              <a:rPr lang="fr-FR" dirty="0" err="1"/>
              <a:t>Energy</a:t>
            </a:r>
            <a:r>
              <a:rPr lang="fr-FR" dirty="0"/>
              <a:t> monitoring</a:t>
            </a:r>
          </a:p>
          <a:p>
            <a:pPr>
              <a:buFont typeface="Courier New" panose="02070309020205020404" pitchFamily="49" charset="0"/>
              <a:buChar char="o"/>
            </a:pPr>
            <a:r>
              <a:rPr lang="fr-FR" dirty="0"/>
              <a:t> CCTV,..</a:t>
            </a:r>
            <a:r>
              <a:rPr lang="fr-FR" dirty="0" err="1"/>
              <a:t>etc</a:t>
            </a:r>
            <a:r>
              <a:rPr lang="fr-FR" dirty="0"/>
              <a:t>.</a:t>
            </a:r>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1552483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Opportunity</a:t>
            </a:r>
            <a:r>
              <a:rPr lang="fr-FR" dirty="0"/>
              <a:t> (</a:t>
            </a:r>
            <a:r>
              <a:rPr lang="fr-FR" dirty="0" err="1"/>
              <a:t>Study</a:t>
            </a:r>
            <a:r>
              <a:rPr lang="fr-FR" dirty="0"/>
              <a:t> case)</a:t>
            </a:r>
            <a:endParaRPr lang="en-US" dirty="0"/>
          </a:p>
        </p:txBody>
      </p:sp>
      <p:sp>
        <p:nvSpPr>
          <p:cNvPr id="3" name="Content Placeholder 2"/>
          <p:cNvSpPr>
            <a:spLocks noGrp="1"/>
          </p:cNvSpPr>
          <p:nvPr>
            <p:ph sz="half" idx="1"/>
          </p:nvPr>
        </p:nvSpPr>
        <p:spPr>
          <a:xfrm>
            <a:off x="762000" y="1840738"/>
            <a:ext cx="5334000" cy="4351338"/>
          </a:xfrm>
        </p:spPr>
        <p:txBody>
          <a:bodyPr>
            <a:normAutofit/>
          </a:bodyPr>
          <a:lstStyle/>
          <a:p>
            <a:r>
              <a:rPr lang="fr-FR" dirty="0"/>
              <a:t>FM </a:t>
            </a:r>
            <a:r>
              <a:rPr lang="fr-FR" dirty="0" err="1"/>
              <a:t>is</a:t>
            </a:r>
            <a:r>
              <a:rPr lang="fr-FR" dirty="0"/>
              <a:t> a </a:t>
            </a:r>
            <a:r>
              <a:rPr lang="fr-FR" dirty="0" err="1"/>
              <a:t>very</a:t>
            </a:r>
            <a:r>
              <a:rPr lang="fr-FR" dirty="0"/>
              <a:t> </a:t>
            </a:r>
            <a:r>
              <a:rPr lang="fr-FR" dirty="0" err="1"/>
              <a:t>complex</a:t>
            </a:r>
            <a:r>
              <a:rPr lang="fr-FR" dirty="0"/>
              <a:t> </a:t>
            </a:r>
            <a:r>
              <a:rPr lang="fr-FR" dirty="0" err="1"/>
              <a:t>domain</a:t>
            </a:r>
            <a:r>
              <a:rPr lang="fr-FR" dirty="0"/>
              <a:t>.</a:t>
            </a:r>
          </a:p>
          <a:p>
            <a:r>
              <a:rPr lang="fr-FR" dirty="0"/>
              <a:t>HVAC (</a:t>
            </a:r>
            <a:r>
              <a:rPr lang="fr-FR" dirty="0" err="1"/>
              <a:t>Heating</a:t>
            </a:r>
            <a:r>
              <a:rPr lang="fr-FR" dirty="0"/>
              <a:t>, ventilation, air </a:t>
            </a:r>
            <a:r>
              <a:rPr lang="fr-FR" dirty="0" err="1"/>
              <a:t>conditioning</a:t>
            </a:r>
            <a:r>
              <a:rPr lang="fr-FR" dirty="0"/>
              <a:t>)</a:t>
            </a:r>
          </a:p>
        </p:txBody>
      </p:sp>
      <p:sp>
        <p:nvSpPr>
          <p:cNvPr id="4" name="Content Placeholder 3"/>
          <p:cNvSpPr>
            <a:spLocks noGrp="1"/>
          </p:cNvSpPr>
          <p:nvPr>
            <p:ph sz="half" idx="2"/>
          </p:nvPr>
        </p:nvSpPr>
        <p:spPr/>
        <p:txBody>
          <a:bodyPr>
            <a:normAutofit/>
          </a:bodyPr>
          <a:lstStyle/>
          <a:p>
            <a:r>
              <a:rPr lang="fr-FR" dirty="0">
                <a:solidFill>
                  <a:srgbClr val="FF0000"/>
                </a:solidFill>
              </a:rPr>
              <a:t>The Goal:</a:t>
            </a:r>
          </a:p>
          <a:p>
            <a:r>
              <a:rPr lang="en-US" dirty="0"/>
              <a:t>Design a smart control system for HVAC services in facilities, by making it more efficient and easier to use, by 1st May 2016.</a:t>
            </a:r>
          </a:p>
        </p:txBody>
      </p:sp>
    </p:spTree>
    <p:extLst>
      <p:ext uri="{BB962C8B-B14F-4D97-AF65-F5344CB8AC3E}">
        <p14:creationId xmlns:p14="http://schemas.microsoft.com/office/powerpoint/2010/main" val="3289135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644150" y="-219456"/>
            <a:ext cx="10515600" cy="1325563"/>
          </a:xfrm>
        </p:spPr>
        <p:txBody>
          <a:bodyPr/>
          <a:lstStyle/>
          <a:p>
            <a:r>
              <a:rPr lang="nb-NO" dirty="0"/>
              <a:t>Project Taxonomy</a:t>
            </a:r>
            <a:endParaRPr lang="en-GB" dirty="0"/>
          </a:p>
        </p:txBody>
      </p:sp>
      <p:pic>
        <p:nvPicPr>
          <p:cNvPr id="1027" name="Picture 3" descr="NEW NTC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902" y="932688"/>
            <a:ext cx="9912096" cy="557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6988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WBS</a:t>
            </a:r>
            <a:endParaRPr lang="en-GB" dirty="0"/>
          </a:p>
        </p:txBody>
      </p:sp>
      <p:pic>
        <p:nvPicPr>
          <p:cNvPr id="4" name="Content Placeholder 3" descr="C:\Users\badissane05\Desktop\wbs2.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3738" y="365125"/>
            <a:ext cx="8859333" cy="6218555"/>
          </a:xfrm>
          <a:prstGeom prst="rect">
            <a:avLst/>
          </a:prstGeom>
          <a:noFill/>
          <a:ln>
            <a:noFill/>
          </a:ln>
        </p:spPr>
      </p:pic>
    </p:spTree>
    <p:extLst>
      <p:ext uri="{BB962C8B-B14F-4D97-AF65-F5344CB8AC3E}">
        <p14:creationId xmlns:p14="http://schemas.microsoft.com/office/powerpoint/2010/main" val="2229869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r>
              <a:rPr lang="nb-NO" dirty="0"/>
              <a:t>Gantt Chart</a:t>
            </a:r>
            <a:endParaRPr lang="en-GB" dirty="0"/>
          </a:p>
        </p:txBody>
      </p:sp>
      <p:pic>
        <p:nvPicPr>
          <p:cNvPr id="7" name="Content Placeholder 6" descr="C:\Users\badissane05\Dropbox\My stuff\gantt_B.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3582" y="1690688"/>
            <a:ext cx="10986052" cy="3782460"/>
          </a:xfrm>
          <a:prstGeom prst="rect">
            <a:avLst/>
          </a:prstGeom>
          <a:noFill/>
          <a:ln>
            <a:noFill/>
          </a:ln>
        </p:spPr>
      </p:pic>
    </p:spTree>
    <p:extLst>
      <p:ext uri="{BB962C8B-B14F-4D97-AF65-F5344CB8AC3E}">
        <p14:creationId xmlns:p14="http://schemas.microsoft.com/office/powerpoint/2010/main" val="277070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311426" y="-125378"/>
            <a:ext cx="10515600" cy="1325563"/>
          </a:xfrm>
        </p:spPr>
        <p:txBody>
          <a:bodyPr/>
          <a:lstStyle/>
          <a:p>
            <a:r>
              <a:rPr lang="en-US" dirty="0"/>
              <a:t>Risk management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8928299"/>
              </p:ext>
            </p:extLst>
          </p:nvPr>
        </p:nvGraphicFramePr>
        <p:xfrm>
          <a:off x="874643" y="882133"/>
          <a:ext cx="9753600" cy="5407963"/>
        </p:xfrm>
        <a:graphic>
          <a:graphicData uri="http://schemas.openxmlformats.org/drawingml/2006/table">
            <a:tbl>
              <a:tblPr firstRow="1" firstCol="1" bandRow="1">
                <a:tableStyleId>{5C22544A-7EE6-4342-B048-85BDC9FD1C3A}</a:tableStyleId>
              </a:tblPr>
              <a:tblGrid>
                <a:gridCol w="1711492">
                  <a:extLst>
                    <a:ext uri="{9D8B030D-6E8A-4147-A177-3AD203B41FA5}">
                      <a16:colId xmlns:a16="http://schemas.microsoft.com/office/drawing/2014/main" val="1997630841"/>
                    </a:ext>
                  </a:extLst>
                </a:gridCol>
                <a:gridCol w="1711492">
                  <a:extLst>
                    <a:ext uri="{9D8B030D-6E8A-4147-A177-3AD203B41FA5}">
                      <a16:colId xmlns:a16="http://schemas.microsoft.com/office/drawing/2014/main" val="2325210865"/>
                    </a:ext>
                  </a:extLst>
                </a:gridCol>
                <a:gridCol w="1059652">
                  <a:extLst>
                    <a:ext uri="{9D8B030D-6E8A-4147-A177-3AD203B41FA5}">
                      <a16:colId xmlns:a16="http://schemas.microsoft.com/office/drawing/2014/main" val="3004532529"/>
                    </a:ext>
                  </a:extLst>
                </a:gridCol>
                <a:gridCol w="2635482">
                  <a:extLst>
                    <a:ext uri="{9D8B030D-6E8A-4147-A177-3AD203B41FA5}">
                      <a16:colId xmlns:a16="http://schemas.microsoft.com/office/drawing/2014/main" val="3427053892"/>
                    </a:ext>
                  </a:extLst>
                </a:gridCol>
                <a:gridCol w="2635482">
                  <a:extLst>
                    <a:ext uri="{9D8B030D-6E8A-4147-A177-3AD203B41FA5}">
                      <a16:colId xmlns:a16="http://schemas.microsoft.com/office/drawing/2014/main" val="4147101697"/>
                    </a:ext>
                  </a:extLst>
                </a:gridCol>
              </a:tblGrid>
              <a:tr h="239885">
                <a:tc>
                  <a:txBody>
                    <a:bodyPr/>
                    <a:lstStyle/>
                    <a:p>
                      <a:pPr marL="0" marR="0" algn="just">
                        <a:lnSpc>
                          <a:spcPct val="150000"/>
                        </a:lnSpc>
                        <a:spcBef>
                          <a:spcPts val="0"/>
                        </a:spcBef>
                        <a:spcAft>
                          <a:spcPts val="0"/>
                        </a:spcAft>
                      </a:pPr>
                      <a:r>
                        <a:rPr lang="en-GB" sz="1400" b="1">
                          <a:effectLst/>
                        </a:rPr>
                        <a:t>Type</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Source</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Level</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Strategy</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Solution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2498237574"/>
                  </a:ext>
                </a:extLst>
              </a:tr>
              <a:tr h="1055827">
                <a:tc rowSpan="2">
                  <a:txBody>
                    <a:bodyPr/>
                    <a:lstStyle/>
                    <a:p>
                      <a:pPr marL="0" marR="0" algn="just">
                        <a:lnSpc>
                          <a:spcPct val="150000"/>
                        </a:lnSpc>
                        <a:spcBef>
                          <a:spcPts val="0"/>
                        </a:spcBef>
                        <a:spcAft>
                          <a:spcPts val="0"/>
                        </a:spcAft>
                      </a:pPr>
                      <a:r>
                        <a:rPr lang="en-GB" sz="1400" b="1" dirty="0">
                          <a:effectLst/>
                        </a:rPr>
                        <a:t>Project Risk</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Lack of competence</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Medium</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Reduction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Do internal training and devote more human hours on research. External training.</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1630459235"/>
                  </a:ext>
                </a:extLst>
              </a:tr>
              <a:tr h="1326780">
                <a:tc vMerge="1">
                  <a:txBody>
                    <a:bodyPr/>
                    <a:lstStyle/>
                    <a:p>
                      <a:endParaRPr lang="en-US"/>
                    </a:p>
                  </a:txBody>
                  <a:tcPr/>
                </a:tc>
                <a:tc>
                  <a:txBody>
                    <a:bodyPr/>
                    <a:lstStyle/>
                    <a:p>
                      <a:pPr marL="0" marR="0" algn="just">
                        <a:lnSpc>
                          <a:spcPct val="150000"/>
                        </a:lnSpc>
                        <a:spcBef>
                          <a:spcPts val="0"/>
                        </a:spcBef>
                        <a:spcAft>
                          <a:spcPts val="0"/>
                        </a:spcAft>
                      </a:pPr>
                      <a:r>
                        <a:rPr lang="en-GB" sz="1400" b="1" dirty="0">
                          <a:effectLst/>
                        </a:rPr>
                        <a:t>Project delay</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High</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dirty="0">
                          <a:effectLst/>
                        </a:rPr>
                        <a:t>Prevention</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dirty="0">
                          <a:effectLst/>
                        </a:rPr>
                        <a:t>Be sure that project leader follows up on the groups work. And the group has knowledge about the project delay.</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1537284648"/>
                  </a:ext>
                </a:extLst>
              </a:tr>
              <a:tr h="785076">
                <a:tc>
                  <a:txBody>
                    <a:bodyPr/>
                    <a:lstStyle/>
                    <a:p>
                      <a:pPr marL="0" marR="0" algn="just">
                        <a:lnSpc>
                          <a:spcPct val="150000"/>
                        </a:lnSpc>
                        <a:spcBef>
                          <a:spcPts val="0"/>
                        </a:spcBef>
                        <a:spcAft>
                          <a:spcPts val="0"/>
                        </a:spcAft>
                      </a:pPr>
                      <a:r>
                        <a:rPr lang="en-GB" sz="1400" b="1">
                          <a:effectLst/>
                        </a:rPr>
                        <a:t>Task Risk</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Not compatible with current system</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High</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Prevention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Verify current systems and its standards</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3584741294"/>
                  </a:ext>
                </a:extLst>
              </a:tr>
              <a:tr h="785076">
                <a:tc>
                  <a:txBody>
                    <a:bodyPr/>
                    <a:lstStyle/>
                    <a:p>
                      <a:pPr marL="0" marR="0" algn="just">
                        <a:lnSpc>
                          <a:spcPct val="150000"/>
                        </a:lnSpc>
                        <a:spcBef>
                          <a:spcPts val="0"/>
                        </a:spcBef>
                        <a:spcAft>
                          <a:spcPts val="0"/>
                        </a:spcAft>
                      </a:pPr>
                      <a:r>
                        <a:rPr lang="en-GB" sz="1400" b="1">
                          <a:effectLst/>
                        </a:rPr>
                        <a:t>Business Risk</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Solution is similar to something on the market</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Medium</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Prevention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Keeping track of current trends and systems on the market</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137618385"/>
                  </a:ext>
                </a:extLst>
              </a:tr>
              <a:tr h="785076">
                <a:tc>
                  <a:txBody>
                    <a:bodyPr/>
                    <a:lstStyle/>
                    <a:p>
                      <a:pPr marL="0" marR="0" algn="just">
                        <a:lnSpc>
                          <a:spcPct val="150000"/>
                        </a:lnSpc>
                        <a:spcBef>
                          <a:spcPts val="0"/>
                        </a:spcBef>
                        <a:spcAft>
                          <a:spcPts val="0"/>
                        </a:spcAft>
                      </a:pPr>
                      <a:r>
                        <a:rPr lang="en-GB" sz="1400" b="1">
                          <a:effectLst/>
                        </a:rPr>
                        <a:t>Conflict Risk</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Disagreement over project issues</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Medium</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Reduction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dirty="0">
                          <a:effectLst/>
                        </a:rPr>
                        <a:t>Collaborating, Compromising, Smoothing, Forcing, and Withdrawing</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2120231085"/>
                  </a:ext>
                </a:extLst>
              </a:tr>
            </a:tbl>
          </a:graphicData>
        </a:graphic>
      </p:graphicFrame>
    </p:spTree>
    <p:extLst>
      <p:ext uri="{BB962C8B-B14F-4D97-AF65-F5344CB8AC3E}">
        <p14:creationId xmlns:p14="http://schemas.microsoft.com/office/powerpoint/2010/main" val="329310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538369" y="-146119"/>
            <a:ext cx="10515600" cy="1325563"/>
          </a:xfrm>
        </p:spPr>
        <p:txBody>
          <a:bodyPr/>
          <a:lstStyle/>
          <a:p>
            <a:r>
              <a:rPr lang="en-GB" dirty="0"/>
              <a:t>Current HVAC</a:t>
            </a:r>
          </a:p>
        </p:txBody>
      </p:sp>
      <p:pic>
        <p:nvPicPr>
          <p:cNvPr id="5" name="Picture 4" descr="C:\Users\Charlie\AppData\Local\Microsoft\Windows\INetCache\Content.Word\hvac-zone-control-zoning-damper-plug-in-easy.jpg"/>
          <p:cNvPicPr/>
          <p:nvPr/>
        </p:nvPicPr>
        <p:blipFill>
          <a:blip r:embed="rId2">
            <a:extLst>
              <a:ext uri="{28A0092B-C50C-407E-A947-70E740481C1C}">
                <a14:useLocalDpi xmlns:a14="http://schemas.microsoft.com/office/drawing/2010/main" val="0"/>
              </a:ext>
            </a:extLst>
          </a:blip>
          <a:srcRect/>
          <a:stretch>
            <a:fillRect/>
          </a:stretch>
        </p:blipFill>
        <p:spPr bwMode="auto">
          <a:xfrm>
            <a:off x="1737360" y="914400"/>
            <a:ext cx="8375904" cy="5669280"/>
          </a:xfrm>
          <a:prstGeom prst="rect">
            <a:avLst/>
          </a:prstGeom>
          <a:noFill/>
          <a:ln>
            <a:noFill/>
          </a:ln>
        </p:spPr>
      </p:pic>
    </p:spTree>
    <p:extLst>
      <p:ext uri="{BB962C8B-B14F-4D97-AF65-F5344CB8AC3E}">
        <p14:creationId xmlns:p14="http://schemas.microsoft.com/office/powerpoint/2010/main" val="598232635"/>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781</Words>
  <Application>Microsoft Office PowerPoint</Application>
  <PresentationFormat>Widescreen</PresentationFormat>
  <Paragraphs>226</Paragraphs>
  <Slides>29</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40" baseType="lpstr">
      <vt:lpstr>宋体</vt:lpstr>
      <vt:lpstr>宋体</vt:lpstr>
      <vt:lpstr>Arial</vt:lpstr>
      <vt:lpstr>Calibri</vt:lpstr>
      <vt:lpstr>Calibri Light</vt:lpstr>
      <vt:lpstr>Courier New</vt:lpstr>
      <vt:lpstr>DengXian</vt:lpstr>
      <vt:lpstr>Times New Roman</vt:lpstr>
      <vt:lpstr>Wingdings</vt:lpstr>
      <vt:lpstr>Office-tema</vt:lpstr>
      <vt:lpstr>Microsoft Visio Drawing</vt:lpstr>
      <vt:lpstr>SFM</vt:lpstr>
      <vt:lpstr>Smart Facility Management</vt:lpstr>
      <vt:lpstr>PowerPoint Presentation</vt:lpstr>
      <vt:lpstr>Opportunity (Study case)</vt:lpstr>
      <vt:lpstr>Project Taxonomy</vt:lpstr>
      <vt:lpstr>WBS</vt:lpstr>
      <vt:lpstr>Gantt Chart</vt:lpstr>
      <vt:lpstr>Risk management</vt:lpstr>
      <vt:lpstr>Current HVAC</vt:lpstr>
      <vt:lpstr>Stakeholders</vt:lpstr>
      <vt:lpstr>Survey analysis </vt:lpstr>
      <vt:lpstr>Survey analysis </vt:lpstr>
      <vt:lpstr>CONOPS</vt:lpstr>
      <vt:lpstr>Selection of preferred design</vt:lpstr>
      <vt:lpstr>AHP matrix</vt:lpstr>
      <vt:lpstr>System requirement</vt:lpstr>
      <vt:lpstr>System requirement</vt:lpstr>
      <vt:lpstr>Functional analysis</vt:lpstr>
      <vt:lpstr>Function Block Diagram</vt:lpstr>
      <vt:lpstr>Function Block Diagram</vt:lpstr>
      <vt:lpstr>IDEF0</vt:lpstr>
      <vt:lpstr>User Interface</vt:lpstr>
      <vt:lpstr>User Interface</vt:lpstr>
      <vt:lpstr>HW block diagram</vt:lpstr>
      <vt:lpstr>Bill of materials (BoM)</vt:lpstr>
      <vt:lpstr>Documents</vt:lpstr>
      <vt:lpstr>Summary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Håkon Hedlund</dc:creator>
  <cp:lastModifiedBy>AS</cp:lastModifiedBy>
  <cp:revision>31</cp:revision>
  <dcterms:created xsi:type="dcterms:W3CDTF">2016-05-09T08:08:16Z</dcterms:created>
  <dcterms:modified xsi:type="dcterms:W3CDTF">2016-05-16T09:38:47Z</dcterms:modified>
</cp:coreProperties>
</file>