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handoutMasterIdLst>
    <p:handoutMasterId r:id="rId34"/>
  </p:handoutMasterIdLst>
  <p:sldIdLst>
    <p:sldId id="256" r:id="rId2"/>
    <p:sldId id="257" r:id="rId3"/>
    <p:sldId id="293" r:id="rId4"/>
    <p:sldId id="294" r:id="rId5"/>
    <p:sldId id="266" r:id="rId6"/>
    <p:sldId id="262" r:id="rId7"/>
    <p:sldId id="261" r:id="rId8"/>
    <p:sldId id="267" r:id="rId9"/>
    <p:sldId id="269" r:id="rId10"/>
    <p:sldId id="298" r:id="rId11"/>
    <p:sldId id="291" r:id="rId12"/>
    <p:sldId id="292" r:id="rId13"/>
    <p:sldId id="301" r:id="rId14"/>
    <p:sldId id="302" r:id="rId15"/>
    <p:sldId id="303" r:id="rId16"/>
    <p:sldId id="304" r:id="rId17"/>
    <p:sldId id="281" r:id="rId18"/>
    <p:sldId id="282" r:id="rId19"/>
    <p:sldId id="283" r:id="rId20"/>
    <p:sldId id="284" r:id="rId21"/>
    <p:sldId id="285" r:id="rId22"/>
    <p:sldId id="287" r:id="rId23"/>
    <p:sldId id="288" r:id="rId24"/>
    <p:sldId id="275" r:id="rId25"/>
    <p:sldId id="300" r:id="rId26"/>
    <p:sldId id="276" r:id="rId27"/>
    <p:sldId id="277" r:id="rId28"/>
    <p:sldId id="278" r:id="rId29"/>
    <p:sldId id="279" r:id="rId30"/>
    <p:sldId id="299" r:id="rId31"/>
    <p:sldId id="280"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9EA6962-68C0-468D-8B59-43C15FB7F76F}">
          <p14:sldIdLst>
            <p14:sldId id="256"/>
            <p14:sldId id="257"/>
            <p14:sldId id="293"/>
            <p14:sldId id="294"/>
            <p14:sldId id="266"/>
            <p14:sldId id="262"/>
          </p14:sldIdLst>
        </p14:section>
        <p14:section name="Project management" id="{08AA6E9F-DA7A-4B5D-B493-90F909C6E000}">
          <p14:sldIdLst>
            <p14:sldId id="261"/>
            <p14:sldId id="267"/>
          </p14:sldIdLst>
        </p14:section>
        <p14:section name="SE framework" id="{04B3E185-9274-4CD7-B4A1-59E53762B6AF}">
          <p14:sldIdLst>
            <p14:sldId id="269"/>
            <p14:sldId id="298"/>
            <p14:sldId id="291"/>
            <p14:sldId id="292"/>
            <p14:sldId id="301"/>
            <p14:sldId id="302"/>
            <p14:sldId id="303"/>
            <p14:sldId id="304"/>
            <p14:sldId id="281"/>
            <p14:sldId id="282"/>
            <p14:sldId id="283"/>
            <p14:sldId id="284"/>
            <p14:sldId id="285"/>
            <p14:sldId id="287"/>
            <p14:sldId id="288"/>
            <p14:sldId id="275"/>
            <p14:sldId id="300"/>
            <p14:sldId id="276"/>
            <p14:sldId id="277"/>
            <p14:sldId id="278"/>
            <p14:sldId id="279"/>
            <p14:sldId id="299"/>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441" autoAdjust="0"/>
    <p:restoredTop sz="94660"/>
  </p:normalViewPr>
  <p:slideViewPr>
    <p:cSldViewPr snapToGrid="0">
      <p:cViewPr varScale="1">
        <p:scale>
          <a:sx n="73" d="100"/>
          <a:sy n="73" d="100"/>
        </p:scale>
        <p:origin x="84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image" Target="../media/image9.jpg"/></Relationships>
</file>

<file path=ppt/diagrams/_rels/drawing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image" Target="../media/image9.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A8B1FE-95A5-439D-A8FC-97EB09E7E497}" type="doc">
      <dgm:prSet loTypeId="urn:microsoft.com/office/officeart/2005/8/layout/pList1" loCatId="list" qsTypeId="urn:microsoft.com/office/officeart/2005/8/quickstyle/3d6" qsCatId="3D" csTypeId="urn:microsoft.com/office/officeart/2005/8/colors/accent1_2" csCatId="accent1" phldr="1"/>
      <dgm:spPr/>
      <dgm:t>
        <a:bodyPr/>
        <a:lstStyle/>
        <a:p>
          <a:endParaRPr lang="nb-NO"/>
        </a:p>
      </dgm:t>
    </dgm:pt>
    <dgm:pt modelId="{024FA5D3-7498-477F-90E4-292850E27451}">
      <dgm:prSet phldrT="[Tekst]"/>
      <dgm:spPr/>
      <dgm:t>
        <a:bodyPr/>
        <a:lstStyle/>
        <a:p>
          <a:r>
            <a:rPr lang="nb-NO" dirty="0" smtClean="0"/>
            <a:t> </a:t>
          </a:r>
          <a:endParaRPr lang="nb-NO" dirty="0"/>
        </a:p>
      </dgm:t>
    </dgm:pt>
    <dgm:pt modelId="{A53AD0A6-A524-45E6-AECF-574698174BA3}" type="parTrans" cxnId="{5C95CF6C-515A-45A5-BEA2-189269870DC6}">
      <dgm:prSet/>
      <dgm:spPr/>
      <dgm:t>
        <a:bodyPr/>
        <a:lstStyle/>
        <a:p>
          <a:endParaRPr lang="nb-NO"/>
        </a:p>
      </dgm:t>
    </dgm:pt>
    <dgm:pt modelId="{CA364260-3E95-4E17-9CF4-97F2E95C58A4}" type="sibTrans" cxnId="{5C95CF6C-515A-45A5-BEA2-189269870DC6}">
      <dgm:prSet/>
      <dgm:spPr/>
      <dgm:t>
        <a:bodyPr/>
        <a:lstStyle/>
        <a:p>
          <a:endParaRPr lang="nb-NO"/>
        </a:p>
      </dgm:t>
    </dgm:pt>
    <dgm:pt modelId="{B0BF206B-6C71-406D-BAE1-83FF57124D12}">
      <dgm:prSet phldrT="[Tekst]"/>
      <dgm:spPr/>
      <dgm:t>
        <a:bodyPr/>
        <a:lstStyle/>
        <a:p>
          <a:r>
            <a:rPr lang="nb-NO" dirty="0" smtClean="0"/>
            <a:t> </a:t>
          </a:r>
          <a:endParaRPr lang="nb-NO" dirty="0"/>
        </a:p>
      </dgm:t>
    </dgm:pt>
    <dgm:pt modelId="{83A96B26-A796-4010-955F-2405BF35A284}" type="sibTrans" cxnId="{6203B1E1-E047-4763-8074-331A0FED0271}">
      <dgm:prSet/>
      <dgm:spPr/>
      <dgm:t>
        <a:bodyPr/>
        <a:lstStyle/>
        <a:p>
          <a:endParaRPr lang="nb-NO"/>
        </a:p>
      </dgm:t>
    </dgm:pt>
    <dgm:pt modelId="{AD1C6E61-E519-4BA4-93A5-DDA9A34F7B73}" type="parTrans" cxnId="{6203B1E1-E047-4763-8074-331A0FED0271}">
      <dgm:prSet/>
      <dgm:spPr/>
      <dgm:t>
        <a:bodyPr/>
        <a:lstStyle/>
        <a:p>
          <a:endParaRPr lang="nb-NO"/>
        </a:p>
      </dgm:t>
    </dgm:pt>
    <dgm:pt modelId="{F6A75E8A-D71C-4F31-A419-2DFF493451FC}">
      <dgm:prSet phldrT="[Tekst]"/>
      <dgm:spPr/>
      <dgm:t>
        <a:bodyPr/>
        <a:lstStyle/>
        <a:p>
          <a:endParaRPr lang="nb-NO" dirty="0"/>
        </a:p>
      </dgm:t>
    </dgm:pt>
    <dgm:pt modelId="{D25749B3-6F5E-4692-A0AE-55AFB10E61F2}" type="sibTrans" cxnId="{EE07DDF0-6F98-4361-AF10-07234DCAB310}">
      <dgm:prSet/>
      <dgm:spPr/>
      <dgm:t>
        <a:bodyPr/>
        <a:lstStyle/>
        <a:p>
          <a:endParaRPr lang="nb-NO"/>
        </a:p>
      </dgm:t>
    </dgm:pt>
    <dgm:pt modelId="{D561C087-2A1D-4C69-8EB4-FA0E45EFF714}" type="parTrans" cxnId="{EE07DDF0-6F98-4361-AF10-07234DCAB310}">
      <dgm:prSet/>
      <dgm:spPr/>
      <dgm:t>
        <a:bodyPr/>
        <a:lstStyle/>
        <a:p>
          <a:endParaRPr lang="nb-NO"/>
        </a:p>
      </dgm:t>
    </dgm:pt>
    <dgm:pt modelId="{0097A0BA-D82A-40A6-B4A7-6CADD032E197}" type="pres">
      <dgm:prSet presAssocID="{81A8B1FE-95A5-439D-A8FC-97EB09E7E497}" presName="Name0" presStyleCnt="0">
        <dgm:presLayoutVars>
          <dgm:dir/>
          <dgm:resizeHandles val="exact"/>
        </dgm:presLayoutVars>
      </dgm:prSet>
      <dgm:spPr/>
      <dgm:t>
        <a:bodyPr/>
        <a:lstStyle/>
        <a:p>
          <a:endParaRPr lang="en-US"/>
        </a:p>
      </dgm:t>
    </dgm:pt>
    <dgm:pt modelId="{6B79E2FE-714C-472E-AFBF-7FFFED17C48D}" type="pres">
      <dgm:prSet presAssocID="{024FA5D3-7498-477F-90E4-292850E27451}" presName="compNode" presStyleCnt="0"/>
      <dgm:spPr/>
    </dgm:pt>
    <dgm:pt modelId="{FBAA7DFF-EC90-4FB9-AFCE-47AE91A799B9}" type="pres">
      <dgm:prSet presAssocID="{024FA5D3-7498-477F-90E4-292850E27451}" presName="pictRect" presStyleLbl="node1" presStyleIdx="0" presStyleCnt="3" custScaleX="100084" custScaleY="108158" custLinFactNeighborX="-6252" custLinFactNeighborY="29797"/>
      <dgm:spPr>
        <a:blipFill>
          <a:blip xmlns:r="http://schemas.openxmlformats.org/officeDocument/2006/relationships" r:embed="rId1">
            <a:extLst>
              <a:ext uri="{28A0092B-C50C-407E-A947-70E740481C1C}">
                <a14:useLocalDpi xmlns:a14="http://schemas.microsoft.com/office/drawing/2010/main" val="0"/>
              </a:ext>
            </a:extLst>
          </a:blip>
          <a:srcRect/>
          <a:stretch>
            <a:fillRect t="-1000" b="-1000"/>
          </a:stretch>
        </a:blipFill>
      </dgm:spPr>
      <dgm:t>
        <a:bodyPr/>
        <a:lstStyle/>
        <a:p>
          <a:endParaRPr lang="en-US"/>
        </a:p>
      </dgm:t>
    </dgm:pt>
    <dgm:pt modelId="{969E1B6A-8782-40B9-A1FC-F7C54C399E09}" type="pres">
      <dgm:prSet presAssocID="{024FA5D3-7498-477F-90E4-292850E27451}" presName="textRect" presStyleLbl="revTx" presStyleIdx="0" presStyleCnt="3" custLinFactNeighborX="-443" custLinFactNeighborY="59824">
        <dgm:presLayoutVars>
          <dgm:bulletEnabled val="1"/>
        </dgm:presLayoutVars>
      </dgm:prSet>
      <dgm:spPr/>
      <dgm:t>
        <a:bodyPr/>
        <a:lstStyle/>
        <a:p>
          <a:endParaRPr lang="en-US"/>
        </a:p>
      </dgm:t>
    </dgm:pt>
    <dgm:pt modelId="{5B4D19C7-9D18-4DD8-8D0C-9AE4B70BD226}" type="pres">
      <dgm:prSet presAssocID="{CA364260-3E95-4E17-9CF4-97F2E95C58A4}" presName="sibTrans" presStyleLbl="sibTrans2D1" presStyleIdx="0" presStyleCnt="0"/>
      <dgm:spPr/>
      <dgm:t>
        <a:bodyPr/>
        <a:lstStyle/>
        <a:p>
          <a:endParaRPr lang="en-US"/>
        </a:p>
      </dgm:t>
    </dgm:pt>
    <dgm:pt modelId="{9E3285C7-FEB7-4A4A-B316-DE1835B620B1}" type="pres">
      <dgm:prSet presAssocID="{F6A75E8A-D71C-4F31-A419-2DFF493451FC}" presName="compNode" presStyleCnt="0"/>
      <dgm:spPr/>
    </dgm:pt>
    <dgm:pt modelId="{BBB07674-1A80-41BC-9868-86CB6E4C9C17}" type="pres">
      <dgm:prSet presAssocID="{F6A75E8A-D71C-4F31-A419-2DFF493451FC}" presName="pictRect" presStyleLbl="node1" presStyleIdx="1" presStyleCnt="3" custScaleX="139431" custScaleY="153515" custLinFactNeighborX="1332" custLinFactNeighborY="15733"/>
      <dgm:spPr>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15550" r="15550"/>
          </a:stretch>
        </a:blipFill>
      </dgm:spPr>
    </dgm:pt>
    <dgm:pt modelId="{A06E9062-76D5-4BC2-B443-3F6F6C7B193C}" type="pres">
      <dgm:prSet presAssocID="{F6A75E8A-D71C-4F31-A419-2DFF493451FC}" presName="textRect" presStyleLbl="revTx" presStyleIdx="1" presStyleCnt="3" custLinFactNeighborX="-507" custLinFactNeighborY="30071">
        <dgm:presLayoutVars>
          <dgm:bulletEnabled val="1"/>
        </dgm:presLayoutVars>
      </dgm:prSet>
      <dgm:spPr/>
      <dgm:t>
        <a:bodyPr/>
        <a:lstStyle/>
        <a:p>
          <a:endParaRPr lang="nb-NO"/>
        </a:p>
      </dgm:t>
    </dgm:pt>
    <dgm:pt modelId="{C686C2B5-0B76-441E-A3E3-89C2D1F73AA0}" type="pres">
      <dgm:prSet presAssocID="{D25749B3-6F5E-4692-A0AE-55AFB10E61F2}" presName="sibTrans" presStyleLbl="sibTrans2D1" presStyleIdx="0" presStyleCnt="0"/>
      <dgm:spPr/>
      <dgm:t>
        <a:bodyPr/>
        <a:lstStyle/>
        <a:p>
          <a:endParaRPr lang="en-US"/>
        </a:p>
      </dgm:t>
    </dgm:pt>
    <dgm:pt modelId="{F9E135FB-0C17-490A-8A96-06E40920F220}" type="pres">
      <dgm:prSet presAssocID="{B0BF206B-6C71-406D-BAE1-83FF57124D12}" presName="compNode" presStyleCnt="0"/>
      <dgm:spPr/>
    </dgm:pt>
    <dgm:pt modelId="{3D724D4D-A65E-4A15-9804-B3CE0DAF3C9B}" type="pres">
      <dgm:prSet presAssocID="{B0BF206B-6C71-406D-BAE1-83FF57124D12}" presName="pictRect" presStyleLbl="node1" presStyleIdx="2" presStyleCnt="3" custScaleX="125448" custScaleY="129867" custLinFactNeighborX="7485" custLinFactNeighborY="8895"/>
      <dgm:spPr>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15132" r="15132"/>
          </a:stretch>
        </a:blipFill>
      </dgm:spPr>
    </dgm:pt>
    <dgm:pt modelId="{5782CEB8-A44E-4D88-86F9-F940E22A0352}" type="pres">
      <dgm:prSet presAssocID="{B0BF206B-6C71-406D-BAE1-83FF57124D12}" presName="textRect" presStyleLbl="revTx" presStyleIdx="2" presStyleCnt="3">
        <dgm:presLayoutVars>
          <dgm:bulletEnabled val="1"/>
        </dgm:presLayoutVars>
      </dgm:prSet>
      <dgm:spPr/>
      <dgm:t>
        <a:bodyPr/>
        <a:lstStyle/>
        <a:p>
          <a:endParaRPr lang="nb-NO"/>
        </a:p>
      </dgm:t>
    </dgm:pt>
  </dgm:ptLst>
  <dgm:cxnLst>
    <dgm:cxn modelId="{6203B1E1-E047-4763-8074-331A0FED0271}" srcId="{81A8B1FE-95A5-439D-A8FC-97EB09E7E497}" destId="{B0BF206B-6C71-406D-BAE1-83FF57124D12}" srcOrd="2" destOrd="0" parTransId="{AD1C6E61-E519-4BA4-93A5-DDA9A34F7B73}" sibTransId="{83A96B26-A796-4010-955F-2405BF35A284}"/>
    <dgm:cxn modelId="{EEE72C51-C99E-4BFA-B91F-B22914C3890A}" type="presOf" srcId="{F6A75E8A-D71C-4F31-A419-2DFF493451FC}" destId="{A06E9062-76D5-4BC2-B443-3F6F6C7B193C}" srcOrd="0" destOrd="0" presId="urn:microsoft.com/office/officeart/2005/8/layout/pList1"/>
    <dgm:cxn modelId="{4039DD57-772C-4D40-B4BD-96336E151421}" type="presOf" srcId="{B0BF206B-6C71-406D-BAE1-83FF57124D12}" destId="{5782CEB8-A44E-4D88-86F9-F940E22A0352}" srcOrd="0" destOrd="0" presId="urn:microsoft.com/office/officeart/2005/8/layout/pList1"/>
    <dgm:cxn modelId="{CE876240-FF03-4647-929D-2E55919D3230}" type="presOf" srcId="{CA364260-3E95-4E17-9CF4-97F2E95C58A4}" destId="{5B4D19C7-9D18-4DD8-8D0C-9AE4B70BD226}" srcOrd="0" destOrd="0" presId="urn:microsoft.com/office/officeart/2005/8/layout/pList1"/>
    <dgm:cxn modelId="{FEF959E9-9CBB-43AD-B6D5-77D75CA64C04}" type="presOf" srcId="{81A8B1FE-95A5-439D-A8FC-97EB09E7E497}" destId="{0097A0BA-D82A-40A6-B4A7-6CADD032E197}" srcOrd="0" destOrd="0" presId="urn:microsoft.com/office/officeart/2005/8/layout/pList1"/>
    <dgm:cxn modelId="{5C95CF6C-515A-45A5-BEA2-189269870DC6}" srcId="{81A8B1FE-95A5-439D-A8FC-97EB09E7E497}" destId="{024FA5D3-7498-477F-90E4-292850E27451}" srcOrd="0" destOrd="0" parTransId="{A53AD0A6-A524-45E6-AECF-574698174BA3}" sibTransId="{CA364260-3E95-4E17-9CF4-97F2E95C58A4}"/>
    <dgm:cxn modelId="{EE07DDF0-6F98-4361-AF10-07234DCAB310}" srcId="{81A8B1FE-95A5-439D-A8FC-97EB09E7E497}" destId="{F6A75E8A-D71C-4F31-A419-2DFF493451FC}" srcOrd="1" destOrd="0" parTransId="{D561C087-2A1D-4C69-8EB4-FA0E45EFF714}" sibTransId="{D25749B3-6F5E-4692-A0AE-55AFB10E61F2}"/>
    <dgm:cxn modelId="{7DAD42DD-F627-4ABF-B809-08C589912A24}" type="presOf" srcId="{D25749B3-6F5E-4692-A0AE-55AFB10E61F2}" destId="{C686C2B5-0B76-441E-A3E3-89C2D1F73AA0}" srcOrd="0" destOrd="0" presId="urn:microsoft.com/office/officeart/2005/8/layout/pList1"/>
    <dgm:cxn modelId="{E7DF5153-5F76-4374-A221-759A6756C11C}" type="presOf" srcId="{024FA5D3-7498-477F-90E4-292850E27451}" destId="{969E1B6A-8782-40B9-A1FC-F7C54C399E09}" srcOrd="0" destOrd="0" presId="urn:microsoft.com/office/officeart/2005/8/layout/pList1"/>
    <dgm:cxn modelId="{93147291-FF11-4FB9-AFC5-879FC618FEAE}" type="presParOf" srcId="{0097A0BA-D82A-40A6-B4A7-6CADD032E197}" destId="{6B79E2FE-714C-472E-AFBF-7FFFED17C48D}" srcOrd="0" destOrd="0" presId="urn:microsoft.com/office/officeart/2005/8/layout/pList1"/>
    <dgm:cxn modelId="{76DD2F8D-999D-4B24-9E34-30F41DBF0F58}" type="presParOf" srcId="{6B79E2FE-714C-472E-AFBF-7FFFED17C48D}" destId="{FBAA7DFF-EC90-4FB9-AFCE-47AE91A799B9}" srcOrd="0" destOrd="0" presId="urn:microsoft.com/office/officeart/2005/8/layout/pList1"/>
    <dgm:cxn modelId="{827BEF1B-1BD1-4134-B7FA-27B566301CE5}" type="presParOf" srcId="{6B79E2FE-714C-472E-AFBF-7FFFED17C48D}" destId="{969E1B6A-8782-40B9-A1FC-F7C54C399E09}" srcOrd="1" destOrd="0" presId="urn:microsoft.com/office/officeart/2005/8/layout/pList1"/>
    <dgm:cxn modelId="{2EA4A23A-E7C9-4D9B-874E-C98ABEF19021}" type="presParOf" srcId="{0097A0BA-D82A-40A6-B4A7-6CADD032E197}" destId="{5B4D19C7-9D18-4DD8-8D0C-9AE4B70BD226}" srcOrd="1" destOrd="0" presId="urn:microsoft.com/office/officeart/2005/8/layout/pList1"/>
    <dgm:cxn modelId="{607532AE-7FE2-4C8A-B5D3-5CFB14C87EA4}" type="presParOf" srcId="{0097A0BA-D82A-40A6-B4A7-6CADD032E197}" destId="{9E3285C7-FEB7-4A4A-B316-DE1835B620B1}" srcOrd="2" destOrd="0" presId="urn:microsoft.com/office/officeart/2005/8/layout/pList1"/>
    <dgm:cxn modelId="{BEC2550A-3C63-441F-ACAE-244860B4F44D}" type="presParOf" srcId="{9E3285C7-FEB7-4A4A-B316-DE1835B620B1}" destId="{BBB07674-1A80-41BC-9868-86CB6E4C9C17}" srcOrd="0" destOrd="0" presId="urn:microsoft.com/office/officeart/2005/8/layout/pList1"/>
    <dgm:cxn modelId="{CB67441C-F15C-4B3F-9D80-B549CB6863D0}" type="presParOf" srcId="{9E3285C7-FEB7-4A4A-B316-DE1835B620B1}" destId="{A06E9062-76D5-4BC2-B443-3F6F6C7B193C}" srcOrd="1" destOrd="0" presId="urn:microsoft.com/office/officeart/2005/8/layout/pList1"/>
    <dgm:cxn modelId="{418199E0-1266-49A8-90FE-F2CB79AE9F78}" type="presParOf" srcId="{0097A0BA-D82A-40A6-B4A7-6CADD032E197}" destId="{C686C2B5-0B76-441E-A3E3-89C2D1F73AA0}" srcOrd="3" destOrd="0" presId="urn:microsoft.com/office/officeart/2005/8/layout/pList1"/>
    <dgm:cxn modelId="{14FA496E-A244-4A49-911E-AFC697394A5E}" type="presParOf" srcId="{0097A0BA-D82A-40A6-B4A7-6CADD032E197}" destId="{F9E135FB-0C17-490A-8A96-06E40920F220}" srcOrd="4" destOrd="0" presId="urn:microsoft.com/office/officeart/2005/8/layout/pList1"/>
    <dgm:cxn modelId="{9A1EBB1C-106A-4D28-BDF9-F78C95FD9397}" type="presParOf" srcId="{F9E135FB-0C17-490A-8A96-06E40920F220}" destId="{3D724D4D-A65E-4A15-9804-B3CE0DAF3C9B}" srcOrd="0" destOrd="0" presId="urn:microsoft.com/office/officeart/2005/8/layout/pList1"/>
    <dgm:cxn modelId="{B8A8D46B-00C4-43CC-B377-94FBCD23DE92}" type="presParOf" srcId="{F9E135FB-0C17-490A-8A96-06E40920F220}" destId="{5782CEB8-A44E-4D88-86F9-F940E22A0352}" srcOrd="1" destOrd="0" presId="urn:microsoft.com/office/officeart/2005/8/layout/p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AA7DFF-EC90-4FB9-AFCE-47AE91A799B9}">
      <dsp:nvSpPr>
        <dsp:cNvPr id="0" name=""/>
        <dsp:cNvSpPr/>
      </dsp:nvSpPr>
      <dsp:spPr>
        <a:xfrm>
          <a:off x="148657" y="759384"/>
          <a:ext cx="2666783" cy="1985641"/>
        </a:xfrm>
        <a:prstGeom prst="round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000" b="-1000"/>
          </a:stretch>
        </a:blipFill>
        <a:ln>
          <a:noFill/>
        </a:ln>
        <a:effectLst>
          <a:outerShdw blurRad="38100" dist="254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sp>
    <dsp:sp modelId="{969E1B6A-8782-40B9-A1FC-F7C54C399E09}">
      <dsp:nvSpPr>
        <dsp:cNvPr id="0" name=""/>
        <dsp:cNvSpPr/>
      </dsp:nvSpPr>
      <dsp:spPr>
        <a:xfrm>
          <a:off x="304560" y="2714494"/>
          <a:ext cx="2664544" cy="988546"/>
        </a:xfrm>
        <a:prstGeom prst="rect">
          <a:avLst/>
        </a:prstGeom>
        <a:solidFill>
          <a:schemeClr val="lt1">
            <a:alpha val="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341376" tIns="341376" rIns="341376" bIns="0" numCol="1" spcCol="1270" anchor="t" anchorCtr="0">
          <a:noAutofit/>
        </a:bodyPr>
        <a:lstStyle/>
        <a:p>
          <a:pPr lvl="0" algn="ctr" defTabSz="2133600">
            <a:lnSpc>
              <a:spcPct val="90000"/>
            </a:lnSpc>
            <a:spcBef>
              <a:spcPct val="0"/>
            </a:spcBef>
            <a:spcAft>
              <a:spcPct val="35000"/>
            </a:spcAft>
          </a:pPr>
          <a:r>
            <a:rPr lang="nb-NO" sz="4800" kern="1200" dirty="0" smtClean="0"/>
            <a:t> </a:t>
          </a:r>
          <a:endParaRPr lang="nb-NO" sz="4800" kern="1200" dirty="0"/>
        </a:p>
      </dsp:txBody>
      <dsp:txXfrm>
        <a:off x="304560" y="2714494"/>
        <a:ext cx="2664544" cy="988546"/>
      </dsp:txXfrm>
    </dsp:sp>
    <dsp:sp modelId="{BBB07674-1A80-41BC-9868-86CB6E4C9C17}">
      <dsp:nvSpPr>
        <dsp:cNvPr id="0" name=""/>
        <dsp:cNvSpPr/>
      </dsp:nvSpPr>
      <dsp:spPr>
        <a:xfrm>
          <a:off x="3284086" y="293013"/>
          <a:ext cx="3715201" cy="2818337"/>
        </a:xfrm>
        <a:prstGeom prst="roundRect">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15550" r="15550"/>
          </a:stretch>
        </a:blipFill>
        <a:ln>
          <a:noFill/>
        </a:ln>
        <a:effectLst>
          <a:outerShdw blurRad="38100" dist="254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sp>
    <dsp:sp modelId="{A06E9062-76D5-4BC2-B443-3F6F6C7B193C}">
      <dsp:nvSpPr>
        <dsp:cNvPr id="0" name=""/>
        <dsp:cNvSpPr/>
      </dsp:nvSpPr>
      <dsp:spPr>
        <a:xfrm>
          <a:off x="3760413" y="2628546"/>
          <a:ext cx="2664544" cy="988546"/>
        </a:xfrm>
        <a:prstGeom prst="rect">
          <a:avLst/>
        </a:prstGeom>
        <a:solidFill>
          <a:schemeClr val="lt1">
            <a:alpha val="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341376" tIns="341376" rIns="341376" bIns="0" numCol="1" spcCol="1270" anchor="t" anchorCtr="0">
          <a:noAutofit/>
        </a:bodyPr>
        <a:lstStyle/>
        <a:p>
          <a:pPr lvl="0" algn="ctr" defTabSz="2133600">
            <a:lnSpc>
              <a:spcPct val="90000"/>
            </a:lnSpc>
            <a:spcBef>
              <a:spcPct val="0"/>
            </a:spcBef>
            <a:spcAft>
              <a:spcPct val="35000"/>
            </a:spcAft>
          </a:pPr>
          <a:endParaRPr lang="nb-NO" sz="4800" kern="1200" dirty="0"/>
        </a:p>
      </dsp:txBody>
      <dsp:txXfrm>
        <a:off x="3760413" y="2628546"/>
        <a:ext cx="2664544" cy="988546"/>
      </dsp:txXfrm>
    </dsp:sp>
    <dsp:sp modelId="{3D724D4D-A65E-4A15-9804-B3CE0DAF3C9B}">
      <dsp:nvSpPr>
        <dsp:cNvPr id="0" name=""/>
        <dsp:cNvSpPr/>
      </dsp:nvSpPr>
      <dsp:spPr>
        <a:xfrm>
          <a:off x="2167652" y="3749582"/>
          <a:ext cx="3342618" cy="2384191"/>
        </a:xfrm>
        <a:prstGeom prst="roundRect">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15132" r="15132"/>
          </a:stretch>
        </a:blipFill>
        <a:ln>
          <a:noFill/>
        </a:ln>
        <a:effectLst>
          <a:outerShdw blurRad="38100" dist="254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sp>
    <dsp:sp modelId="{5782CEB8-A44E-4D88-86F9-F940E22A0352}">
      <dsp:nvSpPr>
        <dsp:cNvPr id="0" name=""/>
        <dsp:cNvSpPr/>
      </dsp:nvSpPr>
      <dsp:spPr>
        <a:xfrm>
          <a:off x="2307248" y="5696312"/>
          <a:ext cx="2664544" cy="988546"/>
        </a:xfrm>
        <a:prstGeom prst="rect">
          <a:avLst/>
        </a:prstGeom>
        <a:solidFill>
          <a:schemeClr val="lt1">
            <a:alpha val="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341376" tIns="341376" rIns="341376" bIns="0" numCol="1" spcCol="1270" anchor="t" anchorCtr="0">
          <a:noAutofit/>
        </a:bodyPr>
        <a:lstStyle/>
        <a:p>
          <a:pPr lvl="0" algn="ctr" defTabSz="2133600">
            <a:lnSpc>
              <a:spcPct val="90000"/>
            </a:lnSpc>
            <a:spcBef>
              <a:spcPct val="0"/>
            </a:spcBef>
            <a:spcAft>
              <a:spcPct val="35000"/>
            </a:spcAft>
          </a:pPr>
          <a:r>
            <a:rPr lang="nb-NO" sz="4800" kern="1200" dirty="0" smtClean="0"/>
            <a:t> </a:t>
          </a:r>
          <a:endParaRPr lang="nb-NO" sz="4800" kern="1200" dirty="0"/>
        </a:p>
      </dsp:txBody>
      <dsp:txXfrm>
        <a:off x="2307248" y="5696312"/>
        <a:ext cx="2664544" cy="988546"/>
      </dsp:txXfrm>
    </dsp:sp>
  </dsp:spTree>
</dsp:drawing>
</file>

<file path=ppt/diagrams/layout1.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4DF81A-103D-4660-963B-CF404C1106DD}" type="datetimeFigureOut">
              <a:rPr lang="en-US" smtClean="0"/>
              <a:t>5/16/2016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63C002C-EA75-417D-8C7D-A6E7E178FA03}" type="slidenum">
              <a:rPr lang="en-US" smtClean="0"/>
              <a:t>‹#›</a:t>
            </a:fld>
            <a:endParaRPr lang="en-US"/>
          </a:p>
        </p:txBody>
      </p:sp>
    </p:spTree>
    <p:extLst>
      <p:ext uri="{BB962C8B-B14F-4D97-AF65-F5344CB8AC3E}">
        <p14:creationId xmlns:p14="http://schemas.microsoft.com/office/powerpoint/2010/main" val="93931872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32EF9C-BF1D-4498-81C1-9B18786771CD}" type="datetimeFigureOut">
              <a:rPr lang="en-US" smtClean="0"/>
              <a:t>5/16/2016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DEDCCA-2AF6-4EA4-A709-E2134A785416}" type="slidenum">
              <a:rPr lang="en-US" smtClean="0"/>
              <a:t>‹#›</a:t>
            </a:fld>
            <a:endParaRPr lang="en-US"/>
          </a:p>
        </p:txBody>
      </p:sp>
    </p:spTree>
    <p:extLst>
      <p:ext uri="{BB962C8B-B14F-4D97-AF65-F5344CB8AC3E}">
        <p14:creationId xmlns:p14="http://schemas.microsoft.com/office/powerpoint/2010/main" val="32216005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C578FC-73F5-4B18-A057-559C5BC93CEA}" type="datetime1">
              <a:rPr lang="en-GB" smtClean="0"/>
              <a:t>16/05/2016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3437826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30CEDBD-CEE7-420C-BFDE-4FE5D959056F}" type="datetime1">
              <a:rPr lang="en-GB" smtClean="0"/>
              <a:t>16/05/2016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896811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602797D-8505-4417-AECF-9814440366D6}" type="datetime1">
              <a:rPr lang="en-GB" smtClean="0"/>
              <a:t>16/05/2016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34A188-82D1-4EB2-88FD-73009A1FE69F}"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254570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8A415ED-75C6-4380-AA98-E29D01F6DAC1}" type="datetime1">
              <a:rPr lang="en-GB" smtClean="0"/>
              <a:t>16/05/2016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27601768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A29F602-A737-41C1-85F1-64DCF354B591}" type="datetime1">
              <a:rPr lang="en-GB" smtClean="0"/>
              <a:t>16/05/2016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34A188-82D1-4EB2-88FD-73009A1FE69F}"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186404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695982D-E09C-46C5-B992-5B2951C70826}" type="datetime1">
              <a:rPr lang="en-GB" smtClean="0"/>
              <a:t>16/05/2016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5767429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A4E95A-594D-43A9-B833-5CCA17B9934D}" type="datetime1">
              <a:rPr lang="en-GB" smtClean="0"/>
              <a:t>16/05/2016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1811884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311EF1-4012-423E-9AD4-CD5F3B9C95EC}" type="datetime1">
              <a:rPr lang="en-GB" smtClean="0"/>
              <a:t>16/05/2016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845574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A4ED3B-E52C-4935-9C74-2DC4DB9D5E55}" type="datetime1">
              <a:rPr lang="en-GB" smtClean="0"/>
              <a:t>16/05/2016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2276353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19160D6-A8E7-45F4-87E9-2EBF58EEEB3F}" type="datetime1">
              <a:rPr lang="en-GB" smtClean="0"/>
              <a:t>16/05/2016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3481635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4D5E2D-E595-4357-B1BE-CAEDDA2DFFFA}" type="datetime1">
              <a:rPr lang="en-GB" smtClean="0"/>
              <a:t>16/05/2016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1244904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B901AD-2D6B-4A8E-B9A5-EA786084FF11}" type="datetime1">
              <a:rPr lang="en-GB" smtClean="0"/>
              <a:t>16/05/2016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2999581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2838E9-1ED6-4611-9920-1C8B13AE1E31}" type="datetime1">
              <a:rPr lang="en-GB" smtClean="0"/>
              <a:t>16/05/2016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1089490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8B974E-0988-4B84-89D2-4DDE46D0C4F2}" type="datetime1">
              <a:rPr lang="en-GB" smtClean="0"/>
              <a:t>16/05/2016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644900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664AF9B-9EFB-4A2C-A36F-22C7FCE8BA93}" type="datetime1">
              <a:rPr lang="en-GB" smtClean="0"/>
              <a:t>16/05/2016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2451829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CD9C2B2-6489-4C0E-93BF-B96B11D6ACC8}" type="datetime1">
              <a:rPr lang="en-GB" smtClean="0"/>
              <a:t>16/05/2016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2543591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1AA6428-CD64-4161-AF6C-AB16CEB53510}" type="datetime1">
              <a:rPr lang="en-GB" smtClean="0"/>
              <a:t>16/05/2016</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D34A188-82D1-4EB2-88FD-73009A1FE69F}" type="slidenum">
              <a:rPr lang="en-GB" smtClean="0"/>
              <a:t>‹#›</a:t>
            </a:fld>
            <a:endParaRPr lang="en-GB"/>
          </a:p>
        </p:txBody>
      </p:sp>
    </p:spTree>
    <p:extLst>
      <p:ext uri="{BB962C8B-B14F-4D97-AF65-F5344CB8AC3E}">
        <p14:creationId xmlns:p14="http://schemas.microsoft.com/office/powerpoint/2010/main" val="25145981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18.emf"/></Relationships>
</file>

<file path=ppt/slides/_rels/slide2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748961" y="1013789"/>
            <a:ext cx="8965095" cy="2325757"/>
          </a:xfrm>
        </p:spPr>
        <p:txBody>
          <a:bodyPr/>
          <a:lstStyle/>
          <a:p>
            <a:pPr algn="ctr"/>
            <a:r>
              <a:rPr lang="fr-FR" dirty="0"/>
              <a:t/>
            </a:r>
            <a:br>
              <a:rPr lang="fr-FR" dirty="0"/>
            </a:br>
            <a:r>
              <a:rPr lang="fr-FR" dirty="0"/>
              <a:t>ES-SES4000</a:t>
            </a:r>
            <a:br>
              <a:rPr lang="fr-FR" dirty="0"/>
            </a:br>
            <a:r>
              <a:rPr lang="fr-FR" dirty="0"/>
              <a:t>Facility Mangement Project</a:t>
            </a:r>
            <a:endParaRPr lang="en-US" dirty="0"/>
          </a:p>
        </p:txBody>
      </p:sp>
      <p:sp>
        <p:nvSpPr>
          <p:cNvPr id="3" name="Undertittel 2"/>
          <p:cNvSpPr>
            <a:spLocks noGrp="1"/>
          </p:cNvSpPr>
          <p:nvPr>
            <p:ph type="subTitle" idx="1"/>
          </p:nvPr>
        </p:nvSpPr>
        <p:spPr>
          <a:xfrm>
            <a:off x="1348040" y="465339"/>
            <a:ext cx="7766936" cy="1096899"/>
          </a:xfrm>
        </p:spPr>
        <p:txBody>
          <a:bodyPr>
            <a:normAutofit/>
          </a:bodyPr>
          <a:lstStyle/>
          <a:p>
            <a:pPr algn="ctr"/>
            <a:r>
              <a:rPr lang="nb-NO" sz="2400" b="1" dirty="0">
                <a:latin typeface="Agency FB" panose="020B0503020202020204" pitchFamily="34" charset="0"/>
              </a:rPr>
              <a:t>Southeast University College of Norway</a:t>
            </a:r>
            <a:endParaRPr lang="en-GB" sz="2400" b="1" dirty="0">
              <a:latin typeface="Agency FB" panose="020B0503020202020204" pitchFamily="34" charset="0"/>
            </a:endParaRPr>
          </a:p>
        </p:txBody>
      </p:sp>
      <p:sp>
        <p:nvSpPr>
          <p:cNvPr id="6" name="Rectangle 5"/>
          <p:cNvSpPr/>
          <p:nvPr/>
        </p:nvSpPr>
        <p:spPr>
          <a:xfrm>
            <a:off x="1093304" y="4059493"/>
            <a:ext cx="5009321" cy="1938992"/>
          </a:xfrm>
          <a:prstGeom prst="rect">
            <a:avLst/>
          </a:prstGeom>
        </p:spPr>
        <p:txBody>
          <a:bodyPr wrap="square">
            <a:spAutoFit/>
          </a:bodyPr>
          <a:lstStyle/>
          <a:p>
            <a:r>
              <a:rPr lang="fr-FR" sz="2000" b="1" i="1" u="sng" dirty="0" err="1">
                <a:solidFill>
                  <a:srgbClr val="FF0000"/>
                </a:solidFill>
              </a:rPr>
              <a:t>NovoFM</a:t>
            </a:r>
            <a:r>
              <a:rPr lang="fr-FR" sz="2000" b="1" i="1" u="sng" dirty="0">
                <a:solidFill>
                  <a:srgbClr val="FF0000"/>
                </a:solidFill>
              </a:rPr>
              <a:t> team:</a:t>
            </a:r>
          </a:p>
          <a:p>
            <a:endParaRPr lang="fr-FR" sz="2000" b="1" i="1" u="sng" dirty="0">
              <a:solidFill>
                <a:srgbClr val="FF0000"/>
              </a:solidFill>
            </a:endParaRPr>
          </a:p>
          <a:p>
            <a:pPr marL="342900" indent="-342900">
              <a:buFont typeface="Wingdings" panose="05000000000000000000" pitchFamily="2" charset="2"/>
              <a:buChar char="§"/>
            </a:pPr>
            <a:r>
              <a:rPr lang="fr-FR" sz="2000" b="1" dirty="0"/>
              <a:t>Badis Madani (Project Manager)</a:t>
            </a:r>
          </a:p>
          <a:p>
            <a:pPr marL="342900" indent="-342900">
              <a:buFont typeface="Wingdings" panose="05000000000000000000" pitchFamily="2" charset="2"/>
              <a:buChar char="§"/>
            </a:pPr>
            <a:r>
              <a:rPr lang="fr-FR" sz="2000" b="1" dirty="0"/>
              <a:t>H</a:t>
            </a:r>
            <a:r>
              <a:rPr lang="nb-NO" sz="2000" b="1" dirty="0"/>
              <a:t>å</a:t>
            </a:r>
            <a:r>
              <a:rPr lang="fr-FR" sz="2000" b="1" dirty="0" err="1"/>
              <a:t>kon</a:t>
            </a:r>
            <a:r>
              <a:rPr lang="fr-FR" sz="2000" b="1" dirty="0"/>
              <a:t> </a:t>
            </a:r>
            <a:r>
              <a:rPr lang="fr-FR" sz="2000" b="1" dirty="0" err="1"/>
              <a:t>Hedlund</a:t>
            </a:r>
            <a:r>
              <a:rPr lang="fr-FR" sz="2000" b="1" dirty="0"/>
              <a:t> (System </a:t>
            </a:r>
            <a:r>
              <a:rPr lang="fr-FR" sz="2000" b="1" dirty="0" err="1"/>
              <a:t>Engineer</a:t>
            </a:r>
            <a:r>
              <a:rPr lang="fr-FR" sz="2000" b="1" dirty="0"/>
              <a:t>)</a:t>
            </a:r>
          </a:p>
          <a:p>
            <a:pPr marL="342900" indent="-342900">
              <a:buFont typeface="Wingdings" panose="05000000000000000000" pitchFamily="2" charset="2"/>
              <a:buChar char="§"/>
            </a:pPr>
            <a:r>
              <a:rPr lang="fr-FR" sz="2000" b="1" dirty="0" err="1"/>
              <a:t>Zhili</a:t>
            </a:r>
            <a:r>
              <a:rPr lang="fr-FR" sz="2000" b="1" dirty="0"/>
              <a:t> </a:t>
            </a:r>
            <a:r>
              <a:rPr lang="fr-FR" sz="2000" b="1" dirty="0" err="1"/>
              <a:t>Shao</a:t>
            </a:r>
            <a:endParaRPr lang="fr-FR" sz="2000" b="1" dirty="0"/>
          </a:p>
          <a:p>
            <a:pPr marL="342900" indent="-342900">
              <a:buFont typeface="Wingdings" panose="05000000000000000000" pitchFamily="2" charset="2"/>
              <a:buChar char="§"/>
            </a:pPr>
            <a:r>
              <a:rPr lang="fr-FR" sz="2000" b="1" dirty="0"/>
              <a:t>Arshad </a:t>
            </a:r>
            <a:r>
              <a:rPr lang="fr-FR" sz="2000" b="1" dirty="0" err="1"/>
              <a:t>Shakil</a:t>
            </a:r>
            <a:endParaRPr lang="en-US" sz="2000" b="1" dirty="0"/>
          </a:p>
        </p:txBody>
      </p:sp>
      <p:sp>
        <p:nvSpPr>
          <p:cNvPr id="7" name="Rectangle 6"/>
          <p:cNvSpPr/>
          <p:nvPr/>
        </p:nvSpPr>
        <p:spPr>
          <a:xfrm>
            <a:off x="6521493" y="4315967"/>
            <a:ext cx="2690417" cy="400110"/>
          </a:xfrm>
          <a:prstGeom prst="rect">
            <a:avLst/>
          </a:prstGeom>
        </p:spPr>
        <p:txBody>
          <a:bodyPr wrap="none">
            <a:spAutoFit/>
          </a:bodyPr>
          <a:lstStyle/>
          <a:p>
            <a:r>
              <a:rPr lang="fr-FR" sz="2000" b="1" dirty="0"/>
              <a:t>Prof. </a:t>
            </a:r>
            <a:r>
              <a:rPr lang="fr-FR" sz="2000" b="1" dirty="0" err="1"/>
              <a:t>Aurilla</a:t>
            </a:r>
            <a:r>
              <a:rPr lang="fr-FR" sz="2000" b="1" dirty="0"/>
              <a:t> </a:t>
            </a:r>
            <a:r>
              <a:rPr lang="fr-FR" sz="2000" b="1" dirty="0" err="1"/>
              <a:t>Arntzen</a:t>
            </a:r>
            <a:endParaRPr lang="en-US" sz="2000" b="1" dirty="0"/>
          </a:p>
        </p:txBody>
      </p:sp>
      <p:sp>
        <p:nvSpPr>
          <p:cNvPr id="2" name="Slide Number Placeholder 1"/>
          <p:cNvSpPr>
            <a:spLocks noGrp="1"/>
          </p:cNvSpPr>
          <p:nvPr>
            <p:ph type="sldNum" sz="quarter" idx="12"/>
          </p:nvPr>
        </p:nvSpPr>
        <p:spPr/>
        <p:txBody>
          <a:bodyPr/>
          <a:lstStyle/>
          <a:p>
            <a:fld id="{7D34A188-82D1-4EB2-88FD-73009A1FE69F}" type="slidenum">
              <a:rPr lang="en-GB" smtClean="0"/>
              <a:t>1</a:t>
            </a:fld>
            <a:endParaRPr lang="en-GB" dirty="0"/>
          </a:p>
        </p:txBody>
      </p:sp>
    </p:spTree>
    <p:extLst>
      <p:ext uri="{BB962C8B-B14F-4D97-AF65-F5344CB8AC3E}">
        <p14:creationId xmlns:p14="http://schemas.microsoft.com/office/powerpoint/2010/main" val="692831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Stakeholders</a:t>
            </a:r>
            <a:endParaRPr lang="en-GB" dirty="0"/>
          </a:p>
        </p:txBody>
      </p:sp>
      <p:sp>
        <p:nvSpPr>
          <p:cNvPr id="3" name="Plassholder for innhold 2"/>
          <p:cNvSpPr>
            <a:spLocks noGrp="1"/>
          </p:cNvSpPr>
          <p:nvPr>
            <p:ph sz="half" idx="1"/>
          </p:nvPr>
        </p:nvSpPr>
        <p:spPr/>
        <p:txBody>
          <a:bodyPr/>
          <a:lstStyle/>
          <a:p>
            <a:r>
              <a:rPr lang="en-GB" dirty="0"/>
              <a:t>Defined five stakeholders</a:t>
            </a:r>
          </a:p>
          <a:p>
            <a:pPr lvl="1"/>
            <a:r>
              <a:rPr lang="en-GB" dirty="0"/>
              <a:t>Users</a:t>
            </a:r>
          </a:p>
          <a:p>
            <a:pPr lvl="1"/>
            <a:r>
              <a:rPr lang="en-GB" dirty="0"/>
              <a:t>Facility manager</a:t>
            </a:r>
          </a:p>
          <a:p>
            <a:pPr lvl="1"/>
            <a:r>
              <a:rPr lang="en-GB" dirty="0"/>
              <a:t>HVAC vendor</a:t>
            </a:r>
          </a:p>
          <a:p>
            <a:pPr lvl="1"/>
            <a:r>
              <a:rPr lang="en-GB" dirty="0"/>
              <a:t>Estate owner</a:t>
            </a:r>
          </a:p>
          <a:p>
            <a:pPr lvl="1"/>
            <a:r>
              <a:rPr lang="en-GB" dirty="0"/>
              <a:t>Government</a:t>
            </a:r>
          </a:p>
        </p:txBody>
      </p:sp>
      <p:sp>
        <p:nvSpPr>
          <p:cNvPr id="4" name="Plassholder for innhold 3"/>
          <p:cNvSpPr>
            <a:spLocks noGrp="1"/>
          </p:cNvSpPr>
          <p:nvPr>
            <p:ph sz="half" idx="2"/>
          </p:nvPr>
        </p:nvSpPr>
        <p:spPr/>
        <p:txBody>
          <a:bodyPr/>
          <a:lstStyle/>
          <a:p>
            <a:endParaRPr lang="en-GB"/>
          </a:p>
        </p:txBody>
      </p:sp>
      <p:sp>
        <p:nvSpPr>
          <p:cNvPr id="5" name="Slide Number Placeholder 4"/>
          <p:cNvSpPr>
            <a:spLocks noGrp="1"/>
          </p:cNvSpPr>
          <p:nvPr>
            <p:ph type="sldNum" sz="quarter" idx="12"/>
          </p:nvPr>
        </p:nvSpPr>
        <p:spPr/>
        <p:txBody>
          <a:bodyPr/>
          <a:lstStyle/>
          <a:p>
            <a:fld id="{7D34A188-82D1-4EB2-88FD-73009A1FE69F}" type="slidenum">
              <a:rPr lang="en-GB" smtClean="0"/>
              <a:t>10</a:t>
            </a:fld>
            <a:endParaRPr lang="en-GB"/>
          </a:p>
        </p:txBody>
      </p:sp>
    </p:spTree>
    <p:extLst>
      <p:ext uri="{BB962C8B-B14F-4D97-AF65-F5344CB8AC3E}">
        <p14:creationId xmlns:p14="http://schemas.microsoft.com/office/powerpoint/2010/main" val="4007586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Survey analysis </a:t>
            </a:r>
          </a:p>
        </p:txBody>
      </p:sp>
      <p:sp>
        <p:nvSpPr>
          <p:cNvPr id="3" name="Plassholder for innhold 2"/>
          <p:cNvSpPr>
            <a:spLocks noGrp="1"/>
          </p:cNvSpPr>
          <p:nvPr>
            <p:ph sz="half" idx="1"/>
          </p:nvPr>
        </p:nvSpPr>
        <p:spPr/>
        <p:txBody>
          <a:bodyPr>
            <a:normAutofit/>
          </a:bodyPr>
          <a:lstStyle/>
          <a:p>
            <a:r>
              <a:rPr lang="en-GB" dirty="0"/>
              <a:t>63 people questioned, 15 were employees and the rest students</a:t>
            </a:r>
          </a:p>
          <a:p>
            <a:r>
              <a:rPr lang="en-GB" dirty="0"/>
              <a:t>Questionnaires and online survey were used</a:t>
            </a:r>
          </a:p>
          <a:p>
            <a:r>
              <a:rPr lang="en-GB" dirty="0"/>
              <a:t>They were asked questions about age, occupation, how satisfied they were about indoor environment, what they would want to change if they had the chance, and how they want to change it.</a:t>
            </a:r>
          </a:p>
        </p:txBody>
      </p:sp>
      <p:sp>
        <p:nvSpPr>
          <p:cNvPr id="4" name="Plassholder for innhold 3"/>
          <p:cNvSpPr>
            <a:spLocks noGrp="1"/>
          </p:cNvSpPr>
          <p:nvPr>
            <p:ph sz="half" idx="2"/>
          </p:nvPr>
        </p:nvSpPr>
        <p:spPr/>
        <p:txBody>
          <a:bodyPr>
            <a:normAutofit/>
          </a:bodyPr>
          <a:lstStyle/>
          <a:p>
            <a:r>
              <a:rPr lang="en-GB" dirty="0"/>
              <a:t>Results</a:t>
            </a:r>
            <a:br>
              <a:rPr lang="en-GB" dirty="0"/>
            </a:br>
            <a:r>
              <a:rPr lang="en-GB" dirty="0"/>
              <a:t/>
            </a:r>
            <a:br>
              <a:rPr lang="en-GB" dirty="0"/>
            </a:br>
            <a:r>
              <a:rPr lang="en-GB" dirty="0"/>
              <a:t>[picture </a:t>
            </a:r>
            <a:r>
              <a:rPr lang="en-GB"/>
              <a:t>showing satisfaction]</a:t>
            </a:r>
            <a:endParaRPr lang="en-GB" dirty="0"/>
          </a:p>
        </p:txBody>
      </p:sp>
      <p:sp>
        <p:nvSpPr>
          <p:cNvPr id="5" name="Slide Number Placeholder 4"/>
          <p:cNvSpPr>
            <a:spLocks noGrp="1"/>
          </p:cNvSpPr>
          <p:nvPr>
            <p:ph type="sldNum" sz="quarter" idx="12"/>
          </p:nvPr>
        </p:nvSpPr>
        <p:spPr/>
        <p:txBody>
          <a:bodyPr/>
          <a:lstStyle/>
          <a:p>
            <a:fld id="{7D34A188-82D1-4EB2-88FD-73009A1FE69F}" type="slidenum">
              <a:rPr lang="en-GB" smtClean="0"/>
              <a:t>11</a:t>
            </a:fld>
            <a:endParaRPr lang="en-GB"/>
          </a:p>
        </p:txBody>
      </p:sp>
    </p:spTree>
    <p:extLst>
      <p:ext uri="{BB962C8B-B14F-4D97-AF65-F5344CB8AC3E}">
        <p14:creationId xmlns:p14="http://schemas.microsoft.com/office/powerpoint/2010/main" val="4163239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Survey analysis </a:t>
            </a:r>
          </a:p>
        </p:txBody>
      </p:sp>
      <p:pic>
        <p:nvPicPr>
          <p:cNvPr id="5" name="Content Placeholder 4"/>
          <p:cNvPicPr>
            <a:picLocks noGrp="1" noChangeAspect="1"/>
          </p:cNvPicPr>
          <p:nvPr>
            <p:ph sz="half" idx="1"/>
          </p:nvPr>
        </p:nvPicPr>
        <p:blipFill>
          <a:blip r:embed="rId2"/>
          <a:stretch>
            <a:fillRect/>
          </a:stretch>
        </p:blipFill>
        <p:spPr>
          <a:xfrm>
            <a:off x="677863" y="3295311"/>
            <a:ext cx="4183062" cy="1611991"/>
          </a:xfrm>
          <a:prstGeom prst="rect">
            <a:avLst/>
          </a:prstGeom>
        </p:spPr>
      </p:pic>
      <p:pic>
        <p:nvPicPr>
          <p:cNvPr id="6" name="Content Placeholder 5"/>
          <p:cNvPicPr>
            <a:picLocks noGrp="1" noChangeAspect="1"/>
          </p:cNvPicPr>
          <p:nvPr>
            <p:ph sz="half" idx="2"/>
          </p:nvPr>
        </p:nvPicPr>
        <p:blipFill>
          <a:blip r:embed="rId3"/>
          <a:stretch>
            <a:fillRect/>
          </a:stretch>
        </p:blipFill>
        <p:spPr>
          <a:xfrm>
            <a:off x="5089525" y="3564416"/>
            <a:ext cx="4184650" cy="1073781"/>
          </a:xfrm>
          <a:prstGeom prst="rect">
            <a:avLst/>
          </a:prstGeom>
        </p:spPr>
      </p:pic>
      <p:sp>
        <p:nvSpPr>
          <p:cNvPr id="3" name="Slide Number Placeholder 2"/>
          <p:cNvSpPr>
            <a:spLocks noGrp="1"/>
          </p:cNvSpPr>
          <p:nvPr>
            <p:ph type="sldNum" sz="quarter" idx="12"/>
          </p:nvPr>
        </p:nvSpPr>
        <p:spPr/>
        <p:txBody>
          <a:bodyPr/>
          <a:lstStyle/>
          <a:p>
            <a:fld id="{7D34A188-82D1-4EB2-88FD-73009A1FE69F}" type="slidenum">
              <a:rPr lang="en-GB" smtClean="0"/>
              <a:t>12</a:t>
            </a:fld>
            <a:endParaRPr lang="en-GB"/>
          </a:p>
        </p:txBody>
      </p:sp>
    </p:spTree>
    <p:extLst>
      <p:ext uri="{BB962C8B-B14F-4D97-AF65-F5344CB8AC3E}">
        <p14:creationId xmlns:p14="http://schemas.microsoft.com/office/powerpoint/2010/main" val="16314957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CONOPS</a:t>
            </a:r>
            <a:endParaRPr lang="en-GB" dirty="0"/>
          </a:p>
        </p:txBody>
      </p:sp>
      <p:sp>
        <p:nvSpPr>
          <p:cNvPr id="3" name="Plassholder for innhold 2"/>
          <p:cNvSpPr>
            <a:spLocks noGrp="1"/>
          </p:cNvSpPr>
          <p:nvPr>
            <p:ph idx="1"/>
          </p:nvPr>
        </p:nvSpPr>
        <p:spPr/>
        <p:txBody>
          <a:bodyPr/>
          <a:lstStyle/>
          <a:p>
            <a:endParaRPr lang="en-GB" dirty="0" smtClean="0"/>
          </a:p>
          <a:p>
            <a:endParaRPr lang="en-GB" dirty="0"/>
          </a:p>
        </p:txBody>
      </p:sp>
      <p:pic>
        <p:nvPicPr>
          <p:cNvPr id="6" name="Picture 6"/>
          <p:cNvPicPr>
            <a:picLocks noGrp="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755711" y="1930400"/>
            <a:ext cx="9965267" cy="38052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5653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Design alternatives</a:t>
            </a:r>
            <a:endParaRPr lang="en-US" dirty="0"/>
          </a:p>
        </p:txBody>
      </p:sp>
      <p:sp>
        <p:nvSpPr>
          <p:cNvPr id="3" name="Plassholder for innhold 2"/>
          <p:cNvSpPr>
            <a:spLocks noGrp="1"/>
          </p:cNvSpPr>
          <p:nvPr>
            <p:ph sz="half" idx="1"/>
          </p:nvPr>
        </p:nvSpPr>
        <p:spPr/>
        <p:txBody>
          <a:bodyPr>
            <a:normAutofit/>
          </a:bodyPr>
          <a:lstStyle/>
          <a:p>
            <a:r>
              <a:rPr lang="en-US" dirty="0" smtClean="0"/>
              <a:t>Proposed three design concepts</a:t>
            </a:r>
          </a:p>
          <a:p>
            <a:pPr lvl="1"/>
            <a:r>
              <a:rPr lang="en-US" dirty="0" smtClean="0"/>
              <a:t>Panel controller</a:t>
            </a:r>
          </a:p>
          <a:p>
            <a:pPr lvl="1"/>
            <a:r>
              <a:rPr lang="en-US" dirty="0" smtClean="0"/>
              <a:t>Remote controller</a:t>
            </a:r>
          </a:p>
          <a:p>
            <a:pPr lvl="1"/>
            <a:r>
              <a:rPr lang="en-US" dirty="0" smtClean="0"/>
              <a:t>Mobile app controller</a:t>
            </a:r>
          </a:p>
          <a:p>
            <a:r>
              <a:rPr lang="en-US" dirty="0" smtClean="0"/>
              <a:t>Selection criteria</a:t>
            </a:r>
          </a:p>
          <a:p>
            <a:pPr lvl="1"/>
            <a:r>
              <a:rPr lang="en-US" dirty="0" smtClean="0"/>
              <a:t>Initial cost</a:t>
            </a:r>
          </a:p>
          <a:p>
            <a:pPr lvl="1"/>
            <a:r>
              <a:rPr lang="en-US" dirty="0" smtClean="0"/>
              <a:t>Life-cycle cost</a:t>
            </a:r>
          </a:p>
          <a:p>
            <a:pPr lvl="1"/>
            <a:r>
              <a:rPr lang="en-US" dirty="0" smtClean="0"/>
              <a:t>Easiness of use</a:t>
            </a:r>
          </a:p>
          <a:p>
            <a:pPr lvl="1"/>
            <a:r>
              <a:rPr lang="en-US" dirty="0" smtClean="0"/>
              <a:t>Easiness of installing</a:t>
            </a:r>
          </a:p>
          <a:p>
            <a:pPr lvl="1"/>
            <a:endParaRPr lang="en-US" dirty="0" smtClean="0"/>
          </a:p>
          <a:p>
            <a:endParaRPr lang="en-US" dirty="0"/>
          </a:p>
        </p:txBody>
      </p:sp>
      <p:graphicFrame>
        <p:nvGraphicFramePr>
          <p:cNvPr id="6" name="Plassholder for innhold 5"/>
          <p:cNvGraphicFramePr>
            <a:graphicFrameLocks noGrp="1"/>
          </p:cNvGraphicFramePr>
          <p:nvPr>
            <p:ph sz="half" idx="2"/>
            <p:extLst>
              <p:ext uri="{D42A27DB-BD31-4B8C-83A1-F6EECF244321}">
                <p14:modId xmlns:p14="http://schemas.microsoft.com/office/powerpoint/2010/main" val="3832870554"/>
              </p:ext>
            </p:extLst>
          </p:nvPr>
        </p:nvGraphicFramePr>
        <p:xfrm>
          <a:off x="4667794" y="0"/>
          <a:ext cx="7279041" cy="66890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97107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tel 4"/>
          <p:cNvSpPr>
            <a:spLocks noGrp="1"/>
          </p:cNvSpPr>
          <p:nvPr>
            <p:ph type="title"/>
          </p:nvPr>
        </p:nvSpPr>
        <p:spPr/>
        <p:txBody>
          <a:bodyPr/>
          <a:lstStyle/>
          <a:p>
            <a:r>
              <a:rPr lang="en-GB" dirty="0" smtClean="0"/>
              <a:t>AHP matrix</a:t>
            </a:r>
            <a:endParaRPr lang="en-GB" dirty="0"/>
          </a:p>
        </p:txBody>
      </p:sp>
      <p:graphicFrame>
        <p:nvGraphicFramePr>
          <p:cNvPr id="3" name="Plassholder for innhold 2"/>
          <p:cNvGraphicFramePr>
            <a:graphicFrameLocks noGrp="1"/>
          </p:cNvGraphicFramePr>
          <p:nvPr>
            <p:ph idx="1"/>
            <p:extLst>
              <p:ext uri="{D42A27DB-BD31-4B8C-83A1-F6EECF244321}">
                <p14:modId xmlns:p14="http://schemas.microsoft.com/office/powerpoint/2010/main" val="432545658"/>
              </p:ext>
            </p:extLst>
          </p:nvPr>
        </p:nvGraphicFramePr>
        <p:xfrm>
          <a:off x="693421" y="2021839"/>
          <a:ext cx="9991996" cy="3921761"/>
        </p:xfrm>
        <a:graphic>
          <a:graphicData uri="http://schemas.openxmlformats.org/drawingml/2006/table">
            <a:tbl>
              <a:tblPr firstRow="1" firstCol="1" bandRow="1">
                <a:tableStyleId>{5C22544A-7EE6-4342-B048-85BDC9FD1C3A}</a:tableStyleId>
              </a:tblPr>
              <a:tblGrid>
                <a:gridCol w="1976224">
                  <a:extLst>
                    <a:ext uri="{9D8B030D-6E8A-4147-A177-3AD203B41FA5}">
                      <a16:colId xmlns:a16="http://schemas.microsoft.com/office/drawing/2014/main" val="2448873389"/>
                    </a:ext>
                  </a:extLst>
                </a:gridCol>
                <a:gridCol w="1487557">
                  <a:extLst>
                    <a:ext uri="{9D8B030D-6E8A-4147-A177-3AD203B41FA5}">
                      <a16:colId xmlns:a16="http://schemas.microsoft.com/office/drawing/2014/main" val="3495021315"/>
                    </a:ext>
                  </a:extLst>
                </a:gridCol>
                <a:gridCol w="1621018">
                  <a:extLst>
                    <a:ext uri="{9D8B030D-6E8A-4147-A177-3AD203B41FA5}">
                      <a16:colId xmlns:a16="http://schemas.microsoft.com/office/drawing/2014/main" val="661742508"/>
                    </a:ext>
                  </a:extLst>
                </a:gridCol>
                <a:gridCol w="1842765">
                  <a:extLst>
                    <a:ext uri="{9D8B030D-6E8A-4147-A177-3AD203B41FA5}">
                      <a16:colId xmlns:a16="http://schemas.microsoft.com/office/drawing/2014/main" val="1852372970"/>
                    </a:ext>
                  </a:extLst>
                </a:gridCol>
                <a:gridCol w="1621018">
                  <a:extLst>
                    <a:ext uri="{9D8B030D-6E8A-4147-A177-3AD203B41FA5}">
                      <a16:colId xmlns:a16="http://schemas.microsoft.com/office/drawing/2014/main" val="3445447109"/>
                    </a:ext>
                  </a:extLst>
                </a:gridCol>
                <a:gridCol w="1443414">
                  <a:extLst>
                    <a:ext uri="{9D8B030D-6E8A-4147-A177-3AD203B41FA5}">
                      <a16:colId xmlns:a16="http://schemas.microsoft.com/office/drawing/2014/main" val="3179128787"/>
                    </a:ext>
                  </a:extLst>
                </a:gridCol>
              </a:tblGrid>
              <a:tr h="1178561">
                <a:tc>
                  <a:txBody>
                    <a:bodyPr/>
                    <a:lstStyle/>
                    <a:p>
                      <a:pPr algn="just">
                        <a:lnSpc>
                          <a:spcPct val="150000"/>
                        </a:lnSpc>
                        <a:spcAft>
                          <a:spcPts val="0"/>
                        </a:spcAft>
                      </a:pPr>
                      <a:r>
                        <a:rPr lang="en-GB" sz="1200">
                          <a:effectLst/>
                        </a:rPr>
                        <a:t> </a:t>
                      </a:r>
                      <a:endParaRPr lang="en-GB" sz="12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ctr">
                        <a:lnSpc>
                          <a:spcPct val="150000"/>
                        </a:lnSpc>
                        <a:spcAft>
                          <a:spcPts val="0"/>
                        </a:spcAft>
                      </a:pPr>
                      <a:r>
                        <a:rPr lang="en-GB" sz="2000" dirty="0">
                          <a:effectLst/>
                        </a:rPr>
                        <a:t>Initial cost</a:t>
                      </a:r>
                      <a:endParaRPr lang="en-GB" sz="20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ctr">
                        <a:lnSpc>
                          <a:spcPct val="150000"/>
                        </a:lnSpc>
                        <a:spcAft>
                          <a:spcPts val="0"/>
                        </a:spcAft>
                      </a:pPr>
                      <a:r>
                        <a:rPr lang="en-GB" sz="2000" dirty="0" smtClean="0">
                          <a:effectLst/>
                        </a:rPr>
                        <a:t>Life-cycle </a:t>
                      </a:r>
                      <a:r>
                        <a:rPr lang="en-GB" sz="2000" dirty="0">
                          <a:effectLst/>
                        </a:rPr>
                        <a:t>cost</a:t>
                      </a:r>
                      <a:endParaRPr lang="en-GB" sz="20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ctr">
                        <a:lnSpc>
                          <a:spcPct val="150000"/>
                        </a:lnSpc>
                        <a:spcAft>
                          <a:spcPts val="0"/>
                        </a:spcAft>
                      </a:pPr>
                      <a:r>
                        <a:rPr lang="en-GB" sz="2000" dirty="0">
                          <a:effectLst/>
                        </a:rPr>
                        <a:t>Easiness of use</a:t>
                      </a:r>
                      <a:endParaRPr lang="en-GB" sz="20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ctr">
                        <a:lnSpc>
                          <a:spcPct val="150000"/>
                        </a:lnSpc>
                        <a:spcAft>
                          <a:spcPts val="0"/>
                        </a:spcAft>
                      </a:pPr>
                      <a:r>
                        <a:rPr lang="en-GB" sz="2000" dirty="0">
                          <a:effectLst/>
                        </a:rPr>
                        <a:t>Easiness of installing</a:t>
                      </a:r>
                      <a:endParaRPr lang="en-GB" sz="20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ctr">
                        <a:lnSpc>
                          <a:spcPct val="150000"/>
                        </a:lnSpc>
                        <a:spcAft>
                          <a:spcPts val="0"/>
                        </a:spcAft>
                      </a:pPr>
                      <a:r>
                        <a:rPr lang="en-GB" sz="2000" dirty="0" smtClean="0">
                          <a:effectLst/>
                        </a:rPr>
                        <a:t>Weighted </a:t>
                      </a:r>
                      <a:r>
                        <a:rPr lang="en-GB" sz="2000" dirty="0">
                          <a:effectLst/>
                        </a:rPr>
                        <a:t>Evaluation</a:t>
                      </a:r>
                      <a:endParaRPr lang="en-GB" sz="20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extLst>
                  <a:ext uri="{0D108BD9-81ED-4DB2-BD59-A6C34878D82A}">
                    <a16:rowId xmlns:a16="http://schemas.microsoft.com/office/drawing/2014/main" val="3521106879"/>
                  </a:ext>
                </a:extLst>
              </a:tr>
              <a:tr h="494719">
                <a:tc>
                  <a:txBody>
                    <a:bodyPr/>
                    <a:lstStyle/>
                    <a:p>
                      <a:pPr algn="just">
                        <a:lnSpc>
                          <a:spcPct val="150000"/>
                        </a:lnSpc>
                        <a:spcAft>
                          <a:spcPts val="0"/>
                        </a:spcAft>
                      </a:pPr>
                      <a:r>
                        <a:rPr lang="en-GB" sz="1800" dirty="0">
                          <a:effectLst/>
                        </a:rPr>
                        <a:t>Criteria Weights</a:t>
                      </a:r>
                      <a:endParaRPr lang="en-GB" sz="18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2400">
                          <a:effectLst/>
                        </a:rPr>
                        <a:t>0,0799</a:t>
                      </a:r>
                      <a:endParaRPr lang="en-GB" sz="24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2400">
                          <a:effectLst/>
                        </a:rPr>
                        <a:t>0,3000</a:t>
                      </a:r>
                      <a:endParaRPr lang="en-GB" sz="24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2400" dirty="0">
                          <a:effectLst/>
                        </a:rPr>
                        <a:t>0,5488</a:t>
                      </a:r>
                      <a:endParaRPr lang="en-GB" sz="24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2400" dirty="0">
                          <a:effectLst/>
                        </a:rPr>
                        <a:t>0,0714</a:t>
                      </a:r>
                      <a:endParaRPr lang="en-GB" sz="24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rowSpan="2">
                  <a:txBody>
                    <a:bodyPr/>
                    <a:lstStyle/>
                    <a:p>
                      <a:endParaRPr lang="en-GB" sz="2400" dirty="0"/>
                    </a:p>
                  </a:txBody>
                  <a:tcPr marL="68580" marR="68580" marT="0" marB="0"/>
                </a:tc>
                <a:extLst>
                  <a:ext uri="{0D108BD9-81ED-4DB2-BD59-A6C34878D82A}">
                    <a16:rowId xmlns:a16="http://schemas.microsoft.com/office/drawing/2014/main" val="1146921482"/>
                  </a:ext>
                </a:extLst>
              </a:tr>
              <a:tr h="494719">
                <a:tc>
                  <a:txBody>
                    <a:bodyPr/>
                    <a:lstStyle/>
                    <a:p>
                      <a:pPr algn="just">
                        <a:lnSpc>
                          <a:spcPct val="150000"/>
                        </a:lnSpc>
                        <a:spcAft>
                          <a:spcPts val="0"/>
                        </a:spcAft>
                      </a:pPr>
                      <a:r>
                        <a:rPr lang="en-GB" sz="1800" dirty="0">
                          <a:effectLst/>
                        </a:rPr>
                        <a:t>Design Concepts</a:t>
                      </a:r>
                      <a:endParaRPr lang="en-GB" sz="18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2400">
                          <a:effectLst/>
                        </a:rPr>
                        <a:t> </a:t>
                      </a:r>
                      <a:endParaRPr lang="en-GB" sz="24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2400">
                          <a:effectLst/>
                        </a:rPr>
                        <a:t> </a:t>
                      </a:r>
                      <a:endParaRPr lang="en-GB" sz="24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2400">
                          <a:effectLst/>
                        </a:rPr>
                        <a:t> </a:t>
                      </a:r>
                      <a:endParaRPr lang="en-GB" sz="24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2400" dirty="0">
                          <a:effectLst/>
                        </a:rPr>
                        <a:t> </a:t>
                      </a:r>
                      <a:endParaRPr lang="en-GB" sz="24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vMerge="1">
                  <a:txBody>
                    <a:bodyPr/>
                    <a:lstStyle/>
                    <a:p>
                      <a:endParaRPr lang="en-GB"/>
                    </a:p>
                  </a:txBody>
                  <a:tcPr/>
                </a:tc>
                <a:extLst>
                  <a:ext uri="{0D108BD9-81ED-4DB2-BD59-A6C34878D82A}">
                    <a16:rowId xmlns:a16="http://schemas.microsoft.com/office/drawing/2014/main" val="2152911421"/>
                  </a:ext>
                </a:extLst>
              </a:tr>
              <a:tr h="494719">
                <a:tc>
                  <a:txBody>
                    <a:bodyPr/>
                    <a:lstStyle/>
                    <a:p>
                      <a:pPr algn="just">
                        <a:lnSpc>
                          <a:spcPct val="150000"/>
                        </a:lnSpc>
                        <a:spcAft>
                          <a:spcPts val="0"/>
                        </a:spcAft>
                      </a:pPr>
                      <a:r>
                        <a:rPr lang="en-GB" sz="1800" dirty="0">
                          <a:effectLst/>
                        </a:rPr>
                        <a:t>Panel Control</a:t>
                      </a:r>
                      <a:endParaRPr lang="en-GB" sz="18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2400">
                          <a:effectLst/>
                        </a:rPr>
                        <a:t>0,2114</a:t>
                      </a:r>
                      <a:endParaRPr lang="en-GB" sz="24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2400">
                          <a:effectLst/>
                        </a:rPr>
                        <a:t>0,2390</a:t>
                      </a:r>
                      <a:endParaRPr lang="en-GB" sz="24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2400" dirty="0">
                          <a:effectLst/>
                        </a:rPr>
                        <a:t>0,6070</a:t>
                      </a:r>
                      <a:endParaRPr lang="en-GB" sz="24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2400">
                          <a:effectLst/>
                        </a:rPr>
                        <a:t>0,1429</a:t>
                      </a:r>
                      <a:endParaRPr lang="en-GB" sz="24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2400" dirty="0">
                          <a:effectLst/>
                        </a:rPr>
                        <a:t>0,4319</a:t>
                      </a:r>
                      <a:endParaRPr lang="en-GB" sz="24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solidFill>
                      <a:srgbClr val="FFFF00"/>
                    </a:solidFill>
                  </a:tcPr>
                </a:tc>
                <a:extLst>
                  <a:ext uri="{0D108BD9-81ED-4DB2-BD59-A6C34878D82A}">
                    <a16:rowId xmlns:a16="http://schemas.microsoft.com/office/drawing/2014/main" val="791882058"/>
                  </a:ext>
                </a:extLst>
              </a:tr>
              <a:tr h="494719">
                <a:tc>
                  <a:txBody>
                    <a:bodyPr/>
                    <a:lstStyle/>
                    <a:p>
                      <a:pPr algn="just">
                        <a:lnSpc>
                          <a:spcPct val="150000"/>
                        </a:lnSpc>
                        <a:spcAft>
                          <a:spcPts val="0"/>
                        </a:spcAft>
                      </a:pPr>
                      <a:r>
                        <a:rPr lang="en-GB" sz="1800" dirty="0">
                          <a:effectLst/>
                        </a:rPr>
                        <a:t>App Control</a:t>
                      </a:r>
                      <a:endParaRPr lang="en-GB" sz="18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2400">
                          <a:effectLst/>
                        </a:rPr>
                        <a:t>0,6864</a:t>
                      </a:r>
                      <a:endParaRPr lang="en-GB" sz="24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2400">
                          <a:effectLst/>
                        </a:rPr>
                        <a:t>0,6234</a:t>
                      </a:r>
                      <a:endParaRPr lang="en-GB" sz="24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2400">
                          <a:effectLst/>
                        </a:rPr>
                        <a:t>0,0897</a:t>
                      </a:r>
                      <a:endParaRPr lang="en-GB" sz="24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2400">
                          <a:effectLst/>
                        </a:rPr>
                        <a:t>0,7143</a:t>
                      </a:r>
                      <a:endParaRPr lang="en-GB" sz="24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2400">
                          <a:effectLst/>
                        </a:rPr>
                        <a:t>0,3420</a:t>
                      </a:r>
                      <a:endParaRPr lang="en-GB" sz="24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extLst>
                  <a:ext uri="{0D108BD9-81ED-4DB2-BD59-A6C34878D82A}">
                    <a16:rowId xmlns:a16="http://schemas.microsoft.com/office/drawing/2014/main" val="4111073521"/>
                  </a:ext>
                </a:extLst>
              </a:tr>
              <a:tr h="494719">
                <a:tc>
                  <a:txBody>
                    <a:bodyPr/>
                    <a:lstStyle/>
                    <a:p>
                      <a:pPr algn="just">
                        <a:lnSpc>
                          <a:spcPct val="150000"/>
                        </a:lnSpc>
                        <a:spcAft>
                          <a:spcPts val="0"/>
                        </a:spcAft>
                      </a:pPr>
                      <a:r>
                        <a:rPr lang="en-GB" sz="1800" dirty="0">
                          <a:effectLst/>
                        </a:rPr>
                        <a:t>Remote Control</a:t>
                      </a:r>
                      <a:endParaRPr lang="en-GB" sz="18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2400">
                          <a:effectLst/>
                        </a:rPr>
                        <a:t>0,1022</a:t>
                      </a:r>
                      <a:endParaRPr lang="en-GB" sz="24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2400">
                          <a:effectLst/>
                        </a:rPr>
                        <a:t>0,1376</a:t>
                      </a:r>
                      <a:endParaRPr lang="en-GB" sz="24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2400">
                          <a:effectLst/>
                        </a:rPr>
                        <a:t>0,3033</a:t>
                      </a:r>
                      <a:endParaRPr lang="en-GB" sz="24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2400">
                          <a:effectLst/>
                        </a:rPr>
                        <a:t>0,1429</a:t>
                      </a:r>
                      <a:endParaRPr lang="en-GB" sz="24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2400" dirty="0">
                          <a:effectLst/>
                        </a:rPr>
                        <a:t>0,2261</a:t>
                      </a:r>
                      <a:endParaRPr lang="en-GB" sz="24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extLst>
                  <a:ext uri="{0D108BD9-81ED-4DB2-BD59-A6C34878D82A}">
                    <a16:rowId xmlns:a16="http://schemas.microsoft.com/office/drawing/2014/main" val="2050825982"/>
                  </a:ext>
                </a:extLst>
              </a:tr>
            </a:tbl>
          </a:graphicData>
        </a:graphic>
      </p:graphicFrame>
    </p:spTree>
    <p:extLst>
      <p:ext uri="{BB962C8B-B14F-4D97-AF65-F5344CB8AC3E}">
        <p14:creationId xmlns:p14="http://schemas.microsoft.com/office/powerpoint/2010/main" val="26140487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GB" dirty="0" smtClean="0"/>
              <a:t>Selection of preferred design</a:t>
            </a:r>
            <a:endParaRPr lang="en-GB" dirty="0"/>
          </a:p>
        </p:txBody>
      </p:sp>
      <p:sp>
        <p:nvSpPr>
          <p:cNvPr id="4" name="Plassholder for innhold 3"/>
          <p:cNvSpPr>
            <a:spLocks noGrp="1"/>
          </p:cNvSpPr>
          <p:nvPr>
            <p:ph sz="half" idx="1"/>
          </p:nvPr>
        </p:nvSpPr>
        <p:spPr>
          <a:xfrm>
            <a:off x="838200" y="1825625"/>
            <a:ext cx="5334000" cy="4351338"/>
          </a:xfrm>
        </p:spPr>
        <p:txBody>
          <a:bodyPr/>
          <a:lstStyle/>
          <a:p>
            <a:r>
              <a:rPr lang="en-GB" dirty="0" smtClean="0"/>
              <a:t>Survey analysis -&gt; Panel control</a:t>
            </a:r>
          </a:p>
          <a:p>
            <a:endParaRPr lang="en-GB" dirty="0" smtClean="0"/>
          </a:p>
          <a:p>
            <a:r>
              <a:rPr lang="en-GB" dirty="0" smtClean="0"/>
              <a:t>AHP matrix -&gt; Panel control</a:t>
            </a:r>
            <a:endParaRPr lang="en-GB" dirty="0"/>
          </a:p>
          <a:p>
            <a:endParaRPr lang="en-GB" dirty="0" smtClean="0"/>
          </a:p>
          <a:p>
            <a:r>
              <a:rPr lang="en-GB" dirty="0" smtClean="0"/>
              <a:t>Preferred design concept -&gt; 						Panel solution</a:t>
            </a:r>
          </a:p>
        </p:txBody>
      </p:sp>
      <p:pic>
        <p:nvPicPr>
          <p:cNvPr id="5126" name="Picture 6" descr="http://www.proenergyconsulting.com/wp-content/uploads/2014/10/Focus-07-Software-Services-Selection.jp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1825625"/>
            <a:ext cx="5181600" cy="365950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22401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838200" y="143691"/>
            <a:ext cx="10515600" cy="561703"/>
          </a:xfrm>
        </p:spPr>
        <p:txBody>
          <a:bodyPr>
            <a:normAutofit fontScale="90000"/>
          </a:bodyPr>
          <a:lstStyle/>
          <a:p>
            <a:r>
              <a:rPr lang="nb-NO" b="1" u="sng" dirty="0">
                <a:effectLst>
                  <a:outerShdw blurRad="38100" dist="38100" dir="2700000" algn="tl">
                    <a:srgbClr val="000000">
                      <a:alpha val="43137"/>
                    </a:srgbClr>
                  </a:outerShdw>
                </a:effectLst>
              </a:rPr>
              <a:t>System requirement</a:t>
            </a:r>
            <a:endParaRPr lang="en-GB" b="1" u="sng" dirty="0">
              <a:effectLst>
                <a:outerShdw blurRad="38100" dist="38100" dir="2700000" algn="tl">
                  <a:srgbClr val="000000">
                    <a:alpha val="43137"/>
                  </a:srgbClr>
                </a:outerShdw>
              </a:effectLst>
            </a:endParaRPr>
          </a:p>
        </p:txBody>
      </p:sp>
      <p:graphicFrame>
        <p:nvGraphicFramePr>
          <p:cNvPr id="6" name="Content Placeholder 5"/>
          <p:cNvGraphicFramePr>
            <a:graphicFrameLocks noGrp="1"/>
          </p:cNvGraphicFramePr>
          <p:nvPr>
            <p:ph sz="half" idx="1"/>
            <p:extLst>
              <p:ext uri="{D42A27DB-BD31-4B8C-83A1-F6EECF244321}">
                <p14:modId xmlns:p14="http://schemas.microsoft.com/office/powerpoint/2010/main" val="3541468937"/>
              </p:ext>
            </p:extLst>
          </p:nvPr>
        </p:nvGraphicFramePr>
        <p:xfrm>
          <a:off x="838200" y="705390"/>
          <a:ext cx="10515600" cy="6012909"/>
        </p:xfrm>
        <a:graphic>
          <a:graphicData uri="http://schemas.openxmlformats.org/drawingml/2006/table">
            <a:tbl>
              <a:tblPr firstRow="1" firstCol="1" bandRow="1">
                <a:tableStyleId>{5C22544A-7EE6-4342-B048-85BDC9FD1C3A}</a:tableStyleId>
              </a:tblPr>
              <a:tblGrid>
                <a:gridCol w="2127069">
                  <a:extLst>
                    <a:ext uri="{9D8B030D-6E8A-4147-A177-3AD203B41FA5}">
                      <a16:colId xmlns:a16="http://schemas.microsoft.com/office/drawing/2014/main" val="1034568543"/>
                    </a:ext>
                  </a:extLst>
                </a:gridCol>
                <a:gridCol w="3755983">
                  <a:extLst>
                    <a:ext uri="{9D8B030D-6E8A-4147-A177-3AD203B41FA5}">
                      <a16:colId xmlns:a16="http://schemas.microsoft.com/office/drawing/2014/main" val="1606757990"/>
                    </a:ext>
                  </a:extLst>
                </a:gridCol>
                <a:gridCol w="2118423">
                  <a:extLst>
                    <a:ext uri="{9D8B030D-6E8A-4147-A177-3AD203B41FA5}">
                      <a16:colId xmlns:a16="http://schemas.microsoft.com/office/drawing/2014/main" val="2783602209"/>
                    </a:ext>
                  </a:extLst>
                </a:gridCol>
                <a:gridCol w="2514125">
                  <a:extLst>
                    <a:ext uri="{9D8B030D-6E8A-4147-A177-3AD203B41FA5}">
                      <a16:colId xmlns:a16="http://schemas.microsoft.com/office/drawing/2014/main" val="3065871536"/>
                    </a:ext>
                  </a:extLst>
                </a:gridCol>
              </a:tblGrid>
              <a:tr h="537882">
                <a:tc>
                  <a:txBody>
                    <a:bodyPr/>
                    <a:lstStyle/>
                    <a:p>
                      <a:pPr marL="0" marR="0">
                        <a:lnSpc>
                          <a:spcPct val="100000"/>
                        </a:lnSpc>
                        <a:spcBef>
                          <a:spcPts val="0"/>
                        </a:spcBef>
                        <a:spcAft>
                          <a:spcPts val="0"/>
                        </a:spcAft>
                      </a:pPr>
                      <a:r>
                        <a:rPr lang="en-US" sz="1600">
                          <a:effectLst/>
                        </a:rPr>
                        <a:t>Stakeholder Requirement</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nSpc>
                          <a:spcPct val="100000"/>
                        </a:lnSpc>
                        <a:spcBef>
                          <a:spcPts val="0"/>
                        </a:spcBef>
                        <a:spcAft>
                          <a:spcPts val="0"/>
                        </a:spcAft>
                      </a:pPr>
                      <a:r>
                        <a:rPr lang="en-US" sz="1600">
                          <a:effectLst/>
                        </a:rPr>
                        <a:t>System Requirement</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a:effectLst/>
                        </a:rPr>
                        <a:t>COTS</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a:effectLst/>
                        </a:rPr>
                        <a:t>Classification </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extLst>
                  <a:ext uri="{0D108BD9-81ED-4DB2-BD59-A6C34878D82A}">
                    <a16:rowId xmlns:a16="http://schemas.microsoft.com/office/drawing/2014/main" val="2638507168"/>
                  </a:ext>
                </a:extLst>
              </a:tr>
              <a:tr h="815583">
                <a:tc>
                  <a:txBody>
                    <a:bodyPr/>
                    <a:lstStyle/>
                    <a:p>
                      <a:pPr marL="0" marR="0" algn="just">
                        <a:lnSpc>
                          <a:spcPct val="100000"/>
                        </a:lnSpc>
                        <a:spcBef>
                          <a:spcPts val="0"/>
                        </a:spcBef>
                        <a:spcAft>
                          <a:spcPts val="0"/>
                        </a:spcAft>
                      </a:pPr>
                      <a:r>
                        <a:rPr lang="en-US" sz="1600" dirty="0">
                          <a:effectLst/>
                        </a:rPr>
                        <a:t>Monitor and adjust temperature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dirty="0">
                          <a:effectLst/>
                        </a:rPr>
                        <a:t>Collect temperature data for display and computation</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chemeClr val="accent4"/>
                    </a:solidFill>
                  </a:tcPr>
                </a:tc>
                <a:tc>
                  <a:txBody>
                    <a:bodyPr/>
                    <a:lstStyle/>
                    <a:p>
                      <a:pPr marL="0" marR="0" algn="l">
                        <a:lnSpc>
                          <a:spcPct val="100000"/>
                        </a:lnSpc>
                        <a:spcBef>
                          <a:spcPts val="0"/>
                        </a:spcBef>
                        <a:spcAft>
                          <a:spcPts val="0"/>
                        </a:spcAft>
                      </a:pPr>
                      <a:r>
                        <a:rPr lang="en-US" sz="1600" dirty="0">
                          <a:effectLst/>
                        </a:rPr>
                        <a:t>Temperature Sensor, Microcontroller</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dirty="0">
                          <a:effectLst/>
                        </a:rPr>
                        <a:t>Must to have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chemeClr val="accent4"/>
                    </a:solidFill>
                  </a:tcPr>
                </a:tc>
                <a:extLst>
                  <a:ext uri="{0D108BD9-81ED-4DB2-BD59-A6C34878D82A}">
                    <a16:rowId xmlns:a16="http://schemas.microsoft.com/office/drawing/2014/main" val="2467079077"/>
                  </a:ext>
                </a:extLst>
              </a:tr>
              <a:tr h="537882">
                <a:tc>
                  <a:txBody>
                    <a:bodyPr/>
                    <a:lstStyle/>
                    <a:p>
                      <a:pPr marL="0" marR="0" algn="just">
                        <a:lnSpc>
                          <a:spcPct val="100000"/>
                        </a:lnSpc>
                        <a:spcBef>
                          <a:spcPts val="0"/>
                        </a:spcBef>
                        <a:spcAft>
                          <a:spcPts val="0"/>
                        </a:spcAft>
                      </a:pPr>
                      <a:r>
                        <a:rPr lang="en-US" sz="1600">
                          <a:effectLst/>
                        </a:rPr>
                        <a:t>Monitor humidity</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dirty="0">
                          <a:effectLst/>
                        </a:rPr>
                        <a:t>Collect humidity data for display and computation</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chemeClr val="accent4"/>
                    </a:solidFill>
                  </a:tcPr>
                </a:tc>
                <a:tc>
                  <a:txBody>
                    <a:bodyPr/>
                    <a:lstStyle/>
                    <a:p>
                      <a:pPr marL="0" marR="0" algn="l">
                        <a:lnSpc>
                          <a:spcPct val="100000"/>
                        </a:lnSpc>
                        <a:spcBef>
                          <a:spcPts val="0"/>
                        </a:spcBef>
                        <a:spcAft>
                          <a:spcPts val="0"/>
                        </a:spcAft>
                      </a:pPr>
                      <a:r>
                        <a:rPr lang="en-US" sz="1600" dirty="0">
                          <a:effectLst/>
                        </a:rPr>
                        <a:t>Humidity</a:t>
                      </a:r>
                      <a:r>
                        <a:rPr lang="en-US" sz="1600" baseline="0" dirty="0">
                          <a:effectLst/>
                        </a:rPr>
                        <a:t> </a:t>
                      </a:r>
                      <a:r>
                        <a:rPr lang="en-US" sz="1600" dirty="0">
                          <a:effectLst/>
                        </a:rPr>
                        <a:t>Sensor, Microcontroller</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dirty="0">
                          <a:effectLst/>
                        </a:rPr>
                        <a:t>Must to have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chemeClr val="accent4"/>
                    </a:solidFill>
                  </a:tcPr>
                </a:tc>
                <a:extLst>
                  <a:ext uri="{0D108BD9-81ED-4DB2-BD59-A6C34878D82A}">
                    <a16:rowId xmlns:a16="http://schemas.microsoft.com/office/drawing/2014/main" val="402441717"/>
                  </a:ext>
                </a:extLst>
              </a:tr>
              <a:tr h="537882">
                <a:tc>
                  <a:txBody>
                    <a:bodyPr/>
                    <a:lstStyle/>
                    <a:p>
                      <a:pPr marL="0" marR="0" algn="just">
                        <a:lnSpc>
                          <a:spcPct val="100000"/>
                        </a:lnSpc>
                        <a:spcBef>
                          <a:spcPts val="0"/>
                        </a:spcBef>
                        <a:spcAft>
                          <a:spcPts val="0"/>
                        </a:spcAft>
                      </a:pPr>
                      <a:r>
                        <a:rPr lang="en-US" sz="1600">
                          <a:effectLst/>
                        </a:rPr>
                        <a:t>Monitor and adjust CO2-level</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dirty="0">
                          <a:effectLst/>
                        </a:rPr>
                        <a:t>Collect CO2-level data for display and computation</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chemeClr val="accent4"/>
                    </a:solidFill>
                  </a:tcPr>
                </a:tc>
                <a:tc>
                  <a:txBody>
                    <a:bodyPr/>
                    <a:lstStyle/>
                    <a:p>
                      <a:pPr marL="0" marR="0">
                        <a:lnSpc>
                          <a:spcPct val="100000"/>
                        </a:lnSpc>
                        <a:spcBef>
                          <a:spcPts val="0"/>
                        </a:spcBef>
                        <a:spcAft>
                          <a:spcPts val="0"/>
                        </a:spcAft>
                      </a:pPr>
                      <a:r>
                        <a:rPr lang="en-US" sz="1600" dirty="0">
                          <a:effectLst/>
                        </a:rPr>
                        <a:t>CO2 Sensor, Microcontroller</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dirty="0">
                          <a:effectLst/>
                        </a:rPr>
                        <a:t>Must to have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chemeClr val="accent4"/>
                    </a:solidFill>
                  </a:tcPr>
                </a:tc>
                <a:extLst>
                  <a:ext uri="{0D108BD9-81ED-4DB2-BD59-A6C34878D82A}">
                    <a16:rowId xmlns:a16="http://schemas.microsoft.com/office/drawing/2014/main" val="3046710053"/>
                  </a:ext>
                </a:extLst>
              </a:tr>
              <a:tr h="743978">
                <a:tc>
                  <a:txBody>
                    <a:bodyPr/>
                    <a:lstStyle/>
                    <a:p>
                      <a:pPr marL="0" marR="0" algn="just">
                        <a:lnSpc>
                          <a:spcPct val="100000"/>
                        </a:lnSpc>
                        <a:spcBef>
                          <a:spcPts val="0"/>
                        </a:spcBef>
                        <a:spcAft>
                          <a:spcPts val="0"/>
                        </a:spcAft>
                      </a:pPr>
                      <a:r>
                        <a:rPr lang="en-US" sz="1600">
                          <a:effectLst/>
                        </a:rPr>
                        <a:t>Ease of use, Accessibility</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dirty="0">
                          <a:effectLst/>
                        </a:rPr>
                        <a:t>Provide UI to interact with user</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chemeClr val="accent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effectLst/>
                        </a:rPr>
                        <a:t>Touchscreen, Microcontroller</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dirty="0">
                          <a:effectLst/>
                        </a:rPr>
                        <a:t>Must to have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chemeClr val="accent4"/>
                    </a:solidFill>
                  </a:tcPr>
                </a:tc>
                <a:extLst>
                  <a:ext uri="{0D108BD9-81ED-4DB2-BD59-A6C34878D82A}">
                    <a16:rowId xmlns:a16="http://schemas.microsoft.com/office/drawing/2014/main" val="2025509179"/>
                  </a:ext>
                </a:extLst>
              </a:tr>
              <a:tr h="1191013">
                <a:tc>
                  <a:txBody>
                    <a:bodyPr/>
                    <a:lstStyle/>
                    <a:p>
                      <a:pPr marL="0" marR="0">
                        <a:lnSpc>
                          <a:spcPct val="100000"/>
                        </a:lnSpc>
                        <a:spcBef>
                          <a:spcPts val="0"/>
                        </a:spcBef>
                        <a:spcAft>
                          <a:spcPts val="0"/>
                        </a:spcAft>
                      </a:pPr>
                      <a:r>
                        <a:rPr lang="en-US" sz="1600">
                          <a:effectLst/>
                        </a:rPr>
                        <a:t>Ease of use</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dirty="0">
                          <a:effectLst/>
                        </a:rPr>
                        <a:t>UI reaction logic, Communication with sensors, Data calculation, HVAC control signal output.</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chemeClr val="accent4"/>
                    </a:solidFill>
                  </a:tcPr>
                </a:tc>
                <a:tc>
                  <a:txBody>
                    <a:bodyPr/>
                    <a:lstStyle/>
                    <a:p>
                      <a:pPr marL="0" marR="0" algn="just">
                        <a:lnSpc>
                          <a:spcPct val="100000"/>
                        </a:lnSpc>
                        <a:spcBef>
                          <a:spcPts val="0"/>
                        </a:spcBef>
                        <a:spcAft>
                          <a:spcPts val="0"/>
                        </a:spcAft>
                      </a:pPr>
                      <a:r>
                        <a:rPr lang="en-US" sz="1600" dirty="0">
                          <a:effectLst/>
                        </a:rPr>
                        <a:t>Microcontroller</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dirty="0">
                          <a:effectLst/>
                        </a:rPr>
                        <a:t>Must to have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chemeClr val="accent4"/>
                    </a:solidFill>
                  </a:tcPr>
                </a:tc>
                <a:extLst>
                  <a:ext uri="{0D108BD9-81ED-4DB2-BD59-A6C34878D82A}">
                    <a16:rowId xmlns:a16="http://schemas.microsoft.com/office/drawing/2014/main" val="1917365671"/>
                  </a:ext>
                </a:extLst>
              </a:tr>
              <a:tr h="1648689">
                <a:tc>
                  <a:txBody>
                    <a:bodyPr/>
                    <a:lstStyle/>
                    <a:p>
                      <a:pPr marL="0" marR="0">
                        <a:lnSpc>
                          <a:spcPct val="100000"/>
                        </a:lnSpc>
                        <a:spcBef>
                          <a:spcPts val="0"/>
                        </a:spcBef>
                        <a:spcAft>
                          <a:spcPts val="0"/>
                        </a:spcAft>
                      </a:pPr>
                      <a:r>
                        <a:rPr lang="en-US" sz="1600">
                          <a:effectLst/>
                        </a:rPr>
                        <a:t>Adjust indoor environment, Compatibility with existing HVAC system, Ease of deployment </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dirty="0">
                          <a:effectLst/>
                        </a:rPr>
                        <a:t>Connect to HVAC controller</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chemeClr val="accent4"/>
                    </a:solidFill>
                  </a:tcPr>
                </a:tc>
                <a:tc>
                  <a:txBody>
                    <a:bodyPr/>
                    <a:lstStyle/>
                    <a:p>
                      <a:pPr marL="0" marR="0" algn="just">
                        <a:lnSpc>
                          <a:spcPct val="100000"/>
                        </a:lnSpc>
                        <a:spcBef>
                          <a:spcPts val="0"/>
                        </a:spcBef>
                        <a:spcAft>
                          <a:spcPts val="0"/>
                        </a:spcAft>
                      </a:pPr>
                      <a:r>
                        <a:rPr lang="en-US" sz="1600" dirty="0">
                          <a:effectLst/>
                        </a:rPr>
                        <a:t>4-Channel Relay Module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dirty="0">
                          <a:effectLst/>
                        </a:rPr>
                        <a:t>Must to have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chemeClr val="accent4"/>
                    </a:solidFill>
                  </a:tcPr>
                </a:tc>
                <a:extLst>
                  <a:ext uri="{0D108BD9-81ED-4DB2-BD59-A6C34878D82A}">
                    <a16:rowId xmlns:a16="http://schemas.microsoft.com/office/drawing/2014/main" val="3299806028"/>
                  </a:ext>
                </a:extLst>
              </a:tr>
            </a:tbl>
          </a:graphicData>
        </a:graphic>
      </p:graphicFrame>
      <p:sp>
        <p:nvSpPr>
          <p:cNvPr id="3" name="Slide Number Placeholder 2"/>
          <p:cNvSpPr>
            <a:spLocks noGrp="1"/>
          </p:cNvSpPr>
          <p:nvPr>
            <p:ph type="sldNum" sz="quarter" idx="12"/>
          </p:nvPr>
        </p:nvSpPr>
        <p:spPr/>
        <p:txBody>
          <a:bodyPr/>
          <a:lstStyle/>
          <a:p>
            <a:fld id="{7D34A188-82D1-4EB2-88FD-73009A1FE69F}" type="slidenum">
              <a:rPr lang="en-GB" smtClean="0"/>
              <a:t>17</a:t>
            </a:fld>
            <a:endParaRPr lang="en-GB"/>
          </a:p>
        </p:txBody>
      </p:sp>
    </p:spTree>
    <p:extLst>
      <p:ext uri="{BB962C8B-B14F-4D97-AF65-F5344CB8AC3E}">
        <p14:creationId xmlns:p14="http://schemas.microsoft.com/office/powerpoint/2010/main" val="40439804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838200" y="143691"/>
            <a:ext cx="10515600" cy="561703"/>
          </a:xfrm>
        </p:spPr>
        <p:txBody>
          <a:bodyPr>
            <a:normAutofit fontScale="90000"/>
          </a:bodyPr>
          <a:lstStyle/>
          <a:p>
            <a:r>
              <a:rPr lang="nb-NO" b="1" u="sng" dirty="0">
                <a:effectLst>
                  <a:outerShdw blurRad="38100" dist="38100" dir="2700000" algn="tl">
                    <a:srgbClr val="000000">
                      <a:alpha val="43137"/>
                    </a:srgbClr>
                  </a:outerShdw>
                </a:effectLst>
              </a:rPr>
              <a:t>System requirement</a:t>
            </a:r>
            <a:endParaRPr lang="en-GB" b="1" u="sng" dirty="0">
              <a:effectLst>
                <a:outerShdw blurRad="38100" dist="38100" dir="2700000" algn="tl">
                  <a:srgbClr val="000000">
                    <a:alpha val="43137"/>
                  </a:srgbClr>
                </a:outerShdw>
              </a:effectLst>
            </a:endParaRPr>
          </a:p>
        </p:txBody>
      </p:sp>
      <p:graphicFrame>
        <p:nvGraphicFramePr>
          <p:cNvPr id="6" name="Content Placeholder 5"/>
          <p:cNvGraphicFramePr>
            <a:graphicFrameLocks noGrp="1"/>
          </p:cNvGraphicFramePr>
          <p:nvPr>
            <p:ph sz="half" idx="1"/>
            <p:extLst/>
          </p:nvPr>
        </p:nvGraphicFramePr>
        <p:xfrm>
          <a:off x="838200" y="705394"/>
          <a:ext cx="10515600" cy="5987028"/>
        </p:xfrm>
        <a:graphic>
          <a:graphicData uri="http://schemas.openxmlformats.org/drawingml/2006/table">
            <a:tbl>
              <a:tblPr firstRow="1" firstCol="1" bandRow="1">
                <a:tableStyleId>{5C22544A-7EE6-4342-B048-85BDC9FD1C3A}</a:tableStyleId>
              </a:tblPr>
              <a:tblGrid>
                <a:gridCol w="2205446">
                  <a:extLst>
                    <a:ext uri="{9D8B030D-6E8A-4147-A177-3AD203B41FA5}">
                      <a16:colId xmlns:a16="http://schemas.microsoft.com/office/drawing/2014/main" val="1034568543"/>
                    </a:ext>
                  </a:extLst>
                </a:gridCol>
                <a:gridCol w="3677606">
                  <a:extLst>
                    <a:ext uri="{9D8B030D-6E8A-4147-A177-3AD203B41FA5}">
                      <a16:colId xmlns:a16="http://schemas.microsoft.com/office/drawing/2014/main" val="1606757990"/>
                    </a:ext>
                  </a:extLst>
                </a:gridCol>
                <a:gridCol w="2118423">
                  <a:extLst>
                    <a:ext uri="{9D8B030D-6E8A-4147-A177-3AD203B41FA5}">
                      <a16:colId xmlns:a16="http://schemas.microsoft.com/office/drawing/2014/main" val="2783602209"/>
                    </a:ext>
                  </a:extLst>
                </a:gridCol>
                <a:gridCol w="2514125">
                  <a:extLst>
                    <a:ext uri="{9D8B030D-6E8A-4147-A177-3AD203B41FA5}">
                      <a16:colId xmlns:a16="http://schemas.microsoft.com/office/drawing/2014/main" val="3065871536"/>
                    </a:ext>
                  </a:extLst>
                </a:gridCol>
              </a:tblGrid>
              <a:tr h="531995">
                <a:tc>
                  <a:txBody>
                    <a:bodyPr/>
                    <a:lstStyle/>
                    <a:p>
                      <a:pPr marL="0" marR="0">
                        <a:lnSpc>
                          <a:spcPct val="115000"/>
                        </a:lnSpc>
                        <a:spcBef>
                          <a:spcPts val="0"/>
                        </a:spcBef>
                        <a:spcAft>
                          <a:spcPts val="0"/>
                        </a:spcAft>
                      </a:pPr>
                      <a:r>
                        <a:rPr lang="en-US" sz="1600" dirty="0">
                          <a:effectLst/>
                        </a:rPr>
                        <a:t>Stakeholder Requirement</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nSpc>
                          <a:spcPct val="115000"/>
                        </a:lnSpc>
                        <a:spcBef>
                          <a:spcPts val="0"/>
                        </a:spcBef>
                        <a:spcAft>
                          <a:spcPts val="0"/>
                        </a:spcAft>
                      </a:pPr>
                      <a:r>
                        <a:rPr lang="en-US" sz="1600">
                          <a:effectLst/>
                        </a:rPr>
                        <a:t>System Requirement</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600">
                          <a:effectLst/>
                        </a:rPr>
                        <a:t>COTS</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600">
                          <a:effectLst/>
                        </a:rPr>
                        <a:t>Classification </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extLst>
                  <a:ext uri="{0D108BD9-81ED-4DB2-BD59-A6C34878D82A}">
                    <a16:rowId xmlns:a16="http://schemas.microsoft.com/office/drawing/2014/main" val="2638507168"/>
                  </a:ext>
                </a:extLst>
              </a:tr>
              <a:tr h="570574">
                <a:tc>
                  <a:txBody>
                    <a:bodyPr/>
                    <a:lstStyle/>
                    <a:p>
                      <a:pPr marL="0" marR="0">
                        <a:lnSpc>
                          <a:spcPct val="115000"/>
                        </a:lnSpc>
                        <a:spcBef>
                          <a:spcPts val="0"/>
                        </a:spcBef>
                        <a:spcAft>
                          <a:spcPts val="0"/>
                        </a:spcAft>
                      </a:pPr>
                      <a:r>
                        <a:rPr lang="en-US" sz="1600" b="1" kern="1200" dirty="0">
                          <a:solidFill>
                            <a:schemeClr val="lt1"/>
                          </a:solidFill>
                          <a:effectLst/>
                          <a:latin typeface="+mn-lt"/>
                          <a:ea typeface="+mn-ea"/>
                          <a:cs typeface="+mn-cs"/>
                        </a:rPr>
                        <a:t>Adjust humidity</a:t>
                      </a:r>
                    </a:p>
                  </a:txBody>
                  <a:tcPr marL="68580" marR="68580" marT="0" marB="0" anchor="ctr"/>
                </a:tc>
                <a:tc>
                  <a:txBody>
                    <a:bodyPr/>
                    <a:lstStyle/>
                    <a:p>
                      <a:pPr marL="0" marR="0" algn="just">
                        <a:lnSpc>
                          <a:spcPct val="115000"/>
                        </a:lnSpc>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Increase air humidity</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FFC000"/>
                    </a:solidFill>
                  </a:tcPr>
                </a:tc>
                <a:tc>
                  <a:txBody>
                    <a:bodyPr/>
                    <a:lstStyle/>
                    <a:p>
                      <a:pPr marL="0" marR="0" algn="just">
                        <a:lnSpc>
                          <a:spcPct val="115000"/>
                        </a:lnSpc>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Humidifier</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Nice to have</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FFC000"/>
                    </a:solidFill>
                  </a:tcPr>
                </a:tc>
                <a:extLst>
                  <a:ext uri="{0D108BD9-81ED-4DB2-BD59-A6C34878D82A}">
                    <a16:rowId xmlns:a16="http://schemas.microsoft.com/office/drawing/2014/main" val="2467079077"/>
                  </a:ext>
                </a:extLst>
              </a:tr>
              <a:tr h="527391">
                <a:tc>
                  <a:txBody>
                    <a:bodyPr/>
                    <a:lstStyle/>
                    <a:p>
                      <a:pPr marL="0" marR="0">
                        <a:lnSpc>
                          <a:spcPct val="115000"/>
                        </a:lnSpc>
                        <a:spcBef>
                          <a:spcPts val="0"/>
                        </a:spcBef>
                        <a:spcAft>
                          <a:spcPts val="0"/>
                        </a:spcAft>
                      </a:pPr>
                      <a:r>
                        <a:rPr lang="en-US" sz="1600" b="1" kern="1200" dirty="0">
                          <a:solidFill>
                            <a:schemeClr val="lt1"/>
                          </a:solidFill>
                          <a:effectLst/>
                          <a:latin typeface="+mn-lt"/>
                          <a:ea typeface="+mn-ea"/>
                          <a:cs typeface="+mn-cs"/>
                        </a:rPr>
                        <a:t>Ease of use</a:t>
                      </a:r>
                    </a:p>
                  </a:txBody>
                  <a:tcPr marL="68580" marR="68580" marT="0" marB="0" anchor="ctr"/>
                </a:tc>
                <a:tc>
                  <a:txBody>
                    <a:bodyPr/>
                    <a:lstStyle/>
                    <a:p>
                      <a:pPr marL="0" marR="0" algn="just">
                        <a:lnSpc>
                          <a:spcPct val="115000"/>
                        </a:lnSpc>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Change the configuration of indoor temperature according to time.</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FFC000"/>
                    </a:solidFill>
                  </a:tcPr>
                </a:tc>
                <a:tc>
                  <a:txBody>
                    <a:bodyPr/>
                    <a:lstStyle/>
                    <a:p>
                      <a:pPr marL="0" marR="0" algn="just">
                        <a:lnSpc>
                          <a:spcPct val="115000"/>
                        </a:lnSpc>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Microcontroller</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Nice to have</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FFC000"/>
                    </a:solidFill>
                  </a:tcPr>
                </a:tc>
                <a:extLst>
                  <a:ext uri="{0D108BD9-81ED-4DB2-BD59-A6C34878D82A}">
                    <a16:rowId xmlns:a16="http://schemas.microsoft.com/office/drawing/2014/main" val="402441717"/>
                  </a:ext>
                </a:extLst>
              </a:tr>
              <a:tr h="585902">
                <a:tc>
                  <a:txBody>
                    <a:bodyPr/>
                    <a:lstStyle/>
                    <a:p>
                      <a:pPr marL="0" marR="0" algn="just">
                        <a:lnSpc>
                          <a:spcPct val="115000"/>
                        </a:lnSpc>
                        <a:spcBef>
                          <a:spcPts val="0"/>
                        </a:spcBef>
                        <a:spcAft>
                          <a:spcPts val="0"/>
                        </a:spcAft>
                      </a:pPr>
                      <a:r>
                        <a:rPr lang="en-US" sz="1600" b="1" kern="1200" dirty="0">
                          <a:solidFill>
                            <a:schemeClr val="lt1"/>
                          </a:solidFill>
                          <a:effectLst/>
                          <a:latin typeface="+mn-lt"/>
                          <a:ea typeface="+mn-ea"/>
                          <a:cs typeface="+mn-cs"/>
                        </a:rPr>
                        <a:t>Energy saving, Ease of use</a:t>
                      </a:r>
                    </a:p>
                  </a:txBody>
                  <a:tcPr marL="68580" marR="68580" marT="0" marB="0" anchor="ct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Automatically switch to economy mode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FFC000"/>
                    </a:solidFill>
                  </a:tcP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Motion Sensor</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Nice to have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FFC000"/>
                    </a:solidFill>
                  </a:tcPr>
                </a:tc>
                <a:extLst>
                  <a:ext uri="{0D108BD9-81ED-4DB2-BD59-A6C34878D82A}">
                    <a16:rowId xmlns:a16="http://schemas.microsoft.com/office/drawing/2014/main" val="3046710053"/>
                  </a:ext>
                </a:extLst>
              </a:tr>
              <a:tr h="527391">
                <a:tc>
                  <a:txBody>
                    <a:bodyPr/>
                    <a:lstStyle/>
                    <a:p>
                      <a:pPr marL="0" marR="0" algn="just">
                        <a:lnSpc>
                          <a:spcPct val="115000"/>
                        </a:lnSpc>
                        <a:spcBef>
                          <a:spcPts val="0"/>
                        </a:spcBef>
                        <a:spcAft>
                          <a:spcPts val="0"/>
                        </a:spcAft>
                      </a:pPr>
                      <a:r>
                        <a:rPr lang="en-US" sz="1600" b="1" kern="1200" dirty="0">
                          <a:solidFill>
                            <a:schemeClr val="lt1"/>
                          </a:solidFill>
                          <a:effectLst/>
                          <a:latin typeface="+mn-lt"/>
                          <a:ea typeface="+mn-ea"/>
                          <a:cs typeface="+mn-cs"/>
                        </a:rPr>
                        <a:t>Ease of use</a:t>
                      </a:r>
                    </a:p>
                  </a:txBody>
                  <a:tcPr marL="68580" marR="68580" marT="0" marB="0" anchor="ct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Collect weather information from internet</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00B050"/>
                    </a:solidFill>
                  </a:tcP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WIFI module, Weather forecast website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Desirable</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00B050"/>
                    </a:solidFill>
                  </a:tcPr>
                </a:tc>
                <a:extLst>
                  <a:ext uri="{0D108BD9-81ED-4DB2-BD59-A6C34878D82A}">
                    <a16:rowId xmlns:a16="http://schemas.microsoft.com/office/drawing/2014/main" val="2025509179"/>
                  </a:ext>
                </a:extLst>
              </a:tr>
              <a:tr h="802098">
                <a:tc>
                  <a:txBody>
                    <a:bodyPr/>
                    <a:lstStyle/>
                    <a:p>
                      <a:pPr marL="0" marR="0">
                        <a:lnSpc>
                          <a:spcPct val="115000"/>
                        </a:lnSpc>
                        <a:spcBef>
                          <a:spcPts val="0"/>
                        </a:spcBef>
                        <a:spcAft>
                          <a:spcPts val="0"/>
                        </a:spcAft>
                      </a:pPr>
                      <a:r>
                        <a:rPr lang="en-US" sz="1600" b="1" kern="1200" dirty="0">
                          <a:solidFill>
                            <a:schemeClr val="lt1"/>
                          </a:solidFill>
                          <a:effectLst/>
                          <a:latin typeface="+mn-lt"/>
                          <a:ea typeface="+mn-ea"/>
                          <a:cs typeface="+mn-cs"/>
                        </a:rPr>
                        <a:t>Accessibility, Ease of use</a:t>
                      </a:r>
                    </a:p>
                  </a:txBody>
                  <a:tcPr marL="68580" marR="68580" marT="0" marB="0" anchor="ct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 tell  information and setting about HVAC system using voice for blind people or people in dark room.</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00B050"/>
                    </a:solidFill>
                  </a:tcP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WIFI module, Voice interaction server</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Desirable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00B050"/>
                    </a:solidFill>
                  </a:tcPr>
                </a:tc>
                <a:extLst>
                  <a:ext uri="{0D108BD9-81ED-4DB2-BD59-A6C34878D82A}">
                    <a16:rowId xmlns:a16="http://schemas.microsoft.com/office/drawing/2014/main" val="1917365671"/>
                  </a:ext>
                </a:extLst>
              </a:tr>
              <a:tr h="1153404">
                <a:tc>
                  <a:txBody>
                    <a:bodyPr/>
                    <a:lstStyle/>
                    <a:p>
                      <a:pPr marL="0" marR="0">
                        <a:lnSpc>
                          <a:spcPct val="115000"/>
                        </a:lnSpc>
                        <a:spcBef>
                          <a:spcPts val="0"/>
                        </a:spcBef>
                        <a:spcAft>
                          <a:spcPts val="0"/>
                        </a:spcAft>
                      </a:pPr>
                      <a:r>
                        <a:rPr lang="en-US" sz="1600" b="1" kern="1200" dirty="0">
                          <a:solidFill>
                            <a:schemeClr val="lt1"/>
                          </a:solidFill>
                          <a:effectLst/>
                          <a:latin typeface="+mn-lt"/>
                          <a:ea typeface="+mn-ea"/>
                          <a:cs typeface="+mn-cs"/>
                        </a:rPr>
                        <a:t>Cost of implementation</a:t>
                      </a:r>
                    </a:p>
                  </a:txBody>
                  <a:tcPr marL="68580" marR="68580" marT="0" marB="0" anchor="ct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Give user access to get information and setting HVAC  system by website.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00B050"/>
                    </a:solidFill>
                  </a:tcP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WIFI module, Website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Desirable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00B050"/>
                    </a:solidFill>
                  </a:tcPr>
                </a:tc>
                <a:extLst>
                  <a:ext uri="{0D108BD9-81ED-4DB2-BD59-A6C34878D82A}">
                    <a16:rowId xmlns:a16="http://schemas.microsoft.com/office/drawing/2014/main" val="3299806028"/>
                  </a:ext>
                </a:extLst>
              </a:tr>
              <a:tr h="1153404">
                <a:tc>
                  <a:txBody>
                    <a:bodyPr/>
                    <a:lstStyle/>
                    <a:p>
                      <a:pPr marL="0" marR="0" algn="just">
                        <a:lnSpc>
                          <a:spcPct val="115000"/>
                        </a:lnSpc>
                        <a:spcBef>
                          <a:spcPts val="0"/>
                        </a:spcBef>
                        <a:spcAft>
                          <a:spcPts val="0"/>
                        </a:spcAft>
                      </a:pPr>
                      <a:r>
                        <a:rPr lang="en-US" sz="1600" b="1" kern="1200" dirty="0">
                          <a:solidFill>
                            <a:schemeClr val="lt1"/>
                          </a:solidFill>
                          <a:effectLst/>
                          <a:latin typeface="+mn-lt"/>
                          <a:ea typeface="+mn-ea"/>
                          <a:cs typeface="+mn-cs"/>
                        </a:rPr>
                        <a:t>Ease of use</a:t>
                      </a:r>
                    </a:p>
                  </a:txBody>
                  <a:tcPr marL="68580" marR="68580" marT="0" marB="0" anchor="ct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Give user access to get information and setting HVAC system by mobile phone.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00B050"/>
                    </a:solidFill>
                  </a:tcPr>
                </a:tc>
                <a:tc>
                  <a:txBody>
                    <a:bodyPr/>
                    <a:lstStyle/>
                    <a:p>
                      <a:pPr marL="0" marR="0" algn="just">
                        <a:lnSpc>
                          <a:spcPct val="115000"/>
                        </a:lnSpc>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WIFI module, Apps</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Desirable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00B050"/>
                    </a:solidFill>
                  </a:tcPr>
                </a:tc>
                <a:extLst>
                  <a:ext uri="{0D108BD9-81ED-4DB2-BD59-A6C34878D82A}">
                    <a16:rowId xmlns:a16="http://schemas.microsoft.com/office/drawing/2014/main" val="1292663633"/>
                  </a:ext>
                </a:extLst>
              </a:tr>
            </a:tbl>
          </a:graphicData>
        </a:graphic>
      </p:graphicFrame>
      <p:sp>
        <p:nvSpPr>
          <p:cNvPr id="3" name="Slide Number Placeholder 2"/>
          <p:cNvSpPr>
            <a:spLocks noGrp="1"/>
          </p:cNvSpPr>
          <p:nvPr>
            <p:ph type="sldNum" sz="quarter" idx="12"/>
          </p:nvPr>
        </p:nvSpPr>
        <p:spPr/>
        <p:txBody>
          <a:bodyPr/>
          <a:lstStyle/>
          <a:p>
            <a:fld id="{7D34A188-82D1-4EB2-88FD-73009A1FE69F}" type="slidenum">
              <a:rPr lang="en-GB" smtClean="0"/>
              <a:t>18</a:t>
            </a:fld>
            <a:endParaRPr lang="en-GB"/>
          </a:p>
        </p:txBody>
      </p:sp>
    </p:spTree>
    <p:extLst>
      <p:ext uri="{BB962C8B-B14F-4D97-AF65-F5344CB8AC3E}">
        <p14:creationId xmlns:p14="http://schemas.microsoft.com/office/powerpoint/2010/main" val="10042926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746761" y="169183"/>
            <a:ext cx="10515600" cy="444772"/>
          </a:xfrm>
        </p:spPr>
        <p:txBody>
          <a:bodyPr>
            <a:normAutofit fontScale="90000"/>
          </a:bodyPr>
          <a:lstStyle/>
          <a:p>
            <a:r>
              <a:rPr lang="nb-NO" b="1" u="sng" dirty="0">
                <a:effectLst>
                  <a:outerShdw blurRad="38100" dist="38100" dir="2700000" algn="tl">
                    <a:srgbClr val="000000">
                      <a:alpha val="43137"/>
                    </a:srgbClr>
                  </a:outerShdw>
                </a:effectLst>
              </a:rPr>
              <a:t>Functional analysis</a:t>
            </a:r>
            <a:endParaRPr lang="en-GB" b="1" u="sng" dirty="0">
              <a:effectLst>
                <a:outerShdw blurRad="38100" dist="38100" dir="2700000" algn="tl">
                  <a:srgbClr val="000000">
                    <a:alpha val="43137"/>
                  </a:srgbClr>
                </a:outerShdw>
              </a:effectLst>
            </a:endParaRPr>
          </a:p>
        </p:txBody>
      </p:sp>
      <p:pic>
        <p:nvPicPr>
          <p:cNvPr id="9" name="Picture 8"/>
          <p:cNvPicPr>
            <a:picLocks noChangeAspect="1"/>
          </p:cNvPicPr>
          <p:nvPr/>
        </p:nvPicPr>
        <p:blipFill>
          <a:blip r:embed="rId2"/>
          <a:stretch>
            <a:fillRect/>
          </a:stretch>
        </p:blipFill>
        <p:spPr>
          <a:xfrm>
            <a:off x="377371" y="802642"/>
            <a:ext cx="11364686" cy="5293359"/>
          </a:xfrm>
          <a:prstGeom prst="rect">
            <a:avLst/>
          </a:prstGeom>
        </p:spPr>
      </p:pic>
      <p:sp>
        <p:nvSpPr>
          <p:cNvPr id="3" name="Slide Number Placeholder 2"/>
          <p:cNvSpPr>
            <a:spLocks noGrp="1"/>
          </p:cNvSpPr>
          <p:nvPr>
            <p:ph type="sldNum" sz="quarter" idx="12"/>
          </p:nvPr>
        </p:nvSpPr>
        <p:spPr/>
        <p:txBody>
          <a:bodyPr/>
          <a:lstStyle/>
          <a:p>
            <a:fld id="{7D34A188-82D1-4EB2-88FD-73009A1FE69F}" type="slidenum">
              <a:rPr lang="en-GB" smtClean="0"/>
              <a:t>19</a:t>
            </a:fld>
            <a:endParaRPr lang="en-GB"/>
          </a:p>
        </p:txBody>
      </p:sp>
    </p:spTree>
    <p:extLst>
      <p:ext uri="{BB962C8B-B14F-4D97-AF65-F5344CB8AC3E}">
        <p14:creationId xmlns:p14="http://schemas.microsoft.com/office/powerpoint/2010/main" val="2562371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tel 3"/>
          <p:cNvSpPr>
            <a:spLocks noGrp="1"/>
          </p:cNvSpPr>
          <p:nvPr>
            <p:ph type="title"/>
          </p:nvPr>
        </p:nvSpPr>
        <p:spPr>
          <a:xfrm>
            <a:off x="140621" y="202790"/>
            <a:ext cx="8596668" cy="1320800"/>
          </a:xfrm>
        </p:spPr>
        <p:txBody>
          <a:bodyPr/>
          <a:lstStyle/>
          <a:p>
            <a:r>
              <a:rPr lang="en-US" dirty="0"/>
              <a:t>Smart Facility Management</a:t>
            </a:r>
          </a:p>
        </p:txBody>
      </p:sp>
      <p:sp>
        <p:nvSpPr>
          <p:cNvPr id="3" name="Content Placeholder 2"/>
          <p:cNvSpPr>
            <a:spLocks noGrp="1"/>
          </p:cNvSpPr>
          <p:nvPr>
            <p:ph sz="half" idx="1"/>
          </p:nvPr>
        </p:nvSpPr>
        <p:spPr>
          <a:xfrm>
            <a:off x="0" y="1523590"/>
            <a:ext cx="2940509" cy="3880772"/>
          </a:xfrm>
        </p:spPr>
        <p:txBody>
          <a:bodyPr/>
          <a:lstStyle/>
          <a:p>
            <a:pPr algn="just"/>
            <a:r>
              <a:rPr lang="en-US" dirty="0"/>
              <a:t>FM is the integration of processes within an organization (like school, hotel, hospital, apartment complexes,) to maintain and develop the agreed services which support and improve the effectiveness of its primary activities. </a:t>
            </a:r>
          </a:p>
        </p:txBody>
      </p:sp>
      <p:pic>
        <p:nvPicPr>
          <p:cNvPr id="7" name="Content Placeholder 3" descr="smart-building-bms"/>
          <p:cNvPicPr/>
          <p:nvPr/>
        </p:nvPicPr>
        <p:blipFill>
          <a:blip r:embed="rId2">
            <a:extLst>
              <a:ext uri="{28A0092B-C50C-407E-A947-70E740481C1C}">
                <a14:useLocalDpi xmlns:a14="http://schemas.microsoft.com/office/drawing/2010/main" val="0"/>
              </a:ext>
            </a:extLst>
          </a:blip>
          <a:srcRect/>
          <a:stretch>
            <a:fillRect/>
          </a:stretch>
        </p:blipFill>
        <p:spPr bwMode="auto">
          <a:xfrm>
            <a:off x="3081130" y="863190"/>
            <a:ext cx="8945218" cy="5585791"/>
          </a:xfrm>
          <a:prstGeom prst="rect">
            <a:avLst/>
          </a:prstGeom>
          <a:noFill/>
          <a:ln>
            <a:noFill/>
          </a:ln>
        </p:spPr>
      </p:pic>
      <p:sp>
        <p:nvSpPr>
          <p:cNvPr id="2" name="Slide Number Placeholder 1"/>
          <p:cNvSpPr>
            <a:spLocks noGrp="1"/>
          </p:cNvSpPr>
          <p:nvPr>
            <p:ph type="sldNum" sz="quarter" idx="12"/>
          </p:nvPr>
        </p:nvSpPr>
        <p:spPr/>
        <p:txBody>
          <a:bodyPr/>
          <a:lstStyle/>
          <a:p>
            <a:fld id="{7D34A188-82D1-4EB2-88FD-73009A1FE69F}" type="slidenum">
              <a:rPr lang="en-GB" smtClean="0"/>
              <a:t>2</a:t>
            </a:fld>
            <a:endParaRPr lang="en-GB"/>
          </a:p>
        </p:txBody>
      </p:sp>
    </p:spTree>
    <p:extLst>
      <p:ext uri="{BB962C8B-B14F-4D97-AF65-F5344CB8AC3E}">
        <p14:creationId xmlns:p14="http://schemas.microsoft.com/office/powerpoint/2010/main" val="1877648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746761" y="169183"/>
            <a:ext cx="10515600" cy="444772"/>
          </a:xfrm>
        </p:spPr>
        <p:txBody>
          <a:bodyPr>
            <a:normAutofit fontScale="90000"/>
          </a:bodyPr>
          <a:lstStyle/>
          <a:p>
            <a:r>
              <a:rPr lang="nb-NO" b="1" u="sng" dirty="0">
                <a:effectLst>
                  <a:outerShdw blurRad="38100" dist="38100" dir="2700000" algn="tl">
                    <a:srgbClr val="000000">
                      <a:alpha val="43137"/>
                    </a:srgbClr>
                  </a:outerShdw>
                </a:effectLst>
              </a:rPr>
              <a:t>Function Block Diagram</a:t>
            </a:r>
            <a:endParaRPr lang="en-GB" b="1" u="sng" dirty="0">
              <a:effectLst>
                <a:outerShdw blurRad="38100" dist="38100" dir="2700000" algn="tl">
                  <a:srgbClr val="000000">
                    <a:alpha val="43137"/>
                  </a:srgbClr>
                </a:outerShdw>
              </a:effectLst>
            </a:endParaRPr>
          </a:p>
        </p:txBody>
      </p:sp>
      <p:pic>
        <p:nvPicPr>
          <p:cNvPr id="5" name="Picture 4"/>
          <p:cNvPicPr>
            <a:picLocks noChangeAspect="1"/>
          </p:cNvPicPr>
          <p:nvPr/>
        </p:nvPicPr>
        <p:blipFill>
          <a:blip r:embed="rId2"/>
          <a:stretch>
            <a:fillRect/>
          </a:stretch>
        </p:blipFill>
        <p:spPr>
          <a:xfrm>
            <a:off x="746761" y="907143"/>
            <a:ext cx="10879182" cy="5656574"/>
          </a:xfrm>
          <a:prstGeom prst="rect">
            <a:avLst/>
          </a:prstGeom>
        </p:spPr>
      </p:pic>
      <p:sp>
        <p:nvSpPr>
          <p:cNvPr id="3" name="Slide Number Placeholder 2"/>
          <p:cNvSpPr>
            <a:spLocks noGrp="1"/>
          </p:cNvSpPr>
          <p:nvPr>
            <p:ph type="sldNum" sz="quarter" idx="12"/>
          </p:nvPr>
        </p:nvSpPr>
        <p:spPr/>
        <p:txBody>
          <a:bodyPr/>
          <a:lstStyle/>
          <a:p>
            <a:fld id="{7D34A188-82D1-4EB2-88FD-73009A1FE69F}" type="slidenum">
              <a:rPr lang="en-GB" smtClean="0"/>
              <a:t>20</a:t>
            </a:fld>
            <a:endParaRPr lang="en-GB"/>
          </a:p>
        </p:txBody>
      </p:sp>
    </p:spTree>
    <p:extLst>
      <p:ext uri="{BB962C8B-B14F-4D97-AF65-F5344CB8AC3E}">
        <p14:creationId xmlns:p14="http://schemas.microsoft.com/office/powerpoint/2010/main" val="41974113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746761" y="169183"/>
            <a:ext cx="10515600" cy="444772"/>
          </a:xfrm>
        </p:spPr>
        <p:txBody>
          <a:bodyPr>
            <a:normAutofit fontScale="90000"/>
          </a:bodyPr>
          <a:lstStyle/>
          <a:p>
            <a:r>
              <a:rPr lang="nb-NO" b="1" u="sng" dirty="0">
                <a:effectLst>
                  <a:outerShdw blurRad="38100" dist="38100" dir="2700000" algn="tl">
                    <a:srgbClr val="000000">
                      <a:alpha val="43137"/>
                    </a:srgbClr>
                  </a:outerShdw>
                </a:effectLst>
              </a:rPr>
              <a:t>Function Block Diagram</a:t>
            </a:r>
            <a:endParaRPr lang="en-GB" b="1" u="sng" dirty="0">
              <a:effectLst>
                <a:outerShdw blurRad="38100" dist="38100" dir="2700000" algn="tl">
                  <a:srgbClr val="000000">
                    <a:alpha val="43137"/>
                  </a:srgbClr>
                </a:outerShdw>
              </a:effectLst>
            </a:endParaRPr>
          </a:p>
        </p:txBody>
      </p:sp>
      <p:pic>
        <p:nvPicPr>
          <p:cNvPr id="3" name="Picture 2"/>
          <p:cNvPicPr>
            <a:picLocks noChangeAspect="1"/>
          </p:cNvPicPr>
          <p:nvPr/>
        </p:nvPicPr>
        <p:blipFill>
          <a:blip r:embed="rId2"/>
          <a:stretch>
            <a:fillRect/>
          </a:stretch>
        </p:blipFill>
        <p:spPr>
          <a:xfrm>
            <a:off x="746762" y="939229"/>
            <a:ext cx="10996748" cy="5148062"/>
          </a:xfrm>
          <a:prstGeom prst="rect">
            <a:avLst/>
          </a:prstGeom>
        </p:spPr>
      </p:pic>
      <p:sp>
        <p:nvSpPr>
          <p:cNvPr id="4" name="Slide Number Placeholder 3"/>
          <p:cNvSpPr>
            <a:spLocks noGrp="1"/>
          </p:cNvSpPr>
          <p:nvPr>
            <p:ph type="sldNum" sz="quarter" idx="12"/>
          </p:nvPr>
        </p:nvSpPr>
        <p:spPr/>
        <p:txBody>
          <a:bodyPr/>
          <a:lstStyle/>
          <a:p>
            <a:fld id="{7D34A188-82D1-4EB2-88FD-73009A1FE69F}" type="slidenum">
              <a:rPr lang="en-GB" smtClean="0"/>
              <a:t>21</a:t>
            </a:fld>
            <a:endParaRPr lang="en-GB"/>
          </a:p>
        </p:txBody>
      </p:sp>
    </p:spTree>
    <p:extLst>
      <p:ext uri="{BB962C8B-B14F-4D97-AF65-F5344CB8AC3E}">
        <p14:creationId xmlns:p14="http://schemas.microsoft.com/office/powerpoint/2010/main" val="24108108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647700" y="263525"/>
            <a:ext cx="10833100" cy="358775"/>
          </a:xfrm>
        </p:spPr>
        <p:txBody>
          <a:bodyPr>
            <a:normAutofit fontScale="90000"/>
          </a:bodyPr>
          <a:lstStyle/>
          <a:p>
            <a:r>
              <a:rPr lang="nb-NO" b="1" u="sng" dirty="0">
                <a:effectLst>
                  <a:outerShdw blurRad="38100" dist="38100" dir="2700000" algn="tl">
                    <a:srgbClr val="000000">
                      <a:alpha val="43137"/>
                    </a:srgbClr>
                  </a:outerShdw>
                </a:effectLst>
              </a:rPr>
              <a:t>User Interface</a:t>
            </a:r>
            <a:endParaRPr lang="en-GB" b="1" u="sng" dirty="0">
              <a:effectLst>
                <a:outerShdw blurRad="38100" dist="38100" dir="2700000" algn="tl">
                  <a:srgbClr val="000000">
                    <a:alpha val="43137"/>
                  </a:srgbClr>
                </a:outerShdw>
              </a:effectLst>
            </a:endParaRPr>
          </a:p>
        </p:txBody>
      </p:sp>
      <p:pic>
        <p:nvPicPr>
          <p:cNvPr id="6" name="Picture 5" descr="C:\Users\Charlie\Dropbox\Facility mangement project\Systems engineering files\4. PDR\Draft\touchScreen_UI1.bmp"/>
          <p:cNvPicPr/>
          <p:nvPr/>
        </p:nvPicPr>
        <p:blipFill>
          <a:blip r:embed="rId2">
            <a:extLst>
              <a:ext uri="{28A0092B-C50C-407E-A947-70E740481C1C}">
                <a14:useLocalDpi xmlns:a14="http://schemas.microsoft.com/office/drawing/2010/main" val="0"/>
              </a:ext>
            </a:extLst>
          </a:blip>
          <a:srcRect/>
          <a:stretch>
            <a:fillRect/>
          </a:stretch>
        </p:blipFill>
        <p:spPr bwMode="auto">
          <a:xfrm>
            <a:off x="647700" y="953588"/>
            <a:ext cx="10833100" cy="5383711"/>
          </a:xfrm>
          <a:prstGeom prst="rect">
            <a:avLst/>
          </a:prstGeom>
          <a:noFill/>
          <a:ln>
            <a:noFill/>
          </a:ln>
        </p:spPr>
      </p:pic>
      <p:sp>
        <p:nvSpPr>
          <p:cNvPr id="3" name="Slide Number Placeholder 2"/>
          <p:cNvSpPr>
            <a:spLocks noGrp="1"/>
          </p:cNvSpPr>
          <p:nvPr>
            <p:ph type="sldNum" sz="quarter" idx="12"/>
          </p:nvPr>
        </p:nvSpPr>
        <p:spPr/>
        <p:txBody>
          <a:bodyPr/>
          <a:lstStyle/>
          <a:p>
            <a:fld id="{7D34A188-82D1-4EB2-88FD-73009A1FE69F}" type="slidenum">
              <a:rPr lang="en-GB" smtClean="0"/>
              <a:t>22</a:t>
            </a:fld>
            <a:endParaRPr lang="en-GB"/>
          </a:p>
        </p:txBody>
      </p:sp>
    </p:spTree>
    <p:extLst>
      <p:ext uri="{BB962C8B-B14F-4D97-AF65-F5344CB8AC3E}">
        <p14:creationId xmlns:p14="http://schemas.microsoft.com/office/powerpoint/2010/main" val="30676796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647700" y="263525"/>
            <a:ext cx="10833100" cy="358775"/>
          </a:xfrm>
        </p:spPr>
        <p:txBody>
          <a:bodyPr>
            <a:normAutofit fontScale="90000"/>
          </a:bodyPr>
          <a:lstStyle/>
          <a:p>
            <a:r>
              <a:rPr lang="nb-NO" b="1" u="sng" dirty="0">
                <a:effectLst>
                  <a:outerShdw blurRad="38100" dist="38100" dir="2700000" algn="tl">
                    <a:srgbClr val="000000">
                      <a:alpha val="43137"/>
                    </a:srgbClr>
                  </a:outerShdw>
                </a:effectLst>
              </a:rPr>
              <a:t>User Interface</a:t>
            </a:r>
            <a:endParaRPr lang="en-GB" b="1" u="sng" dirty="0">
              <a:effectLst>
                <a:outerShdw blurRad="38100" dist="38100" dir="2700000" algn="tl">
                  <a:srgbClr val="000000">
                    <a:alpha val="43137"/>
                  </a:srgbClr>
                </a:outerShdw>
              </a:effectLst>
            </a:endParaRPr>
          </a:p>
        </p:txBody>
      </p:sp>
      <p:pic>
        <p:nvPicPr>
          <p:cNvPr id="4" name="Picture 3" descr="C:\Users\Charlie\Dropbox\Facility mangement project\Systems engineering files\4. PDR\Draft\touchScreen_UI2.bmp"/>
          <p:cNvPicPr/>
          <p:nvPr/>
        </p:nvPicPr>
        <p:blipFill>
          <a:blip r:embed="rId2">
            <a:extLst>
              <a:ext uri="{28A0092B-C50C-407E-A947-70E740481C1C}">
                <a14:useLocalDpi xmlns:a14="http://schemas.microsoft.com/office/drawing/2010/main" val="0"/>
              </a:ext>
            </a:extLst>
          </a:blip>
          <a:srcRect/>
          <a:stretch>
            <a:fillRect/>
          </a:stretch>
        </p:blipFill>
        <p:spPr bwMode="auto">
          <a:xfrm>
            <a:off x="647700" y="953588"/>
            <a:ext cx="10833100" cy="5282111"/>
          </a:xfrm>
          <a:prstGeom prst="rect">
            <a:avLst/>
          </a:prstGeom>
          <a:noFill/>
          <a:ln>
            <a:noFill/>
          </a:ln>
        </p:spPr>
      </p:pic>
      <p:sp>
        <p:nvSpPr>
          <p:cNvPr id="3" name="Slide Number Placeholder 2"/>
          <p:cNvSpPr>
            <a:spLocks noGrp="1"/>
          </p:cNvSpPr>
          <p:nvPr>
            <p:ph type="sldNum" sz="quarter" idx="12"/>
          </p:nvPr>
        </p:nvSpPr>
        <p:spPr/>
        <p:txBody>
          <a:bodyPr/>
          <a:lstStyle/>
          <a:p>
            <a:fld id="{7D34A188-82D1-4EB2-88FD-73009A1FE69F}" type="slidenum">
              <a:rPr lang="en-GB" smtClean="0"/>
              <a:t>23</a:t>
            </a:fld>
            <a:endParaRPr lang="en-GB"/>
          </a:p>
        </p:txBody>
      </p:sp>
    </p:spTree>
    <p:extLst>
      <p:ext uri="{BB962C8B-B14F-4D97-AF65-F5344CB8AC3E}">
        <p14:creationId xmlns:p14="http://schemas.microsoft.com/office/powerpoint/2010/main" val="17490213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414130" y="-83261"/>
            <a:ext cx="10515600" cy="1325563"/>
          </a:xfrm>
        </p:spPr>
        <p:txBody>
          <a:bodyPr/>
          <a:lstStyle/>
          <a:p>
            <a:r>
              <a:rPr lang="nb-NO" dirty="0"/>
              <a:t>HW </a:t>
            </a:r>
            <a:r>
              <a:rPr lang="nb-NO" dirty="0" err="1"/>
              <a:t>block</a:t>
            </a:r>
            <a:r>
              <a:rPr lang="nb-NO" dirty="0"/>
              <a:t> diagram</a:t>
            </a:r>
            <a:endParaRPr lang="en-GB" dirty="0"/>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3117360276"/>
              </p:ext>
            </p:extLst>
          </p:nvPr>
        </p:nvGraphicFramePr>
        <p:xfrm>
          <a:off x="1232452" y="901149"/>
          <a:ext cx="10325835" cy="5553926"/>
        </p:xfrm>
        <a:graphic>
          <a:graphicData uri="http://schemas.openxmlformats.org/presentationml/2006/ole">
            <mc:AlternateContent xmlns:mc="http://schemas.openxmlformats.org/markup-compatibility/2006">
              <mc:Choice xmlns:v="urn:schemas-microsoft-com:vml" Requires="v">
                <p:oleObj spid="_x0000_s4133" r:id="rId3" imgW="8562937" imgH="4600588" progId="Visio.Drawing.15">
                  <p:embed/>
                </p:oleObj>
              </mc:Choice>
              <mc:Fallback>
                <p:oleObj r:id="rId3" imgW="8562937" imgH="4600588"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2452" y="901149"/>
                        <a:ext cx="10325835" cy="5553926"/>
                      </a:xfrm>
                      <a:prstGeom prst="rect">
                        <a:avLst/>
                      </a:prstGeom>
                      <a:noFill/>
                    </p:spPr>
                  </p:pic>
                </p:oleObj>
              </mc:Fallback>
            </mc:AlternateContent>
          </a:graphicData>
        </a:graphic>
      </p:graphicFrame>
      <p:sp>
        <p:nvSpPr>
          <p:cNvPr id="3" name="Slide Number Placeholder 2"/>
          <p:cNvSpPr>
            <a:spLocks noGrp="1"/>
          </p:cNvSpPr>
          <p:nvPr>
            <p:ph type="sldNum" sz="quarter" idx="12"/>
          </p:nvPr>
        </p:nvSpPr>
        <p:spPr/>
        <p:txBody>
          <a:bodyPr/>
          <a:lstStyle/>
          <a:p>
            <a:fld id="{7D34A188-82D1-4EB2-88FD-73009A1FE69F}" type="slidenum">
              <a:rPr lang="en-GB" smtClean="0"/>
              <a:t>24</a:t>
            </a:fld>
            <a:endParaRPr lang="en-GB"/>
          </a:p>
        </p:txBody>
      </p:sp>
    </p:spTree>
    <p:extLst>
      <p:ext uri="{BB962C8B-B14F-4D97-AF65-F5344CB8AC3E}">
        <p14:creationId xmlns:p14="http://schemas.microsoft.com/office/powerpoint/2010/main" val="23660515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32229"/>
            <a:ext cx="8539237" cy="711200"/>
          </a:xfrm>
        </p:spPr>
        <p:txBody>
          <a:bodyPr>
            <a:normAutofit/>
          </a:bodyPr>
          <a:lstStyle/>
          <a:p>
            <a:r>
              <a:rPr lang="en-US" altLang="zh-CN" dirty="0" smtClean="0"/>
              <a:t>Hardware Components</a:t>
            </a:r>
            <a:endParaRPr lang="en-US" dirty="0"/>
          </a:p>
        </p:txBody>
      </p:sp>
      <p:pic>
        <p:nvPicPr>
          <p:cNvPr id="9" name="Picture 8"/>
          <p:cNvPicPr>
            <a:picLocks noChangeAspect="1"/>
          </p:cNvPicPr>
          <p:nvPr/>
        </p:nvPicPr>
        <p:blipFill>
          <a:blip r:embed="rId2"/>
          <a:stretch>
            <a:fillRect/>
          </a:stretch>
        </p:blipFill>
        <p:spPr>
          <a:xfrm>
            <a:off x="677334" y="1262742"/>
            <a:ext cx="8539237" cy="5480899"/>
          </a:xfrm>
          <a:prstGeom prst="rect">
            <a:avLst/>
          </a:prstGeom>
        </p:spPr>
      </p:pic>
      <p:sp>
        <p:nvSpPr>
          <p:cNvPr id="3" name="Slide Number Placeholder 2"/>
          <p:cNvSpPr>
            <a:spLocks noGrp="1"/>
          </p:cNvSpPr>
          <p:nvPr>
            <p:ph type="sldNum" sz="quarter" idx="12"/>
          </p:nvPr>
        </p:nvSpPr>
        <p:spPr/>
        <p:txBody>
          <a:bodyPr/>
          <a:lstStyle/>
          <a:p>
            <a:fld id="{7D34A188-82D1-4EB2-88FD-73009A1FE69F}" type="slidenum">
              <a:rPr lang="en-GB" smtClean="0"/>
              <a:t>25</a:t>
            </a:fld>
            <a:endParaRPr lang="en-GB"/>
          </a:p>
        </p:txBody>
      </p:sp>
    </p:spTree>
    <p:extLst>
      <p:ext uri="{BB962C8B-B14F-4D97-AF65-F5344CB8AC3E}">
        <p14:creationId xmlns:p14="http://schemas.microsoft.com/office/powerpoint/2010/main" val="1886707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GB" dirty="0"/>
              <a:t>Bill of materials (BoM)</a:t>
            </a:r>
          </a:p>
        </p:txBody>
      </p:sp>
      <p:sp>
        <p:nvSpPr>
          <p:cNvPr id="3" name="Plassholder for innhold 2"/>
          <p:cNvSpPr>
            <a:spLocks noGrp="1"/>
          </p:cNvSpPr>
          <p:nvPr>
            <p:ph sz="half" idx="1"/>
          </p:nvPr>
        </p:nvSpPr>
        <p:spPr/>
        <p:txBody>
          <a:bodyPr/>
          <a:lstStyle/>
          <a:p>
            <a:r>
              <a:rPr lang="en-GB" dirty="0"/>
              <a:t>BoM table</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076686855"/>
              </p:ext>
            </p:extLst>
          </p:nvPr>
        </p:nvGraphicFramePr>
        <p:xfrm>
          <a:off x="1166193" y="2557668"/>
          <a:ext cx="9555299" cy="3442391"/>
        </p:xfrm>
        <a:graphic>
          <a:graphicData uri="http://schemas.openxmlformats.org/drawingml/2006/table">
            <a:tbl>
              <a:tblPr firstRow="1" firstCol="1" bandRow="1">
                <a:tableStyleId>{5C22544A-7EE6-4342-B048-85BDC9FD1C3A}</a:tableStyleId>
              </a:tblPr>
              <a:tblGrid>
                <a:gridCol w="3324361">
                  <a:extLst>
                    <a:ext uri="{9D8B030D-6E8A-4147-A177-3AD203B41FA5}">
                      <a16:colId xmlns:a16="http://schemas.microsoft.com/office/drawing/2014/main" val="1259571817"/>
                    </a:ext>
                  </a:extLst>
                </a:gridCol>
                <a:gridCol w="4512059">
                  <a:extLst>
                    <a:ext uri="{9D8B030D-6E8A-4147-A177-3AD203B41FA5}">
                      <a16:colId xmlns:a16="http://schemas.microsoft.com/office/drawing/2014/main" val="1523343308"/>
                    </a:ext>
                  </a:extLst>
                </a:gridCol>
                <a:gridCol w="1718879">
                  <a:extLst>
                    <a:ext uri="{9D8B030D-6E8A-4147-A177-3AD203B41FA5}">
                      <a16:colId xmlns:a16="http://schemas.microsoft.com/office/drawing/2014/main" val="343326772"/>
                    </a:ext>
                  </a:extLst>
                </a:gridCol>
              </a:tblGrid>
              <a:tr h="377744">
                <a:tc>
                  <a:txBody>
                    <a:bodyPr/>
                    <a:lstStyle/>
                    <a:p>
                      <a:pPr marL="0" marR="0" algn="just">
                        <a:lnSpc>
                          <a:spcPct val="105000"/>
                        </a:lnSpc>
                        <a:spcBef>
                          <a:spcPts val="0"/>
                        </a:spcBef>
                        <a:spcAft>
                          <a:spcPts val="0"/>
                        </a:spcAft>
                      </a:pPr>
                      <a:r>
                        <a:rPr lang="en-US" sz="1800">
                          <a:effectLst/>
                        </a:rPr>
                        <a:t>ITEM</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05000"/>
                        </a:lnSpc>
                        <a:spcBef>
                          <a:spcPts val="0"/>
                        </a:spcBef>
                        <a:spcAft>
                          <a:spcPts val="0"/>
                        </a:spcAft>
                      </a:pPr>
                      <a:r>
                        <a:rPr lang="en-US" sz="1800">
                          <a:effectLst/>
                        </a:rPr>
                        <a:t>Description</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05000"/>
                        </a:lnSpc>
                        <a:spcBef>
                          <a:spcPts val="0"/>
                        </a:spcBef>
                        <a:spcAft>
                          <a:spcPts val="0"/>
                        </a:spcAft>
                      </a:pPr>
                      <a:r>
                        <a:rPr lang="en-US" sz="1800">
                          <a:effectLst/>
                        </a:rPr>
                        <a:t>Price US $</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695338045"/>
                  </a:ext>
                </a:extLst>
              </a:tr>
              <a:tr h="420439">
                <a:tc>
                  <a:txBody>
                    <a:bodyPr/>
                    <a:lstStyle/>
                    <a:p>
                      <a:pPr marL="0" marR="0" algn="l">
                        <a:lnSpc>
                          <a:spcPct val="115000"/>
                        </a:lnSpc>
                        <a:spcBef>
                          <a:spcPts val="0"/>
                        </a:spcBef>
                        <a:spcAft>
                          <a:spcPts val="1000"/>
                        </a:spcAft>
                      </a:pPr>
                      <a:r>
                        <a:rPr lang="en-US" sz="1800">
                          <a:effectLst/>
                        </a:rPr>
                        <a:t>1. ARM STM32F103 MCU</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05000"/>
                        </a:lnSpc>
                        <a:spcBef>
                          <a:spcPts val="0"/>
                        </a:spcBef>
                        <a:spcAft>
                          <a:spcPts val="0"/>
                        </a:spcAft>
                      </a:pPr>
                      <a:r>
                        <a:rPr lang="en-US" sz="1800">
                          <a:effectLst/>
                        </a:rPr>
                        <a:t>Microcontroller</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ctr">
                        <a:lnSpc>
                          <a:spcPct val="105000"/>
                        </a:lnSpc>
                        <a:spcBef>
                          <a:spcPts val="0"/>
                        </a:spcBef>
                        <a:spcAft>
                          <a:spcPts val="0"/>
                        </a:spcAft>
                      </a:pPr>
                      <a:r>
                        <a:rPr lang="en-US" sz="1800">
                          <a:effectLst/>
                        </a:rPr>
                        <a:t>3</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216856857"/>
                  </a:ext>
                </a:extLst>
              </a:tr>
              <a:tr h="377744">
                <a:tc>
                  <a:txBody>
                    <a:bodyPr/>
                    <a:lstStyle/>
                    <a:p>
                      <a:pPr marL="0" marR="0" algn="just">
                        <a:lnSpc>
                          <a:spcPct val="105000"/>
                        </a:lnSpc>
                        <a:spcBef>
                          <a:spcPts val="0"/>
                        </a:spcBef>
                        <a:spcAft>
                          <a:spcPts val="0"/>
                        </a:spcAft>
                      </a:pPr>
                      <a:r>
                        <a:rPr lang="en-US" sz="1800">
                          <a:effectLst/>
                        </a:rPr>
                        <a:t>2. ER-TFT070-4 TFT LCD</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05000"/>
                        </a:lnSpc>
                        <a:spcBef>
                          <a:spcPts val="0"/>
                        </a:spcBef>
                        <a:spcAft>
                          <a:spcPts val="0"/>
                        </a:spcAft>
                      </a:pPr>
                      <a:r>
                        <a:rPr lang="en-US" sz="1800">
                          <a:effectLst/>
                        </a:rPr>
                        <a:t>7 inch TFT LCD touchscreen</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ctr">
                        <a:lnSpc>
                          <a:spcPct val="105000"/>
                        </a:lnSpc>
                        <a:spcBef>
                          <a:spcPts val="0"/>
                        </a:spcBef>
                        <a:spcAft>
                          <a:spcPts val="0"/>
                        </a:spcAft>
                      </a:pPr>
                      <a:r>
                        <a:rPr lang="en-US" sz="1800">
                          <a:effectLst/>
                        </a:rPr>
                        <a:t>30</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812655685"/>
                  </a:ext>
                </a:extLst>
              </a:tr>
              <a:tr h="377744">
                <a:tc>
                  <a:txBody>
                    <a:bodyPr/>
                    <a:lstStyle/>
                    <a:p>
                      <a:pPr marL="0" marR="0" algn="just">
                        <a:lnSpc>
                          <a:spcPct val="105000"/>
                        </a:lnSpc>
                        <a:spcBef>
                          <a:spcPts val="0"/>
                        </a:spcBef>
                        <a:spcAft>
                          <a:spcPts val="0"/>
                        </a:spcAft>
                      </a:pPr>
                      <a:r>
                        <a:rPr lang="en-US" sz="1800">
                          <a:effectLst/>
                        </a:rPr>
                        <a:t>3. 4-Channel Relay</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05000"/>
                        </a:lnSpc>
                        <a:spcBef>
                          <a:spcPts val="0"/>
                        </a:spcBef>
                        <a:spcAft>
                          <a:spcPts val="0"/>
                        </a:spcAft>
                      </a:pPr>
                      <a:r>
                        <a:rPr lang="en-US" sz="1800">
                          <a:effectLst/>
                        </a:rPr>
                        <a:t>5V 1-Channel Relay Module</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ctr">
                        <a:lnSpc>
                          <a:spcPct val="105000"/>
                        </a:lnSpc>
                        <a:spcBef>
                          <a:spcPts val="0"/>
                        </a:spcBef>
                        <a:spcAft>
                          <a:spcPts val="0"/>
                        </a:spcAft>
                      </a:pPr>
                      <a:r>
                        <a:rPr lang="en-US" sz="1800">
                          <a:effectLst/>
                        </a:rPr>
                        <a:t>5</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127969872"/>
                  </a:ext>
                </a:extLst>
              </a:tr>
              <a:tr h="377744">
                <a:tc>
                  <a:txBody>
                    <a:bodyPr/>
                    <a:lstStyle/>
                    <a:p>
                      <a:pPr marL="0" marR="0" algn="just">
                        <a:lnSpc>
                          <a:spcPct val="105000"/>
                        </a:lnSpc>
                        <a:spcBef>
                          <a:spcPts val="0"/>
                        </a:spcBef>
                        <a:spcAft>
                          <a:spcPts val="0"/>
                        </a:spcAft>
                      </a:pPr>
                      <a:r>
                        <a:rPr lang="en-US" sz="1800">
                          <a:effectLst/>
                        </a:rPr>
                        <a:t>4. 1-Channel Relay</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05000"/>
                        </a:lnSpc>
                        <a:spcBef>
                          <a:spcPts val="0"/>
                        </a:spcBef>
                        <a:spcAft>
                          <a:spcPts val="0"/>
                        </a:spcAft>
                      </a:pPr>
                      <a:r>
                        <a:rPr lang="en-US" sz="1800">
                          <a:effectLst/>
                        </a:rPr>
                        <a:t>5V 4-Channel Relay Module</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ctr">
                        <a:lnSpc>
                          <a:spcPct val="105000"/>
                        </a:lnSpc>
                        <a:spcBef>
                          <a:spcPts val="0"/>
                        </a:spcBef>
                        <a:spcAft>
                          <a:spcPts val="0"/>
                        </a:spcAft>
                      </a:pPr>
                      <a:r>
                        <a:rPr lang="en-US" sz="1800">
                          <a:effectLst/>
                        </a:rPr>
                        <a:t>9</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2727785451"/>
                  </a:ext>
                </a:extLst>
              </a:tr>
              <a:tr h="377744">
                <a:tc>
                  <a:txBody>
                    <a:bodyPr/>
                    <a:lstStyle/>
                    <a:p>
                      <a:pPr marL="0" marR="0" algn="just">
                        <a:lnSpc>
                          <a:spcPct val="105000"/>
                        </a:lnSpc>
                        <a:spcBef>
                          <a:spcPts val="0"/>
                        </a:spcBef>
                        <a:spcAft>
                          <a:spcPts val="0"/>
                        </a:spcAft>
                      </a:pPr>
                      <a:r>
                        <a:rPr lang="en-US" sz="1800">
                          <a:effectLst/>
                        </a:rPr>
                        <a:t>5.DHT11 sensor</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05000"/>
                        </a:lnSpc>
                        <a:spcBef>
                          <a:spcPts val="0"/>
                        </a:spcBef>
                        <a:spcAft>
                          <a:spcPts val="0"/>
                        </a:spcAft>
                      </a:pPr>
                      <a:r>
                        <a:rPr lang="en-US" sz="1800" dirty="0">
                          <a:effectLst/>
                        </a:rPr>
                        <a:t>Temperature and humidity sensor</a:t>
                      </a:r>
                      <a:endParaRPr lang="en-US" sz="18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ctr">
                        <a:lnSpc>
                          <a:spcPct val="105000"/>
                        </a:lnSpc>
                        <a:spcBef>
                          <a:spcPts val="0"/>
                        </a:spcBef>
                        <a:spcAft>
                          <a:spcPts val="0"/>
                        </a:spcAft>
                      </a:pPr>
                      <a:r>
                        <a:rPr lang="en-US" sz="1800">
                          <a:effectLst/>
                        </a:rPr>
                        <a:t>5</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759836626"/>
                  </a:ext>
                </a:extLst>
              </a:tr>
              <a:tr h="377744">
                <a:tc>
                  <a:txBody>
                    <a:bodyPr/>
                    <a:lstStyle/>
                    <a:p>
                      <a:pPr marL="0" marR="0" algn="just">
                        <a:lnSpc>
                          <a:spcPct val="105000"/>
                        </a:lnSpc>
                        <a:spcBef>
                          <a:spcPts val="0"/>
                        </a:spcBef>
                        <a:spcAft>
                          <a:spcPts val="0"/>
                        </a:spcAft>
                      </a:pPr>
                      <a:r>
                        <a:rPr lang="en-US" sz="1800" dirty="0">
                          <a:effectLst/>
                        </a:rPr>
                        <a:t>6. DS18B20 sensor</a:t>
                      </a:r>
                      <a:endParaRPr lang="en-US" sz="18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05000"/>
                        </a:lnSpc>
                        <a:spcBef>
                          <a:spcPts val="0"/>
                        </a:spcBef>
                        <a:spcAft>
                          <a:spcPts val="0"/>
                        </a:spcAft>
                      </a:pPr>
                      <a:r>
                        <a:rPr lang="en-US" sz="1800">
                          <a:effectLst/>
                        </a:rPr>
                        <a:t>Temperature sensor</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ctr">
                        <a:lnSpc>
                          <a:spcPct val="105000"/>
                        </a:lnSpc>
                        <a:spcBef>
                          <a:spcPts val="0"/>
                        </a:spcBef>
                        <a:spcAft>
                          <a:spcPts val="0"/>
                        </a:spcAft>
                      </a:pPr>
                      <a:r>
                        <a:rPr lang="en-US" sz="1800">
                          <a:effectLst/>
                        </a:rPr>
                        <a:t>10</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500431572"/>
                  </a:ext>
                </a:extLst>
              </a:tr>
              <a:tr h="377744">
                <a:tc>
                  <a:txBody>
                    <a:bodyPr/>
                    <a:lstStyle/>
                    <a:p>
                      <a:pPr marL="0" marR="0" algn="just">
                        <a:lnSpc>
                          <a:spcPct val="105000"/>
                        </a:lnSpc>
                        <a:spcBef>
                          <a:spcPts val="0"/>
                        </a:spcBef>
                        <a:spcAft>
                          <a:spcPts val="0"/>
                        </a:spcAft>
                      </a:pPr>
                      <a:r>
                        <a:rPr lang="en-US" sz="1800" dirty="0">
                          <a:effectLst/>
                        </a:rPr>
                        <a:t>7.MH-14 sensor</a:t>
                      </a:r>
                      <a:endParaRPr lang="en-US" sz="18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05000"/>
                        </a:lnSpc>
                        <a:spcBef>
                          <a:spcPts val="0"/>
                        </a:spcBef>
                        <a:spcAft>
                          <a:spcPts val="0"/>
                        </a:spcAft>
                      </a:pPr>
                      <a:r>
                        <a:rPr lang="en-US" sz="1800">
                          <a:effectLst/>
                        </a:rPr>
                        <a:t>NDIR Infrared CO2 sensor</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ctr">
                        <a:lnSpc>
                          <a:spcPct val="105000"/>
                        </a:lnSpc>
                        <a:spcBef>
                          <a:spcPts val="0"/>
                        </a:spcBef>
                        <a:spcAft>
                          <a:spcPts val="0"/>
                        </a:spcAft>
                      </a:pPr>
                      <a:r>
                        <a:rPr lang="en-US" sz="1800">
                          <a:effectLst/>
                        </a:rPr>
                        <a:t>79</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119705145"/>
                  </a:ext>
                </a:extLst>
              </a:tr>
              <a:tr h="377744">
                <a:tc>
                  <a:txBody>
                    <a:bodyPr/>
                    <a:lstStyle/>
                    <a:p>
                      <a:pPr marL="0" marR="0" algn="just">
                        <a:lnSpc>
                          <a:spcPct val="105000"/>
                        </a:lnSpc>
                        <a:spcBef>
                          <a:spcPts val="0"/>
                        </a:spcBef>
                        <a:spcAft>
                          <a:spcPts val="0"/>
                        </a:spcAft>
                      </a:pPr>
                      <a:r>
                        <a:rPr lang="en-US" sz="1800">
                          <a:effectLst/>
                        </a:rPr>
                        <a:t>8.HC-SR501 sensor</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05000"/>
                        </a:lnSpc>
                        <a:spcBef>
                          <a:spcPts val="0"/>
                        </a:spcBef>
                        <a:spcAft>
                          <a:spcPts val="0"/>
                        </a:spcAft>
                      </a:pPr>
                      <a:r>
                        <a:rPr lang="en-US" sz="1800">
                          <a:effectLst/>
                        </a:rPr>
                        <a:t>PIR motion sensor</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ctr">
                        <a:lnSpc>
                          <a:spcPct val="105000"/>
                        </a:lnSpc>
                        <a:spcBef>
                          <a:spcPts val="0"/>
                        </a:spcBef>
                        <a:spcAft>
                          <a:spcPts val="0"/>
                        </a:spcAft>
                      </a:pPr>
                      <a:r>
                        <a:rPr lang="en-US" sz="1800" dirty="0">
                          <a:effectLst/>
                        </a:rPr>
                        <a:t>3</a:t>
                      </a:r>
                      <a:endParaRPr lang="en-US" sz="18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2914680790"/>
                  </a:ext>
                </a:extLst>
              </a:tr>
            </a:tbl>
          </a:graphicData>
        </a:graphic>
      </p:graphicFrame>
      <p:sp>
        <p:nvSpPr>
          <p:cNvPr id="4" name="Slide Number Placeholder 3"/>
          <p:cNvSpPr>
            <a:spLocks noGrp="1"/>
          </p:cNvSpPr>
          <p:nvPr>
            <p:ph type="sldNum" sz="quarter" idx="12"/>
          </p:nvPr>
        </p:nvSpPr>
        <p:spPr/>
        <p:txBody>
          <a:bodyPr/>
          <a:lstStyle/>
          <a:p>
            <a:fld id="{7D34A188-82D1-4EB2-88FD-73009A1FE69F}" type="slidenum">
              <a:rPr lang="en-GB" smtClean="0"/>
              <a:t>26</a:t>
            </a:fld>
            <a:endParaRPr lang="en-GB"/>
          </a:p>
        </p:txBody>
      </p:sp>
    </p:spTree>
    <p:extLst>
      <p:ext uri="{BB962C8B-B14F-4D97-AF65-F5344CB8AC3E}">
        <p14:creationId xmlns:p14="http://schemas.microsoft.com/office/powerpoint/2010/main" val="11553967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err="1"/>
              <a:t>Documents</a:t>
            </a:r>
            <a:endParaRPr lang="en-GB" dirty="0"/>
          </a:p>
        </p:txBody>
      </p:sp>
      <p:sp>
        <p:nvSpPr>
          <p:cNvPr id="3" name="Plassholder for innhold 2"/>
          <p:cNvSpPr>
            <a:spLocks noGrp="1"/>
          </p:cNvSpPr>
          <p:nvPr>
            <p:ph sz="half" idx="1"/>
          </p:nvPr>
        </p:nvSpPr>
        <p:spPr/>
        <p:txBody>
          <a:bodyPr/>
          <a:lstStyle/>
          <a:p>
            <a:r>
              <a:rPr lang="nb-NO" dirty="0"/>
              <a:t>PM</a:t>
            </a:r>
          </a:p>
          <a:p>
            <a:r>
              <a:rPr lang="nb-NO" dirty="0"/>
              <a:t>BRR</a:t>
            </a:r>
          </a:p>
          <a:p>
            <a:r>
              <a:rPr lang="nb-NO" dirty="0"/>
              <a:t>SRR</a:t>
            </a:r>
          </a:p>
          <a:p>
            <a:r>
              <a:rPr lang="nb-NO" dirty="0"/>
              <a:t>CONOPS</a:t>
            </a:r>
          </a:p>
          <a:p>
            <a:r>
              <a:rPr lang="nb-NO" dirty="0"/>
              <a:t>SDR</a:t>
            </a:r>
          </a:p>
          <a:p>
            <a:r>
              <a:rPr lang="nb-NO" dirty="0"/>
              <a:t>PDR</a:t>
            </a:r>
          </a:p>
          <a:p>
            <a:r>
              <a:rPr lang="nb-NO" dirty="0"/>
              <a:t>CDR</a:t>
            </a:r>
          </a:p>
          <a:p>
            <a:r>
              <a:rPr lang="nb-NO" dirty="0"/>
              <a:t>Survey analysis</a:t>
            </a:r>
            <a:endParaRPr lang="en-GB" dirty="0"/>
          </a:p>
        </p:txBody>
      </p:sp>
      <p:sp>
        <p:nvSpPr>
          <p:cNvPr id="4" name="Plassholder for innhold 3"/>
          <p:cNvSpPr>
            <a:spLocks noGrp="1"/>
          </p:cNvSpPr>
          <p:nvPr>
            <p:ph sz="half" idx="2"/>
          </p:nvPr>
        </p:nvSpPr>
        <p:spPr/>
        <p:txBody>
          <a:bodyPr/>
          <a:lstStyle/>
          <a:p>
            <a:endParaRPr lang="en-GB"/>
          </a:p>
        </p:txBody>
      </p:sp>
      <p:sp>
        <p:nvSpPr>
          <p:cNvPr id="5" name="Slide Number Placeholder 4"/>
          <p:cNvSpPr>
            <a:spLocks noGrp="1"/>
          </p:cNvSpPr>
          <p:nvPr>
            <p:ph type="sldNum" sz="quarter" idx="12"/>
          </p:nvPr>
        </p:nvSpPr>
        <p:spPr/>
        <p:txBody>
          <a:bodyPr/>
          <a:lstStyle/>
          <a:p>
            <a:fld id="{7D34A188-82D1-4EB2-88FD-73009A1FE69F}" type="slidenum">
              <a:rPr lang="en-GB" smtClean="0"/>
              <a:t>27</a:t>
            </a:fld>
            <a:endParaRPr lang="en-GB"/>
          </a:p>
        </p:txBody>
      </p:sp>
    </p:spTree>
    <p:extLst>
      <p:ext uri="{BB962C8B-B14F-4D97-AF65-F5344CB8AC3E}">
        <p14:creationId xmlns:p14="http://schemas.microsoft.com/office/powerpoint/2010/main" val="12436325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err="1"/>
              <a:t>Summary</a:t>
            </a:r>
            <a:endParaRPr lang="en-GB" dirty="0"/>
          </a:p>
        </p:txBody>
      </p:sp>
      <p:sp>
        <p:nvSpPr>
          <p:cNvPr id="3" name="Plassholder for innhold 2"/>
          <p:cNvSpPr>
            <a:spLocks noGrp="1"/>
          </p:cNvSpPr>
          <p:nvPr>
            <p:ph sz="half" idx="1"/>
          </p:nvPr>
        </p:nvSpPr>
        <p:spPr/>
        <p:txBody>
          <a:bodyPr/>
          <a:lstStyle/>
          <a:p>
            <a:endParaRPr lang="en-GB"/>
          </a:p>
        </p:txBody>
      </p:sp>
      <p:sp>
        <p:nvSpPr>
          <p:cNvPr id="4" name="Plassholder for innhold 3"/>
          <p:cNvSpPr>
            <a:spLocks noGrp="1"/>
          </p:cNvSpPr>
          <p:nvPr>
            <p:ph sz="half" idx="2"/>
          </p:nvPr>
        </p:nvSpPr>
        <p:spPr/>
        <p:txBody>
          <a:bodyPr/>
          <a:lstStyle/>
          <a:p>
            <a:endParaRPr lang="en-GB"/>
          </a:p>
        </p:txBody>
      </p:sp>
      <p:sp>
        <p:nvSpPr>
          <p:cNvPr id="5" name="Slide Number Placeholder 4"/>
          <p:cNvSpPr>
            <a:spLocks noGrp="1"/>
          </p:cNvSpPr>
          <p:nvPr>
            <p:ph type="sldNum" sz="quarter" idx="12"/>
          </p:nvPr>
        </p:nvSpPr>
        <p:spPr/>
        <p:txBody>
          <a:bodyPr/>
          <a:lstStyle/>
          <a:p>
            <a:fld id="{7D34A188-82D1-4EB2-88FD-73009A1FE69F}" type="slidenum">
              <a:rPr lang="en-GB" smtClean="0"/>
              <a:t>28</a:t>
            </a:fld>
            <a:endParaRPr lang="en-GB"/>
          </a:p>
        </p:txBody>
      </p:sp>
    </p:spTree>
    <p:extLst>
      <p:ext uri="{BB962C8B-B14F-4D97-AF65-F5344CB8AC3E}">
        <p14:creationId xmlns:p14="http://schemas.microsoft.com/office/powerpoint/2010/main" val="18472947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References</a:t>
            </a:r>
            <a:endParaRPr lang="en-GB" dirty="0"/>
          </a:p>
        </p:txBody>
      </p:sp>
      <p:sp>
        <p:nvSpPr>
          <p:cNvPr id="3" name="Plassholder for innhold 2"/>
          <p:cNvSpPr>
            <a:spLocks noGrp="1"/>
          </p:cNvSpPr>
          <p:nvPr>
            <p:ph sz="half" idx="1"/>
          </p:nvPr>
        </p:nvSpPr>
        <p:spPr/>
        <p:txBody>
          <a:bodyPr/>
          <a:lstStyle/>
          <a:p>
            <a:endParaRPr lang="en-GB" dirty="0"/>
          </a:p>
        </p:txBody>
      </p:sp>
      <p:sp>
        <p:nvSpPr>
          <p:cNvPr id="4" name="Plassholder for innhold 3"/>
          <p:cNvSpPr>
            <a:spLocks noGrp="1"/>
          </p:cNvSpPr>
          <p:nvPr>
            <p:ph sz="half" idx="2"/>
          </p:nvPr>
        </p:nvSpPr>
        <p:spPr/>
        <p:txBody>
          <a:bodyPr/>
          <a:lstStyle/>
          <a:p>
            <a:endParaRPr lang="en-GB"/>
          </a:p>
        </p:txBody>
      </p:sp>
      <p:sp>
        <p:nvSpPr>
          <p:cNvPr id="5" name="Slide Number Placeholder 4"/>
          <p:cNvSpPr>
            <a:spLocks noGrp="1"/>
          </p:cNvSpPr>
          <p:nvPr>
            <p:ph type="sldNum" sz="quarter" idx="12"/>
          </p:nvPr>
        </p:nvSpPr>
        <p:spPr/>
        <p:txBody>
          <a:bodyPr/>
          <a:lstStyle/>
          <a:p>
            <a:fld id="{7D34A188-82D1-4EB2-88FD-73009A1FE69F}" type="slidenum">
              <a:rPr lang="en-GB" smtClean="0"/>
              <a:t>29</a:t>
            </a:fld>
            <a:endParaRPr lang="en-GB"/>
          </a:p>
        </p:txBody>
      </p:sp>
    </p:spTree>
    <p:extLst>
      <p:ext uri="{BB962C8B-B14F-4D97-AF65-F5344CB8AC3E}">
        <p14:creationId xmlns:p14="http://schemas.microsoft.com/office/powerpoint/2010/main" val="1696533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46706" y="1128624"/>
            <a:ext cx="4184035" cy="3880772"/>
          </a:xfrm>
        </p:spPr>
        <p:txBody>
          <a:bodyPr>
            <a:normAutofit fontScale="92500" lnSpcReduction="20000"/>
          </a:bodyPr>
          <a:lstStyle/>
          <a:p>
            <a:pPr>
              <a:buFont typeface="Wingdings" panose="05000000000000000000" pitchFamily="2" charset="2"/>
              <a:buChar char="q"/>
            </a:pPr>
            <a:r>
              <a:rPr lang="fr-FR" sz="1900" b="1" dirty="0">
                <a:solidFill>
                  <a:srgbClr val="FF0000"/>
                </a:solidFill>
              </a:rPr>
              <a:t> </a:t>
            </a:r>
            <a:r>
              <a:rPr lang="fr-FR" sz="2200" b="1" dirty="0" err="1">
                <a:solidFill>
                  <a:srgbClr val="FF0000"/>
                </a:solidFill>
              </a:rPr>
              <a:t>Facilities</a:t>
            </a:r>
            <a:r>
              <a:rPr lang="fr-FR" sz="2200" b="1" dirty="0">
                <a:solidFill>
                  <a:srgbClr val="FF0000"/>
                </a:solidFill>
              </a:rPr>
              <a:t>:</a:t>
            </a:r>
          </a:p>
          <a:p>
            <a:pPr>
              <a:buFont typeface="Courier New" panose="02070309020205020404" pitchFamily="49" charset="0"/>
              <a:buChar char="o"/>
            </a:pPr>
            <a:r>
              <a:rPr lang="fr-FR" sz="1900" b="1" dirty="0"/>
              <a:t> </a:t>
            </a:r>
            <a:r>
              <a:rPr lang="fr-FR" sz="1900" b="1" dirty="0" err="1"/>
              <a:t>Schools</a:t>
            </a:r>
            <a:endParaRPr lang="fr-FR" sz="1900" b="1" dirty="0"/>
          </a:p>
          <a:p>
            <a:pPr>
              <a:buFont typeface="Courier New" panose="02070309020205020404" pitchFamily="49" charset="0"/>
              <a:buChar char="o"/>
            </a:pPr>
            <a:r>
              <a:rPr lang="fr-FR" sz="1900" b="1" dirty="0"/>
              <a:t> Office buildings</a:t>
            </a:r>
          </a:p>
          <a:p>
            <a:pPr>
              <a:buFont typeface="Courier New" panose="02070309020205020404" pitchFamily="49" charset="0"/>
              <a:buChar char="o"/>
            </a:pPr>
            <a:r>
              <a:rPr lang="fr-FR" sz="1900" b="1" dirty="0"/>
              <a:t> </a:t>
            </a:r>
            <a:r>
              <a:rPr lang="fr-FR" sz="1900" b="1" dirty="0" err="1"/>
              <a:t>Hotels</a:t>
            </a:r>
            <a:endParaRPr lang="fr-FR" sz="1900" b="1" dirty="0"/>
          </a:p>
          <a:p>
            <a:pPr>
              <a:buFont typeface="Courier New" panose="02070309020205020404" pitchFamily="49" charset="0"/>
              <a:buChar char="o"/>
            </a:pPr>
            <a:r>
              <a:rPr lang="fr-FR" sz="1900" b="1" dirty="0"/>
              <a:t> </a:t>
            </a:r>
            <a:r>
              <a:rPr lang="fr-FR" sz="1900" b="1" dirty="0" err="1"/>
              <a:t>Hospitals</a:t>
            </a:r>
            <a:endParaRPr lang="fr-FR" sz="1900" b="1" dirty="0"/>
          </a:p>
          <a:p>
            <a:pPr>
              <a:buFont typeface="Courier New" panose="02070309020205020404" pitchFamily="49" charset="0"/>
              <a:buChar char="o"/>
            </a:pPr>
            <a:r>
              <a:rPr lang="fr-FR" sz="1900" b="1" dirty="0"/>
              <a:t> </a:t>
            </a:r>
            <a:r>
              <a:rPr lang="fr-FR" sz="1900" b="1" dirty="0" err="1"/>
              <a:t>Apartment</a:t>
            </a:r>
            <a:r>
              <a:rPr lang="fr-FR" sz="1900" b="1" dirty="0"/>
              <a:t> complexes</a:t>
            </a:r>
          </a:p>
          <a:p>
            <a:pPr>
              <a:buFont typeface="Courier New" panose="02070309020205020404" pitchFamily="49" charset="0"/>
              <a:buChar char="o"/>
            </a:pPr>
            <a:r>
              <a:rPr lang="fr-FR" sz="1900" b="1" dirty="0"/>
              <a:t> Shopping </a:t>
            </a:r>
            <a:r>
              <a:rPr lang="fr-FR" sz="1900" b="1" dirty="0" err="1"/>
              <a:t>centers</a:t>
            </a:r>
            <a:r>
              <a:rPr lang="fr-FR" sz="1900" b="1" dirty="0"/>
              <a:t>,</a:t>
            </a:r>
          </a:p>
          <a:p>
            <a:pPr>
              <a:buFont typeface="Courier New" panose="02070309020205020404" pitchFamily="49" charset="0"/>
              <a:buChar char="o"/>
            </a:pPr>
            <a:r>
              <a:rPr lang="fr-FR" sz="1900" b="1" dirty="0"/>
              <a:t> Restaurants</a:t>
            </a:r>
          </a:p>
          <a:p>
            <a:pPr>
              <a:buFont typeface="Courier New" panose="02070309020205020404" pitchFamily="49" charset="0"/>
              <a:buChar char="o"/>
            </a:pPr>
            <a:r>
              <a:rPr lang="fr-FR" sz="1900" b="1" dirty="0"/>
              <a:t> Parking lots</a:t>
            </a:r>
          </a:p>
          <a:p>
            <a:pPr>
              <a:buFont typeface="Courier New" panose="02070309020205020404" pitchFamily="49" charset="0"/>
              <a:buChar char="o"/>
            </a:pPr>
            <a:r>
              <a:rPr lang="fr-FR" sz="1900" b="1" dirty="0"/>
              <a:t> </a:t>
            </a:r>
            <a:r>
              <a:rPr lang="fr-FR" sz="1900" b="1" dirty="0" err="1"/>
              <a:t>Airports</a:t>
            </a:r>
            <a:endParaRPr lang="fr-FR" sz="1900" b="1" dirty="0"/>
          </a:p>
          <a:p>
            <a:pPr>
              <a:buFont typeface="Courier New" panose="02070309020205020404" pitchFamily="49" charset="0"/>
              <a:buChar char="o"/>
            </a:pPr>
            <a:r>
              <a:rPr lang="fr-FR" sz="1900" b="1" dirty="0"/>
              <a:t> Bus &amp; Train stations</a:t>
            </a:r>
          </a:p>
          <a:p>
            <a:pPr>
              <a:buFont typeface="Courier New" panose="02070309020205020404" pitchFamily="49" charset="0"/>
              <a:buChar char="o"/>
            </a:pPr>
            <a:endParaRPr lang="fr-FR" dirty="0"/>
          </a:p>
          <a:p>
            <a:pPr marL="0" indent="0">
              <a:buNone/>
            </a:pPr>
            <a:endParaRPr lang="en-US" dirty="0"/>
          </a:p>
        </p:txBody>
      </p:sp>
      <p:sp>
        <p:nvSpPr>
          <p:cNvPr id="4" name="Content Placeholder 3"/>
          <p:cNvSpPr>
            <a:spLocks noGrp="1"/>
          </p:cNvSpPr>
          <p:nvPr>
            <p:ph sz="half" idx="2"/>
          </p:nvPr>
        </p:nvSpPr>
        <p:spPr>
          <a:xfrm>
            <a:off x="4894027" y="1128624"/>
            <a:ext cx="4184034" cy="3880773"/>
          </a:xfrm>
        </p:spPr>
        <p:txBody>
          <a:bodyPr>
            <a:normAutofit fontScale="92500" lnSpcReduction="20000"/>
          </a:bodyPr>
          <a:lstStyle/>
          <a:p>
            <a:pPr>
              <a:buFont typeface="Wingdings" panose="05000000000000000000" pitchFamily="2" charset="2"/>
              <a:buChar char="q"/>
            </a:pPr>
            <a:r>
              <a:rPr lang="fr-FR" sz="2200" b="1" dirty="0">
                <a:solidFill>
                  <a:srgbClr val="FF0000"/>
                </a:solidFill>
              </a:rPr>
              <a:t> Services:</a:t>
            </a:r>
          </a:p>
          <a:p>
            <a:pPr>
              <a:buFont typeface="Courier New" panose="02070309020205020404" pitchFamily="49" charset="0"/>
              <a:buChar char="o"/>
            </a:pPr>
            <a:r>
              <a:rPr lang="fr-FR" sz="1900" b="1" dirty="0"/>
              <a:t> Lighting service</a:t>
            </a:r>
          </a:p>
          <a:p>
            <a:pPr>
              <a:buFont typeface="Courier New" panose="02070309020205020404" pitchFamily="49" charset="0"/>
              <a:buChar char="o"/>
            </a:pPr>
            <a:r>
              <a:rPr lang="fr-FR" sz="1900" b="1" dirty="0"/>
              <a:t> </a:t>
            </a:r>
            <a:r>
              <a:rPr lang="fr-FR" sz="1900" b="1" dirty="0" err="1"/>
              <a:t>Fire</a:t>
            </a:r>
            <a:r>
              <a:rPr lang="fr-FR" sz="1900" b="1" dirty="0"/>
              <a:t> </a:t>
            </a:r>
            <a:r>
              <a:rPr lang="fr-FR" sz="1900" b="1" dirty="0" err="1"/>
              <a:t>security</a:t>
            </a:r>
            <a:endParaRPr lang="fr-FR" sz="1900" b="1" dirty="0"/>
          </a:p>
          <a:p>
            <a:pPr>
              <a:buFont typeface="Courier New" panose="02070309020205020404" pitchFamily="49" charset="0"/>
              <a:buChar char="o"/>
            </a:pPr>
            <a:r>
              <a:rPr lang="fr-FR" sz="1900" b="1" dirty="0"/>
              <a:t> HVAC (</a:t>
            </a:r>
            <a:r>
              <a:rPr lang="fr-FR" sz="1900" b="1" dirty="0" err="1"/>
              <a:t>Heating</a:t>
            </a:r>
            <a:r>
              <a:rPr lang="fr-FR" sz="1900" b="1" dirty="0"/>
              <a:t>, ventilation, air </a:t>
            </a:r>
            <a:r>
              <a:rPr lang="fr-FR" sz="1900" b="1" dirty="0" err="1"/>
              <a:t>conditioning</a:t>
            </a:r>
            <a:r>
              <a:rPr lang="fr-FR" sz="1900" b="1" dirty="0"/>
              <a:t>)</a:t>
            </a:r>
          </a:p>
          <a:p>
            <a:pPr>
              <a:buFont typeface="Courier New" panose="02070309020205020404" pitchFamily="49" charset="0"/>
              <a:buChar char="o"/>
            </a:pPr>
            <a:r>
              <a:rPr lang="fr-FR" sz="1900" b="1" dirty="0"/>
              <a:t> Access control (to the </a:t>
            </a:r>
            <a:r>
              <a:rPr lang="fr-FR" sz="1900" b="1" dirty="0" err="1"/>
              <a:t>facility</a:t>
            </a:r>
            <a:r>
              <a:rPr lang="fr-FR" sz="1900" b="1" dirty="0"/>
              <a:t>)</a:t>
            </a:r>
          </a:p>
          <a:p>
            <a:pPr>
              <a:buFont typeface="Courier New" panose="02070309020205020404" pitchFamily="49" charset="0"/>
              <a:buChar char="o"/>
            </a:pPr>
            <a:r>
              <a:rPr lang="fr-FR" sz="1900" b="1" dirty="0"/>
              <a:t> </a:t>
            </a:r>
            <a:r>
              <a:rPr lang="fr-FR" sz="1900" b="1" dirty="0" err="1"/>
              <a:t>Energy</a:t>
            </a:r>
            <a:r>
              <a:rPr lang="fr-FR" sz="1900" b="1" dirty="0"/>
              <a:t> monitoring</a:t>
            </a:r>
          </a:p>
          <a:p>
            <a:pPr>
              <a:buFont typeface="Courier New" panose="02070309020205020404" pitchFamily="49" charset="0"/>
              <a:buChar char="o"/>
            </a:pPr>
            <a:r>
              <a:rPr lang="fr-FR" sz="1900" b="1" dirty="0"/>
              <a:t> CCTV,..</a:t>
            </a:r>
            <a:r>
              <a:rPr lang="fr-FR" sz="1900" b="1" dirty="0" err="1"/>
              <a:t>etc</a:t>
            </a:r>
            <a:r>
              <a:rPr lang="fr-FR" sz="1900" b="1" dirty="0"/>
              <a:t>.</a:t>
            </a:r>
          </a:p>
          <a:p>
            <a:pPr>
              <a:buFont typeface="Courier New" panose="02070309020205020404" pitchFamily="49" charset="0"/>
              <a:buChar char="o"/>
            </a:pPr>
            <a:endParaRPr lang="en-US" dirty="0"/>
          </a:p>
        </p:txBody>
      </p:sp>
      <p:sp>
        <p:nvSpPr>
          <p:cNvPr id="5" name="Slide Number Placeholder 4"/>
          <p:cNvSpPr>
            <a:spLocks noGrp="1"/>
          </p:cNvSpPr>
          <p:nvPr>
            <p:ph type="sldNum" sz="quarter" idx="12"/>
          </p:nvPr>
        </p:nvSpPr>
        <p:spPr/>
        <p:txBody>
          <a:bodyPr/>
          <a:lstStyle/>
          <a:p>
            <a:fld id="{7D34A188-82D1-4EB2-88FD-73009A1FE69F}" type="slidenum">
              <a:rPr lang="en-GB" sz="3600" smtClean="0"/>
              <a:t>3</a:t>
            </a:fld>
            <a:endParaRPr lang="en-GB" sz="3600"/>
          </a:p>
        </p:txBody>
      </p:sp>
    </p:spTree>
    <p:extLst>
      <p:ext uri="{BB962C8B-B14F-4D97-AF65-F5344CB8AC3E}">
        <p14:creationId xmlns:p14="http://schemas.microsoft.com/office/powerpoint/2010/main" val="15524836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7D34A188-82D1-4EB2-88FD-73009A1FE69F}" type="slidenum">
              <a:rPr lang="en-GB" smtClean="0"/>
              <a:t>30</a:t>
            </a:fld>
            <a:endParaRPr lang="en-GB"/>
          </a:p>
        </p:txBody>
      </p:sp>
    </p:spTree>
    <p:extLst>
      <p:ext uri="{BB962C8B-B14F-4D97-AF65-F5344CB8AC3E}">
        <p14:creationId xmlns:p14="http://schemas.microsoft.com/office/powerpoint/2010/main" val="12797677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endParaRPr lang="en-GB" dirty="0"/>
          </a:p>
        </p:txBody>
      </p:sp>
      <p:sp>
        <p:nvSpPr>
          <p:cNvPr id="3" name="Plassholder for innhold 2"/>
          <p:cNvSpPr>
            <a:spLocks noGrp="1"/>
          </p:cNvSpPr>
          <p:nvPr>
            <p:ph sz="half" idx="1"/>
          </p:nvPr>
        </p:nvSpPr>
        <p:spPr/>
        <p:txBody>
          <a:bodyPr/>
          <a:lstStyle/>
          <a:p>
            <a:endParaRPr lang="en-GB"/>
          </a:p>
        </p:txBody>
      </p:sp>
      <p:sp>
        <p:nvSpPr>
          <p:cNvPr id="4" name="Plassholder for innhold 3"/>
          <p:cNvSpPr>
            <a:spLocks noGrp="1"/>
          </p:cNvSpPr>
          <p:nvPr>
            <p:ph sz="half" idx="2"/>
          </p:nvPr>
        </p:nvSpPr>
        <p:spPr/>
        <p:txBody>
          <a:bodyPr/>
          <a:lstStyle/>
          <a:p>
            <a:endParaRPr lang="en-GB"/>
          </a:p>
        </p:txBody>
      </p:sp>
      <p:sp>
        <p:nvSpPr>
          <p:cNvPr id="5" name="Slide Number Placeholder 4"/>
          <p:cNvSpPr>
            <a:spLocks noGrp="1"/>
          </p:cNvSpPr>
          <p:nvPr>
            <p:ph type="sldNum" sz="quarter" idx="12"/>
          </p:nvPr>
        </p:nvSpPr>
        <p:spPr/>
        <p:txBody>
          <a:bodyPr/>
          <a:lstStyle/>
          <a:p>
            <a:fld id="{7D34A188-82D1-4EB2-88FD-73009A1FE69F}" type="slidenum">
              <a:rPr lang="en-GB" smtClean="0"/>
              <a:t>31</a:t>
            </a:fld>
            <a:endParaRPr lang="en-GB"/>
          </a:p>
        </p:txBody>
      </p:sp>
    </p:spTree>
    <p:extLst>
      <p:ext uri="{BB962C8B-B14F-4D97-AF65-F5344CB8AC3E}">
        <p14:creationId xmlns:p14="http://schemas.microsoft.com/office/powerpoint/2010/main" val="1898589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a:t>Opportunity</a:t>
            </a:r>
            <a:r>
              <a:rPr lang="fr-FR" dirty="0"/>
              <a:t> (</a:t>
            </a:r>
            <a:r>
              <a:rPr lang="fr-FR" dirty="0" err="1"/>
              <a:t>Study</a:t>
            </a:r>
            <a:r>
              <a:rPr lang="fr-FR" dirty="0"/>
              <a:t> case)</a:t>
            </a:r>
            <a:endParaRPr lang="en-US" dirty="0"/>
          </a:p>
        </p:txBody>
      </p:sp>
      <p:sp>
        <p:nvSpPr>
          <p:cNvPr id="3" name="Content Placeholder 2"/>
          <p:cNvSpPr>
            <a:spLocks noGrp="1"/>
          </p:cNvSpPr>
          <p:nvPr>
            <p:ph sz="half" idx="1"/>
          </p:nvPr>
        </p:nvSpPr>
        <p:spPr>
          <a:xfrm>
            <a:off x="431831" y="1930400"/>
            <a:ext cx="5334000" cy="3804688"/>
          </a:xfrm>
        </p:spPr>
        <p:txBody>
          <a:bodyPr>
            <a:normAutofit/>
          </a:bodyPr>
          <a:lstStyle/>
          <a:p>
            <a:r>
              <a:rPr lang="fr-FR" b="1" dirty="0"/>
              <a:t>FM </a:t>
            </a:r>
            <a:r>
              <a:rPr lang="fr-FR" b="1" dirty="0" err="1"/>
              <a:t>is</a:t>
            </a:r>
            <a:r>
              <a:rPr lang="fr-FR" b="1" dirty="0"/>
              <a:t> a </a:t>
            </a:r>
            <a:r>
              <a:rPr lang="fr-FR" b="1" dirty="0" err="1"/>
              <a:t>very</a:t>
            </a:r>
            <a:r>
              <a:rPr lang="fr-FR" b="1" dirty="0"/>
              <a:t> </a:t>
            </a:r>
            <a:r>
              <a:rPr lang="fr-FR" b="1" dirty="0" err="1"/>
              <a:t>complex</a:t>
            </a:r>
            <a:r>
              <a:rPr lang="fr-FR" b="1" dirty="0"/>
              <a:t> </a:t>
            </a:r>
            <a:r>
              <a:rPr lang="fr-FR" b="1" dirty="0" err="1"/>
              <a:t>domain</a:t>
            </a:r>
            <a:r>
              <a:rPr lang="fr-FR" b="1" dirty="0"/>
              <a:t>.</a:t>
            </a:r>
          </a:p>
          <a:p>
            <a:r>
              <a:rPr lang="fr-FR" b="1" dirty="0"/>
              <a:t>HVAC (</a:t>
            </a:r>
            <a:r>
              <a:rPr lang="fr-FR" b="1" dirty="0" err="1"/>
              <a:t>Heating</a:t>
            </a:r>
            <a:r>
              <a:rPr lang="fr-FR" b="1" dirty="0"/>
              <a:t>, ventilation, air </a:t>
            </a:r>
            <a:r>
              <a:rPr lang="fr-FR" b="1" dirty="0" err="1"/>
              <a:t>conditioning</a:t>
            </a:r>
            <a:r>
              <a:rPr lang="fr-FR" b="1" dirty="0"/>
              <a:t>)</a:t>
            </a:r>
          </a:p>
          <a:p>
            <a:r>
              <a:rPr lang="fr-FR" b="1" dirty="0"/>
              <a:t>Indoor </a:t>
            </a:r>
            <a:r>
              <a:rPr lang="fr-FR" b="1" dirty="0" err="1"/>
              <a:t>environment</a:t>
            </a:r>
            <a:r>
              <a:rPr lang="fr-FR" b="1" dirty="0"/>
              <a:t> (</a:t>
            </a:r>
            <a:r>
              <a:rPr lang="fr-FR" b="1" dirty="0" err="1"/>
              <a:t>Temperature</a:t>
            </a:r>
            <a:r>
              <a:rPr lang="fr-FR" b="1" dirty="0"/>
              <a:t>, </a:t>
            </a:r>
            <a:r>
              <a:rPr lang="fr-FR" b="1" dirty="0" err="1"/>
              <a:t>Humidity</a:t>
            </a:r>
            <a:r>
              <a:rPr lang="fr-FR" b="1" dirty="0"/>
              <a:t>, Air </a:t>
            </a:r>
            <a:r>
              <a:rPr lang="fr-FR" b="1" dirty="0" err="1"/>
              <a:t>quality</a:t>
            </a:r>
            <a:r>
              <a:rPr lang="fr-FR" b="1" dirty="0"/>
              <a:t>)</a:t>
            </a:r>
          </a:p>
        </p:txBody>
      </p:sp>
      <p:sp>
        <p:nvSpPr>
          <p:cNvPr id="4" name="Content Placeholder 3"/>
          <p:cNvSpPr>
            <a:spLocks noGrp="1"/>
          </p:cNvSpPr>
          <p:nvPr>
            <p:ph sz="half" idx="2"/>
          </p:nvPr>
        </p:nvSpPr>
        <p:spPr>
          <a:xfrm>
            <a:off x="6011334" y="1854315"/>
            <a:ext cx="4184034" cy="3880773"/>
          </a:xfrm>
        </p:spPr>
        <p:txBody>
          <a:bodyPr>
            <a:normAutofit/>
          </a:bodyPr>
          <a:lstStyle/>
          <a:p>
            <a:r>
              <a:rPr lang="fr-FR" sz="2000" b="1" dirty="0">
                <a:solidFill>
                  <a:srgbClr val="FF0000"/>
                </a:solidFill>
              </a:rPr>
              <a:t>The Goal:</a:t>
            </a:r>
          </a:p>
          <a:p>
            <a:pPr marL="0" indent="0">
              <a:buNone/>
            </a:pPr>
            <a:r>
              <a:rPr lang="en-US" sz="2000" b="1" dirty="0"/>
              <a:t>Design a smart control system for HVAC services in facilities, by making it more efficient and easier to use, by 1st May 2016.</a:t>
            </a:r>
          </a:p>
        </p:txBody>
      </p:sp>
      <p:sp>
        <p:nvSpPr>
          <p:cNvPr id="5" name="Slide Number Placeholder 4"/>
          <p:cNvSpPr>
            <a:spLocks noGrp="1"/>
          </p:cNvSpPr>
          <p:nvPr>
            <p:ph type="sldNum" sz="quarter" idx="12"/>
          </p:nvPr>
        </p:nvSpPr>
        <p:spPr/>
        <p:txBody>
          <a:bodyPr/>
          <a:lstStyle/>
          <a:p>
            <a:fld id="{7D34A188-82D1-4EB2-88FD-73009A1FE69F}" type="slidenum">
              <a:rPr lang="en-GB" smtClean="0"/>
              <a:t>4</a:t>
            </a:fld>
            <a:endParaRPr lang="en-GB"/>
          </a:p>
        </p:txBody>
      </p:sp>
    </p:spTree>
    <p:extLst>
      <p:ext uri="{BB962C8B-B14F-4D97-AF65-F5344CB8AC3E}">
        <p14:creationId xmlns:p14="http://schemas.microsoft.com/office/powerpoint/2010/main" val="3289135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342398" y="269906"/>
            <a:ext cx="10515600" cy="1325563"/>
          </a:xfrm>
        </p:spPr>
        <p:txBody>
          <a:bodyPr/>
          <a:lstStyle/>
          <a:p>
            <a:r>
              <a:rPr lang="nb-NO" dirty="0"/>
              <a:t>Project Taxonomy</a:t>
            </a:r>
            <a:endParaRPr lang="en-GB" dirty="0"/>
          </a:p>
        </p:txBody>
      </p:sp>
      <p:pic>
        <p:nvPicPr>
          <p:cNvPr id="1027" name="Picture 3" descr="NEW NTC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5902" y="932688"/>
            <a:ext cx="9912096" cy="5573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7D34A188-82D1-4EB2-88FD-73009A1FE69F}" type="slidenum">
              <a:rPr lang="en-GB" smtClean="0"/>
              <a:t>5</a:t>
            </a:fld>
            <a:endParaRPr lang="en-GB"/>
          </a:p>
        </p:txBody>
      </p:sp>
    </p:spTree>
    <p:extLst>
      <p:ext uri="{BB962C8B-B14F-4D97-AF65-F5344CB8AC3E}">
        <p14:creationId xmlns:p14="http://schemas.microsoft.com/office/powerpoint/2010/main" val="1916988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0" y="152400"/>
            <a:ext cx="2304405" cy="1320800"/>
          </a:xfrm>
        </p:spPr>
        <p:txBody>
          <a:bodyPr/>
          <a:lstStyle/>
          <a:p>
            <a:r>
              <a:rPr lang="nb-NO" dirty="0"/>
              <a:t>WBS</a:t>
            </a:r>
            <a:endParaRPr lang="en-GB" dirty="0"/>
          </a:p>
        </p:txBody>
      </p:sp>
      <p:pic>
        <p:nvPicPr>
          <p:cNvPr id="4" name="Content Placeholder 3" descr="C:\Users\badissane05\Desktop\wbs2.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09827" y="305491"/>
            <a:ext cx="9068451" cy="6218555"/>
          </a:xfrm>
          <a:prstGeom prst="rect">
            <a:avLst/>
          </a:prstGeom>
          <a:noFill/>
          <a:ln>
            <a:noFill/>
          </a:ln>
        </p:spPr>
      </p:pic>
      <p:sp>
        <p:nvSpPr>
          <p:cNvPr id="3" name="Slide Number Placeholder 2"/>
          <p:cNvSpPr>
            <a:spLocks noGrp="1"/>
          </p:cNvSpPr>
          <p:nvPr>
            <p:ph type="sldNum" sz="quarter" idx="12"/>
          </p:nvPr>
        </p:nvSpPr>
        <p:spPr/>
        <p:txBody>
          <a:bodyPr/>
          <a:lstStyle/>
          <a:p>
            <a:fld id="{7D34A188-82D1-4EB2-88FD-73009A1FE69F}" type="slidenum">
              <a:rPr lang="en-GB" smtClean="0"/>
              <a:t>6</a:t>
            </a:fld>
            <a:endParaRPr lang="en-GB"/>
          </a:p>
        </p:txBody>
      </p:sp>
    </p:spTree>
    <p:extLst>
      <p:ext uri="{BB962C8B-B14F-4D97-AF65-F5344CB8AC3E}">
        <p14:creationId xmlns:p14="http://schemas.microsoft.com/office/powerpoint/2010/main" val="2229869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tel 4"/>
          <p:cNvSpPr>
            <a:spLocks noGrp="1"/>
          </p:cNvSpPr>
          <p:nvPr>
            <p:ph type="title"/>
          </p:nvPr>
        </p:nvSpPr>
        <p:spPr/>
        <p:txBody>
          <a:bodyPr/>
          <a:lstStyle/>
          <a:p>
            <a:r>
              <a:rPr lang="nb-NO" dirty="0"/>
              <a:t>Gantt Chart</a:t>
            </a:r>
            <a:endParaRPr lang="en-GB" dirty="0"/>
          </a:p>
        </p:txBody>
      </p:sp>
      <p:pic>
        <p:nvPicPr>
          <p:cNvPr id="3" name="Content Placeholder 2"/>
          <p:cNvPicPr>
            <a:picLocks noGrp="1" noChangeAspect="1"/>
          </p:cNvPicPr>
          <p:nvPr>
            <p:ph idx="1"/>
          </p:nvPr>
        </p:nvPicPr>
        <p:blipFill>
          <a:blip r:embed="rId2"/>
          <a:stretch>
            <a:fillRect/>
          </a:stretch>
        </p:blipFill>
        <p:spPr>
          <a:xfrm>
            <a:off x="79514" y="1696919"/>
            <a:ext cx="12091677" cy="3888872"/>
          </a:xfrm>
          <a:prstGeom prst="rect">
            <a:avLst/>
          </a:prstGeom>
        </p:spPr>
      </p:pic>
      <p:sp>
        <p:nvSpPr>
          <p:cNvPr id="2" name="Slide Number Placeholder 1"/>
          <p:cNvSpPr>
            <a:spLocks noGrp="1"/>
          </p:cNvSpPr>
          <p:nvPr>
            <p:ph type="sldNum" sz="quarter" idx="12"/>
          </p:nvPr>
        </p:nvSpPr>
        <p:spPr/>
        <p:txBody>
          <a:bodyPr/>
          <a:lstStyle/>
          <a:p>
            <a:fld id="{7D34A188-82D1-4EB2-88FD-73009A1FE69F}" type="slidenum">
              <a:rPr lang="en-GB" smtClean="0"/>
              <a:t>7</a:t>
            </a:fld>
            <a:endParaRPr lang="en-GB"/>
          </a:p>
        </p:txBody>
      </p:sp>
    </p:spTree>
    <p:extLst>
      <p:ext uri="{BB962C8B-B14F-4D97-AF65-F5344CB8AC3E}">
        <p14:creationId xmlns:p14="http://schemas.microsoft.com/office/powerpoint/2010/main" val="277070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311426" y="0"/>
            <a:ext cx="10515600" cy="1325563"/>
          </a:xfrm>
        </p:spPr>
        <p:txBody>
          <a:bodyPr/>
          <a:lstStyle/>
          <a:p>
            <a:r>
              <a:rPr lang="en-US" dirty="0"/>
              <a:t>Risk management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97210208"/>
              </p:ext>
            </p:extLst>
          </p:nvPr>
        </p:nvGraphicFramePr>
        <p:xfrm>
          <a:off x="311426" y="855455"/>
          <a:ext cx="9753600" cy="5684342"/>
        </p:xfrm>
        <a:graphic>
          <a:graphicData uri="http://schemas.openxmlformats.org/drawingml/2006/table">
            <a:tbl>
              <a:tblPr firstRow="1" firstCol="1" bandRow="1">
                <a:tableStyleId>{5C22544A-7EE6-4342-B048-85BDC9FD1C3A}</a:tableStyleId>
              </a:tblPr>
              <a:tblGrid>
                <a:gridCol w="1711492">
                  <a:extLst>
                    <a:ext uri="{9D8B030D-6E8A-4147-A177-3AD203B41FA5}">
                      <a16:colId xmlns:a16="http://schemas.microsoft.com/office/drawing/2014/main" val="1997630841"/>
                    </a:ext>
                  </a:extLst>
                </a:gridCol>
                <a:gridCol w="1711492">
                  <a:extLst>
                    <a:ext uri="{9D8B030D-6E8A-4147-A177-3AD203B41FA5}">
                      <a16:colId xmlns:a16="http://schemas.microsoft.com/office/drawing/2014/main" val="2325210865"/>
                    </a:ext>
                  </a:extLst>
                </a:gridCol>
                <a:gridCol w="1059652">
                  <a:extLst>
                    <a:ext uri="{9D8B030D-6E8A-4147-A177-3AD203B41FA5}">
                      <a16:colId xmlns:a16="http://schemas.microsoft.com/office/drawing/2014/main" val="3004532529"/>
                    </a:ext>
                  </a:extLst>
                </a:gridCol>
                <a:gridCol w="2635482">
                  <a:extLst>
                    <a:ext uri="{9D8B030D-6E8A-4147-A177-3AD203B41FA5}">
                      <a16:colId xmlns:a16="http://schemas.microsoft.com/office/drawing/2014/main" val="3427053892"/>
                    </a:ext>
                  </a:extLst>
                </a:gridCol>
                <a:gridCol w="2635482">
                  <a:extLst>
                    <a:ext uri="{9D8B030D-6E8A-4147-A177-3AD203B41FA5}">
                      <a16:colId xmlns:a16="http://schemas.microsoft.com/office/drawing/2014/main" val="4147101697"/>
                    </a:ext>
                  </a:extLst>
                </a:gridCol>
              </a:tblGrid>
              <a:tr h="239885">
                <a:tc>
                  <a:txBody>
                    <a:bodyPr/>
                    <a:lstStyle/>
                    <a:p>
                      <a:pPr marL="0" marR="0" algn="just">
                        <a:lnSpc>
                          <a:spcPct val="150000"/>
                        </a:lnSpc>
                        <a:spcBef>
                          <a:spcPts val="0"/>
                        </a:spcBef>
                        <a:spcAft>
                          <a:spcPts val="0"/>
                        </a:spcAft>
                      </a:pPr>
                      <a:r>
                        <a:rPr lang="en-GB" sz="1400" b="1">
                          <a:effectLst/>
                        </a:rPr>
                        <a:t>Type</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Source</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Level</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Strategy</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Solution</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extLst>
                  <a:ext uri="{0D108BD9-81ED-4DB2-BD59-A6C34878D82A}">
                    <a16:rowId xmlns:a16="http://schemas.microsoft.com/office/drawing/2014/main" val="2498237574"/>
                  </a:ext>
                </a:extLst>
              </a:tr>
              <a:tr h="1055827">
                <a:tc rowSpan="2">
                  <a:txBody>
                    <a:bodyPr/>
                    <a:lstStyle/>
                    <a:p>
                      <a:pPr marL="0" marR="0" algn="just">
                        <a:lnSpc>
                          <a:spcPct val="150000"/>
                        </a:lnSpc>
                        <a:spcBef>
                          <a:spcPts val="0"/>
                        </a:spcBef>
                        <a:spcAft>
                          <a:spcPts val="0"/>
                        </a:spcAft>
                      </a:pPr>
                      <a:r>
                        <a:rPr lang="en-GB" sz="1400" b="1" dirty="0">
                          <a:effectLst/>
                        </a:rPr>
                        <a:t>Project Risk</a:t>
                      </a:r>
                      <a:endParaRPr lang="en-US" sz="1400" b="1" dirty="0">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Lack of competence</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Medium</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Reduction</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Do internal training and devote more human hours on research. External training.</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extLst>
                  <a:ext uri="{0D108BD9-81ED-4DB2-BD59-A6C34878D82A}">
                    <a16:rowId xmlns:a16="http://schemas.microsoft.com/office/drawing/2014/main" val="1630459235"/>
                  </a:ext>
                </a:extLst>
              </a:tr>
              <a:tr h="1326780">
                <a:tc vMerge="1">
                  <a:txBody>
                    <a:bodyPr/>
                    <a:lstStyle/>
                    <a:p>
                      <a:endParaRPr lang="en-US"/>
                    </a:p>
                  </a:txBody>
                  <a:tcPr/>
                </a:tc>
                <a:tc>
                  <a:txBody>
                    <a:bodyPr/>
                    <a:lstStyle/>
                    <a:p>
                      <a:pPr marL="0" marR="0" algn="just">
                        <a:lnSpc>
                          <a:spcPct val="150000"/>
                        </a:lnSpc>
                        <a:spcBef>
                          <a:spcPts val="0"/>
                        </a:spcBef>
                        <a:spcAft>
                          <a:spcPts val="0"/>
                        </a:spcAft>
                      </a:pPr>
                      <a:r>
                        <a:rPr lang="en-GB" sz="1400" b="1" dirty="0">
                          <a:effectLst/>
                        </a:rPr>
                        <a:t>Project delay</a:t>
                      </a:r>
                      <a:endParaRPr lang="en-US" sz="1400" b="1" dirty="0">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dirty="0">
                          <a:effectLst/>
                        </a:rPr>
                        <a:t>High</a:t>
                      </a:r>
                      <a:endParaRPr lang="en-US" sz="1400" b="1" dirty="0">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dirty="0">
                          <a:effectLst/>
                        </a:rPr>
                        <a:t>Prevention</a:t>
                      </a:r>
                      <a:endParaRPr lang="en-US" sz="1400" b="1" dirty="0">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dirty="0">
                          <a:effectLst/>
                        </a:rPr>
                        <a:t>Be sure that project leader follows up on the groups work. And the group has knowledge about the project delay.</a:t>
                      </a:r>
                      <a:endParaRPr lang="en-US" sz="1400" b="1" dirty="0">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extLst>
                  <a:ext uri="{0D108BD9-81ED-4DB2-BD59-A6C34878D82A}">
                    <a16:rowId xmlns:a16="http://schemas.microsoft.com/office/drawing/2014/main" val="1537284648"/>
                  </a:ext>
                </a:extLst>
              </a:tr>
              <a:tr h="785076">
                <a:tc>
                  <a:txBody>
                    <a:bodyPr/>
                    <a:lstStyle/>
                    <a:p>
                      <a:pPr marL="0" marR="0" algn="just">
                        <a:lnSpc>
                          <a:spcPct val="150000"/>
                        </a:lnSpc>
                        <a:spcBef>
                          <a:spcPts val="0"/>
                        </a:spcBef>
                        <a:spcAft>
                          <a:spcPts val="0"/>
                        </a:spcAft>
                      </a:pPr>
                      <a:r>
                        <a:rPr lang="en-GB" sz="1400" b="1">
                          <a:effectLst/>
                        </a:rPr>
                        <a:t>Task Risk</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Not compatible with current system</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High</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Prevention</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Verify current systems and its standards</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extLst>
                  <a:ext uri="{0D108BD9-81ED-4DB2-BD59-A6C34878D82A}">
                    <a16:rowId xmlns:a16="http://schemas.microsoft.com/office/drawing/2014/main" val="3584741294"/>
                  </a:ext>
                </a:extLst>
              </a:tr>
              <a:tr h="785076">
                <a:tc>
                  <a:txBody>
                    <a:bodyPr/>
                    <a:lstStyle/>
                    <a:p>
                      <a:pPr marL="0" marR="0" algn="just">
                        <a:lnSpc>
                          <a:spcPct val="150000"/>
                        </a:lnSpc>
                        <a:spcBef>
                          <a:spcPts val="0"/>
                        </a:spcBef>
                        <a:spcAft>
                          <a:spcPts val="0"/>
                        </a:spcAft>
                      </a:pPr>
                      <a:r>
                        <a:rPr lang="en-GB" sz="1400" b="1">
                          <a:effectLst/>
                        </a:rPr>
                        <a:t>Business Risk</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Solution is similar to something on the market</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Medium</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Prevention</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Keeping track of current trends and systems on the market</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extLst>
                  <a:ext uri="{0D108BD9-81ED-4DB2-BD59-A6C34878D82A}">
                    <a16:rowId xmlns:a16="http://schemas.microsoft.com/office/drawing/2014/main" val="137618385"/>
                  </a:ext>
                </a:extLst>
              </a:tr>
              <a:tr h="785076">
                <a:tc>
                  <a:txBody>
                    <a:bodyPr/>
                    <a:lstStyle/>
                    <a:p>
                      <a:pPr marL="0" marR="0" algn="just">
                        <a:lnSpc>
                          <a:spcPct val="150000"/>
                        </a:lnSpc>
                        <a:spcBef>
                          <a:spcPts val="0"/>
                        </a:spcBef>
                        <a:spcAft>
                          <a:spcPts val="0"/>
                        </a:spcAft>
                      </a:pPr>
                      <a:r>
                        <a:rPr lang="en-GB" sz="1400" b="1" dirty="0">
                          <a:effectLst/>
                        </a:rPr>
                        <a:t>Conflict Risk</a:t>
                      </a:r>
                      <a:endParaRPr lang="en-US" sz="1400" b="1" dirty="0">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Disagreement over project issues</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Medium</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Reduction</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dirty="0">
                          <a:effectLst/>
                        </a:rPr>
                        <a:t>Collaborating, Compromising, Smoothing, Forcing, and Withdrawing</a:t>
                      </a:r>
                      <a:endParaRPr lang="en-US" sz="1400" b="1" dirty="0">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extLst>
                  <a:ext uri="{0D108BD9-81ED-4DB2-BD59-A6C34878D82A}">
                    <a16:rowId xmlns:a16="http://schemas.microsoft.com/office/drawing/2014/main" val="2120231085"/>
                  </a:ext>
                </a:extLst>
              </a:tr>
            </a:tbl>
          </a:graphicData>
        </a:graphic>
      </p:graphicFrame>
      <p:sp>
        <p:nvSpPr>
          <p:cNvPr id="3" name="Slide Number Placeholder 2"/>
          <p:cNvSpPr>
            <a:spLocks noGrp="1"/>
          </p:cNvSpPr>
          <p:nvPr>
            <p:ph type="sldNum" sz="quarter" idx="12"/>
          </p:nvPr>
        </p:nvSpPr>
        <p:spPr/>
        <p:txBody>
          <a:bodyPr/>
          <a:lstStyle/>
          <a:p>
            <a:fld id="{7D34A188-82D1-4EB2-88FD-73009A1FE69F}" type="slidenum">
              <a:rPr lang="en-GB" smtClean="0"/>
              <a:t>8</a:t>
            </a:fld>
            <a:endParaRPr lang="en-GB"/>
          </a:p>
        </p:txBody>
      </p:sp>
    </p:spTree>
    <p:extLst>
      <p:ext uri="{BB962C8B-B14F-4D97-AF65-F5344CB8AC3E}">
        <p14:creationId xmlns:p14="http://schemas.microsoft.com/office/powerpoint/2010/main" val="329310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576470" y="48688"/>
            <a:ext cx="10515600" cy="861736"/>
          </a:xfrm>
        </p:spPr>
        <p:txBody>
          <a:bodyPr/>
          <a:lstStyle/>
          <a:p>
            <a:r>
              <a:rPr lang="en-GB" dirty="0"/>
              <a:t>Current HVAC control system</a:t>
            </a:r>
          </a:p>
        </p:txBody>
      </p:sp>
      <p:pic>
        <p:nvPicPr>
          <p:cNvPr id="5" name="Picture 4" descr="C:\Users\Charlie\AppData\Local\Microsoft\Windows\INetCache\Content.Word\hvac-zone-control-zoning-damper-plug-in-easy.jpg"/>
          <p:cNvPicPr/>
          <p:nvPr/>
        </p:nvPicPr>
        <p:blipFill>
          <a:blip r:embed="rId2">
            <a:extLst>
              <a:ext uri="{28A0092B-C50C-407E-A947-70E740481C1C}">
                <a14:useLocalDpi xmlns:a14="http://schemas.microsoft.com/office/drawing/2010/main" val="0"/>
              </a:ext>
            </a:extLst>
          </a:blip>
          <a:srcRect/>
          <a:stretch>
            <a:fillRect/>
          </a:stretch>
        </p:blipFill>
        <p:spPr bwMode="auto">
          <a:xfrm>
            <a:off x="417444" y="695739"/>
            <a:ext cx="9521686" cy="6162261"/>
          </a:xfrm>
          <a:prstGeom prst="rect">
            <a:avLst/>
          </a:prstGeom>
          <a:solidFill>
            <a:schemeClr val="accent1"/>
          </a:solidFill>
          <a:ln>
            <a:noFill/>
          </a:ln>
        </p:spPr>
      </p:pic>
      <p:sp>
        <p:nvSpPr>
          <p:cNvPr id="3" name="Slide Number Placeholder 2"/>
          <p:cNvSpPr>
            <a:spLocks noGrp="1"/>
          </p:cNvSpPr>
          <p:nvPr>
            <p:ph type="sldNum" sz="quarter" idx="12"/>
          </p:nvPr>
        </p:nvSpPr>
        <p:spPr/>
        <p:txBody>
          <a:bodyPr/>
          <a:lstStyle/>
          <a:p>
            <a:fld id="{7D34A188-82D1-4EB2-88FD-73009A1FE69F}" type="slidenum">
              <a:rPr lang="en-GB" smtClean="0"/>
              <a:t>9</a:t>
            </a:fld>
            <a:endParaRPr lang="en-GB"/>
          </a:p>
        </p:txBody>
      </p:sp>
    </p:spTree>
    <p:extLst>
      <p:ext uri="{BB962C8B-B14F-4D97-AF65-F5344CB8AC3E}">
        <p14:creationId xmlns:p14="http://schemas.microsoft.com/office/powerpoint/2010/main" val="59823263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481</TotalTime>
  <Words>869</Words>
  <Application>Microsoft Office PowerPoint</Application>
  <PresentationFormat>Widescreen</PresentationFormat>
  <Paragraphs>272</Paragraphs>
  <Slides>31</Slides>
  <Notes>0</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45" baseType="lpstr">
      <vt:lpstr>宋体</vt:lpstr>
      <vt:lpstr>宋体</vt:lpstr>
      <vt:lpstr>方正姚体</vt:lpstr>
      <vt:lpstr>DengXian</vt:lpstr>
      <vt:lpstr>Agency FB</vt:lpstr>
      <vt:lpstr>Arial</vt:lpstr>
      <vt:lpstr>Calibri</vt:lpstr>
      <vt:lpstr>Courier New</vt:lpstr>
      <vt:lpstr>Times New Roman</vt:lpstr>
      <vt:lpstr>Trebuchet MS</vt:lpstr>
      <vt:lpstr>Wingdings</vt:lpstr>
      <vt:lpstr>Wingdings 3</vt:lpstr>
      <vt:lpstr>Facet</vt:lpstr>
      <vt:lpstr>Microsoft Visio Drawing</vt:lpstr>
      <vt:lpstr> ES-SES4000 Facility Mangement Project</vt:lpstr>
      <vt:lpstr>Smart Facility Management</vt:lpstr>
      <vt:lpstr>PowerPoint Presentation</vt:lpstr>
      <vt:lpstr>Opportunity (Study case)</vt:lpstr>
      <vt:lpstr>Project Taxonomy</vt:lpstr>
      <vt:lpstr>WBS</vt:lpstr>
      <vt:lpstr>Gantt Chart</vt:lpstr>
      <vt:lpstr>Risk management</vt:lpstr>
      <vt:lpstr>Current HVAC control system</vt:lpstr>
      <vt:lpstr>Stakeholders</vt:lpstr>
      <vt:lpstr>Survey analysis </vt:lpstr>
      <vt:lpstr>Survey analysis </vt:lpstr>
      <vt:lpstr>CONOPS</vt:lpstr>
      <vt:lpstr>Design alternatives</vt:lpstr>
      <vt:lpstr>AHP matrix</vt:lpstr>
      <vt:lpstr>Selection of preferred design</vt:lpstr>
      <vt:lpstr>System requirement</vt:lpstr>
      <vt:lpstr>System requirement</vt:lpstr>
      <vt:lpstr>Functional analysis</vt:lpstr>
      <vt:lpstr>Function Block Diagram</vt:lpstr>
      <vt:lpstr>Function Block Diagram</vt:lpstr>
      <vt:lpstr>User Interface</vt:lpstr>
      <vt:lpstr>User Interface</vt:lpstr>
      <vt:lpstr>HW block diagram</vt:lpstr>
      <vt:lpstr>Hardware Components</vt:lpstr>
      <vt:lpstr>Bill of materials (BoM)</vt:lpstr>
      <vt:lpstr>Documents</vt:lpstr>
      <vt:lpstr>Summary</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PowerPoint-presentasjon</dc:title>
  <dc:creator>Håkon Hedlund</dc:creator>
  <cp:lastModifiedBy>zhili shao</cp:lastModifiedBy>
  <cp:revision>47</cp:revision>
  <dcterms:created xsi:type="dcterms:W3CDTF">2016-05-09T08:08:16Z</dcterms:created>
  <dcterms:modified xsi:type="dcterms:W3CDTF">2016-05-16T12:36:58Z</dcterms:modified>
</cp:coreProperties>
</file>