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Quantic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Quantic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Quantico-bold.fntdata"/><Relationship Id="rId18" Type="http://schemas.openxmlformats.org/officeDocument/2006/relationships/font" Target="fonts/Quant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5e5450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5e5450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5e54509fb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35e54509fb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35e54509fb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35e54509fb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35e54509fb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35e54509fb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5e54509fb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5e54509f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35e54509f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35e54509f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5e54509f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5e54509f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5e54509fb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5e54509fb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5e54509fb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35e54509fb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5e54509f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5e54509f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35e54509fb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35e54509fb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5e54509f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35e54509f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" name="Google Shape;92;p11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6" name="Google Shape;116;p13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0" name="Google Shape;120;p13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21" name="Google Shape;121;p13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29" name="Google Shape;129;p14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4" name="Google Shape;174;p17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17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3" name="Google Shape;293;p23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4" name="Google Shape;294;p23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8" name="Google Shape;298;p24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1" name="Google Shape;301;p24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2" name="Google Shape;312;p26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6" name="Google Shape;316;p26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6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26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2" name="Google Shape;322;p26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6" name="Google Shape;326;p27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7" name="Google Shape;327;p27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7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27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7" name="Google Shape;36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7" name="Google Shape;38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4" name="Google Shape;42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ata.gov" TargetMode="External"/><Relationship Id="rId4" Type="http://schemas.openxmlformats.org/officeDocument/2006/relationships/hyperlink" Target="http://census.go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Charlie Roth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205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CRN 33334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47"/>
          <p:cNvSpPr txBox="1"/>
          <p:nvPr>
            <p:ph type="title"/>
          </p:nvPr>
        </p:nvSpPr>
        <p:spPr>
          <a:xfrm>
            <a:off x="876900" y="874250"/>
            <a:ext cx="4387500" cy="2069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100"/>
              <a:t>Understanding the Ecology of White-Tailed Deer Populations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>
            <p:ph type="title"/>
          </p:nvPr>
        </p:nvSpPr>
        <p:spPr>
          <a:xfrm>
            <a:off x="409625" y="401500"/>
            <a:ext cx="48888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Description of Final Data Product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2" name="Google Shape;512;p56"/>
          <p:cNvSpPr txBox="1"/>
          <p:nvPr>
            <p:ph idx="2" type="title"/>
          </p:nvPr>
        </p:nvSpPr>
        <p:spPr>
          <a:xfrm>
            <a:off x="420000" y="860450"/>
            <a:ext cx="8080500" cy="380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lt1"/>
                </a:solidFill>
              </a:rPr>
              <a:t>I used the contingency table to perform a Chi-squared test.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400">
                <a:solidFill>
                  <a:schemeClr val="lt1"/>
                </a:solidFill>
              </a:rPr>
              <a:t>The Chi-squared test shows a very small significant p-value. </a:t>
            </a:r>
            <a:endParaRPr sz="14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400">
                <a:solidFill>
                  <a:schemeClr val="lt1"/>
                </a:solidFill>
              </a:rPr>
              <a:t>Shows a warning that the test approximation may be incorrect. </a:t>
            </a:r>
            <a:endParaRPr sz="14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400">
                <a:solidFill>
                  <a:schemeClr val="lt1"/>
                </a:solidFill>
              </a:rPr>
              <a:t>Some of the values in the contingency table are low or zero.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To fix this, I performed a Chi-squared test with simulated values.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lt1"/>
                </a:solidFill>
              </a:rPr>
              <a:t>From the second test, you can see that the p-value is higher but still below the significance level.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lt1"/>
                </a:solidFill>
              </a:rPr>
              <a:t>Based on these two tests, it's safe to say that there is a significant relationship between vegetation and number of deer.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513" name="Google Shape;5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25" y="1140450"/>
            <a:ext cx="3582450" cy="7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75" y="3044550"/>
            <a:ext cx="5676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409625" y="401500"/>
            <a:ext cx="54942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References and Acknowledgements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0" name="Google Shape;520;p57"/>
          <p:cNvSpPr txBox="1"/>
          <p:nvPr>
            <p:ph idx="2" type="title"/>
          </p:nvPr>
        </p:nvSpPr>
        <p:spPr>
          <a:xfrm>
            <a:off x="420000" y="1012850"/>
            <a:ext cx="7884000" cy="380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The datasets used in this project came from data.gov and census.gov. The data was collected by the National Park Service Heartland Inventory and Monitoring Network and the U.S. Census Bureau. I would like to thank my data teachers over the semesters, Professor Saidi, Professor Alraee, and Professor Perine, who are the reason I was able to complete this project with the knowledge I learned in their classes.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"/>
          <p:cNvSpPr/>
          <p:nvPr/>
        </p:nvSpPr>
        <p:spPr>
          <a:xfrm>
            <a:off x="1020250" y="3371550"/>
            <a:ext cx="3837900" cy="1486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6" name="Google Shape;526;p58"/>
          <p:cNvSpPr/>
          <p:nvPr/>
        </p:nvSpPr>
        <p:spPr>
          <a:xfrm>
            <a:off x="1500800" y="843450"/>
            <a:ext cx="5560500" cy="3456600"/>
          </a:xfrm>
          <a:prstGeom prst="round2DiagRect">
            <a:avLst>
              <a:gd fmla="val 41974" name="adj1"/>
              <a:gd fmla="val 0" name="adj2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58"/>
          <p:cNvSpPr txBox="1"/>
          <p:nvPr>
            <p:ph idx="4" type="title"/>
          </p:nvPr>
        </p:nvSpPr>
        <p:spPr>
          <a:xfrm>
            <a:off x="2406800" y="20262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idx="6" type="subTitle"/>
          </p:nvPr>
        </p:nvSpPr>
        <p:spPr>
          <a:xfrm>
            <a:off x="173175" y="1001875"/>
            <a:ext cx="3098100" cy="395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ntico"/>
              <a:buChar char="●"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Data collected by National Park Service and the U.S. Census Bureau. 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ntico"/>
              <a:buChar char="●"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Dataset sources: </a:t>
            </a:r>
            <a:r>
              <a:rPr lang="en" sz="1400" u="sng">
                <a:solidFill>
                  <a:schemeClr val="hlink"/>
                </a:solidFill>
                <a:latin typeface="Quantico"/>
                <a:ea typeface="Quantico"/>
                <a:cs typeface="Quantico"/>
                <a:sym typeface="Quantico"/>
                <a:hlinkClick r:id="rId3"/>
              </a:rPr>
              <a:t>data.gov</a:t>
            </a: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, </a:t>
            </a:r>
            <a:r>
              <a:rPr lang="en" sz="1400" u="sng">
                <a:solidFill>
                  <a:schemeClr val="hlink"/>
                </a:solidFill>
                <a:latin typeface="Quantico"/>
                <a:ea typeface="Quantico"/>
                <a:cs typeface="Quantico"/>
                <a:sym typeface="Quantico"/>
                <a:hlinkClick r:id="rId4"/>
              </a:rPr>
              <a:t>census.gov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ntico"/>
              <a:buChar char="●"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The Census data is population for counties surrounding the national parks. </a:t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Quantico"/>
              <a:ea typeface="Quantico"/>
              <a:cs typeface="Quantico"/>
              <a:sym typeface="Quant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ntico"/>
              <a:buChar char="●"/>
            </a:pPr>
            <a:r>
              <a:rPr lang="en" sz="1400">
                <a:latin typeface="Quantico"/>
                <a:ea typeface="Quantico"/>
                <a:cs typeface="Quantico"/>
                <a:sym typeface="Quantico"/>
              </a:rPr>
              <a:t>Population estimates from American Community Survey (ACS) 5-year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descr="User biography" id="438" name="Google Shape;438;p48"/>
          <p:cNvSpPr txBox="1"/>
          <p:nvPr>
            <p:ph idx="2" type="subTitle"/>
          </p:nvPr>
        </p:nvSpPr>
        <p:spPr>
          <a:xfrm>
            <a:off x="3672375" y="215800"/>
            <a:ext cx="4089300" cy="93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Parks: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Arkansas Post National Memorial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Pea Ridge National Military Park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Wilson’s Creek National Battlefield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/>
          </a:p>
        </p:txBody>
      </p:sp>
      <p:sp>
        <p:nvSpPr>
          <p:cNvPr descr="User personal data" id="439" name="Google Shape;439;p48"/>
          <p:cNvSpPr txBox="1"/>
          <p:nvPr>
            <p:ph idx="4" type="subTitle"/>
          </p:nvPr>
        </p:nvSpPr>
        <p:spPr>
          <a:xfrm>
            <a:off x="3487125" y="3546550"/>
            <a:ext cx="30042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Counties: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Arkansas County, 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Benton County, 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Christian County and Greene County, MO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/>
          </a:p>
        </p:txBody>
      </p:sp>
      <p:sp>
        <p:nvSpPr>
          <p:cNvPr id="440" name="Google Shape;440;p48"/>
          <p:cNvSpPr txBox="1"/>
          <p:nvPr>
            <p:ph type="title"/>
          </p:nvPr>
        </p:nvSpPr>
        <p:spPr>
          <a:xfrm>
            <a:off x="220137" y="244600"/>
            <a:ext cx="3004200" cy="87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descr="User biography" id="441" name="Google Shape;441;p48"/>
          <p:cNvSpPr txBox="1"/>
          <p:nvPr>
            <p:ph idx="2" type="subTitle"/>
          </p:nvPr>
        </p:nvSpPr>
        <p:spPr>
          <a:xfrm>
            <a:off x="3672383" y="1693025"/>
            <a:ext cx="3979800" cy="93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Some variables include: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weather descriptions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deer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Longitude &amp; latitude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/>
          </a:p>
        </p:txBody>
      </p:sp>
      <p:sp>
        <p:nvSpPr>
          <p:cNvPr descr="User skills and personality" id="442" name="Google Shape;442;p48"/>
          <p:cNvSpPr txBox="1"/>
          <p:nvPr>
            <p:ph idx="7" type="subTitle"/>
          </p:nvPr>
        </p:nvSpPr>
        <p:spPr>
          <a:xfrm>
            <a:off x="6296500" y="3546550"/>
            <a:ext cx="26319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ACS 5-year data years: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2006-2010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2011-2015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2016-2020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&amp;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8" name="Google Shape;448;p49"/>
          <p:cNvSpPr txBox="1"/>
          <p:nvPr>
            <p:ph idx="2" type="title"/>
          </p:nvPr>
        </p:nvSpPr>
        <p:spPr>
          <a:xfrm>
            <a:off x="920550" y="1881950"/>
            <a:ext cx="7695600" cy="284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My goal: Find </a:t>
            </a:r>
            <a:r>
              <a:rPr lang="en"/>
              <a:t>what factors affect deer population specifically in the three national parks.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Deer populations affect a large number of things such as the ecosystem, agriculture, and people.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Tools I used: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RStudio libraries (tidyverse, viridis, paletteer, and GGally)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Tableau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Google Colab (Python pandas)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>
            <p:ph type="title"/>
          </p:nvPr>
        </p:nvSpPr>
        <p:spPr>
          <a:xfrm>
            <a:off x="369100" y="285750"/>
            <a:ext cx="4593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6"/>
                </a:solidFill>
              </a:rPr>
              <a:t>Summary of Data Cleaning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54" name="Google Shape;454;p50"/>
          <p:cNvSpPr txBox="1"/>
          <p:nvPr>
            <p:ph idx="2" type="title"/>
          </p:nvPr>
        </p:nvSpPr>
        <p:spPr>
          <a:xfrm>
            <a:off x="221325" y="1381350"/>
            <a:ext cx="5042400" cy="33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Renamed columns to make analysis easier.</a:t>
            </a:r>
            <a:endParaRPr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Combined columns for Christian and Greene Counties.</a:t>
            </a:r>
            <a:endParaRPr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Able to compare the counties to the parks. </a:t>
            </a:r>
            <a:endParaRPr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Created another dataset to match with the updated Census dataset.</a:t>
            </a:r>
            <a:endParaRPr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Organized the data by years (2006-2010, 2011-2015, and 2016-2020).</a:t>
            </a:r>
            <a:endParaRPr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Summed the number of deer for each park.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descr="A question mark icon." id="455" name="Google Shape;455;p50"/>
          <p:cNvSpPr txBox="1"/>
          <p:nvPr/>
        </p:nvSpPr>
        <p:spPr>
          <a:xfrm>
            <a:off x="6517802" y="1117222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?</a:t>
            </a:r>
            <a:endParaRPr sz="720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An exclamation mark icon" id="456" name="Google Shape;456;p50"/>
          <p:cNvSpPr txBox="1"/>
          <p:nvPr/>
        </p:nvSpPr>
        <p:spPr>
          <a:xfrm>
            <a:off x="6665927" y="3103597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!</a:t>
            </a:r>
            <a:endParaRPr sz="7200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457" name="Google Shape;457;p50"/>
          <p:cNvPicPr preferRelativeResize="0"/>
          <p:nvPr/>
        </p:nvPicPr>
        <p:blipFill rotWithShape="1">
          <a:blip r:embed="rId3">
            <a:alphaModFix/>
          </a:blip>
          <a:srcRect b="0" l="3222" r="0" t="3025"/>
          <a:stretch/>
        </p:blipFill>
        <p:spPr>
          <a:xfrm>
            <a:off x="5443313" y="719538"/>
            <a:ext cx="29622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0"/>
          <p:cNvPicPr preferRelativeResize="0"/>
          <p:nvPr/>
        </p:nvPicPr>
        <p:blipFill rotWithShape="1">
          <a:blip r:embed="rId4">
            <a:alphaModFix/>
          </a:blip>
          <a:srcRect b="0" l="1390" r="0" t="2600"/>
          <a:stretch/>
        </p:blipFill>
        <p:spPr>
          <a:xfrm>
            <a:off x="5443557" y="2801775"/>
            <a:ext cx="2933468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/>
          <p:nvPr/>
        </p:nvSpPr>
        <p:spPr>
          <a:xfrm>
            <a:off x="205900" y="1427175"/>
            <a:ext cx="2743200" cy="3724500"/>
          </a:xfrm>
          <a:prstGeom prst="snip1Rect">
            <a:avLst>
              <a:gd fmla="val 1783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4" name="Google Shape;464;p51"/>
          <p:cNvSpPr/>
          <p:nvPr/>
        </p:nvSpPr>
        <p:spPr>
          <a:xfrm>
            <a:off x="2933500" y="1427250"/>
            <a:ext cx="2895300" cy="3724500"/>
          </a:xfrm>
          <a:prstGeom prst="snip1Rect">
            <a:avLst>
              <a:gd fmla="val 178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5" name="Google Shape;465;p51"/>
          <p:cNvSpPr/>
          <p:nvPr/>
        </p:nvSpPr>
        <p:spPr>
          <a:xfrm>
            <a:off x="5964550" y="1427400"/>
            <a:ext cx="2895300" cy="3724500"/>
          </a:xfrm>
          <a:prstGeom prst="snip1Rect">
            <a:avLst>
              <a:gd fmla="val 1783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6" name="Google Shape;466;p51"/>
          <p:cNvSpPr txBox="1"/>
          <p:nvPr>
            <p:ph idx="5" type="title"/>
          </p:nvPr>
        </p:nvSpPr>
        <p:spPr>
          <a:xfrm>
            <a:off x="2978350" y="1524000"/>
            <a:ext cx="2850300" cy="3144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BeginTempCelsius - the beginning temperature in celsius for the event.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Temp. data has a normal distribution, unimodal and symmetrical.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BeginPrecip - the beginning precipitation at the event.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Describes precipitation: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“no rain”,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“light rain” </a:t>
            </a:r>
            <a:endParaRPr sz="1400"/>
          </a:p>
        </p:txBody>
      </p:sp>
      <p:sp>
        <p:nvSpPr>
          <p:cNvPr id="467" name="Google Shape;467;p51"/>
          <p:cNvSpPr txBox="1"/>
          <p:nvPr>
            <p:ph idx="3" type="title"/>
          </p:nvPr>
        </p:nvSpPr>
        <p:spPr>
          <a:xfrm>
            <a:off x="244475" y="1524000"/>
            <a:ext cx="2688900" cy="333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</a:t>
            </a:r>
            <a:r>
              <a:rPr lang="en" sz="1400"/>
              <a:t>DA </a:t>
            </a:r>
            <a:r>
              <a:rPr lang="en" sz="1400"/>
              <a:t>columns: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DeerNum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BeginTempCelsius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BeginPrecip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VegType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Month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DeerNum - the # of deer spotted at a single event or sighting.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Ranges from 1 to 54 deer spotted in an event. </a:t>
            </a:r>
            <a:endParaRPr sz="1400"/>
          </a:p>
        </p:txBody>
      </p:sp>
      <p:sp>
        <p:nvSpPr>
          <p:cNvPr id="468" name="Google Shape;468;p51"/>
          <p:cNvSpPr txBox="1"/>
          <p:nvPr>
            <p:ph idx="7" type="title"/>
          </p:nvPr>
        </p:nvSpPr>
        <p:spPr>
          <a:xfrm>
            <a:off x="6045225" y="1524000"/>
            <a:ext cx="2688900" cy="3570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VegType - the vegetation type that the deer was spotted in.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“Savanna”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“Upland scrub”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“Riparian forest”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Month - only has 3 months: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January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February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March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9" name="Google Shape;469;p51"/>
          <p:cNvSpPr txBox="1"/>
          <p:nvPr/>
        </p:nvSpPr>
        <p:spPr>
          <a:xfrm>
            <a:off x="1294350" y="114045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70" name="Google Shape;470;p51"/>
          <p:cNvSpPr txBox="1"/>
          <p:nvPr>
            <p:ph idx="8" type="title"/>
          </p:nvPr>
        </p:nvSpPr>
        <p:spPr>
          <a:xfrm>
            <a:off x="244475" y="401350"/>
            <a:ext cx="4648200" cy="83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Descriptive Statistics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2"/>
          <p:cNvSpPr/>
          <p:nvPr/>
        </p:nvSpPr>
        <p:spPr>
          <a:xfrm>
            <a:off x="0" y="2076950"/>
            <a:ext cx="6396600" cy="3066300"/>
          </a:xfrm>
          <a:prstGeom prst="snip1Rect">
            <a:avLst>
              <a:gd fmla="val 754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6" name="Google Shape;476;p52"/>
          <p:cNvSpPr txBox="1"/>
          <p:nvPr>
            <p:ph idx="4" type="title"/>
          </p:nvPr>
        </p:nvSpPr>
        <p:spPr>
          <a:xfrm>
            <a:off x="284175" y="387375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Description of Final Data Product</a:t>
            </a:r>
            <a:endParaRPr/>
          </a:p>
        </p:txBody>
      </p:sp>
      <p:sp>
        <p:nvSpPr>
          <p:cNvPr id="477" name="Google Shape;477;p52"/>
          <p:cNvSpPr txBox="1"/>
          <p:nvPr>
            <p:ph idx="4294967295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/>
              <a:t>Tell potential investors how you plan to leverage momentum after your launch.</a:t>
            </a:r>
            <a:endParaRPr/>
          </a:p>
        </p:txBody>
      </p:sp>
      <p:sp>
        <p:nvSpPr>
          <p:cNvPr id="478" name="Google Shape;478;p52"/>
          <p:cNvSpPr txBox="1"/>
          <p:nvPr>
            <p:ph idx="8" type="body"/>
          </p:nvPr>
        </p:nvSpPr>
        <p:spPr>
          <a:xfrm>
            <a:off x="284100" y="784850"/>
            <a:ext cx="8575800" cy="1241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 analyzed the human population of the counties surrounding the three national parks.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 created a pairwise plot to see any correlations between the deer and human populations.</a:t>
            </a:r>
            <a:endParaRPr/>
          </a:p>
        </p:txBody>
      </p:sp>
      <p:pic>
        <p:nvPicPr>
          <p:cNvPr id="479" name="Google Shape;4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5" y="2246675"/>
            <a:ext cx="6182450" cy="28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2"/>
          <p:cNvSpPr txBox="1"/>
          <p:nvPr>
            <p:ph idx="8" type="body"/>
          </p:nvPr>
        </p:nvSpPr>
        <p:spPr>
          <a:xfrm>
            <a:off x="6648450" y="2448975"/>
            <a:ext cx="2287500" cy="225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the parks, </a:t>
            </a:r>
            <a:r>
              <a:rPr lang="en"/>
              <a:t>Wilson's Creek populations are the only one with strong correlation.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/>
          <p:nvPr/>
        </p:nvSpPr>
        <p:spPr>
          <a:xfrm>
            <a:off x="4930688" y="619550"/>
            <a:ext cx="42132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6" name="Google Shape;486;p53"/>
          <p:cNvSpPr/>
          <p:nvPr/>
        </p:nvSpPr>
        <p:spPr>
          <a:xfrm>
            <a:off x="697450" y="2125400"/>
            <a:ext cx="44535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7" name="Google Shape;487;p53"/>
          <p:cNvSpPr/>
          <p:nvPr/>
        </p:nvSpPr>
        <p:spPr>
          <a:xfrm>
            <a:off x="4930577" y="3637100"/>
            <a:ext cx="42132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lide theme title" id="488" name="Google Shape;488;p53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Description of Final Data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descr="Slide theme description" id="489" name="Google Shape;489;p53"/>
          <p:cNvSpPr txBox="1"/>
          <p:nvPr>
            <p:ph idx="1" type="body"/>
          </p:nvPr>
        </p:nvSpPr>
        <p:spPr>
          <a:xfrm>
            <a:off x="882433" y="2277126"/>
            <a:ext cx="3953700" cy="1216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look into the relationships of human and deer populations and see if there is a reason behind the difference in correlations, I decided to do linear regression models for each of the three parks.</a:t>
            </a:r>
            <a:endParaRPr sz="1400"/>
          </a:p>
        </p:txBody>
      </p:sp>
      <p:sp>
        <p:nvSpPr>
          <p:cNvPr descr="Slide theme description" id="490" name="Google Shape;490;p53"/>
          <p:cNvSpPr txBox="1"/>
          <p:nvPr>
            <p:ph idx="8" type="body"/>
          </p:nvPr>
        </p:nvSpPr>
        <p:spPr>
          <a:xfrm>
            <a:off x="5060335" y="3773225"/>
            <a:ext cx="3953700" cy="1216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Based on the results from the models, I believe that the sample size is too small to make any conclusions on if deer population size is affected by human population size.</a:t>
            </a:r>
            <a:endParaRPr/>
          </a:p>
        </p:txBody>
      </p:sp>
      <p:sp>
        <p:nvSpPr>
          <p:cNvPr descr="Slide theme description" id="491" name="Google Shape;491;p53"/>
          <p:cNvSpPr txBox="1"/>
          <p:nvPr>
            <p:ph idx="9" type="body"/>
          </p:nvPr>
        </p:nvSpPr>
        <p:spPr>
          <a:xfrm>
            <a:off x="5060325" y="712875"/>
            <a:ext cx="3865800" cy="127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The models for Arkansas Post and Pea Ridge both had negative R-squared and a high p-value. Wilson's Creek model on the other hand, had a high R-squared and a non-significant p-value. This is most likely due to a small sample size.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type="title"/>
          </p:nvPr>
        </p:nvSpPr>
        <p:spPr>
          <a:xfrm>
            <a:off x="284175" y="581650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Description of Final Data Product</a:t>
            </a:r>
            <a:endParaRPr/>
          </a:p>
        </p:txBody>
      </p:sp>
      <p:sp>
        <p:nvSpPr>
          <p:cNvPr id="497" name="Google Shape;497;p54"/>
          <p:cNvSpPr txBox="1"/>
          <p:nvPr>
            <p:ph idx="3" type="title"/>
          </p:nvPr>
        </p:nvSpPr>
        <p:spPr>
          <a:xfrm>
            <a:off x="284175" y="1345275"/>
            <a:ext cx="4239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created a contingency table for vegetation type in each park. The frequency is the number of deer sighted in that vegetation for each park.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pic>
        <p:nvPicPr>
          <p:cNvPr id="498" name="Google Shape;498;p54"/>
          <p:cNvPicPr preferRelativeResize="0"/>
          <p:nvPr/>
        </p:nvPicPr>
        <p:blipFill rotWithShape="1">
          <a:blip r:embed="rId3">
            <a:alphaModFix/>
          </a:blip>
          <a:srcRect b="0" l="1166" r="0" t="3446"/>
          <a:stretch/>
        </p:blipFill>
        <p:spPr>
          <a:xfrm>
            <a:off x="3899600" y="2476504"/>
            <a:ext cx="4454475" cy="25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4"/>
          <p:cNvSpPr txBox="1"/>
          <p:nvPr>
            <p:ph idx="3" type="title"/>
          </p:nvPr>
        </p:nvSpPr>
        <p:spPr>
          <a:xfrm>
            <a:off x="73225" y="2564475"/>
            <a:ext cx="2982300" cy="249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400">
                <a:solidFill>
                  <a:schemeClr val="dk2"/>
                </a:solidFill>
              </a:rPr>
              <a:t>Wilson's Creek the majority deer sighted are in grassland/prairie.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400">
                <a:solidFill>
                  <a:schemeClr val="dk2"/>
                </a:solidFill>
              </a:rPr>
              <a:t>Pea Ridge, the majority of the deer were sighted in upland scrub or grassland/prairie. 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400">
                <a:solidFill>
                  <a:schemeClr val="dk2"/>
                </a:solidFill>
              </a:rPr>
              <a:t>Arkansas Post, the majority of deer were sighted in riparian forest.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/>
          <p:nvPr>
            <p:ph type="title"/>
          </p:nvPr>
        </p:nvSpPr>
        <p:spPr>
          <a:xfrm>
            <a:off x="409625" y="401500"/>
            <a:ext cx="48888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Description of Final Data Product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5" name="Google Shape;505;p55"/>
          <p:cNvSpPr txBox="1"/>
          <p:nvPr>
            <p:ph idx="2" type="title"/>
          </p:nvPr>
        </p:nvSpPr>
        <p:spPr>
          <a:xfrm>
            <a:off x="420000" y="860450"/>
            <a:ext cx="788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>
                <a:solidFill>
                  <a:schemeClr val="lt1"/>
                </a:solidFill>
              </a:rPr>
              <a:t>I visualized this with three interactive tableau plots for each park. You can see Arkansas Post’s plot below.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06" name="Google Shape;5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875" y="1696000"/>
            <a:ext cx="58102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