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27FFB-AC8B-4FB7-BE4B-709BD4D42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DBD1D-9C15-45DB-A7D7-3F1D081B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B9F77-E85B-4736-951C-3916D73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CB724-9624-46BE-A13E-654218AD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14952-3CE2-41CE-82A6-F6BB491A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52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032A4-3403-4FE1-B072-E80D52CC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D6F365-1CFA-4CC8-A6BE-B95EB933A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407E6-3038-449D-A68C-E0E34912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318ED-E5A5-4BC4-84E5-03794CC2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F62E03-C4AF-4662-AEC3-2108FD3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80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327BB8-D113-405D-9FDD-97D7A1A02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683FBB-EACD-4868-9299-22E972CCB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F18C6D-6730-4C01-8128-9231D248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09099-A2EC-47A9-B3D1-1C14A8F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29871-A24A-4FA3-97A5-3EBCB465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649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4E05-818F-47AF-80AC-4D3A411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EB80-DB39-43A7-B042-325C3B22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80352-DFB4-4D2C-B6D7-F751E2E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7099B-186D-490B-B163-77DE3F21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6E6011-5769-46C3-90DA-DC9CAE6C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4E8CF-50C4-4BB5-8166-02911A1D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B2C422-1D71-455E-8B1C-B8ABC8F0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7B084-97CF-4569-9290-26FD382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707B0-D57C-4F9E-B2BD-E1F36AC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66490-550B-41EE-BE13-694A3DF2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3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673E4-40EB-4D9F-85DF-1B176232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D386F-2570-428D-A2A0-ABE6F80A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CFA31-DC3F-4A93-BB61-5D6F2C13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6CAEBA-802A-4B5D-83F5-84F0F1FA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595723-1AF6-4024-BAFD-24985E7E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7D15F-C4BA-4190-B976-44A79832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53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3179C-642A-4679-9C71-B1DF322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5A5400-7CB9-4EF4-B417-41BD1AF80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FDD050-E0E4-4FAC-98D6-D13020CE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14390B-70CA-4CB2-B3AE-41885E82D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1EEA7B-B60E-4995-BA51-374836124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F336E5-ED72-4E0B-A54A-EFA43324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FE377C-B212-460E-83A4-A8295E33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F46806-CC3D-48A9-9684-6176C201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48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57D3D-21B5-4EF6-B786-B531600A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2FA33BF-3EE6-4B16-A67F-B3A50298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22F15A-C1F2-4A18-8017-68B91F0C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F0FA3F-DAA9-4B13-9679-17564BB7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77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106C28-6849-42F0-AFEA-8AC65DA5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0D07D6-7EB8-40E3-8343-21EF9F36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DD1D24-A511-49AB-AEF2-D1E5A5D7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75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C272A-44B9-42EF-907F-2253AAD0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55396-D5CF-4ED9-BDC7-86558D9AB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E347F-BF3E-4145-B56F-1102DCB6F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CCD27E-AC7A-4190-9451-6B306B89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A77FCD-7931-4B53-9D93-13433F4A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9E5DE-3790-4424-9CF6-26AAC77B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98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E548D-C2F5-460E-93A6-A61CA1DB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BE8B08-F747-4BD4-9C26-D988C7CCF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F2398-100E-4CB0-AB7E-8187CCE24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FDA6FC-B368-4BB6-ADAD-9034F81F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93B4D1-EAA8-438D-BE68-3B0572C3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866D10-F32A-484F-B9E1-F1C845BD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46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F6EF71-CA31-4A1B-9A20-0E49150D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762C95-8E90-4C89-96C5-8AAB7EE3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96EB1-B39D-4E52-BCC9-E05CE36E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75D0-F2A1-457C-94EC-107F0B37B15B}" type="datetimeFigureOut">
              <a:rPr lang="es-MX" smtClean="0"/>
              <a:t>18/06/2021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225C60-BCD7-4B16-9C39-021A1ABC4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11B8BB-3056-4483-AA03-6079CEC9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43FF3-6310-4653-B183-94BC2170D3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994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F66EE59-8757-4688-A069-467E1382EAC5}"/>
              </a:ext>
            </a:extLst>
          </p:cNvPr>
          <p:cNvSpPr/>
          <p:nvPr/>
        </p:nvSpPr>
        <p:spPr>
          <a:xfrm>
            <a:off x="4294208" y="127322"/>
            <a:ext cx="2149122" cy="957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Unidad 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253ECF4-EED8-4067-932D-5AA369058167}"/>
              </a:ext>
            </a:extLst>
          </p:cNvPr>
          <p:cNvSpPr/>
          <p:nvPr/>
        </p:nvSpPr>
        <p:spPr>
          <a:xfrm>
            <a:off x="797442" y="1084521"/>
            <a:ext cx="2721935" cy="95719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Modelo relacional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A7F9F0-9E84-4A2D-99E8-4DA96CB9DC5B}"/>
              </a:ext>
            </a:extLst>
          </p:cNvPr>
          <p:cNvSpPr txBox="1"/>
          <p:nvPr/>
        </p:nvSpPr>
        <p:spPr>
          <a:xfrm>
            <a:off x="1052623" y="2009554"/>
            <a:ext cx="2211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Relación tabla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Tupla renglón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Atributo columna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Dominio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Cardinalidad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Grado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D096E5E-A0BA-4198-98BD-D9DB68A32637}"/>
              </a:ext>
            </a:extLst>
          </p:cNvPr>
          <p:cNvSpPr/>
          <p:nvPr/>
        </p:nvSpPr>
        <p:spPr>
          <a:xfrm>
            <a:off x="6824757" y="1435395"/>
            <a:ext cx="2744545" cy="9571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Reglas de Codd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934AF5-C635-4525-90BE-EA2998E8B27F}"/>
              </a:ext>
            </a:extLst>
          </p:cNvPr>
          <p:cNvSpPr txBox="1"/>
          <p:nvPr/>
        </p:nvSpPr>
        <p:spPr>
          <a:xfrm>
            <a:off x="1052623" y="4491143"/>
            <a:ext cx="2402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Regla Cero. Un sistema de gestión de base de datos relacional debe administrar sus datos almacenados sólo con el uso de sus capacidades relacionales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0DB0A0-CCF6-452D-BA30-D8A9C78E8D92}"/>
              </a:ext>
            </a:extLst>
          </p:cNvPr>
          <p:cNvSpPr txBox="1"/>
          <p:nvPr/>
        </p:nvSpPr>
        <p:spPr>
          <a:xfrm>
            <a:off x="3806456" y="3321592"/>
            <a:ext cx="27445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 Representación de la información. Toda información en una base de datos relacional debe representarse explícitamente a nivel lógico y de manera única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4B35C3-DE67-4601-B186-366C60D3CC58}"/>
              </a:ext>
            </a:extLst>
          </p:cNvPr>
          <p:cNvSpPr txBox="1"/>
          <p:nvPr/>
        </p:nvSpPr>
        <p:spPr>
          <a:xfrm>
            <a:off x="3806456" y="5053273"/>
            <a:ext cx="33811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Acceso garantizado. Todo dato debe ser accesible mediante una combinación de un nombre de la relación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FB04973-4CCC-4300-9B37-F4E164CDA67F}"/>
              </a:ext>
            </a:extLst>
          </p:cNvPr>
          <p:cNvSpPr txBox="1"/>
          <p:nvPr/>
        </p:nvSpPr>
        <p:spPr>
          <a:xfrm>
            <a:off x="7581014" y="2949153"/>
            <a:ext cx="2402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Tratamiento sistemático de los valores nulos. Los SGBD deben soportar valores nulos en una</a:t>
            </a:r>
          </a:p>
          <a:p>
            <a:r>
              <a:rPr lang="es-MX" sz="1400" dirty="0"/>
              <a:t>forma sistemática que ofrezca las facilidades necesarias para su tratamiento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E9B681-AD7F-426E-86A2-E44BEE7874BF}"/>
              </a:ext>
            </a:extLst>
          </p:cNvPr>
          <p:cNvSpPr txBox="1"/>
          <p:nvPr/>
        </p:nvSpPr>
        <p:spPr>
          <a:xfrm>
            <a:off x="9789040" y="4599724"/>
            <a:ext cx="1878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Catálogo relacional. Los SGBD debe tener un catálogo del sistema, que contenga la descripción</a:t>
            </a:r>
          </a:p>
          <a:p>
            <a:r>
              <a:rPr lang="es-MX" sz="1400" dirty="0"/>
              <a:t>lógica de la base de datos denominado diccionario de datos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4CA51C9-8F78-48E0-AF23-3012478F02A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8197030" y="2392594"/>
            <a:ext cx="585464" cy="556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2EDA09D-9877-4CD2-8C29-81E6D25EABCA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V="1">
            <a:off x="5178729" y="2392594"/>
            <a:ext cx="3018301" cy="928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99C4871-88D2-40CC-90E1-5FBF7FE08CB0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H="1" flipV="1">
            <a:off x="5178729" y="4491143"/>
            <a:ext cx="318304" cy="56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AA21629-A5BF-471A-88CA-5E1399DB9F70}"/>
              </a:ext>
            </a:extLst>
          </p:cNvPr>
          <p:cNvCxnSpPr>
            <a:stCxn id="8" idx="0"/>
            <a:endCxn id="9" idx="1"/>
          </p:cNvCxnSpPr>
          <p:nvPr/>
        </p:nvCxnSpPr>
        <p:spPr>
          <a:xfrm flipV="1">
            <a:off x="2254103" y="3906368"/>
            <a:ext cx="1552353" cy="58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6A898CD-B67D-4DFE-810B-74C5DAFFE6C7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8782494" y="4334148"/>
            <a:ext cx="1945757" cy="26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9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BECFED-B9D0-44A6-B735-3FC0C351BB34}"/>
              </a:ext>
            </a:extLst>
          </p:cNvPr>
          <p:cNvSpPr txBox="1"/>
          <p:nvPr/>
        </p:nvSpPr>
        <p:spPr>
          <a:xfrm>
            <a:off x="1158948" y="584791"/>
            <a:ext cx="331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Sublenguaje</a:t>
            </a:r>
            <a:r>
              <a:rPr lang="es-MX" dirty="0"/>
              <a:t> de datos completo. El sistema debe soportar por lo menos un lenguaje relacional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A7D79DC-9CB9-45CE-8C0F-3943FE0ABE19}"/>
              </a:ext>
            </a:extLst>
          </p:cNvPr>
          <p:cNvSpPr txBox="1"/>
          <p:nvPr/>
        </p:nvSpPr>
        <p:spPr>
          <a:xfrm>
            <a:off x="6570921" y="584791"/>
            <a:ext cx="344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Actualización de vistas. Toda vista actualizable deberá ser actualizada por medio del sistema</a:t>
            </a:r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092E079-579E-411E-8BC9-0990689036CA}"/>
              </a:ext>
            </a:extLst>
          </p:cNvPr>
          <p:cNvCxnSpPr>
            <a:stCxn id="2" idx="0"/>
          </p:cNvCxnSpPr>
          <p:nvPr/>
        </p:nvCxnSpPr>
        <p:spPr>
          <a:xfrm flipV="1">
            <a:off x="2817627" y="170121"/>
            <a:ext cx="2371061" cy="41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513C980-62F0-4406-B196-A39105AD24ED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188688" y="170121"/>
            <a:ext cx="3104708" cy="414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78EBE436-5D95-415B-8676-995EC7CAA343}"/>
              </a:ext>
            </a:extLst>
          </p:cNvPr>
          <p:cNvSpPr txBox="1"/>
          <p:nvPr/>
        </p:nvSpPr>
        <p:spPr>
          <a:xfrm>
            <a:off x="688459" y="2637450"/>
            <a:ext cx="49574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Inserción, modificación y eliminación de alto nivel. Todas las operaciones de manipulación de</a:t>
            </a:r>
          </a:p>
          <a:p>
            <a:r>
              <a:rPr lang="es-MX" sz="1400" dirty="0"/>
              <a:t>datos (inserción, modificación y eliminación) deben operar sobre conjuntos de filas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085886-6224-4F0D-BE38-957DE17F3F50}"/>
              </a:ext>
            </a:extLst>
          </p:cNvPr>
          <p:cNvSpPr txBox="1"/>
          <p:nvPr/>
        </p:nvSpPr>
        <p:spPr>
          <a:xfrm>
            <a:off x="6367574" y="2566666"/>
            <a:ext cx="3851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 Independencia física de los datos. Los programas de aplicación y la actividad en terminales no</a:t>
            </a:r>
          </a:p>
          <a:p>
            <a:r>
              <a:rPr lang="es-MX" sz="1200" dirty="0"/>
              <a:t>deberán ser afectados por cambios en el nivel físico de los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EC310C-9CB1-4C51-9612-7892C98471FE}"/>
              </a:ext>
            </a:extLst>
          </p:cNvPr>
          <p:cNvSpPr txBox="1"/>
          <p:nvPr/>
        </p:nvSpPr>
        <p:spPr>
          <a:xfrm>
            <a:off x="688459" y="4338659"/>
            <a:ext cx="242688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Independencia lógica de los datos. Los cambios a nivel lógico (como dividir o combinar tablas,</a:t>
            </a:r>
          </a:p>
          <a:p>
            <a:r>
              <a:rPr lang="es-MX" sz="1400" dirty="0"/>
              <a:t>columnas, filas, etc.) no deben afectar el contenido de la información a nivel lógico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8975CB1-ABE4-432F-B18A-AF4AD2913A31}"/>
              </a:ext>
            </a:extLst>
          </p:cNvPr>
          <p:cNvSpPr txBox="1"/>
          <p:nvPr/>
        </p:nvSpPr>
        <p:spPr>
          <a:xfrm>
            <a:off x="3633677" y="3907771"/>
            <a:ext cx="230992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Independencia de la integridad. Las restricciones de integridad de una base de datos deberán</a:t>
            </a:r>
          </a:p>
          <a:p>
            <a:r>
              <a:rPr lang="es-MX" sz="1400" dirty="0"/>
              <a:t>poder definirse en el mismo </a:t>
            </a:r>
            <a:r>
              <a:rPr lang="es-MX" sz="1400" dirty="0" err="1"/>
              <a:t>sub-lenguaje</a:t>
            </a:r>
            <a:r>
              <a:rPr lang="es-MX" sz="1400" dirty="0"/>
              <a:t> de datos relacional y deberán almacenarse en el catálogo, no</a:t>
            </a:r>
          </a:p>
          <a:p>
            <a:r>
              <a:rPr lang="es-MX" sz="1400" dirty="0"/>
              <a:t>en los programas de aplicación.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7544168-C960-45B9-A5E2-AD245E55DB43}"/>
              </a:ext>
            </a:extLst>
          </p:cNvPr>
          <p:cNvSpPr txBox="1"/>
          <p:nvPr/>
        </p:nvSpPr>
        <p:spPr>
          <a:xfrm>
            <a:off x="6787116" y="4483095"/>
            <a:ext cx="40961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Independencia de la distribución. Debe existir un </a:t>
            </a:r>
            <a:r>
              <a:rPr lang="es-MX" sz="1400" dirty="0" err="1"/>
              <a:t>sub-lenguaje</a:t>
            </a:r>
            <a:r>
              <a:rPr lang="es-MX" sz="1400" dirty="0"/>
              <a:t> de datos que pueda soportar</a:t>
            </a:r>
          </a:p>
          <a:p>
            <a:r>
              <a:rPr lang="es-MX" sz="1400" dirty="0"/>
              <a:t>bases de datos distribuidas sin alterar los programas de aplicación cuando se distribuyan los datos por</a:t>
            </a:r>
          </a:p>
          <a:p>
            <a:r>
              <a:rPr lang="es-MX" sz="1400" dirty="0"/>
              <a:t>primera vez o se redistribuyan estos posteriormente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74F9110-8870-4AA6-88E6-8C2C5F56823D}"/>
              </a:ext>
            </a:extLst>
          </p:cNvPr>
          <p:cNvCxnSpPr>
            <a:stCxn id="9" idx="0"/>
            <a:endCxn id="2" idx="2"/>
          </p:cNvCxnSpPr>
          <p:nvPr/>
        </p:nvCxnSpPr>
        <p:spPr>
          <a:xfrm flipH="1" flipV="1">
            <a:off x="2817627" y="1508121"/>
            <a:ext cx="349547" cy="1129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B904267-0FA0-496C-AC34-84FC113AB94B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1901900" y="3591557"/>
            <a:ext cx="1265274" cy="747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D6E3A53-FE3B-4085-8AA3-55FE7BB775AD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flipH="1" flipV="1">
            <a:off x="8293396" y="3397663"/>
            <a:ext cx="541817" cy="108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55D83DB-515D-4A27-ADBD-D111BABB796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8293396" y="1508121"/>
            <a:ext cx="0" cy="105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9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F98220-E3BD-42AA-A05F-7F26C08E1D21}"/>
              </a:ext>
            </a:extLst>
          </p:cNvPr>
          <p:cNvSpPr/>
          <p:nvPr/>
        </p:nvSpPr>
        <p:spPr>
          <a:xfrm>
            <a:off x="590107" y="648585"/>
            <a:ext cx="3880884" cy="946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Tipos de claves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427C7BE-FE81-4DA9-8793-7AEB7790F398}"/>
              </a:ext>
            </a:extLst>
          </p:cNvPr>
          <p:cNvSpPr/>
          <p:nvPr/>
        </p:nvSpPr>
        <p:spPr>
          <a:xfrm>
            <a:off x="590107" y="2541181"/>
            <a:ext cx="3880884" cy="30728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Clave primaria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 err="1"/>
              <a:t>Superclave</a:t>
            </a:r>
            <a:endParaRPr lang="es-MX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Claves alternativas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Clave candidata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Llave secundaria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dirty="0"/>
              <a:t>Llave foránea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E60AA46-8A61-48DD-9FBF-4C5BDDF0D798}"/>
              </a:ext>
            </a:extLst>
          </p:cNvPr>
          <p:cNvCxnSpPr>
            <a:stCxn id="2" idx="2"/>
          </p:cNvCxnSpPr>
          <p:nvPr/>
        </p:nvCxnSpPr>
        <p:spPr>
          <a:xfrm>
            <a:off x="2530549" y="1594883"/>
            <a:ext cx="0" cy="107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8EA3358-D2EF-4FD8-8571-87157E81E7EE}"/>
              </a:ext>
            </a:extLst>
          </p:cNvPr>
          <p:cNvSpPr/>
          <p:nvPr/>
        </p:nvSpPr>
        <p:spPr>
          <a:xfrm>
            <a:off x="5433238" y="935665"/>
            <a:ext cx="3136604" cy="87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Reglas de integridad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236CA4-1F6A-418E-8F24-027324BB2DE8}"/>
              </a:ext>
            </a:extLst>
          </p:cNvPr>
          <p:cNvSpPr txBox="1"/>
          <p:nvPr/>
        </p:nvSpPr>
        <p:spPr>
          <a:xfrm>
            <a:off x="5321596" y="2191456"/>
            <a:ext cx="3359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Integridad de entidad </a:t>
            </a:r>
          </a:p>
          <a:p>
            <a:r>
              <a:rPr lang="es-MX" dirty="0"/>
              <a:t> Integridad referencial </a:t>
            </a:r>
          </a:p>
          <a:p>
            <a:r>
              <a:rPr lang="es-MX" dirty="0"/>
              <a:t> Integridad de dominio </a:t>
            </a:r>
          </a:p>
          <a:p>
            <a:r>
              <a:rPr lang="es-MX" dirty="0"/>
              <a:t> Integridad definida por el usuario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2CD46DA-82F4-4C45-BE7C-4ED8FCC6A68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7001540" y="1807535"/>
            <a:ext cx="0" cy="383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F668FC-DFB5-442B-A8CE-AD0F9ECA776B}"/>
              </a:ext>
            </a:extLst>
          </p:cNvPr>
          <p:cNvSpPr/>
          <p:nvPr/>
        </p:nvSpPr>
        <p:spPr>
          <a:xfrm>
            <a:off x="5582093" y="4455042"/>
            <a:ext cx="1796902" cy="78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Índices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24604E6-5A25-4F8C-BDD0-37B293EA8E29}"/>
              </a:ext>
            </a:extLst>
          </p:cNvPr>
          <p:cNvSpPr txBox="1"/>
          <p:nvPr/>
        </p:nvSpPr>
        <p:spPr>
          <a:xfrm>
            <a:off x="5017238" y="5276004"/>
            <a:ext cx="29266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Ayudan a poder realizar búsquedas más rápidas sobre algunos campos específicos,</a:t>
            </a:r>
          </a:p>
        </p:txBody>
      </p:sp>
    </p:spTree>
    <p:extLst>
      <p:ext uri="{BB962C8B-B14F-4D97-AF65-F5344CB8AC3E}">
        <p14:creationId xmlns:p14="http://schemas.microsoft.com/office/powerpoint/2010/main" val="1370265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376</Words>
  <Application>Microsoft Office PowerPoint</Application>
  <PresentationFormat>Panorámica</PresentationFormat>
  <Paragraphs>44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6</cp:revision>
  <dcterms:created xsi:type="dcterms:W3CDTF">2021-06-18T05:22:50Z</dcterms:created>
  <dcterms:modified xsi:type="dcterms:W3CDTF">2021-06-18T06:24:47Z</dcterms:modified>
</cp:coreProperties>
</file>