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8033-0A08-48F4-9CD1-9BA79839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9B28D3-A7FF-4A31-ADDF-796112DD0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C3073-41A5-4A25-97CA-ACFE2C34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F802-3E5E-439B-A9F4-D3910F3A2581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115527-EE5E-48C9-A778-6A71BD2C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660AC-DD47-481F-A270-4C7F5DB4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8A7B-32E4-4E49-9131-EA9204FB49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0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A193B-D73C-4BC7-807A-BF24D8D4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DA2849-4F19-436A-AA75-C49DB2C27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728A1-556F-4BF0-A13D-9EF46C87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F802-3E5E-439B-A9F4-D3910F3A2581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9FB4F-7289-4849-889D-81D5A81C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85285-B2F9-4AF7-85F1-E9D0F02F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8A7B-32E4-4E49-9131-EA9204FB49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008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1EBB84-AE0E-4045-9317-139BB07C3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9012F4-BCEF-46E5-A4B8-96D3703F7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A02F3-EDB4-4E77-AD32-6CEBA9FC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F802-3E5E-439B-A9F4-D3910F3A2581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366020-670D-4F79-A47F-2B4AE4E4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82121-0FE2-4199-B478-A632C34B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8A7B-32E4-4E49-9131-EA9204FB49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2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7111B-C506-4CEE-B2D7-E3F95C09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4EE06B-F9A6-4C5F-84D8-F7BC41B6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DAF78-D28C-4716-ADEF-E34EFACD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F802-3E5E-439B-A9F4-D3910F3A2581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E8216-AE30-4DCD-A690-C394C527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6EE60C-73FC-4A8D-832C-D515C6E6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8A7B-32E4-4E49-9131-EA9204FB49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94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627CD-88F5-4A6B-992A-B810F6E7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BA947B-67A0-4F75-9A81-6BA2A7003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2098CD-B57E-4013-8000-0D4434B6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F802-3E5E-439B-A9F4-D3910F3A2581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2FE3E8-C41C-4BA6-A17E-036FE25A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8D2C27-E191-46E6-A09E-40A2D2F0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8A7B-32E4-4E49-9131-EA9204FB49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27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00F18-F835-4A54-B0E3-2E28D486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94E8E-B298-45F8-8DF7-977709B47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873D95-636D-4596-B170-8BB3E07D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7AACB6-963A-490E-81DB-734982DF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F802-3E5E-439B-A9F4-D3910F3A2581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2A0BD8-43AA-482C-B44F-BA079A88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6C7801-6E42-4D5E-B2C2-C2B54766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8A7B-32E4-4E49-9131-EA9204FB49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78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2AA61-CE9E-48BC-BB3C-04209A7F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F158A0-450C-47A8-BE9E-CEC48EB91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FBB68D-B537-4AB3-9D66-EDCFF4D8B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B7AE40-E4AC-467D-8342-E5E1C7FCE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420F86-F78A-4704-A48D-1C0E0042B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3A1E68-BBFD-4992-B057-4BF6BBC8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F802-3E5E-439B-A9F4-D3910F3A2581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7BBB7D-F302-45B0-A82B-B9AD17A8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55B970-44A2-4771-8B04-238B7583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8A7B-32E4-4E49-9131-EA9204FB49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02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48E96-74BC-4418-8BE2-5C2ED78F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ADDBCB-D70E-4265-975B-D9BD71E0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F802-3E5E-439B-A9F4-D3910F3A2581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08303A-14FA-42EA-A2CC-9BBD1948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48C7BA-5BB7-4600-A6A0-5B36B4E5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8A7B-32E4-4E49-9131-EA9204FB49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30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CF9828-700F-4CA9-AC88-E74513E7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F802-3E5E-439B-A9F4-D3910F3A2581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1784D8-4E35-49B9-A6E9-F17ED7C5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28E217-6D06-48B0-A52B-52EE0E3F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8A7B-32E4-4E49-9131-EA9204FB49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05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332BB-23C2-4BAF-AEFE-C0774A31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57AE3B-CF4D-4B5A-9564-C3B76820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EE47D5-95B2-4CC0-824D-340979110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74AB12-F43F-4B92-B193-7ED9114D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F802-3E5E-439B-A9F4-D3910F3A2581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A8CBE1-0821-4A80-89AB-BFD6FA07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E337DA-8595-4189-ABBF-D6C9AE2C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8A7B-32E4-4E49-9131-EA9204FB49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25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D6D41-2BEE-4DA8-B4AC-377AF9D7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6119B5-36F8-42E8-BDE7-624B3CECC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2BD35D-0F65-4C57-B243-FAC7CD74D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5B5D50-4E9A-41CB-B204-34C8100D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F802-3E5E-439B-A9F4-D3910F3A2581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350238-AE7A-469C-9B40-CB51FCDB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787351-EBE9-467E-8D2C-CFC4D6D4F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8A7B-32E4-4E49-9131-EA9204FB49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25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CE962B-9ABC-4CE3-A9A9-0DF11D81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825461-9387-4409-85E6-DE01C59E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FC903-D9F6-44F5-B412-7EB59168F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7F802-3E5E-439B-A9F4-D3910F3A2581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E66778-70D1-42EE-ADBC-D2D560937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CCCE6-7267-43A7-B911-54D1DE87E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8A7B-32E4-4E49-9131-EA9204FB49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63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AF8EE82-46FD-4C52-82E6-9EEF9963A892}"/>
              </a:ext>
            </a:extLst>
          </p:cNvPr>
          <p:cNvSpPr/>
          <p:nvPr/>
        </p:nvSpPr>
        <p:spPr>
          <a:xfrm>
            <a:off x="4143737" y="358815"/>
            <a:ext cx="2407534" cy="648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Tema 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8A221A-584E-4DC9-A037-DE30B2B3F2EE}"/>
              </a:ext>
            </a:extLst>
          </p:cNvPr>
          <p:cNvSpPr txBox="1"/>
          <p:nvPr/>
        </p:nvSpPr>
        <p:spPr>
          <a:xfrm>
            <a:off x="187685" y="1105809"/>
            <a:ext cx="609777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dirty="0"/>
              <a:t>SQL (</a:t>
            </a:r>
            <a:r>
              <a:rPr lang="es-MX" dirty="0" err="1"/>
              <a:t>Structured</a:t>
            </a:r>
            <a:r>
              <a:rPr lang="es-MX" dirty="0"/>
              <a:t>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Lenguage</a:t>
            </a:r>
            <a:r>
              <a:rPr lang="es-MX" dirty="0"/>
              <a:t> - Lenguaje de Consultas Estructurado) es un lenguaje de programación</a:t>
            </a:r>
          </a:p>
          <a:p>
            <a:r>
              <a:rPr lang="es-MX" dirty="0"/>
              <a:t>que permite a través de instrucciones la obtención, inserción, actualización o modificación de datos de una</a:t>
            </a:r>
          </a:p>
          <a:p>
            <a:r>
              <a:rPr lang="es-MX" dirty="0"/>
              <a:t>base, así como la definición de objetos, funciones, procedimientos, disparadores (</a:t>
            </a:r>
            <a:r>
              <a:rPr lang="es-MX" dirty="0" err="1"/>
              <a:t>triggers</a:t>
            </a:r>
            <a:r>
              <a:rPr lang="es-MX" dirty="0"/>
              <a:t>).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4C4BAA-E6AD-41FF-AD92-1893CDA3FD04}"/>
              </a:ext>
            </a:extLst>
          </p:cNvPr>
          <p:cNvSpPr txBox="1"/>
          <p:nvPr/>
        </p:nvSpPr>
        <p:spPr>
          <a:xfrm>
            <a:off x="264771" y="3221665"/>
            <a:ext cx="5943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CREATE Definición de tablas, vistas e índices.</a:t>
            </a:r>
          </a:p>
          <a:p>
            <a:r>
              <a:rPr lang="es-MX" sz="1400" dirty="0"/>
              <a:t>ALTER Modificación de tablas, vistas e índices.</a:t>
            </a:r>
          </a:p>
          <a:p>
            <a:r>
              <a:rPr lang="es-MX" sz="1400" dirty="0"/>
              <a:t>DROP Borrado de objetos.</a:t>
            </a:r>
          </a:p>
          <a:p>
            <a:r>
              <a:rPr lang="es-MX" sz="1400" dirty="0"/>
              <a:t>GRANT Otorgamiento de privilegios.</a:t>
            </a:r>
          </a:p>
          <a:p>
            <a:r>
              <a:rPr lang="es-MX" sz="1400" dirty="0"/>
              <a:t>REVOKE Eliminación de privilegios.</a:t>
            </a:r>
          </a:p>
          <a:p>
            <a:r>
              <a:rPr lang="es-MX" sz="1400" dirty="0"/>
              <a:t>COMMIT Finaliza la transacción actual.</a:t>
            </a:r>
          </a:p>
          <a:p>
            <a:r>
              <a:rPr lang="es-MX" sz="1400" dirty="0"/>
              <a:t>ROLLBACK Aborta la transacción actual.</a:t>
            </a:r>
          </a:p>
          <a:p>
            <a:r>
              <a:rPr lang="es-MX" sz="1400" dirty="0"/>
              <a:t>DECLARE Define un cursor para una consulta.</a:t>
            </a:r>
          </a:p>
          <a:p>
            <a:r>
              <a:rPr lang="es-MX" sz="1400" dirty="0"/>
              <a:t>OPEN Abre un cursor para recuperar resultados de una consulta.</a:t>
            </a:r>
          </a:p>
          <a:p>
            <a:r>
              <a:rPr lang="es-MX" sz="1400" dirty="0"/>
              <a:t>FLETCH Recupera una fila de resultados de consulta.</a:t>
            </a:r>
          </a:p>
          <a:p>
            <a:r>
              <a:rPr lang="es-MX" sz="1400" dirty="0"/>
              <a:t>CLOSE Cierra un cursor.</a:t>
            </a:r>
          </a:p>
          <a:p>
            <a:r>
              <a:rPr lang="es-MX" sz="1400" dirty="0"/>
              <a:t>SELECT Se utiliza para recuperación de datos.</a:t>
            </a:r>
          </a:p>
          <a:p>
            <a:r>
              <a:rPr lang="es-MX" sz="1400" dirty="0"/>
              <a:t>INSERT Útil para agregar datos.</a:t>
            </a:r>
          </a:p>
          <a:p>
            <a:r>
              <a:rPr lang="es-MX" sz="1400" dirty="0"/>
              <a:t>DELETE Se emplea para borrar datos.</a:t>
            </a:r>
          </a:p>
          <a:p>
            <a:r>
              <a:rPr lang="es-MX" sz="1400" dirty="0"/>
              <a:t>UPDATE Se utiliza para realizar cambios de datos.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FD6628E-783C-4463-8A19-8AEE8CAEE72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236571" y="2860135"/>
            <a:ext cx="0" cy="361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DEC28DF0-3C71-471C-8A23-36A161A252BA}"/>
              </a:ext>
            </a:extLst>
          </p:cNvPr>
          <p:cNvSpPr/>
          <p:nvPr/>
        </p:nvSpPr>
        <p:spPr>
          <a:xfrm>
            <a:off x="7967408" y="682906"/>
            <a:ext cx="2541182" cy="933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Restricciones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527A0BE-FF60-4F96-8057-E6E8054E14F8}"/>
              </a:ext>
            </a:extLst>
          </p:cNvPr>
          <p:cNvSpPr txBox="1"/>
          <p:nvPr/>
        </p:nvSpPr>
        <p:spPr>
          <a:xfrm>
            <a:off x="6548770" y="1982972"/>
            <a:ext cx="537845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Se pueden colocar restricciones para limitar el tipo de dato que puede ingresarse en una tabla:</a:t>
            </a:r>
          </a:p>
          <a:p>
            <a:endParaRPr lang="es-MX" dirty="0"/>
          </a:p>
          <a:p>
            <a:r>
              <a:rPr lang="es-MX" dirty="0"/>
              <a:t>NOT NULL: Indica que la columna debe contener algún valor, no aceptará nulos.</a:t>
            </a:r>
          </a:p>
          <a:p>
            <a:endParaRPr lang="es-MX" dirty="0"/>
          </a:p>
          <a:p>
            <a:r>
              <a:rPr lang="es-MX" dirty="0"/>
              <a:t>UNIQUE: Indica que la columna tendrá valores únicos, por ejemplo, número de pasaporte.</a:t>
            </a:r>
          </a:p>
          <a:p>
            <a:endParaRPr lang="es-MX" dirty="0"/>
          </a:p>
          <a:p>
            <a:r>
              <a:rPr lang="es-MX" dirty="0"/>
              <a:t>CHECK: Asegura que todos los valores en una columna cumplan ciertas condiciones.</a:t>
            </a:r>
          </a:p>
          <a:p>
            <a:endParaRPr lang="es-MX" dirty="0"/>
          </a:p>
          <a:p>
            <a:r>
              <a:rPr lang="es-MX" dirty="0" err="1"/>
              <a:t>Primary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: Clave primaria que es única para cada tupla.</a:t>
            </a:r>
          </a:p>
          <a:p>
            <a:endParaRPr lang="es-MX" dirty="0"/>
          </a:p>
          <a:p>
            <a:r>
              <a:rPr lang="es-MX" dirty="0" err="1"/>
              <a:t>Foreign</a:t>
            </a:r>
            <a:r>
              <a:rPr lang="es-MX" dirty="0"/>
              <a:t> Key: Clave foránea, que es primaria en otra tabla o relación, debe existir integridad referencial.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5291E6D-6872-47D1-9344-AD5F9CDB80FB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>
            <a:off x="9237999" y="1616149"/>
            <a:ext cx="1" cy="366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05AD7A-4E6B-4710-989B-79F637D49AC3}"/>
              </a:ext>
            </a:extLst>
          </p:cNvPr>
          <p:cNvSpPr txBox="1"/>
          <p:nvPr/>
        </p:nvSpPr>
        <p:spPr>
          <a:xfrm>
            <a:off x="6749016" y="81816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Crear:  </a:t>
            </a:r>
            <a:r>
              <a:rPr lang="es-MX" sz="1200" dirty="0" err="1"/>
              <a:t>Create</a:t>
            </a:r>
            <a:r>
              <a:rPr lang="es-MX" sz="1200" dirty="0"/>
              <a:t> </a:t>
            </a:r>
            <a:r>
              <a:rPr lang="es-MX" sz="1200" dirty="0" err="1"/>
              <a:t>Database</a:t>
            </a:r>
            <a:r>
              <a:rPr lang="es-MX" sz="1200" dirty="0"/>
              <a:t> </a:t>
            </a:r>
            <a:r>
              <a:rPr lang="es-MX" sz="1200" dirty="0" err="1"/>
              <a:t>Nombre_de_la_base_de_Datos</a:t>
            </a:r>
            <a:endParaRPr lang="es-MX" sz="1200" dirty="0"/>
          </a:p>
          <a:p>
            <a:r>
              <a:rPr lang="es-MX" sz="1200" dirty="0"/>
              <a:t>Usar:  Use </a:t>
            </a:r>
            <a:r>
              <a:rPr lang="es-MX" sz="1200" dirty="0" err="1"/>
              <a:t>Nombre_de_la_base_de_Datos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6216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75DBBF0-878D-456D-B20E-C447EB1CF13F}"/>
              </a:ext>
            </a:extLst>
          </p:cNvPr>
          <p:cNvSpPr/>
          <p:nvPr/>
        </p:nvSpPr>
        <p:spPr>
          <a:xfrm>
            <a:off x="1437168" y="494414"/>
            <a:ext cx="2562448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Utilizamos Alter para hacer cambios en la tabla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5FA6056-1430-42F7-89A5-4C74132808C3}"/>
              </a:ext>
            </a:extLst>
          </p:cNvPr>
          <p:cNvSpPr/>
          <p:nvPr/>
        </p:nvSpPr>
        <p:spPr>
          <a:xfrm>
            <a:off x="1527545" y="2150807"/>
            <a:ext cx="2381694" cy="201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Para renombrar RENAME TABLE tabla TO </a:t>
            </a:r>
            <a:r>
              <a:rPr lang="es-MX" sz="1600" dirty="0" err="1"/>
              <a:t>NuevoNombreDeTabla</a:t>
            </a:r>
            <a:r>
              <a:rPr lang="es-MX" sz="1600" dirty="0"/>
              <a:t>;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DE32EB9-0D0D-4849-939D-9610C40B44D8}"/>
              </a:ext>
            </a:extLst>
          </p:cNvPr>
          <p:cNvSpPr/>
          <p:nvPr/>
        </p:nvSpPr>
        <p:spPr>
          <a:xfrm>
            <a:off x="1437167" y="4455787"/>
            <a:ext cx="2562449" cy="2179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Eliminar</a:t>
            </a:r>
            <a:endParaRPr lang="fr-FR" dirty="0"/>
          </a:p>
          <a:p>
            <a:pPr algn="ctr"/>
            <a:r>
              <a:rPr lang="fr-FR" dirty="0"/>
              <a:t>DROP TABLE [nombre de la tabla] 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6E46828-D5ED-4FCD-A3E5-D6F82CBBB366}"/>
              </a:ext>
            </a:extLst>
          </p:cNvPr>
          <p:cNvSpPr/>
          <p:nvPr/>
        </p:nvSpPr>
        <p:spPr>
          <a:xfrm>
            <a:off x="5996762" y="0"/>
            <a:ext cx="2232838" cy="201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 base de datos </a:t>
            </a:r>
          </a:p>
          <a:p>
            <a:pPr algn="ctr"/>
            <a:r>
              <a:rPr lang="es-MX" dirty="0"/>
              <a:t>DROP DATABASE [nombre de la base de datos]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B1B8032-37CA-4A81-898F-B7CF2AEF6EDC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2718392" y="1844749"/>
            <a:ext cx="0" cy="30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28C98F3-1019-4DFF-8C87-774241D7CAB5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718392" y="4165678"/>
            <a:ext cx="0" cy="29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6005272-0C0F-4404-982C-79F0CB8E5675}"/>
              </a:ext>
            </a:extLst>
          </p:cNvPr>
          <p:cNvSpPr/>
          <p:nvPr/>
        </p:nvSpPr>
        <p:spPr>
          <a:xfrm>
            <a:off x="5996763" y="2150808"/>
            <a:ext cx="2232837" cy="201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Actualizar</a:t>
            </a:r>
          </a:p>
          <a:p>
            <a:pPr algn="ctr"/>
            <a:r>
              <a:rPr lang="es-MX" dirty="0"/>
              <a:t>UPDATE tabla SET columna=expresión</a:t>
            </a:r>
          </a:p>
          <a:p>
            <a:pPr algn="ctr"/>
            <a:r>
              <a:rPr lang="es-MX" dirty="0"/>
              <a:t>WHERE condición z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8F8F592-696E-451B-9096-7930745C0DE9}"/>
              </a:ext>
            </a:extLst>
          </p:cNvPr>
          <p:cNvSpPr/>
          <p:nvPr/>
        </p:nvSpPr>
        <p:spPr>
          <a:xfrm>
            <a:off x="6064988" y="4455787"/>
            <a:ext cx="2096386" cy="2158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SELECT es DISTINCT que muestra las filas de datos y no</a:t>
            </a:r>
          </a:p>
          <a:p>
            <a:pPr algn="ctr"/>
            <a:r>
              <a:rPr lang="es-MX"/>
              <a:t>contendrá ninguna fila repetida.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46B260E-2E65-49ED-B1B9-04232D94D0BF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7113181" y="2014870"/>
            <a:ext cx="1" cy="13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B003DCF-9AA6-4E9E-A15A-A96EF02BCB76}"/>
              </a:ext>
            </a:extLst>
          </p:cNvPr>
          <p:cNvCxnSpPr>
            <a:stCxn id="13" idx="0"/>
            <a:endCxn id="12" idx="2"/>
          </p:cNvCxnSpPr>
          <p:nvPr/>
        </p:nvCxnSpPr>
        <p:spPr>
          <a:xfrm flipV="1">
            <a:off x="7113181" y="4165678"/>
            <a:ext cx="1" cy="290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01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352</Words>
  <Application>Microsoft Office PowerPoint</Application>
  <PresentationFormat>Panorámica</PresentationFormat>
  <Paragraphs>44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3</cp:revision>
  <dcterms:created xsi:type="dcterms:W3CDTF">2021-06-25T00:15:04Z</dcterms:created>
  <dcterms:modified xsi:type="dcterms:W3CDTF">2021-06-25T00:35:45Z</dcterms:modified>
</cp:coreProperties>
</file>