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4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64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62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356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78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354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727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3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9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64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53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1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57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28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12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029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88D1-2756-4D13-B3A5-52D70A80653B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6F1279-B28C-4438-83BC-317AB4426BF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DFACA08-EFE0-47A0-8B14-1948F3BFE087}"/>
              </a:ext>
            </a:extLst>
          </p:cNvPr>
          <p:cNvSpPr/>
          <p:nvPr/>
        </p:nvSpPr>
        <p:spPr>
          <a:xfrm>
            <a:off x="3816012" y="0"/>
            <a:ext cx="3212109" cy="97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Gráficas eulerianas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AB4393-618B-48EE-AC31-50CBAF358487}"/>
              </a:ext>
            </a:extLst>
          </p:cNvPr>
          <p:cNvSpPr txBox="1"/>
          <p:nvPr/>
        </p:nvSpPr>
        <p:spPr>
          <a:xfrm>
            <a:off x="368598" y="1515054"/>
            <a:ext cx="3965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Llamamos un camino euleriano si pasa por cada arista sólo una vez.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358B42-B7E2-4A53-8A06-8978A62CB613}"/>
              </a:ext>
            </a:extLst>
          </p:cNvPr>
          <p:cNvSpPr txBox="1"/>
          <p:nvPr/>
        </p:nvSpPr>
        <p:spPr>
          <a:xfrm>
            <a:off x="7857459" y="655029"/>
            <a:ext cx="1998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Propuesto por Leonard Euler para resolver los puentes de </a:t>
            </a:r>
            <a:r>
              <a:rPr lang="es-MX" sz="1400" dirty="0" err="1"/>
              <a:t>Konigsberg</a:t>
            </a:r>
            <a:endParaRPr lang="es-MX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434A480-48E2-454C-B3BA-64138891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59" y="1515054"/>
            <a:ext cx="1905000" cy="2381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1B4EEE-1F6F-44FE-A519-400E05FA2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5" y="2099829"/>
            <a:ext cx="958638" cy="9150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0331D55-C75D-4796-B010-F45748CF9CE0}"/>
              </a:ext>
            </a:extLst>
          </p:cNvPr>
          <p:cNvSpPr txBox="1"/>
          <p:nvPr/>
        </p:nvSpPr>
        <p:spPr>
          <a:xfrm>
            <a:off x="455366" y="3245885"/>
            <a:ext cx="24667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Pueden recorrerse completamente desde un vértice y regresar al punto de origen sin pasar dos veces por la misma arista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ABB7982-999B-4BEF-9926-62756DE6BD24}"/>
              </a:ext>
            </a:extLst>
          </p:cNvPr>
          <p:cNvSpPr txBox="1"/>
          <p:nvPr/>
        </p:nvSpPr>
        <p:spPr>
          <a:xfrm>
            <a:off x="3502509" y="2647320"/>
            <a:ext cx="3774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Sea un grafo G=&lt;V,A&gt; no dirigido y conexo, entonces las expresiones siguientes equivalen:</a:t>
            </a:r>
          </a:p>
          <a:p>
            <a:endParaRPr lang="es-MX" sz="1200" dirty="0"/>
          </a:p>
          <a:p>
            <a:r>
              <a:rPr lang="es-MX" sz="1200" dirty="0"/>
              <a:t>G es grafo euleriano.</a:t>
            </a:r>
          </a:p>
          <a:p>
            <a:r>
              <a:rPr lang="es-MX" sz="1200" dirty="0"/>
              <a:t>Todos sus vértices tienen grado par no nulo.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DF3538-1C9C-4D1F-A45A-0CAA2DC8DA0F}"/>
              </a:ext>
            </a:extLst>
          </p:cNvPr>
          <p:cNvSpPr txBox="1"/>
          <p:nvPr/>
        </p:nvSpPr>
        <p:spPr>
          <a:xfrm>
            <a:off x="2762693" y="4809039"/>
            <a:ext cx="6666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Un grafo conexo y no dirigido se dice que es euleriano si cada vértice tiene un grado par.</a:t>
            </a:r>
          </a:p>
          <a:p>
            <a:r>
              <a:rPr lang="es-MX" sz="1200" dirty="0"/>
              <a:t>Un grafo no dirigido es euleriano si es conexo y si se puede descomponer en uno con los vértices disjuntos.</a:t>
            </a:r>
          </a:p>
          <a:p>
            <a:r>
              <a:rPr lang="es-MX" sz="1200" dirty="0"/>
              <a:t>Si un grafo no dirigido G es euleriano entonces su </a:t>
            </a:r>
            <a:r>
              <a:rPr lang="es-MX" sz="1200" dirty="0" err="1"/>
              <a:t>gráfo</a:t>
            </a:r>
            <a:r>
              <a:rPr lang="es-MX" sz="1200" dirty="0"/>
              <a:t>-línea L(G) se dice que es también euleriano.</a:t>
            </a:r>
          </a:p>
          <a:p>
            <a:r>
              <a:rPr lang="es-MX" sz="1200" dirty="0"/>
              <a:t>Un grafo dirigido es euleriano si es conexo y cada vértice tiene grados internos iguales a los externos.</a:t>
            </a:r>
          </a:p>
          <a:p>
            <a:r>
              <a:rPr lang="es-MX" sz="1200" dirty="0"/>
              <a:t>Un grafo no dirigido se dice que es susceptible de ser recorrido (en inglés: </a:t>
            </a:r>
            <a:r>
              <a:rPr lang="es-MX" sz="1200" dirty="0" err="1"/>
              <a:t>traversable</a:t>
            </a:r>
            <a:r>
              <a:rPr lang="es-MX" sz="1200" dirty="0"/>
              <a:t>) si es conexo y al menos dos vértices en el grafo tienen grado impar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C296AD2-30B3-4CCC-84E8-33299731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710" y="4965899"/>
            <a:ext cx="1542758" cy="12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3CCF6DA-7F0D-4543-A181-097411E9702D}"/>
              </a:ext>
            </a:extLst>
          </p:cNvPr>
          <p:cNvSpPr/>
          <p:nvPr/>
        </p:nvSpPr>
        <p:spPr>
          <a:xfrm>
            <a:off x="3660696" y="389906"/>
            <a:ext cx="3669174" cy="93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Gráficas hamiltonianas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4D927D-AEB9-4042-958B-51D972264251}"/>
              </a:ext>
            </a:extLst>
          </p:cNvPr>
          <p:cNvSpPr txBox="1"/>
          <p:nvPr/>
        </p:nvSpPr>
        <p:spPr>
          <a:xfrm>
            <a:off x="467833" y="2126512"/>
            <a:ext cx="3561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Decimos que es </a:t>
            </a:r>
            <a:r>
              <a:rPr lang="es-MX" sz="1400" dirty="0" err="1"/>
              <a:t>hamiltoneano</a:t>
            </a:r>
            <a:r>
              <a:rPr lang="es-MX" sz="1400" dirty="0"/>
              <a:t> si es pasa por cada vértice, y aparte el primero y el último vértice coinciden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BD007B-1BD4-4770-A0A5-B308FD7A786F}"/>
              </a:ext>
            </a:extLst>
          </p:cNvPr>
          <p:cNvSpPr txBox="1"/>
          <p:nvPr/>
        </p:nvSpPr>
        <p:spPr>
          <a:xfrm>
            <a:off x="6507125" y="1972624"/>
            <a:ext cx="3944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El nombre proviene del matemático irlandés sir William Rowan Hamilton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FA3101-5A5C-407D-B352-A89E3EA3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663" y="2615609"/>
            <a:ext cx="1588681" cy="19064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5D381F7-A82B-470A-98DC-1CA46103B836}"/>
              </a:ext>
            </a:extLst>
          </p:cNvPr>
          <p:cNvSpPr txBox="1"/>
          <p:nvPr/>
        </p:nvSpPr>
        <p:spPr>
          <a:xfrm>
            <a:off x="382772" y="4678349"/>
            <a:ext cx="61030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Un camino sin vértices repetidos que recorre todos los vértices del grafo se llama camino hamiltoniano.</a:t>
            </a:r>
          </a:p>
          <a:p>
            <a:r>
              <a:rPr lang="es-MX" sz="1100" dirty="0"/>
              <a:t>Un camino hamiltoniano que sea un circuito se llama circuito hamiltoniano.</a:t>
            </a:r>
          </a:p>
          <a:p>
            <a:r>
              <a:rPr lang="es-MX" sz="1100" dirty="0"/>
              <a:t>Un grafo que tiene un circuito hamiltoniano se llama grafo hamiltoniano.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FCD14C-91BF-4792-B5C9-F69BF341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581" y="2926631"/>
            <a:ext cx="1588681" cy="14752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63D3A10-C885-4070-AB17-6CA73A91B231}"/>
              </a:ext>
            </a:extLst>
          </p:cNvPr>
          <p:cNvSpPr txBox="1"/>
          <p:nvPr/>
        </p:nvSpPr>
        <p:spPr>
          <a:xfrm>
            <a:off x="5975497" y="5338906"/>
            <a:ext cx="61030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Un camino dirigido en un dígrafo es camino dirigido hamiltoniano si visita todos los vértices del dígrafo sin repetir ninguno.</a:t>
            </a:r>
          </a:p>
          <a:p>
            <a:r>
              <a:rPr lang="es-MX" sz="1200" dirty="0"/>
              <a:t>Un ciclo dirigido hamiltoniano en un dígrafo es un camino dirigido hamiltoniano que es ciclo.</a:t>
            </a:r>
          </a:p>
          <a:p>
            <a:r>
              <a:rPr lang="es-MX" sz="1200" dirty="0"/>
              <a:t>El grafo dirigido es dígrafo hamiltoniano si contiene un ciclo dirigido hamiltoniano.</a:t>
            </a:r>
          </a:p>
        </p:txBody>
      </p:sp>
    </p:spTree>
    <p:extLst>
      <p:ext uri="{BB962C8B-B14F-4D97-AF65-F5344CB8AC3E}">
        <p14:creationId xmlns:p14="http://schemas.microsoft.com/office/powerpoint/2010/main" val="4261459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315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3</cp:revision>
  <dcterms:created xsi:type="dcterms:W3CDTF">2021-06-16T18:08:59Z</dcterms:created>
  <dcterms:modified xsi:type="dcterms:W3CDTF">2021-06-16T18:34:06Z</dcterms:modified>
</cp:coreProperties>
</file>