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350" r:id="rId3"/>
    <p:sldId id="346" r:id="rId4"/>
    <p:sldId id="367" r:id="rId5"/>
    <p:sldId id="368" r:id="rId6"/>
    <p:sldId id="383" r:id="rId7"/>
    <p:sldId id="384" r:id="rId8"/>
    <p:sldId id="385" r:id="rId9"/>
    <p:sldId id="382" r:id="rId10"/>
  </p:sldIdLst>
  <p:sldSz cx="9144000" cy="6858000" type="screen4x3"/>
  <p:notesSz cx="9928225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CB5D786-A07E-4AB7-BC11-AA6B11DCBFFE}">
          <p14:sldIdLst>
            <p14:sldId id="350"/>
            <p14:sldId id="346"/>
            <p14:sldId id="367"/>
          </p14:sldIdLst>
        </p14:section>
        <p14:section name="Untitled Section" id="{1636F679-7615-47E8-8DB7-15E220253231}">
          <p14:sldIdLst>
            <p14:sldId id="368"/>
            <p14:sldId id="383"/>
            <p14:sldId id="384"/>
            <p14:sldId id="385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30">
          <p15:clr>
            <a:srgbClr val="A4A3A4"/>
          </p15:clr>
        </p15:guide>
        <p15:guide id="4" orient="horz" pos="2415">
          <p15:clr>
            <a:srgbClr val="A4A3A4"/>
          </p15:clr>
        </p15:guide>
        <p15:guide id="5" orient="horz" pos="3748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521">
          <p15:clr>
            <a:srgbClr val="A4A3A4"/>
          </p15:clr>
        </p15:guide>
        <p15:guide id="8" pos="545">
          <p15:clr>
            <a:srgbClr val="A4A3A4"/>
          </p15:clr>
        </p15:guide>
        <p15:guide id="9" pos="205">
          <p15:clr>
            <a:srgbClr val="A4A3A4"/>
          </p15:clr>
        </p15:guide>
        <p15:guide id="10" pos="5511">
          <p15:clr>
            <a:srgbClr val="A4A3A4"/>
          </p15:clr>
        </p15:guide>
        <p15:guide id="11" pos="4241">
          <p15:clr>
            <a:srgbClr val="A4A3A4"/>
          </p15:clr>
        </p15:guide>
        <p15:guide id="12" pos="4468">
          <p15:clr>
            <a:srgbClr val="A4A3A4"/>
          </p15:clr>
        </p15:guide>
        <p15:guide id="13" pos="793">
          <p15:clr>
            <a:srgbClr val="A4A3A4"/>
          </p15:clr>
        </p15:guide>
        <p15:guide id="14" pos="2187">
          <p15:clr>
            <a:srgbClr val="A4A3A4"/>
          </p15:clr>
        </p15:guide>
        <p15:guide id="15" pos="1791">
          <p15:clr>
            <a:srgbClr val="A4A3A4"/>
          </p15:clr>
        </p15:guide>
        <p15:guide id="16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13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D4D4D"/>
    <a:srgbClr val="FF9900"/>
    <a:srgbClr val="FEEBD2"/>
    <a:srgbClr val="003366"/>
    <a:srgbClr val="339933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4" autoAdjust="0"/>
    <p:restoredTop sz="94706" autoAdjust="0"/>
  </p:normalViewPr>
  <p:slideViewPr>
    <p:cSldViewPr showGuides="1">
      <p:cViewPr varScale="1">
        <p:scale>
          <a:sx n="115" d="100"/>
          <a:sy n="115" d="100"/>
        </p:scale>
        <p:origin x="1304" y="192"/>
      </p:cViewPr>
      <p:guideLst>
        <p:guide orient="horz" pos="1480"/>
        <p:guide orient="horz" pos="799"/>
        <p:guide orient="horz" pos="430"/>
        <p:guide orient="horz" pos="2415"/>
        <p:guide orient="horz" pos="3748"/>
        <p:guide orient="horz" pos="1026"/>
        <p:guide orient="horz" pos="3521"/>
        <p:guide pos="545"/>
        <p:guide pos="205"/>
        <p:guide pos="5511"/>
        <p:guide pos="4241"/>
        <p:guide pos="4468"/>
        <p:guide pos="793"/>
        <p:guide pos="2187"/>
        <p:guide pos="1791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40" d="100"/>
          <a:sy n="140" d="100"/>
        </p:scale>
        <p:origin x="-1812" y="-102"/>
      </p:cViewPr>
      <p:guideLst>
        <p:guide orient="horz" pos="2113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/>
          <a:lstStyle>
            <a:lvl1pPr defTabSz="94615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43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/>
          <a:lstStyle>
            <a:lvl1pPr algn="r" defTabSz="94615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/>
          <a:lstStyle>
            <a:lvl1pPr defTabSz="94615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43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/>
          <a:lstStyle>
            <a:lvl1pPr algn="r" defTabSz="94615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389E56-B004-46F7-9459-1425C9ED3CA7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/>
          <a:lstStyle>
            <a:lvl1pPr defTabSz="915035">
              <a:defRPr sz="1200">
                <a:latin typeface="Times New Roman" panose="02020603050405020304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29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/>
          <a:lstStyle>
            <a:lvl1pPr algn="r" defTabSz="915035">
              <a:defRPr sz="1200">
                <a:latin typeface="Times New Roman" panose="02020603050405020304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461" y="3228559"/>
            <a:ext cx="7943306" cy="305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/>
          <a:lstStyle/>
          <a:p>
            <a:pPr lvl="0" algn="l" rtl="0"/>
            <a:r>
              <a:rPr lang="en-GB" b="0" i="0" u="none" baseline="0"/>
              <a:t>Click to edit Master text styles</a:t>
            </a:r>
          </a:p>
          <a:p>
            <a:pPr lvl="1" algn="l" rtl="0"/>
            <a:r>
              <a:rPr lang="en-GB" b="0" i="0" u="none" baseline="0"/>
              <a:t>Second level</a:t>
            </a:r>
          </a:p>
          <a:p>
            <a:pPr lvl="2" algn="l" rtl="0"/>
            <a:r>
              <a:rPr lang="en-GB" b="0" i="0" u="none" baseline="0"/>
              <a:t>Third level</a:t>
            </a:r>
          </a:p>
          <a:p>
            <a:pPr lvl="3" algn="l" rtl="0"/>
            <a:r>
              <a:rPr lang="en-GB" b="0" i="0" u="none" baseline="0"/>
              <a:t>Fourth level</a:t>
            </a:r>
          </a:p>
          <a:p>
            <a:pPr lvl="4" algn="l" rtl="0"/>
            <a:r>
              <a:rPr lang="en-GB" b="0" i="0" u="none" baseline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/>
          <a:lstStyle>
            <a:lvl1pPr defTabSz="915035">
              <a:defRPr sz="1200">
                <a:latin typeface="Times New Roman" panose="02020603050405020304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29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/>
          <a:lstStyle>
            <a:lvl1pPr algn="r" defTabSz="915035">
              <a:defRPr sz="1200">
                <a:latin typeface="Times New Roman" panose="02020603050405020304" pitchFamily="18" charset="0"/>
              </a:defRPr>
            </a:lvl1pPr>
          </a:lstStyle>
          <a:p>
            <a:pPr algn="l" rtl="0">
              <a:defRPr/>
            </a:pPr>
            <a:fld id="{54380608-6676-4749-BFD4-FD75973E965B}" type="slidenum">
              <a:r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900113" y="1773238"/>
            <a:ext cx="7848600" cy="576262"/>
          </a:xfrm>
          <a:prstGeom prst="rect">
            <a:avLst/>
          </a:prstGeom>
        </p:spPr>
        <p:txBody>
          <a:bodyPr lIns="0" rIns="0" bIns="108000" anchor="b" anchorCtr="0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</a:lstStyle>
          <a:p>
            <a:pPr lvl="0" algn="l" rtl="0"/>
            <a:r>
              <a:rPr lang="de-DE" b="1" i="0" u="none" baseline="0"/>
              <a:t>Formatvorlagen des Textmasters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349500"/>
            <a:ext cx="9144000" cy="324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707904" y="5589589"/>
            <a:ext cx="5040809" cy="863600"/>
          </a:xfrm>
          <a:prstGeom prst="rect">
            <a:avLst/>
          </a:prstGeom>
        </p:spPr>
        <p:txBody>
          <a:bodyPr tIns="252000"/>
          <a:lstStyle>
            <a:lvl1pPr marL="0" indent="0" algn="r">
              <a:buNone/>
              <a:defRPr sz="2000"/>
            </a:lvl1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00" y="187200"/>
            <a:ext cx="2957437" cy="1366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4"/>
            <a:ext cx="9144000" cy="2592386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49" y="1268414"/>
            <a:ext cx="8424863" cy="25923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/>
          </p:nvPr>
        </p:nvSpPr>
        <p:spPr>
          <a:xfrm>
            <a:off x="0" y="3895200"/>
            <a:ext cx="9156700" cy="20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6300788" y="2840400"/>
            <a:ext cx="2843212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8" y="28404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2844000"/>
            <a:ext cx="2843213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40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liebiger Inhalt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liebiger 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885825" y="1268413"/>
            <a:ext cx="7862888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628775"/>
            <a:ext cx="8424863" cy="3960813"/>
          </a:xfrm>
          <a:prstGeom prst="rect">
            <a:avLst/>
          </a:prstGeom>
        </p:spPr>
        <p:txBody>
          <a:bodyPr lIns="216000" t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323850" y="5589588"/>
            <a:ext cx="7862888" cy="360362"/>
          </a:xfrm>
          <a:prstGeom prst="rect">
            <a:avLst/>
          </a:prstGeom>
        </p:spPr>
        <p:txBody>
          <a:bodyPr lIns="90000" tIns="46800" anchor="b" anchorCtr="0">
            <a:normAutofit/>
          </a:bodyPr>
          <a:lstStyle>
            <a:lvl1pPr marL="0" indent="0">
              <a:buNone/>
              <a:defRPr sz="1400"/>
            </a:lvl1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r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1260000"/>
            <a:ext cx="9144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6300788" y="3625200"/>
            <a:ext cx="2843212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288000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unddesign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1268412"/>
            <a:ext cx="6264000" cy="2322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323575" y="1268412"/>
            <a:ext cx="5940425" cy="2321999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2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3060000" y="1268412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-1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120000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link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84D35198-83BD-4EE2-9365-F2FE7479717F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843213" y="1628775"/>
            <a:ext cx="6300787" cy="3960813"/>
          </a:xfrm>
          <a:prstGeom prst="rect">
            <a:avLst/>
          </a:prstGeom>
          <a:solidFill>
            <a:srgbClr val="DDDDD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2843214" y="1628775"/>
            <a:ext cx="5905500" cy="3960813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recht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628775"/>
            <a:ext cx="6300788" cy="3960813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6336000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638300"/>
            <a:ext cx="5976342" cy="3960813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732588" y="17712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900113" y="1772816"/>
            <a:ext cx="5400675" cy="1368152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8136000" y="1772816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cxnSp>
        <p:nvCxnSpPr>
          <p:cNvPr id="23" name="Gerade Verbindung 22"/>
          <p:cNvCxnSpPr/>
          <p:nvPr userDrawn="1"/>
        </p:nvCxnSpPr>
        <p:spPr bwMode="auto">
          <a:xfrm>
            <a:off x="900113" y="2205750"/>
            <a:ext cx="0" cy="4176000"/>
          </a:xfrm>
          <a:prstGeom prst="line">
            <a:avLst/>
          </a:prstGeom>
          <a:solidFill>
            <a:srgbClr val="DDDDD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900113" y="3140968"/>
            <a:ext cx="5400675" cy="1440830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6732392" y="316905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732588" y="3175200"/>
            <a:ext cx="1367804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8" name="Rechteck 37"/>
          <p:cNvSpPr/>
          <p:nvPr userDrawn="1"/>
        </p:nvSpPr>
        <p:spPr bwMode="auto">
          <a:xfrm>
            <a:off x="8136000" y="4581950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6732588" y="45828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33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895003" y="4593630"/>
            <a:ext cx="5400675" cy="1368152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algn="l" rtl="0"/>
            <a:r>
              <a:rPr lang="de-DE" b="0" i="0" u="none" baseline="0"/>
              <a:t>Titelmasterformat durch Klicken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594564" y="1260475"/>
            <a:ext cx="4154149" cy="4681537"/>
          </a:xfrm>
          <a:prstGeom prst="rect">
            <a:avLst/>
          </a:prstGeom>
        </p:spPr>
        <p:txBody>
          <a:bodyPr lIns="216000" tIns="216000" rIns="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68412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23850" y="1268413"/>
            <a:ext cx="4230688" cy="4681537"/>
          </a:xfrm>
          <a:prstGeom prst="rect">
            <a:avLst/>
          </a:prstGeom>
        </p:spPr>
        <p:txBody>
          <a:bodyPr lIns="216000" tIns="216000" rIns="21600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590000" y="1268413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476000" y="6444000"/>
            <a:ext cx="6264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Bild rechts + gra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628774"/>
            <a:ext cx="2843213" cy="2195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628775"/>
            <a:ext cx="5976938" cy="3960813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2000"/>
            </a:lvl1pPr>
            <a:lvl2pPr algn="l">
              <a:spcBef>
                <a:spcPts val="600"/>
              </a:spcBef>
              <a:spcAft>
                <a:spcPts val="600"/>
              </a:spcAft>
              <a:defRPr sz="1800"/>
            </a:lvl2pPr>
            <a:lvl3pPr algn="l">
              <a:spcBef>
                <a:spcPts val="600"/>
              </a:spcBef>
              <a:spcAft>
                <a:spcPts val="600"/>
              </a:spcAft>
              <a:defRPr sz="1600"/>
            </a:lvl3pPr>
            <a:lvl4pPr algn="l"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3860800"/>
            <a:ext cx="2843212" cy="172878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link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2880000" y="1268413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0" y="2840400"/>
            <a:ext cx="2843213" cy="15372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0581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recht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de-DE" b="0" i="1" u="none" baseline="0"/>
              <a:t>Titelmasterformat durch Klicken bearbeiten</a:t>
            </a:r>
            <a:endParaRPr lang="en-GB" dirty="0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1268412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Formatvorlagen des Textmasters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7" y="28404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2840400"/>
            <a:ext cx="2843212" cy="151216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324000" y="176400"/>
            <a:ext cx="6476400" cy="50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l" rtl="0"/>
            <a:r>
              <a:rPr lang="de-DE" b="0" i="0" u="none" baseline="0"/>
              <a:t>Titelmasterformat durch Klicken bearbeiten</a:t>
            </a:r>
            <a:endParaRPr lang="en-GB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476000" y="6444000"/>
            <a:ext cx="6264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208713" y="644400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fld id="{78742581-81B1-425F-B25E-3CD197136A05}" type="slidenum">
              <a:rPr/>
              <a:t>‹#›</a:t>
            </a:fld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98" y="279698"/>
            <a:ext cx="1909549" cy="882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200" b="1" i="1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panose="020B0604020202090204" pitchFamily="34" charset="0"/>
        </a:defRPr>
      </a:lvl2pPr>
      <a:lvl3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panose="020B0604020202090204" pitchFamily="34" charset="0"/>
        </a:defRPr>
      </a:lvl3pPr>
      <a:lvl4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panose="020B0604020202090204" pitchFamily="34" charset="0"/>
        </a:defRPr>
      </a:lvl4pPr>
      <a:lvl5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panose="020B060402020209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panose="020B060402020209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rtl="0"/>
            <a:r>
              <a:rPr lang="en-US" altLang="en-GB" b="1" i="0" u="none" baseline="0"/>
              <a:t>Pedestrian Trajectory Prediction</a:t>
            </a:r>
            <a:endParaRPr lang="en-US" altLang="en-GB" b="1" i="0" u="none" baseline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495550" y="5589905"/>
            <a:ext cx="6253480" cy="863600"/>
          </a:xfrm>
        </p:spPr>
        <p:txBody>
          <a:bodyPr/>
          <a:lstStyle/>
          <a:p>
            <a:pPr algn="r" rtl="0"/>
            <a:r>
              <a:rPr lang="en-US" altLang="en-GB" b="0" i="0" u="none" baseline="0" dirty="0"/>
              <a:t>Chenxiao Tian, Zubair Ahmed, Yashu Wang</a:t>
            </a:r>
          </a:p>
          <a:p>
            <a:pPr algn="r" rtl="0"/>
            <a:r>
              <a:rPr lang="en-US" altLang="en-GB" dirty="0"/>
              <a:t>07.02.2022</a:t>
            </a:r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en-GB" b="1" i="1" u="none" baseline="0"/>
              <a:t>Content</a:t>
            </a:r>
            <a:endParaRPr lang="en-US" altLang="en-GB" b="1" i="1" u="none" baseline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 rtl="0">
              <a:defRPr/>
            </a:pPr>
            <a:r>
              <a:rPr lang="en-US" altLang="en-GB" b="0" i="0" u="none" baseline="0" dirty="0"/>
              <a:t>Introduction</a:t>
            </a:r>
          </a:p>
          <a:p>
            <a:pPr algn="l" rtl="0">
              <a:defRPr/>
            </a:pPr>
            <a:r>
              <a:rPr lang="en-US" altLang="en-GB" b="0" i="0" u="none" baseline="0" dirty="0"/>
              <a:t>Motivation</a:t>
            </a:r>
          </a:p>
          <a:p>
            <a:pPr algn="l" rtl="0">
              <a:defRPr/>
            </a:pPr>
            <a:r>
              <a:rPr lang="en-US" altLang="en-GB" b="0" i="0" u="none" baseline="0" dirty="0"/>
              <a:t>Problem Statement</a:t>
            </a:r>
            <a:endParaRPr lang="en-GB" dirty="0"/>
          </a:p>
          <a:p>
            <a:pPr algn="l" rtl="0">
              <a:defRPr/>
            </a:pPr>
            <a:r>
              <a:rPr lang="en-US" altLang="en-GB" b="0" i="0" u="none" baseline="0" dirty="0"/>
              <a:t>Data preprocessing</a:t>
            </a:r>
          </a:p>
          <a:p>
            <a:pPr algn="l" rtl="0">
              <a:defRPr/>
            </a:pPr>
            <a:r>
              <a:rPr lang="en-US" altLang="en-GB" b="0" i="0" u="none" baseline="0" dirty="0"/>
              <a:t>Implementation</a:t>
            </a:r>
          </a:p>
          <a:p>
            <a:pPr algn="l" rtl="0">
              <a:defRPr/>
            </a:pPr>
            <a:r>
              <a:rPr lang="en-US" altLang="en-GB" b="0" i="0" u="none" baseline="0" dirty="0"/>
              <a:t>Evaluation</a:t>
            </a:r>
          </a:p>
          <a:p>
            <a:pPr algn="l" rtl="0">
              <a:defRPr/>
            </a:pPr>
            <a:r>
              <a:rPr lang="en-US" altLang="en-GB" dirty="0"/>
              <a:t>Conclusion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rtl="0"/>
            <a:fld id="{78742581-81B1-425F-B25E-3CD197136A05}" type="slidenum">
              <a:rPr/>
              <a:t>2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GB" b="0" i="0" u="none" baseline="0"/>
              <a:t>Centre for Template Studies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en-GB" b="1" i="1" u="none" baseline="0"/>
              <a:t>Introduction</a:t>
            </a:r>
            <a:endParaRPr lang="en-US" altLang="en-GB" b="1" i="1" u="none" baseline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 rtl="0">
              <a:defRPr/>
            </a:pPr>
            <a:r>
              <a:rPr lang="en-US" altLang="en-GB" dirty="0"/>
              <a:t>Pedestrian Trajectory Prediction: Predict people's future trajectory based on the observed trajectory.</a:t>
            </a:r>
          </a:p>
          <a:p>
            <a:pPr algn="l" rtl="0">
              <a:defRPr/>
            </a:pPr>
            <a:r>
              <a:rPr lang="en-US" altLang="en-GB" dirty="0"/>
              <a:t>Applications: Auto-driving, monitoring, etc.</a:t>
            </a:r>
          </a:p>
          <a:p>
            <a:pPr algn="l" rtl="0">
              <a:defRPr/>
            </a:pPr>
            <a:r>
              <a:rPr lang="en-US" altLang="en-GB" dirty="0"/>
              <a:t>Implementation:</a:t>
            </a:r>
          </a:p>
          <a:p>
            <a:pPr lvl="1" algn="l" rtl="0">
              <a:defRPr/>
            </a:pPr>
            <a:r>
              <a:rPr lang="en-US" altLang="en-GB" dirty="0"/>
              <a:t>Deterministic: social forces[1], formulated stationary </a:t>
            </a:r>
            <a:r>
              <a:rPr lang="en-US" altLang="en-GB" dirty="0">
                <a:sym typeface="+mn-ea"/>
              </a:rPr>
              <a:t>crowd group</a:t>
            </a:r>
            <a:r>
              <a:rPr lang="en-US" altLang="en-GB" dirty="0"/>
              <a:t> </a:t>
            </a:r>
            <a:r>
              <a:rPr lang="en-US" altLang="en-GB" dirty="0">
                <a:sym typeface="+mn-ea"/>
              </a:rPr>
              <a:t>energy  </a:t>
            </a:r>
            <a:r>
              <a:rPr lang="en-US" altLang="en-GB" dirty="0"/>
              <a:t>map[2].</a:t>
            </a:r>
          </a:p>
          <a:p>
            <a:pPr lvl="1" algn="l" rtl="0">
              <a:defRPr/>
            </a:pPr>
            <a:r>
              <a:rPr lang="en-US" altLang="en-GB" dirty="0"/>
              <a:t>Non-deteministic: machine learning, deep learning.</a:t>
            </a:r>
          </a:p>
          <a:p>
            <a:pPr marL="0" indent="0" algn="l" rtl="0">
              <a:buNone/>
              <a:defRPr/>
            </a:pPr>
            <a:endParaRPr lang="en-US" altLang="en-GB" dirty="0"/>
          </a:p>
          <a:p>
            <a:pPr marL="0" indent="0" algn="l" rtl="0">
              <a:buNone/>
              <a:defRPr/>
            </a:pPr>
            <a:endParaRPr lang="en-US" alt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rtl="0"/>
            <a:fld id="{78742581-81B1-425F-B25E-3CD197136A05}" type="slidenum">
              <a:rPr/>
              <a:t>3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GB" b="0" i="0" u="none" baseline="0"/>
              <a:t>Centre for Template Studies 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en-GB" b="1" i="1" u="none" baseline="0"/>
              <a:t>Motivation</a:t>
            </a:r>
            <a:endParaRPr lang="en-US" altLang="en-GB" b="1" i="1" u="none" baseline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 rtl="0">
              <a:defRPr/>
            </a:pPr>
            <a:r>
              <a:rPr lang="en-US" altLang="en-GB" dirty="0"/>
              <a:t>Disentangle control factors from the experiments.</a:t>
            </a:r>
          </a:p>
          <a:p>
            <a:pPr algn="l" rtl="0">
              <a:defRPr/>
            </a:pPr>
            <a:r>
              <a:rPr lang="en-US" altLang="en-GB" dirty="0"/>
              <a:t>What the benefits we can get from the factors.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rtl="0"/>
            <a:fld id="{78742581-81B1-425F-B25E-3CD197136A05}" type="slidenum">
              <a:rPr/>
              <a:t>4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GB" b="0" i="0" u="none" baseline="0"/>
              <a:t>Centre for Template Studies 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en-GB" b="1" i="1" u="none" baseline="0"/>
              <a:t>Problem Statement</a:t>
            </a:r>
            <a:endParaRPr lang="en-US" altLang="en-GB" b="1" i="1" u="none" baseline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  <a:defRPr/>
            </a:pPr>
            <a:r>
              <a:rPr lang="en-US" altLang="en-GB" dirty="0"/>
              <a:t>Using nfo GAN to fit a function                    </a:t>
            </a:r>
          </a:p>
          <a:p>
            <a:pPr marL="0" indent="0" algn="l" rtl="0">
              <a:buNone/>
              <a:defRPr/>
            </a:pPr>
            <a:r>
              <a:rPr lang="en-US" altLang="en-GB" dirty="0"/>
              <a:t>, where       is the predicted trajectory,        is the observed trajectory,  c is the latent space we want to disentangled from the input data and z is the input random noise.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rtl="0"/>
            <a:fld id="{78742581-81B1-425F-B25E-3CD197136A05}" type="slidenum">
              <a:rPr/>
              <a:t>5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pic>
        <p:nvPicPr>
          <p:cNvPr id="5" name="334E55B0-647D-440b-865C-3EC943EB4CBC-1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375" y="2912110"/>
            <a:ext cx="2141186" cy="360000"/>
          </a:xfrm>
          <a:prstGeom prst="rect">
            <a:avLst/>
          </a:prstGeom>
        </p:spPr>
      </p:pic>
      <p:pic>
        <p:nvPicPr>
          <p:cNvPr id="8" name="334E55B0-647D-440b-865C-3EC943EB4CBC-2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670" y="3380105"/>
            <a:ext cx="340579" cy="360000"/>
          </a:xfrm>
          <a:prstGeom prst="rect">
            <a:avLst/>
          </a:prstGeom>
        </p:spPr>
      </p:pic>
      <p:pic>
        <p:nvPicPr>
          <p:cNvPr id="9" name="334E55B0-647D-440b-865C-3EC943EB4CBC-3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720" y="3380105"/>
            <a:ext cx="371613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61272-8457-BE40-B4D2-11283A8193C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179F6-BED4-C34F-91CB-1782FABCC0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2EAC-B314-5748-B7E2-2ED41BD4B8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DE" smtClean="0"/>
              <a:t>6</a:t>
            </a:fld>
            <a:endParaRPr lang="en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435D70-499C-A64E-A278-F90A00C1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 b="0" i="0" dirty="0"/>
              <a:t>Data acquisition and preprocessing</a:t>
            </a:r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5280BA-68A7-2047-A55F-F224D6D8F0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DE" dirty="0"/>
          </a:p>
          <a:p>
            <a:r>
              <a:rPr lang="en-DE" dirty="0"/>
              <a:t>Pedestiran trajectory prediction is a Data - Drivien task which requires dataset of quality and sufficient quantity.</a:t>
            </a:r>
          </a:p>
          <a:p>
            <a:r>
              <a:rPr lang="en-DE" dirty="0"/>
              <a:t>Datasets </a:t>
            </a:r>
          </a:p>
          <a:p>
            <a:r>
              <a:rPr lang="en-DE" dirty="0"/>
              <a:t>ETH (BIWI Walking Pedestrian) - </a:t>
            </a:r>
            <a:r>
              <a:rPr lang="en-GB" dirty="0"/>
              <a:t>Pellegrini et al. from ETH Zurich University</a:t>
            </a:r>
            <a:endParaRPr lang="en-DE" dirty="0"/>
          </a:p>
          <a:p>
            <a:pPr lvl="1"/>
            <a:r>
              <a:rPr lang="en-DE" dirty="0"/>
              <a:t>ETH</a:t>
            </a:r>
          </a:p>
          <a:p>
            <a:pPr lvl="1"/>
            <a:r>
              <a:rPr lang="en-DE" dirty="0"/>
              <a:t>Hotel</a:t>
            </a:r>
          </a:p>
          <a:p>
            <a:r>
              <a:rPr lang="en-DE" dirty="0"/>
              <a:t>UCY – </a:t>
            </a:r>
            <a:r>
              <a:rPr lang="en-GB" dirty="0"/>
              <a:t>Lerner et al. from the University of Cyprus</a:t>
            </a:r>
            <a:endParaRPr lang="en-DE" dirty="0"/>
          </a:p>
          <a:p>
            <a:pPr lvl="1"/>
            <a:r>
              <a:rPr lang="en-GB" dirty="0"/>
              <a:t>U</a:t>
            </a:r>
            <a:r>
              <a:rPr lang="en-DE" dirty="0"/>
              <a:t>niv</a:t>
            </a:r>
          </a:p>
          <a:p>
            <a:pPr lvl="1"/>
            <a:r>
              <a:rPr lang="en-DE" dirty="0"/>
              <a:t>Zara1</a:t>
            </a:r>
          </a:p>
          <a:p>
            <a:pPr lvl="1"/>
            <a:r>
              <a:rPr lang="en-DE" dirty="0"/>
              <a:t>Zara2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9519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93467-20E2-B741-968F-6071DE0352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D0B1C-5995-3142-BB14-EA6AB7C5DB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Centre for Template Studies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EAB37-4281-7543-9E0E-9C15DFF0B4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DE" smtClean="0"/>
              <a:t>7</a:t>
            </a:fld>
            <a:endParaRPr lang="en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2A4621-2DD9-584A-80F9-2A859BB8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0" i="0" dirty="0"/>
              <a:t>Data acquisition and preprocessing</a:t>
            </a:r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804BF5-D4A4-834C-89CD-44AAE582B8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DE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ETH contain total 785 trajectories 365 and 420 for eth and hotel respectively</a:t>
            </a:r>
          </a:p>
          <a:p>
            <a:r>
              <a:rPr lang="en-GB" dirty="0"/>
              <a:t>UCY contain 1100 trajectories data 850, 148, and 204 for </a:t>
            </a:r>
            <a:r>
              <a:rPr lang="en-GB" dirty="0" err="1"/>
              <a:t>univ</a:t>
            </a:r>
            <a:r>
              <a:rPr lang="en-GB" dirty="0"/>
              <a:t>, zara1 and zara2</a:t>
            </a:r>
          </a:p>
          <a:p>
            <a:r>
              <a:rPr lang="en-GB" dirty="0"/>
              <a:t>Format</a:t>
            </a:r>
          </a:p>
          <a:p>
            <a:pPr lvl="1"/>
            <a:r>
              <a:rPr lang="en-GB" dirty="0"/>
              <a:t>[</a:t>
            </a:r>
            <a:r>
              <a:rPr lang="en-GB" dirty="0" err="1"/>
              <a:t>frame_number</a:t>
            </a:r>
            <a:r>
              <a:rPr lang="en-GB" dirty="0"/>
              <a:t>, </a:t>
            </a:r>
            <a:r>
              <a:rPr lang="en-GB" dirty="0" err="1"/>
              <a:t>pedestrian_ID</a:t>
            </a:r>
            <a:r>
              <a:rPr lang="en-GB" dirty="0"/>
              <a:t>, </a:t>
            </a:r>
            <a:r>
              <a:rPr lang="en-GB" dirty="0" err="1"/>
              <a:t>pos_x</a:t>
            </a:r>
            <a:r>
              <a:rPr lang="en-GB" dirty="0"/>
              <a:t>, </a:t>
            </a:r>
            <a:r>
              <a:rPr lang="en-GB" dirty="0" err="1"/>
              <a:t>pos_z</a:t>
            </a:r>
            <a:r>
              <a:rPr lang="en-GB" dirty="0"/>
              <a:t>, </a:t>
            </a:r>
            <a:r>
              <a:rPr lang="en-GB" dirty="0" err="1"/>
              <a:t>pos_y</a:t>
            </a:r>
            <a:r>
              <a:rPr lang="en-GB" dirty="0"/>
              <a:t>, </a:t>
            </a:r>
            <a:r>
              <a:rPr lang="en-GB" dirty="0" err="1"/>
              <a:t>v_x</a:t>
            </a:r>
            <a:r>
              <a:rPr lang="en-GB" dirty="0"/>
              <a:t>, </a:t>
            </a:r>
            <a:r>
              <a:rPr lang="en-GB" dirty="0" err="1"/>
              <a:t>v_z</a:t>
            </a:r>
            <a:r>
              <a:rPr lang="en-GB" dirty="0"/>
              <a:t>, </a:t>
            </a:r>
            <a:r>
              <a:rPr lang="en-GB" dirty="0" err="1"/>
              <a:t>v_y</a:t>
            </a:r>
            <a:r>
              <a:rPr lang="en-GB" dirty="0"/>
              <a:t>]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549B30F-0751-F645-A0DE-2B6A4D87B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3" y="1382140"/>
            <a:ext cx="2001315" cy="1551019"/>
          </a:xfrm>
          <a:prstGeom prst="rect">
            <a:avLst/>
          </a:prstGeom>
        </p:spPr>
      </p:pic>
      <p:pic>
        <p:nvPicPr>
          <p:cNvPr id="10" name="Picture 9" descr="A picture containing outdoor, military vehicle, transport&#10;&#10;Description automatically generated">
            <a:extLst>
              <a:ext uri="{FF2B5EF4-FFF2-40B4-BE49-F238E27FC236}">
                <a16:creationId xmlns:a16="http://schemas.microsoft.com/office/drawing/2014/main" id="{BFDCF558-118C-AA4A-B7EF-282344CD3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06" y="1382140"/>
            <a:ext cx="1977989" cy="1582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2620B3-03FE-924F-A4AF-E8A329E1B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7" y="1366453"/>
            <a:ext cx="1977989" cy="15823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380A09-12B8-4240-85D2-FBCDEA71E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59" y="1382140"/>
            <a:ext cx="1977990" cy="158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en-GB" b="1" i="1" u="none" baseline="0"/>
              <a:t>References</a:t>
            </a:r>
            <a:endParaRPr lang="en-US" altLang="en-GB" b="1" i="1" u="none" baseline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  <a:defRPr/>
            </a:pPr>
            <a:r>
              <a:rPr lang="en-US" altLang="en-GB" sz="1200" dirty="0"/>
              <a:t>[1]D. Helbing and P. Molnar. 1995. Social force model for pedestrian dynamics. Physical review E (1995), 4282–4286. https://doi.org/10.1103/PhysRevE.51.4282</a:t>
            </a:r>
          </a:p>
          <a:p>
            <a:pPr marL="0" indent="0" algn="l" rtl="0">
              <a:buNone/>
              <a:defRPr/>
            </a:pPr>
            <a:r>
              <a:rPr lang="en-US" altLang="en-GB" sz="1200" dirty="0"/>
              <a:t>[2]Shuai Yi, Hongsheng Li, and Xiaogang Wang. 2015. Understanding pedestrian behaviors from stationary crowd groups. In 2015 IEEE Conference on Computer Vision and Pattern Recognition (CVPR). 3488–3496. https://doi.org/10.1109/CVPR.2015.7298971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 rtl="0"/>
            <a:r>
              <a:rPr lang="en-GB" b="0" i="0" u="none" baseline="0"/>
              <a:t>26 July 2015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rtl="0"/>
            <a:fld id="{78742581-81B1-425F-B25E-3CD197136A05}" type="slidenum">
              <a:rPr/>
              <a:t>8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GB" b="0" i="0" u="none" baseline="0"/>
              <a:t>Centre for Template Studies 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 Uni allgemein">
  <a:themeElements>
    <a:clrScheme name="Unifarben">
      <a:dk1>
        <a:srgbClr val="7F7F7F"/>
      </a:dk1>
      <a:lt1>
        <a:srgbClr val="FFFFFF"/>
      </a:lt1>
      <a:dk2>
        <a:srgbClr val="4D4D4D"/>
      </a:dk2>
      <a:lt2>
        <a:srgbClr val="E5E5E5"/>
      </a:lt2>
      <a:accent1>
        <a:srgbClr val="F29400"/>
      </a:accent1>
      <a:accent2>
        <a:srgbClr val="E53138"/>
      </a:accent2>
      <a:accent3>
        <a:srgbClr val="BC2A33"/>
      </a:accent3>
      <a:accent4>
        <a:srgbClr val="006039"/>
      </a:accent4>
      <a:accent5>
        <a:srgbClr val="005AA1"/>
      </a:accent5>
      <a:accent6>
        <a:srgbClr val="999F9E"/>
      </a:accent6>
      <a:hlink>
        <a:srgbClr val="F29400"/>
      </a:hlink>
      <a:folHlink>
        <a:srgbClr val="999F9E"/>
      </a:folHlink>
    </a:clrScheme>
    <a:fontScheme name="LehrstuhlInformationsmanagement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panose="020B0604020202090204" pitchFamily="34" charset="0"/>
          </a:defRPr>
        </a:defPPr>
      </a:lstStyle>
    </a:lnDef>
  </a:objectDefaults>
  <a:extraClrSchemeLst>
    <a:extraClrScheme>
      <a:clrScheme name="LehrstuhlInformationsmanagemen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stuhlInformationsmanagement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8">
        <a:dk1>
          <a:srgbClr val="4D4D4D"/>
        </a:dk1>
        <a:lt1>
          <a:srgbClr val="FFFFFF"/>
        </a:lt1>
        <a:dk2>
          <a:srgbClr val="000064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9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10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FF7F00"/>
        </a:accent1>
        <a:accent2>
          <a:srgbClr val="FF7F00"/>
        </a:accent2>
        <a:accent3>
          <a:srgbClr val="FFFFFF"/>
        </a:accent3>
        <a:accent4>
          <a:srgbClr val="404040"/>
        </a:accent4>
        <a:accent5>
          <a:srgbClr val="FFC0AA"/>
        </a:accent5>
        <a:accent6>
          <a:srgbClr val="E77200"/>
        </a:accent6>
        <a:hlink>
          <a:srgbClr val="4D4D4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YRnNnV1Y1MFgya2dQV1lvV0Y1MFgybDhZeXg2S1Z4ZCIsCiAgICJMYXRleEltZ0Jhc2U2NCIgOiAiaVZCT1J3MEtHZ29BQUFBTlNVaEVVZ0FBQWlrQUFBQmRCQU1BQUFDU2tldlRBQUFBTUZCTVZFWC8vLzhBQUFBQUFBQUFBQUFBQUFBQUFBQUFBQUFBQUFBQUFBQUFBQUFBQUFBQUFBQUFBQUFBQUFBQUFBQUFBQUF2M2FCN0FBQUFEM1JTVGxNQXErL2R6VVF5VklrUVpwbTdJblplQ0tCNUFBQUFDWEJJV1hNQUFBN0VBQUFPeEFHVkt3NGJBQUFRakVsRVFWUjRBYzFjWFd3a1J4RWVuKzIxeCt1MXJVU0lod1RXY2c3RVQyQk1MaUFpa294RkRpSEV6MXFCU0VqODdBSjVnS2UxZ0Jja2tDMWVRZklwUmtpV1VIWVY1UUdrU0RZQ3BJZ0w3SEk4SUhqSVdnY1N2SzFmSTRIV1oxOUNrblBTZkRVejNWM2Q4N096NjdHUGZ2QjBWMWRYMVZaWFYxWFg3TnB4Y3Jack9mRXVFczI5U0daSnZBWjNrcUIzRjdZZzl1K3VBQ1VoL3YrTXBTbmV1THRhS1F0eGR3Vkk0dDRSUjBuZ2k0TmRFcWNYeHl3dkowOTA4NktlRDE1ZnZIMCtoTTlBdFNMRTRSbVdGN0IwVDd4V0FKVmlTY3dKMFNpVzRxalVxbUo1MUNYbmpqOGhqcytkUnpZRFR5eGxJOXlGMlV2aTFsM2d5bGppQ0xmWjhKeTZNeDhkaVhCZnZNbndaei9JQm1OMUt4OFljUm1POE1HSVM4WkE3M3hvcEVWNzRpMkd2M2oyMU1Idk1ubzV1aGR5aENkR2RKNm1yMnVkUGMzY3VaMC9VNTMyUk5SV2MranZEQ2k5Vi9NdmZsTEtkQ0xYOU05dXpSWHZFVWx0NkhOQkNpQ0sxSXI3Z3Yvb0t3YnZxVkZjMTBBS1ZhUlduT2FKTkJZY2pnY2V2bnIxaVlkV2hONnJra2ZBSng0S0ZPSHU3ZzdFYTd1N2NvWHhXY1lkRE1TSko3YjQ2dXJyZkJTSmRRVml2VGVBUzhDSzJLRHg3dTZ6UW54bmQxZXRLY0JXbkJteEZ0RmJsRm9YNHIrS3hhd0V2aEdDekNPczBNYnZ6Q04rdU0veHlEb3J1cHdjRXl2Y0xBMDREUEVzWDFlRVZweHRLZEhjVCs3M0FoMWN2cSt0eEtyOE5JUjlOdGdYeHlrOFhlbkJzODdVeExyaTZOUk5iNm5FRXA4SVpaanJoVHQxK2ZmUkdpdGRLVVFyayt3T01VUDh0S0VFWEtjQSt2QkJKRURoTjQ0eUpXRGJncVdHcnNlVGo0QnY2T2ExOCtsQXBOTm9tNEJnWGMwSzBVcUZYMndnSHhNd0VBa1ppazVxQ3I5eE5MRUowMkRhRFhqUm55bDFwQlhJMlFRR1Mwa1doYmh6VGM5YVY3TkN0T0lNbFBkMm5CYllMMnQrMUN1TFV5MkJkWVJOekhGR05kU0w1c0YwU3kzZVN3aXNrOEE0VWhqT3BEZzUwQ1BIOG5YRmFPVVNFNGtFdE83RWZWNzlLN3E2Z3NyZUtqNmswSDdGRlFrVlVNb0oyTGt5UkNKZjEyVTZ3b0hpS3VNem8vVG5tQjdJc1ZoUzFYaWN0STd3S0d3U2NTY0VkSTQvMHVNN0dFVFJqdU83RUl0WmRNMFEwZloxeFdqRjhXOXJDY0RldkVhVW1TVTVqbldFOWJveGUvQVFHNDdyTTNOc3NyNG0yb0ZZNjNJNFlhTFl2cTRncld5RzZWREF0QXIyRzVJOVBRZmNWSnlpQzZSMVFlWSsvUVBOc1dmRzVXaWlEN0dXSkZKSFd4YUI3RXB5UVZxWlpBNFdZaHFuZEVZTFF4TDR4aVJCenRZUTgwd0NKZnNBaDlPVUhzaVR0V0RKTUdsVmtndlN5b0o0VzRsMmliRW5ZSk9kTHNmQitUNVVxRVYwYXRZblFqeXluSDNJaGZ5ZE5ObzlxNXplWXVJVGRrRmFjVm1CanpKOHJTUEhOUytQRUs0UmlsblFYLzFaSTRLdGxKdW5KNlNRK29vU0xkbTBGRm1RVmhEd2xTdUJRK2ZlZnZJWXgxNDMrd2pybWZGNjRHWmwwZ1BEdVd1cU9HcVJrSFhEZW9GaCs3cWl0RkpuNldRTjdMVW1lcVk5UjBkNHZxM0ZQVk1QNFlPbHJFVEtaOHc1NlJiRVdpTkFTVHpDNGVoSHZ1NXZFbHlVVmhhWmJIdGd2eVVabExVUkJhREY4SFJ0S3dTSk9PWVR0bmRrTEMwSjJ4S2lhZVEwNFVHNXFTb2ZjbUhvNjJhbDJ5bktyOERGS1pMT0l0Z3ZTNFlENW1JSTFnd2tjMVAyVTY3Sy8wUm9XVE93eTB3U1l3SkpjQkNkS3A1ZDBzVk1BNmd0WlhSRjJjb2NjeVcwS2JMb05HT21TNVRFMGRhV3RRNE55VWNmWUF2MmpWV0xpcmNCeHNDSFhOY2NaOGQwZEpqQUtTVGN6aGI5cFZhVVZ1RDBHZ0ZCL0tFTHJNeVNtbFlNaEdOYkJrcDlWU0tmOWRtMDM2UFVyUk9sR2RESlBrUWFiRG82ekplRDREU3RMd1JGYVFVYmNhajRlMkFmRGlxZS9mRUhaUEFWblh1clJXTjI4RkVieHRKdDYwVHBTVXFrVmxGbVdOZWdzTGNRdUtLK3RPL2liQVdodWF1WWJZTjlPeGp0SE1Oa2pkYWtiT0tiN1BacXpJNCs2TWdOa0V0cjJ0TkxVUFNrUk9wVnAyY0Zja3lXNlBpWHZMYkNqOW5Lcy9kNkQ3eDhvT2FUT2ovMFB4NSsxc3I3OUhUb0w4SnhIK3pYZ200dFpxMno4TFlMeks0MGhkRjdQd2FmcUlYc2lJUk1TdUxrS0pFNm5ZajJ5NWplaHIzeHNHQnI1UVZrWUo0NHpWSUx2VDRKUytXVGJNdkQyQkx5b2l0SDRNOG40dFlLbzdyZmU0OGgwOWdESDN5aWRpU0p3S2sxWk45KzlvQmN0V0ppZ0RNaGJ0MDRYdGZvbGxhZUV5ZS9jcHh2ZS9xSWFkU29GNzdTYWRCb2V6V0M0YkhJYWpydzZWRld3dFFtVVV2M252eEY5cy80L1BMMTY3L0c5bCsvZnYyUERVa0t4MFIyWTg4NnFYQXJCZ2JnRy82akd3eHVhdVZwY2R5bXlYSzZ2aEZhcVZISW4rWllreXJzQkRmQUlGRFBKWXRBSElwcU1BM3prTTZ6Rk1GbVFoVzdPell3YVd4b0JXYXdGQ0oxMXBLUUNVYTVFQnJGL0NZM1JxTWNXd1ZHQS9GWHh1YzBZbWVIUStRamcwcFdBZFNxVWhycmpJR2hsVTZreWNvOW9Wc3dNS01COVAyUmwzd2gzZ09mMldVSXhxMXZFMXJaUi94ZFl3aER1ejkvS3ExOUxYMHRNc1pWWTNZeHd4cXNLcVd4emhod3JhQU92UlZNM296ZFEvV2FBY1VQbDV5eWFhcllCNWhQMUNnek9IS2VpZDAzNUh6UzAvV3dLS1VkSmkwSVlOaWtKV015c3l6Y0FmMTFBejE1d0xXaTZqZTFESzJJendTRXBuL2ptZmFFdW9ubUI4UEIvYjVtM3plU1JZaWdsQkdudFc3cXloYWxxN3pWbWRmbjhLQy9DUWFtRW1Nb0FZQnBCUi9sL1FHTTR2cGJ5ZWpPakVyTFpyaXZEZnhOVzYwaDU0UE1RS3RKeldSMDdzR2k1SGFTVHFqT040T0k3NlZlZzVCU2t6bStrU0dDbkdKYVFYRFpDTUMwYTZzU3dYck9xbGhiTjZNM1ZMbWxjWDJRcU1hVFNJMVFWRzlnZjg5NzI0cEpuTkVPcEFwVEJnNU42R3V0WUgrandnUTVwVVlDTG9GY3VXMGxxMjZDbkhKSnI0R3docGIwVE1HOXFxdzZTcnFkVkRQSHZmQlZTSlhudTVKYUsvQmJjblAzRUdHR3RhWXltZ2hUOElqVEF2dnpEOHZnN0l0VFU5SnEraEhCdmJBRHVjSURZYTZ5Umxvck9FREwwYVNiRVFvamxKSm9SejM1TUxSQ09mK2FuRG5QWjZ5V25hRVYzQXY3a0tzN1hCNnRGYy8yNXBtTDY3YXA0QVF4WDBTRnAwWW1nV0ltY2V5bGdVY0VlNm0yTW9Gb3BXNW8yZXlWVmlqdnU1YU55MmFuWTZhQ0Y5akxHZ0VKUzU3enF4ZU0yWXZYc210V3Jxc0pkMTUzOExXc1hEbS8wZ28rUjBvVldOUFZ2VDFyaHpCamFLVi9RVzRsVnN0MlVyVXlHMVF5Y1NMU2I0L3E4eW10TlBQRnJIRGhRa0lxNHZOTmdwT0tIVEhGczhCT3JKYWRycFZCNEpZSDBFcDdxQUJLSzl2cG1WdWNTTWZNVlFJRXcxYXFvMUNMMDg4TldiUnIyVTZhWDRuZUY3YWdGZWIvVWhncHJmZzZCS1dnYXZEOGNVTVBaTS9qM0x3a2FrK2Y1bmRja3VxUVp6KzI4Mmt4cUI3NkJ3b0RadW1CT0pScWZ6VVlTYTFRbHI5a3pHUU1FaTg0WEN1SjFBRE16U0dEdVRHMUdRdDFLVnFSN3d2cExoSlBwUG9XVEdxRnN2eTJ3VEI5OExQRXV6QlBVS2dZRjZNR3o5aE5KenJlRE02OXRUQWx0MjNLKzVzUDBXSW0yN0Z5UWFrVkNsa05pMEhLMFBYRGE3TTF6VDh6M1prUHJIbjZSbC9iaHZGeEthMjg4bFI2VXRrenl4a2d0NTE0TzlUdkMvY2cyaUZuUy8yZWVOTUFTYTFRdW1KTXBBOTJyQnc3eE1UbFNaOFAzQjdpNmNwMFJqMElOTWFxcjNpVzZUdk9wcDNXQmVMcDk0VlUrbGtPUmRaLzY5YjdSNmtWN0s1K2RhYlJFM29WWDM5Nk5tM2NtVnRKaDlmNVo4eDgyUHJnalNNa1RteGRqc2o2MkFwZUphV1pwclh0QVRaN1h4aStGR0kwcUZ2NWtRbVFXZ0Z5b2dtWTJEUzZxZXJCYzRkc0ZvNnByWWFiNDZRclk5Ulh3TlRPRVZvQ0themQyUHRDQ2dSRFA2blVDazVRM0RYYnhHbGM4dllsdUg4a2UzZ2F0YmpPQmFVcmtOb3VJaVhXYmZuN3doN1VrbW0wK0RCU0svaFF5Z2JZWjQxM2IycmxkZGJZTkFUVXZQeUVzOHR3QytzaSsxaTJpRTBtWEZ3bWVQV2dEcTFzV1l2c29kUUtESXRycFdUNlpMMnE0aTNKUVlVZEdmUExtVlMyNmtxMDgzekNxOXQ4NXVOKzNxMXg1NE0xTVZYYU1rcXQ0SExIVDl2TlFDdlRMNzNEeG1jQmFNb0lNL3p0RklYNVEzdmxlWXdYNDlzT203MW1zZHBoMGRIQkM1dmhUazlwcGNOamtPdXRFV1hrU0Z2MDFNMzF1MnJRNHp2Z1hHSzJSdWxLUStHZFk2ZHAxN0tEcXJyRnV1SWIyMGVHUEt3Nm9MVFM1L25LVHBDOVVyNXJWUXlteEVNbkw0ZDc4UzNURGxzTWxYS0NjOVNGSnIwWE53eFV2OW9hZ1hyZnRlSklGZEkxVEJSN3BMUUN4N1V1SjZmRHI4alNUY3JTYWtjY2UrTDJmNEQ0VllaUDY1cmlMYmtjZlhzZDhGZStvT1lMNnhnR0hsSHRHZWZGY2Y1aEM5UER4K295RWFadlhENWtRK29xclNDMTdNcTVzQlFSL0x5RUJSYk16b20zcjFXZzZ3ZXYzN0FMcG52YWRDcCtQQ1g4aGJncUhwUDBDM3Y2bGhrUTRXMHRDRWJ1ODlBQkQwSE9sd2pBSW92YnUxMHpmaXVFVlVvclRsMGRnUzlHM2dRWEY4dHJCcjlHSmE5QlRRVWprc1dwUnVOZlhyL2ZwOW1UUDczNFNqQVIvSEg5SmFkbTJaMmVIYnVYNURmcnpHaWYvYTFIc29oakZUWCtoZTJrZHZ1K0Z5T252SE1yL3RzenJSV1ZoajB2UGgrS1NUZGY4NElRM2d1ckJEZENGdkM5OERpVEw1S04rYVI1Skp3ZFk4dkcxZ1JiaUxKQXZGYXlxSGFYdGlwcTZqYmpTNGphNzk0V3ZwakNSQ1g2V2l2T2srSld3M0crM2hPZmxveHhBblY2QXVCc2VCMFBiTWlLVGhBdzBEMmVLMWZ3NitVckt4Ny9CdlRlS2wxTXR5VGhncDdZdHFNWUtYeHZTY0cyangrNEV2eTZXb1hMbmxnQjZPcVZGWEhjQ05EbW9ERCtaZUVBeUxUaURJUzQ0akZyY3hacWo3ZldBclR3VHovYUdmSlhuMkp3ZE1Pdklab3dOdklQeUpyMkdhU0lMczd5VW96T2REeU5pK0V3d0NTQ0JNOHFnaW11RmVjclQ0aUgzOTFnUy9ERnJqVTJyQitHZzVsUFh2NGRBMU9YZm1tZDN1YVFJU0o3YnFkampEV0RXbllDU1U4SDB4eFU5N3AwWUN6aERhMGtFR2xoVVo3V2lsM1QrS3BKbkZ2Y3ltRXdoYmJGaEhTRmdsRGNnTkxaK2h1MEFnYkQyekN0TlBjNWRucC9rSGs4V3N0a3B2eEtrVTVwaEpsK1BDM0M2bGFDczBrbDZsTGV5NUtTRUhHWVZqWVBVd2thRTM1bXV2aDNVTkdSMzFoNGxzRm1yT1pFMUNic2lKTEZvdko0OEExN0dBeHZ3N1RTV2VmWXFmMUs0cTRaNk5WUnR0QlltVHJvSkI3YkhMS1lGQ2RpOTVOaFd2Rk1BbW1qY3F3bVptTWFkVjE3Y3VSeDVSNzZ6MHQrc2dmcFpOcHRuRmVMeGZKd2RvaFdTam56MFphK0xzUzVCaERrRnZuTUxtVzlDYTVUZW9tb2xraHl1REFtc2ZpWHhvWm9wV3lGTEpPY0h0RVg0YlBiMUdocFJEWXgrRWZjZHZodmtqZysvVlJnbEZZRExiTU4wY296UnlaNnlzaU4yV0FNc1o5VVpZNWg1UVJRV1dzWk9aS1ZxTXZWdnM1dUpTampDWlBic3FhSGFLVmo0MXZMbytGc290c3pjR001Z1RFNzRvQmVYeXpocHdOcnlldnF5U2NyR1RrcGtjcldTa1craDB3aEtNSDlwQnhUVG9iUFdFNWdUbzgySXEwYzRJYlNTRjVXamgySlpMd1FtcEJJWld0bEtxZGJHVjRrd0YxNnczRytkNUFsWHY0NXVPN0hrSHlsU3VmZnlVOHJUS1JtUUUrM2JLMTB1aG96b3pjWGZYMDVBeVg4OFFOZEVvdG9ydmdZdlZWWVNxUFZUN09pcEFWVnNpeTZKT3FXcVpXNW5BZW9OZndjdDZqOFZWSmxEaTNBZUwzTjA0YmJPVTFkTzhPckdLbFk0UVFTcVgwVVdGYzVXcVpXNmpram5GbnQ1K1JWZjVPaTVVU3F5U3U4bkowWlQvaXh5TUhXRG5MbVdWaUNlTlpBZmFyTlZ2T3FFd2VIL2Uvbk0vaHk1czB3SkJWVVUxdkxjUjVqUXViK2ZQS0hqS1d6NmFmTFhqVkxpVlJ3U2RRem1iYWkwVEo3VWZFN0cwZXNvUnJYenNRcGNuSWJKZEY4TGFpWHpadFdYSUJXclA4Nmt5eExFMWVDaGZ4bW5VeGtCT2lDYU9mRUxnbjRwOEdhZ2QyS3ZYODBwdk1NbW5uQzREd2NmZWVSUE9RS3d0bk02Uk5od2NkTzJmcE8yOW4vdjYwckRuTjhFTmUvM1J2aFA3N21vRGdFcFpMbGRveTFPK0p6MFUvQkZIam1uYW83WnNkOVY2NkZDemNlM01pRmVQRkkvMTRwNnFmRWliTC9EMkpOV2xhd3NsVnJBQUFBQUVsRlRrU3VRbUNDIgp9Cg=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dWNTBYMmtnWEYwPSIsCiAgICJMYXRleEltZ0Jhc2U2NCIgOiAiaVZCT1J3MEtHZ29BQUFBTlNVaEVVZ0FBQUZnQUFBQmRCQU1BQUFEVGRyeTBBQUFBTUZCTVZFWC8vLzhBQUFBQUFBQUFBQUFBQUFBQUFBQUFBQUFBQUFBQUFBQUFBQUFBQUFBQUFBQUFBQUFBQUFBQUFBQUFBQUF2M2FCN0FBQUFEM1JTVGxNQXErL2R6VVF5VklrUVpwbTdJblplQ0tCNUFBQUFDWEJJV1hNQUFBN0VBQUFPeEFHVkt3NGJBQUFEeEVsRVFWUllDWldXejA5VFFSREhCd3VGVWdwTlBFclNCdlZpMU5lQUZ3K21UZUJtWXZrRFRHaU05NUw0QjhCZGt6WjZJakZwajk3Z2FPS2gxWXRIbW5qd1dLNmVpb0Q0Q3gyL3MrL1g3dmE5dXV6aGRXZm1zejg2T3p1elJJNnQ3Y2dKTnZydERtZVozYWZPTTd2UGZJVXYzT0VoLzNXSDkvbmNIUzV4MlIzMnVPZ01GNWk3enZBODg4QVpudUlUTjNiRzQ2QlYvajlnTVdTNVFsamgrcjJOamZYVkZmNFdqY3g2b2x4ZmhaMG90N2MzNHZPOXZUYlJValNRdjBmd1hLajg2YXRDTjg4L1gvWTNkZU5hTjRJTEwzemR3MjFmcGJsNVZ1YUpwMVgyYWFqdURvTFJjUE5SMENWcXdWS01KTldCWjI5RkdnaU5TT2dBTGtlUzZ1VDVBbjhvYUlhYkZ3QmJVVFhrZ3hBbE1xSlpObTNkc2ZxUG1DVXptZ0diMXliUHV4cHNSbk1KOExabXBaRStNZlg0V0ROdUFlNXI4cXpwbktwaHZBSTRPQ3cxcEhtbWphU2M3bVlpT1Y3dFJ1YTgrenFNLzkvUVpCd1JuOFp5NW1RUUMwUjIwcWlEam9GRDAra1pQMmtzZElNWjlnSHZoclBsVGM4Z01OVVdXeUd3QkxnY3dpTnQrNkpycXVQTlJVdFBBUTVqZjFZL2FZSDNsWnZ6a2V0bkFIOFZBMXJUVG1zOXRlaFd4VGZqNjRIMmhZSVhhMzNOaUd0RUJkNzBKWHhiZ0x0S2VuWFNqclIrcHlsWDhjbXZXRHNFWEZOaTNmUWJkSFA0ZzR2YVhTRzVSbjhFbnRLV1U0UHhLZkd5ZHpNVThJdWJFM2hUV3k2MFo2K2VmZ3o3OG90Z1VRYytINStOYnJiNkpkQU5vcTNRZ1piWkZIY0FIOEJCTlZPZExFbElIOVBMVTl0dmlUVGlFSW1tZmlmUmFDdFJGdmtpeVc4MnFPUXE2SktWeEJKQlVZNEFPL2xONEE1WUo3OEpMQWRlazQ1TGsvaHZ1SURDd05HT0pRbnc4QkpieGszamhJQkwyVmNwQ09nVXM2bkdMU3liR2toUHRmeXZHU1dERlRWWmRhRWMwNGxCcmtwWEVkb0gwZFhYeEtnclVUZUlwS0NEWXRPMWRTSm5rdHc4WTVlYVlHUW4wYzJmeHhaVCtNNWwzTnk3akp1clNXNE90bWovU043bzI4bzBXWXJzVVpyUjFvdWJHN1l5VFphMGtXWWIwemVaalVJcHdPT1ZSMk9jS0FwVm94QXE1alZ2OElNeCtzMjdaYkNnMzcvOUVodHoxU0xWeDFhVDRoTTJMY2tzb0RyMXJJcEloTVMxc29aWDNOcUt4MXJOM3E4UUhicG1uU3BpeUxOTFlyeExvemVQYW9pTDBqV1VhVUlHMjhmTElqbEU3VUdkc3ZYcXNnRmQvblNFQW1PL0kzWEE3cGVNaDVSdE5XV0ViZEhVVEpDUUhUWW5tRTNUOUNYU0t2SnE5QjR4WjBtU1duN3BUektONnp6M1cwbUl4bTJpWjI1bjZEK3hKWjRjV2tjU1hWWjdTRTRhc3lQUHVTbkgwdEdTU2lEeDVOTFVDKzJ3NjRMS3E3SlBpMk0zTm1Yc0FyYlIweTVsQ3VhcmM5V3p3N1AyUkVRekxuNjRqVlBSMmo5VGdQRHlQcGE4aFFBQUFBQkpSVTVFcmtKZ2dnPT0iCn0K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1dGNTBYMmtnWEYwPSIsCiAgICJMYXRleEltZ0Jhc2U2NCIgOiAiaVZCT1J3MEtHZ29BQUFBTlNVaEVVZ0FBQUdBQUFBQmRCQU1BQUFDb1VuNTRBQUFBTUZCTVZFWC8vLzhBQUFBQUFBQUFBQUFBQUFBQUFBQUFBQUFBQUFBQUFBQUFBQUFBQUFBQUFBQUFBQUFBQUFBQUFBQUFBQUF2M2FCN0FBQUFEM1JTVGxNQXErL2R6VEpVUkhabWlabTdFQ0tTSXFuZEFBQUFDWEJJV1hNQUFBN0VBQUFPeEFHVkt3NGJBQUFFQWtsRVFWUllDWlZYTzI4VFFSQmV4M0hpUjg2SlJFRkJKRWRPRUIyT0NBVVNBbHZDSmNnUmY4QVdQNENrb0xkL0FNZ3U2TzJld2lsb29Ea3JCUjA2UzI1b3JGaUlpc2JFVGdpUXdEQzdkL3U4eS9udUN0L096UGZ0NDNibTJ6VWhNWjVoREN5RnRpL2pFVklBOFliSUFjUWJZUW11NGhHbThDc2VvUXZuOFFnRjJJcEhLTUZHTEVJZW9CT0xrQUdZeENJa1lCWWR2MW9DNzltTlJrcHpQQWdDRHJoOXYxcmR1MWVFMjZ3VDdpaENBMjFyUEc3RCtYZzhGQU9zaXo3Z2dqbWxvK1dDakczSXZOdjA1dm13d1FBWngrMWk1NE9MSi81dGNGZjJ4b3NUWWlQanltV2pEN2VoSlVKZTR3QVIvNlFUSjNVcDU0emJzQzlqYml1SmhCL1NtWVQ1UkZwQjIwQS8zbThKbWNLUk5FaFFOVmhJbUV0TVRTdmh3R3F3a1hISUdRbHRBQkpZRFZNa2JIQ0NmY3BiN0cycnkrT1JaU1Q4OVl3MERMaWJ2Y3VHelp3clNQamp3YnA2eGVQNldsNUVmWldBNS9BS1ZOUUF3YjcyTllkcjlIR0lCbXMyei9Ud05hSjBnb1FLUmFiZ2tVNUl1cUswMXRIZENTUXdMZms2SCtxUmRWZVUrajNkamZJSmRMdnlwYnQ2Z05SWlI1YXZyTXZJd0w1SHM0bEI2TEp0eVBGdktLSmRKTFNJVmZacG5NMVVyTGtya0Y1akNRbTdaRmttQ0FlMDZjZkkrLzFaSkZ3UTV5ZkhpWGVkbHY5ekpaZTlDTllWWENVQ0pDNkxpMDRIYmJhRGpFS1FyQmRnczNSSERDZ2JUU1JBVDlxaWxib3gveVFNcFVITGxPNUU1TWNvMDhVOG8wd1hFNWdhSFViQUNjZ0JMbUpEV0lzYmVhd2hVYWFMNFpoMmlJOXp2RnJsQ3lURU9Hb3c3V3hrTktKTWhtRXc3YVpJR0VRbEpEQzlxRGdwR2g1T3RiR2lxRGhGVFk0c2sxUDZZY1A3RmRFMlU3czJFanJDRjlidzFPNEVDVmhlRVI1UDdZUTRhWlJVN2JObW84SFZqb3FUTHZVVU9mWDc2ck9oMjBjWkdWN1RkZEJmMjlWSzZWRFVyb3VFbGhKaFRVYzkvcGhIcWgwVnB5MlQwTlJQTUx4TlNMVnp4Y2xnNUY4YURrWHRtRGdaWWIrcHFwMkRjNXI0SVpvbm9hWjBFd2s5TGV3enJKcXFkbFNjdG53WXpUSFNDbit4T09YTFdsVlNjVElPUmExN1FsNFkrMTVBeHI2QlVjMXZab2YwTXcwVXhPcnhUa3VhMWxzTXF4K0p2S0lPcGVvczU2d203azVmM3RNS1EybTV5YnY0ZnN3Y2NIYnJvNWVDbzFPczlJb1hMN2hSNWFaVTVoNlJnazZQNUlBZlkvM1o5bDcxQ1Y1WHhVWTRVRVJYZGE4SU0zZmhHYngxcllsYkM1OUl5RHVKcXJPa3Jpa0V5MExkQVMwNC93bDZMYS9jSUtRZlhkeUlSYk9ncE8zTHRYMnpRUDRCSWF2NlJvVVRhQlNsWnpGSVJad1l5YWJHQXR0ZDcwOUNZRERJV1Z0VVVBWUpaYUZudU1KTkZKNUpPTUtJQmwzdERZaHVObW11cmp6V25XRldnYTZaNW1ERUIwWGhpSkQ2YmtRNE95ZXhNZ3FkeUlRc3ZSdXdISXhJU1ZPVldvdFJFQ2w2K3JRckVidW5NR2RHY3ViMVBaUStncWZ3TEJSaEJsOFgrUjMwUHpiOFB5T1pFbFVKQUFBQUFFbEZUa1N1UW1DQyIKfQo="/>
    </extobj>
  </extobjs>
</s:customData>
</file>

<file path=customXml/itemProps1.xml><?xml version="1.0" encoding="utf-8"?>
<ds:datastoreItem xmlns:ds="http://schemas.openxmlformats.org/officeDocument/2006/customXml" ds:itemID="{D5741C95-4B67-894C-9335-5FA0A3DD4AFA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Vorlage_FIM_EN</Template>
  <TotalTime>73</TotalTime>
  <Words>404</Words>
  <Application>Microsoft Macintosh PowerPoint</Application>
  <PresentationFormat>On-screen Show (4:3)</PresentationFormat>
  <Paragraphs>77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Vorlage Uni allgemein</vt:lpstr>
      <vt:lpstr>PowerPoint Presentation</vt:lpstr>
      <vt:lpstr>Content</vt:lpstr>
      <vt:lpstr>Introduction</vt:lpstr>
      <vt:lpstr>Motivation</vt:lpstr>
      <vt:lpstr>Problem Statement</vt:lpstr>
      <vt:lpstr>Data acquisition and preprocessing</vt:lpstr>
      <vt:lpstr>Data acquisition and preprocessing</vt:lpstr>
      <vt:lpstr>References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Andrew Rink</dc:creator>
  <cp:lastModifiedBy>Zubair Ahmed</cp:lastModifiedBy>
  <cp:revision>16</cp:revision>
  <cp:lastPrinted>2022-02-08T13:59:58Z</cp:lastPrinted>
  <dcterms:created xsi:type="dcterms:W3CDTF">2022-02-08T13:59:58Z</dcterms:created>
  <dcterms:modified xsi:type="dcterms:W3CDTF">2022-02-08T17:48:18Z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1033-3.0.2.4882</vt:lpwstr>
  </property>
</Properties>
</file>