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7"/>
  </p:handoutMasterIdLst>
  <p:sldIdLst>
    <p:sldId id="256" r:id="rId3"/>
    <p:sldId id="257" r:id="rId4"/>
    <p:sldId id="258" r:id="rId5"/>
    <p:sldId id="263" r:id="rId6"/>
    <p:sldId id="262" r:id="rId7"/>
    <p:sldId id="266" r:id="rId8"/>
    <p:sldId id="267" r:id="rId9"/>
    <p:sldId id="264" r:id="rId10"/>
    <p:sldId id="268" r:id="rId11"/>
    <p:sldId id="269" r:id="rId12"/>
    <p:sldId id="271" r:id="rId13"/>
    <p:sldId id="273" r:id="rId14"/>
    <p:sldId id="272" r:id="rId15"/>
    <p:sldId id="265" r:id="rId16"/>
    <p:sldId id="274" r:id="rId17"/>
    <p:sldId id="288" r:id="rId18"/>
    <p:sldId id="276" r:id="rId19"/>
    <p:sldId id="277" r:id="rId20"/>
    <p:sldId id="270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81" userDrawn="1">
          <p15:clr>
            <a:srgbClr val="A4A3A4"/>
          </p15:clr>
        </p15:guide>
        <p15:guide id="4" orient="horz" pos="739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82CBC"/>
    <a:srgbClr val="2E2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0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92" y="844"/>
      </p:cViewPr>
      <p:guideLst>
        <p:guide pos="416"/>
        <p:guide pos="7256"/>
        <p:guide orient="horz" pos="681"/>
        <p:guide orient="horz" pos="739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736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4B31A-2531-4603-93A5-D43777296E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D6D4-548D-49A4-9959-DBDE0AB8B5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373694 w 12192000"/>
              <a:gd name="connsiteY0" fmla="*/ 254634 h 6857999"/>
              <a:gd name="connsiteX1" fmla="*/ 289383 w 12192000"/>
              <a:gd name="connsiteY1" fmla="*/ 338945 h 6857999"/>
              <a:gd name="connsiteX2" fmla="*/ 289383 w 12192000"/>
              <a:gd name="connsiteY2" fmla="*/ 6519056 h 6857999"/>
              <a:gd name="connsiteX3" fmla="*/ 373694 w 12192000"/>
              <a:gd name="connsiteY3" fmla="*/ 6603367 h 6857999"/>
              <a:gd name="connsiteX4" fmla="*/ 11818307 w 12192000"/>
              <a:gd name="connsiteY4" fmla="*/ 6603367 h 6857999"/>
              <a:gd name="connsiteX5" fmla="*/ 11902618 w 12192000"/>
              <a:gd name="connsiteY5" fmla="*/ 6519056 h 6857999"/>
              <a:gd name="connsiteX6" fmla="*/ 11902618 w 12192000"/>
              <a:gd name="connsiteY6" fmla="*/ 338945 h 6857999"/>
              <a:gd name="connsiteX7" fmla="*/ 11818307 w 12192000"/>
              <a:gd name="connsiteY7" fmla="*/ 254634 h 6857999"/>
              <a:gd name="connsiteX8" fmla="*/ 0 w 12192000"/>
              <a:gd name="connsiteY8" fmla="*/ 0 h 6857999"/>
              <a:gd name="connsiteX9" fmla="*/ 12192000 w 12192000"/>
              <a:gd name="connsiteY9" fmla="*/ 0 h 6857999"/>
              <a:gd name="connsiteX10" fmla="*/ 12192000 w 12192000"/>
              <a:gd name="connsiteY10" fmla="*/ 6857999 h 6857999"/>
              <a:gd name="connsiteX11" fmla="*/ 0 w 12192000"/>
              <a:gd name="connsiteY1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7999">
                <a:moveTo>
                  <a:pt x="373694" y="254634"/>
                </a:moveTo>
                <a:cubicBezTo>
                  <a:pt x="327130" y="254634"/>
                  <a:pt x="289383" y="292381"/>
                  <a:pt x="289383" y="338945"/>
                </a:cubicBezTo>
                <a:lnTo>
                  <a:pt x="289383" y="6519056"/>
                </a:lnTo>
                <a:cubicBezTo>
                  <a:pt x="289383" y="6565620"/>
                  <a:pt x="327130" y="6603367"/>
                  <a:pt x="373694" y="6603367"/>
                </a:cubicBezTo>
                <a:lnTo>
                  <a:pt x="11818307" y="6603367"/>
                </a:lnTo>
                <a:cubicBezTo>
                  <a:pt x="11864871" y="6603367"/>
                  <a:pt x="11902618" y="6565620"/>
                  <a:pt x="11902618" y="6519056"/>
                </a:cubicBezTo>
                <a:lnTo>
                  <a:pt x="11902618" y="338945"/>
                </a:lnTo>
                <a:cubicBezTo>
                  <a:pt x="11902618" y="292381"/>
                  <a:pt x="11864871" y="254634"/>
                  <a:pt x="11818307" y="2546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 userDrawn="1"/>
        </p:nvSpPr>
        <p:spPr>
          <a:xfrm>
            <a:off x="289380" y="254632"/>
            <a:ext cx="11613235" cy="6348733"/>
          </a:xfrm>
          <a:prstGeom prst="roundRect">
            <a:avLst>
              <a:gd name="adj" fmla="val 1328"/>
            </a:avLst>
          </a:prstGeom>
          <a:noFill/>
          <a:ln>
            <a:noFill/>
          </a:ln>
          <a:effectLst>
            <a:outerShdw blurRad="76200" sx="101000" sy="101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086660" y="3428998"/>
            <a:ext cx="4018672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3286" y="926107"/>
            <a:ext cx="2505425" cy="1047896"/>
          </a:xfrm>
          <a:prstGeom prst="rect">
            <a:avLst/>
          </a:prstGeom>
        </p:spPr>
      </p:pic>
      <p:sp>
        <p:nvSpPr>
          <p:cNvPr id="6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7547460" y="4322961"/>
            <a:ext cx="1234344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Member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7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8506273" y="4333394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err="1"/>
              <a:t>Affan</a:t>
            </a:r>
            <a:r>
              <a:rPr lang="en-US" altLang="zh-CN" dirty="0"/>
              <a:t> Abid Imam</a:t>
            </a:r>
            <a:endParaRPr lang="zh-CN" altLang="en-US" dirty="0"/>
          </a:p>
        </p:txBody>
      </p:sp>
      <p:sp>
        <p:nvSpPr>
          <p:cNvPr id="8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8506272" y="4603873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Charlie George Unsworth</a:t>
            </a:r>
            <a:endParaRPr lang="zh-CN" altLang="en-US" dirty="0"/>
          </a:p>
        </p:txBody>
      </p:sp>
      <p:sp>
        <p:nvSpPr>
          <p:cNvPr id="9" name="文本占位符 21"/>
          <p:cNvSpPr>
            <a:spLocks noGrp="1"/>
          </p:cNvSpPr>
          <p:nvPr>
            <p:ph type="body" sz="quarter" idx="17" hasCustomPrompt="1"/>
          </p:nvPr>
        </p:nvSpPr>
        <p:spPr>
          <a:xfrm>
            <a:off x="8506271" y="5453877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Jiaqi Yao</a:t>
            </a:r>
            <a:endParaRPr lang="zh-CN" altLang="en-US" dirty="0"/>
          </a:p>
        </p:txBody>
      </p:sp>
      <p:sp>
        <p:nvSpPr>
          <p:cNvPr id="10" name="文本占位符 21"/>
          <p:cNvSpPr>
            <a:spLocks noGrp="1"/>
          </p:cNvSpPr>
          <p:nvPr>
            <p:ph type="body" sz="quarter" idx="18" hasCustomPrompt="1"/>
          </p:nvPr>
        </p:nvSpPr>
        <p:spPr>
          <a:xfrm>
            <a:off x="8512210" y="5159646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err="1"/>
              <a:t>Poorva</a:t>
            </a:r>
            <a:r>
              <a:rPr lang="en-US" altLang="zh-CN" dirty="0"/>
              <a:t> Shashikant </a:t>
            </a:r>
            <a:r>
              <a:rPr lang="en-US" altLang="zh-CN" dirty="0" err="1"/>
              <a:t>Nimbalkar</a:t>
            </a:r>
            <a:endParaRPr lang="zh-CN" altLang="en-US" dirty="0"/>
          </a:p>
        </p:txBody>
      </p:sp>
      <p:sp>
        <p:nvSpPr>
          <p:cNvPr id="11" name="文本占位符 21"/>
          <p:cNvSpPr>
            <a:spLocks noGrp="1"/>
          </p:cNvSpPr>
          <p:nvPr>
            <p:ph type="body" sz="quarter" idx="19" hasCustomPrompt="1"/>
          </p:nvPr>
        </p:nvSpPr>
        <p:spPr>
          <a:xfrm>
            <a:off x="8512209" y="4865971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err="1"/>
              <a:t>Menglei</a:t>
            </a:r>
            <a:r>
              <a:rPr lang="en-US" altLang="zh-CN" dirty="0"/>
              <a:t> Guo</a:t>
            </a:r>
            <a:endParaRPr lang="zh-CN" altLang="en-US" dirty="0"/>
          </a:p>
        </p:txBody>
      </p:sp>
      <p:sp>
        <p:nvSpPr>
          <p:cNvPr id="1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8512209" y="5731515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Leming Liu</a:t>
            </a:r>
            <a:endParaRPr lang="zh-CN" altLang="en-US" dirty="0"/>
          </a:p>
        </p:txBody>
      </p:sp>
      <p:sp>
        <p:nvSpPr>
          <p:cNvPr id="13" name="文本占位符 21"/>
          <p:cNvSpPr>
            <a:spLocks noGrp="1"/>
          </p:cNvSpPr>
          <p:nvPr>
            <p:ph type="body" sz="quarter" idx="21" hasCustomPrompt="1"/>
          </p:nvPr>
        </p:nvSpPr>
        <p:spPr>
          <a:xfrm>
            <a:off x="8518147" y="6009153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Silang Nimai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227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294185"/>
            <a:ext cx="12192000" cy="5365107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rcRect l="2853" t="6817" r="2825" b="23081"/>
          <a:stretch>
            <a:fillRect/>
          </a:stretch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50922" y="265895"/>
            <a:ext cx="455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Content</a:t>
            </a:r>
            <a:endParaRPr lang="zh-CN" altLang="en-US" sz="4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31" hasCustomPrompt="1"/>
          </p:nvPr>
        </p:nvSpPr>
        <p:spPr>
          <a:xfrm>
            <a:off x="1558810" y="2060893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sz="4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文本占位符 17"/>
          <p:cNvSpPr>
            <a:spLocks noGrp="1"/>
          </p:cNvSpPr>
          <p:nvPr>
            <p:ph type="body" sz="quarter" idx="33" hasCustomPrompt="1"/>
          </p:nvPr>
        </p:nvSpPr>
        <p:spPr>
          <a:xfrm>
            <a:off x="1558810" y="3880784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lang="en-US" altLang="zh-CN" sz="4400" b="1" kern="1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文本占位符 17"/>
          <p:cNvSpPr>
            <a:spLocks noGrp="1"/>
          </p:cNvSpPr>
          <p:nvPr>
            <p:ph type="body" sz="quarter" idx="35" hasCustomPrompt="1"/>
          </p:nvPr>
        </p:nvSpPr>
        <p:spPr>
          <a:xfrm>
            <a:off x="7196765" y="2054184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sz="4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37" hasCustomPrompt="1"/>
          </p:nvPr>
        </p:nvSpPr>
        <p:spPr>
          <a:xfrm>
            <a:off x="7196765" y="3898399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sz="4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rcRect l="2853" t="6817" r="2825" b="23081"/>
          <a:stretch>
            <a:fillRect/>
          </a:stretch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char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1130300"/>
            <a:ext cx="12192000" cy="5357038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5" b="98344" l="3256" r="96628">
                        <a14:foregroundMark x1="35814" y1="56757" x2="48837" y2="68091"/>
                        <a14:foregroundMark x1="36512" y1="53880" x2="59767" y2="54228"/>
                        <a14:foregroundMark x1="50349" y1="32345" x2="48605" y2="39407"/>
                        <a14:foregroundMark x1="52326" y1="27812" x2="53953" y2="36879"/>
                        <a14:foregroundMark x1="55814" y1="29119" x2="55930" y2="36879"/>
                        <a14:foregroundMark x1="55930" y1="36966" x2="54884" y2="44115"/>
                        <a14:foregroundMark x1="48721" y1="30253" x2="39186" y2="32345"/>
                        <a14:foregroundMark x1="51395" y1="31125" x2="51628" y2="21970"/>
                        <a14:foregroundMark x1="46047" y1="30427" x2="46395" y2="12380"/>
                        <a14:foregroundMark x1="42791" y1="22755" x2="46279" y2="25981"/>
                        <a14:foregroundMark x1="41512" y1="22493" x2="42791" y2="22668"/>
                        <a14:foregroundMark x1="40930" y1="22232" x2="42442" y2="22232"/>
                        <a14:foregroundMark x1="53488" y1="22145" x2="58605" y2="14821"/>
                        <a14:foregroundMark x1="58721" y1="25545" x2="60116" y2="22755"/>
                        <a14:foregroundMark x1="60233" y1="22755" x2="62093" y2="21970"/>
                        <a14:foregroundMark x1="34767" y1="1395" x2="34419" y2="19878"/>
                        <a14:foregroundMark x1="31628" y1="12903" x2="30930" y2="16129"/>
                        <a14:foregroundMark x1="51163" y1="6452" x2="44535" y2="16303"/>
                        <a14:foregroundMark x1="93488" y1="24237" x2="77907" y2="31125"/>
                        <a14:foregroundMark x1="96744" y1="41935" x2="81279" y2="43592"/>
                        <a14:foregroundMark x1="5465" y1="25371" x2="15698" y2="35397"/>
                        <a14:foregroundMark x1="17442" y1="81430" x2="24419" y2="72101"/>
                        <a14:foregroundMark x1="17326" y1="74368" x2="33953" y2="75065"/>
                        <a14:foregroundMark x1="30465" y1="88492" x2="41977" y2="77158"/>
                        <a14:foregroundMark x1="39767" y1="96077" x2="50000" y2="80122"/>
                        <a14:foregroundMark x1="59767" y1="96687" x2="59070" y2="80994"/>
                        <a14:foregroundMark x1="45349" y1="95902" x2="50116" y2="78117"/>
                        <a14:foregroundMark x1="31512" y1="93810" x2="47674" y2="79512"/>
                        <a14:foregroundMark x1="23953" y1="83173" x2="37093" y2="76983"/>
                        <a14:foregroundMark x1="66395" y1="93287" x2="54302" y2="80820"/>
                        <a14:foregroundMark x1="69186" y1="89538" x2="59302" y2="79861"/>
                        <a14:foregroundMark x1="72907" y1="83435" x2="45930" y2="74542"/>
                        <a14:foregroundMark x1="81047" y1="80471" x2="53256" y2="74717"/>
                        <a14:foregroundMark x1="78953" y1="75065" x2="58372" y2="75065"/>
                        <a14:foregroundMark x1="80698" y1="81517" x2="22791" y2="71752"/>
                        <a14:foregroundMark x1="48488" y1="98344" x2="46977" y2="71927"/>
                        <a14:foregroundMark x1="3256" y1="42110" x2="12093" y2="45684"/>
                        <a14:foregroundMark x1="56977" y1="97384" x2="50000" y2="78553"/>
                        <a14:foregroundMark x1="28837" y1="89276" x2="44070" y2="78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675" y="-547846"/>
            <a:ext cx="5603871" cy="7474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rcRect l="2853" t="6817" r="2825" b="23081"/>
          <a:stretch>
            <a:fillRect/>
          </a:stretch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char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1130300"/>
            <a:ext cx="12192000" cy="5357038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5" b="98344" l="3256" r="96628">
                        <a14:foregroundMark x1="35814" y1="56757" x2="48837" y2="68091"/>
                        <a14:foregroundMark x1="36512" y1="53880" x2="59767" y2="54228"/>
                        <a14:foregroundMark x1="50349" y1="32345" x2="48605" y2="39407"/>
                        <a14:foregroundMark x1="52326" y1="27812" x2="53953" y2="36879"/>
                        <a14:foregroundMark x1="55814" y1="29119" x2="55930" y2="36879"/>
                        <a14:foregroundMark x1="55930" y1="36966" x2="54884" y2="44115"/>
                        <a14:foregroundMark x1="48721" y1="30253" x2="39186" y2="32345"/>
                        <a14:foregroundMark x1="51395" y1="31125" x2="51628" y2="21970"/>
                        <a14:foregroundMark x1="46047" y1="30427" x2="46395" y2="12380"/>
                        <a14:foregroundMark x1="42791" y1="22755" x2="46279" y2="25981"/>
                        <a14:foregroundMark x1="41512" y1="22493" x2="42791" y2="22668"/>
                        <a14:foregroundMark x1="40930" y1="22232" x2="42442" y2="22232"/>
                        <a14:foregroundMark x1="53488" y1="22145" x2="58605" y2="14821"/>
                        <a14:foregroundMark x1="58721" y1="25545" x2="60116" y2="22755"/>
                        <a14:foregroundMark x1="60233" y1="22755" x2="62093" y2="21970"/>
                        <a14:foregroundMark x1="34767" y1="1395" x2="34419" y2="19878"/>
                        <a14:foregroundMark x1="31628" y1="12903" x2="30930" y2="16129"/>
                        <a14:foregroundMark x1="51163" y1="6452" x2="44535" y2="16303"/>
                        <a14:foregroundMark x1="93488" y1="24237" x2="77907" y2="31125"/>
                        <a14:foregroundMark x1="96744" y1="41935" x2="81279" y2="43592"/>
                        <a14:foregroundMark x1="5465" y1="25371" x2="15698" y2="35397"/>
                        <a14:foregroundMark x1="17442" y1="81430" x2="24419" y2="72101"/>
                        <a14:foregroundMark x1="17326" y1="74368" x2="33953" y2="75065"/>
                        <a14:foregroundMark x1="30465" y1="88492" x2="41977" y2="77158"/>
                        <a14:foregroundMark x1="39767" y1="96077" x2="50000" y2="80122"/>
                        <a14:foregroundMark x1="59767" y1="96687" x2="59070" y2="80994"/>
                        <a14:foregroundMark x1="45349" y1="95902" x2="50116" y2="78117"/>
                        <a14:foregroundMark x1="31512" y1="93810" x2="47674" y2="79512"/>
                        <a14:foregroundMark x1="23953" y1="83173" x2="37093" y2="76983"/>
                        <a14:foregroundMark x1="66395" y1="93287" x2="54302" y2="80820"/>
                        <a14:foregroundMark x1="69186" y1="89538" x2="59302" y2="79861"/>
                        <a14:foregroundMark x1="72907" y1="83435" x2="45930" y2="74542"/>
                        <a14:foregroundMark x1="81047" y1="80471" x2="53256" y2="74717"/>
                        <a14:foregroundMark x1="78953" y1="75065" x2="58372" y2="75065"/>
                        <a14:foregroundMark x1="80698" y1="81517" x2="22791" y2="71752"/>
                        <a14:foregroundMark x1="48488" y1="98344" x2="46977" y2="71927"/>
                        <a14:foregroundMark x1="3256" y1="42110" x2="12093" y2="45684"/>
                        <a14:foregroundMark x1="56977" y1="97384" x2="50000" y2="78553"/>
                        <a14:foregroundMark x1="28837" y1="89276" x2="44070" y2="78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675" y="-547846"/>
            <a:ext cx="5603871" cy="7474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0" hasCustomPrompt="1"/>
          </p:nvPr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68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7" name="标题 26"/>
          <p:cNvSpPr>
            <a:spLocks noGrp="1"/>
          </p:cNvSpPr>
          <p:nvPr>
            <p:ph type="title" hasCustomPrompt="1"/>
          </p:nvPr>
        </p:nvSpPr>
        <p:spPr>
          <a:xfrm>
            <a:off x="1199442" y="3715742"/>
            <a:ext cx="4802467" cy="552357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ER </a:t>
            </a:r>
            <a:r>
              <a:rPr lang="en-US" altLang="zh-CN" dirty="0" err="1"/>
              <a:t>Digrarm</a:t>
            </a:r>
            <a:r>
              <a:rPr lang="en-US" altLang="zh-CN" dirty="0"/>
              <a:t> and NOSQL Schema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rcRect l="2853" t="6817" r="2825" b="23081"/>
          <a:stretch>
            <a:fillRect/>
          </a:stretch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char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1130300"/>
            <a:ext cx="12192000" cy="5357038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5" b="98344" l="3256" r="96628">
                        <a14:foregroundMark x1="35814" y1="56757" x2="48837" y2="68091"/>
                        <a14:foregroundMark x1="36512" y1="53880" x2="59767" y2="54228"/>
                        <a14:foregroundMark x1="50349" y1="32345" x2="48605" y2="39407"/>
                        <a14:foregroundMark x1="52326" y1="27812" x2="53953" y2="36879"/>
                        <a14:foregroundMark x1="55814" y1="29119" x2="55930" y2="36879"/>
                        <a14:foregroundMark x1="55930" y1="36966" x2="54884" y2="44115"/>
                        <a14:foregroundMark x1="48721" y1="30253" x2="39186" y2="32345"/>
                        <a14:foregroundMark x1="51395" y1="31125" x2="51628" y2="21970"/>
                        <a14:foregroundMark x1="46047" y1="30427" x2="46395" y2="12380"/>
                        <a14:foregroundMark x1="42791" y1="22755" x2="46279" y2="25981"/>
                        <a14:foregroundMark x1="41512" y1="22493" x2="42791" y2="22668"/>
                        <a14:foregroundMark x1="40930" y1="22232" x2="42442" y2="22232"/>
                        <a14:foregroundMark x1="53488" y1="22145" x2="58605" y2="14821"/>
                        <a14:foregroundMark x1="58721" y1="25545" x2="60116" y2="22755"/>
                        <a14:foregroundMark x1="60233" y1="22755" x2="62093" y2="21970"/>
                        <a14:foregroundMark x1="34767" y1="1395" x2="34419" y2="19878"/>
                        <a14:foregroundMark x1="31628" y1="12903" x2="30930" y2="16129"/>
                        <a14:foregroundMark x1="51163" y1="6452" x2="44535" y2="16303"/>
                        <a14:foregroundMark x1="93488" y1="24237" x2="77907" y2="31125"/>
                        <a14:foregroundMark x1="96744" y1="41935" x2="81279" y2="43592"/>
                        <a14:foregroundMark x1="5465" y1="25371" x2="15698" y2="35397"/>
                        <a14:foregroundMark x1="17442" y1="81430" x2="24419" y2="72101"/>
                        <a14:foregroundMark x1="17326" y1="74368" x2="33953" y2="75065"/>
                        <a14:foregroundMark x1="30465" y1="88492" x2="41977" y2="77158"/>
                        <a14:foregroundMark x1="39767" y1="96077" x2="50000" y2="80122"/>
                        <a14:foregroundMark x1="59767" y1="96687" x2="59070" y2="80994"/>
                        <a14:foregroundMark x1="45349" y1="95902" x2="50116" y2="78117"/>
                        <a14:foregroundMark x1="31512" y1="93810" x2="47674" y2="79512"/>
                        <a14:foregroundMark x1="23953" y1="83173" x2="37093" y2="76983"/>
                        <a14:foregroundMark x1="66395" y1="93287" x2="54302" y2="80820"/>
                        <a14:foregroundMark x1="69186" y1="89538" x2="59302" y2="79861"/>
                        <a14:foregroundMark x1="72907" y1="83435" x2="45930" y2="74542"/>
                        <a14:foregroundMark x1="81047" y1="80471" x2="53256" y2="74717"/>
                        <a14:foregroundMark x1="78953" y1="75065" x2="58372" y2="75065"/>
                        <a14:foregroundMark x1="80698" y1="81517" x2="22791" y2="71752"/>
                        <a14:foregroundMark x1="48488" y1="98344" x2="46977" y2="71927"/>
                        <a14:foregroundMark x1="3256" y1="42110" x2="12093" y2="45684"/>
                        <a14:foregroundMark x1="56977" y1="97384" x2="50000" y2="78553"/>
                        <a14:foregroundMark x1="28837" y1="89276" x2="44070" y2="78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675" y="-547846"/>
            <a:ext cx="5603871" cy="7474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rcRect l="2853" t="6817" r="2825" b="23081"/>
          <a:stretch>
            <a:fillRect/>
          </a:stretch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char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1130300"/>
            <a:ext cx="12192000" cy="5357038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5" b="98344" l="3256" r="96628">
                        <a14:foregroundMark x1="35814" y1="56757" x2="48837" y2="68091"/>
                        <a14:foregroundMark x1="36512" y1="53880" x2="59767" y2="54228"/>
                        <a14:foregroundMark x1="50349" y1="32345" x2="48605" y2="39407"/>
                        <a14:foregroundMark x1="52326" y1="27812" x2="53953" y2="36879"/>
                        <a14:foregroundMark x1="55814" y1="29119" x2="55930" y2="36879"/>
                        <a14:foregroundMark x1="55930" y1="36966" x2="54884" y2="44115"/>
                        <a14:foregroundMark x1="48721" y1="30253" x2="39186" y2="32345"/>
                        <a14:foregroundMark x1="51395" y1="31125" x2="51628" y2="21970"/>
                        <a14:foregroundMark x1="46047" y1="30427" x2="46395" y2="12380"/>
                        <a14:foregroundMark x1="42791" y1="22755" x2="46279" y2="25981"/>
                        <a14:foregroundMark x1="41512" y1="22493" x2="42791" y2="22668"/>
                        <a14:foregroundMark x1="40930" y1="22232" x2="42442" y2="22232"/>
                        <a14:foregroundMark x1="53488" y1="22145" x2="58605" y2="14821"/>
                        <a14:foregroundMark x1="58721" y1="25545" x2="60116" y2="22755"/>
                        <a14:foregroundMark x1="60233" y1="22755" x2="62093" y2="21970"/>
                        <a14:foregroundMark x1="34767" y1="1395" x2="34419" y2="19878"/>
                        <a14:foregroundMark x1="31628" y1="12903" x2="30930" y2="16129"/>
                        <a14:foregroundMark x1="51163" y1="6452" x2="44535" y2="16303"/>
                        <a14:foregroundMark x1="93488" y1="24237" x2="77907" y2="31125"/>
                        <a14:foregroundMark x1="96744" y1="41935" x2="81279" y2="43592"/>
                        <a14:foregroundMark x1="5465" y1="25371" x2="15698" y2="35397"/>
                        <a14:foregroundMark x1="17442" y1="81430" x2="24419" y2="72101"/>
                        <a14:foregroundMark x1="17326" y1="74368" x2="33953" y2="75065"/>
                        <a14:foregroundMark x1="30465" y1="88492" x2="41977" y2="77158"/>
                        <a14:foregroundMark x1="39767" y1="96077" x2="50000" y2="80122"/>
                        <a14:foregroundMark x1="59767" y1="96687" x2="59070" y2="80994"/>
                        <a14:foregroundMark x1="45349" y1="95902" x2="50116" y2="78117"/>
                        <a14:foregroundMark x1="31512" y1="93810" x2="47674" y2="79512"/>
                        <a14:foregroundMark x1="23953" y1="83173" x2="37093" y2="76983"/>
                        <a14:foregroundMark x1="66395" y1="93287" x2="54302" y2="80820"/>
                        <a14:foregroundMark x1="69186" y1="89538" x2="59302" y2="79861"/>
                        <a14:foregroundMark x1="72907" y1="83435" x2="45930" y2="74542"/>
                        <a14:foregroundMark x1="81047" y1="80471" x2="53256" y2="74717"/>
                        <a14:foregroundMark x1="78953" y1="75065" x2="58372" y2="75065"/>
                        <a14:foregroundMark x1="80698" y1="81517" x2="22791" y2="71752"/>
                        <a14:foregroundMark x1="48488" y1="98344" x2="46977" y2="71927"/>
                        <a14:foregroundMark x1="3256" y1="42110" x2="12093" y2="45684"/>
                        <a14:foregroundMark x1="56977" y1="97384" x2="50000" y2="78553"/>
                        <a14:foregroundMark x1="28837" y1="89276" x2="44070" y2="78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675" y="-547846"/>
            <a:ext cx="5603871" cy="7474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0" hasCustomPrompt="1"/>
          </p:nvPr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68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7" name="标题 26"/>
          <p:cNvSpPr>
            <a:spLocks noGrp="1"/>
          </p:cNvSpPr>
          <p:nvPr>
            <p:ph type="title" hasCustomPrompt="1"/>
          </p:nvPr>
        </p:nvSpPr>
        <p:spPr>
          <a:xfrm>
            <a:off x="1216480" y="3747051"/>
            <a:ext cx="4802467" cy="552357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Database Query Analysis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rcRect l="2853" t="6817" r="2825" b="23081"/>
          <a:stretch>
            <a:fillRect/>
          </a:stretch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729788" y="981328"/>
            <a:ext cx="10864850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9" y="395471"/>
            <a:ext cx="528210" cy="7014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rcRect l="2853" t="6817" r="2825" b="23081"/>
          <a:stretch>
            <a:fillRect/>
          </a:stretch>
        </p:blipFill>
        <p:spPr>
          <a:xfrm>
            <a:off x="10704722" y="491422"/>
            <a:ext cx="1174609" cy="365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492875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占位符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4" name="标题 1"/>
          <p:cNvSpPr txBox="1"/>
          <p:nvPr/>
        </p:nvSpPr>
        <p:spPr>
          <a:xfrm>
            <a:off x="1205345" y="2187081"/>
            <a:ext cx="10094026" cy="8337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bIns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800" b="1" u="none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effectLst/>
              </a:rPr>
              <a:t>Amazone Online Shopping Website Database</a:t>
            </a:r>
            <a:endParaRPr lang="en-US"/>
          </a:p>
        </p:txBody>
      </p:sp>
      <p:sp>
        <p:nvSpPr>
          <p:cNvPr id="45" name="文本占位符 21"/>
          <p:cNvSpPr txBox="1"/>
          <p:nvPr/>
        </p:nvSpPr>
        <p:spPr>
          <a:xfrm>
            <a:off x="3520595" y="3639187"/>
            <a:ext cx="5150803" cy="472252"/>
          </a:xfrm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Team 1</a:t>
            </a:r>
            <a:endParaRPr lang="zh-CN" altLang="en-US" dirty="0"/>
          </a:p>
        </p:txBody>
      </p:sp>
      <p:sp>
        <p:nvSpPr>
          <p:cNvPr id="46" name="文本占位符 21"/>
          <p:cNvSpPr txBox="1"/>
          <p:nvPr/>
        </p:nvSpPr>
        <p:spPr>
          <a:xfrm>
            <a:off x="8506273" y="4333394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Affan</a:t>
            </a:r>
            <a:r>
              <a:rPr lang="en-US" altLang="zh-CN" dirty="0"/>
              <a:t> Abid Imam</a:t>
            </a:r>
            <a:endParaRPr lang="zh-CN" altLang="en-US" dirty="0"/>
          </a:p>
        </p:txBody>
      </p:sp>
      <p:sp>
        <p:nvSpPr>
          <p:cNvPr id="47" name="文本占位符 21"/>
          <p:cNvSpPr txBox="1"/>
          <p:nvPr/>
        </p:nvSpPr>
        <p:spPr>
          <a:xfrm>
            <a:off x="8506272" y="4603873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Charlie George Unsworth</a:t>
            </a:r>
            <a:endParaRPr lang="zh-CN" altLang="en-US" dirty="0"/>
          </a:p>
        </p:txBody>
      </p:sp>
      <p:sp>
        <p:nvSpPr>
          <p:cNvPr id="48" name="文本占位符 21"/>
          <p:cNvSpPr txBox="1"/>
          <p:nvPr/>
        </p:nvSpPr>
        <p:spPr>
          <a:xfrm>
            <a:off x="8506271" y="5453877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Jiaqi Yao</a:t>
            </a:r>
            <a:endParaRPr lang="zh-CN" altLang="en-US" dirty="0"/>
          </a:p>
        </p:txBody>
      </p:sp>
      <p:sp>
        <p:nvSpPr>
          <p:cNvPr id="49" name="文本占位符 21"/>
          <p:cNvSpPr txBox="1"/>
          <p:nvPr/>
        </p:nvSpPr>
        <p:spPr>
          <a:xfrm>
            <a:off x="8512210" y="5159646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Poorva</a:t>
            </a:r>
            <a:r>
              <a:rPr lang="en-US" altLang="zh-CN" dirty="0"/>
              <a:t> Shashikant </a:t>
            </a:r>
            <a:r>
              <a:rPr lang="en-US" altLang="zh-CN" dirty="0" err="1"/>
              <a:t>Nimbalkar</a:t>
            </a:r>
            <a:endParaRPr lang="zh-CN" altLang="en-US" dirty="0"/>
          </a:p>
        </p:txBody>
      </p:sp>
      <p:sp>
        <p:nvSpPr>
          <p:cNvPr id="50" name="文本占位符 21"/>
          <p:cNvSpPr txBox="1"/>
          <p:nvPr/>
        </p:nvSpPr>
        <p:spPr>
          <a:xfrm>
            <a:off x="8512209" y="4865971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Menglei</a:t>
            </a:r>
            <a:r>
              <a:rPr lang="en-US" altLang="zh-CN" dirty="0"/>
              <a:t> Guo</a:t>
            </a:r>
            <a:endParaRPr lang="zh-CN" altLang="en-US" dirty="0"/>
          </a:p>
        </p:txBody>
      </p:sp>
      <p:sp>
        <p:nvSpPr>
          <p:cNvPr id="51" name="文本占位符 21"/>
          <p:cNvSpPr txBox="1"/>
          <p:nvPr/>
        </p:nvSpPr>
        <p:spPr>
          <a:xfrm>
            <a:off x="8512209" y="5731515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Leming Liu</a:t>
            </a:r>
            <a:endParaRPr lang="zh-CN" altLang="en-US" dirty="0"/>
          </a:p>
        </p:txBody>
      </p:sp>
      <p:sp>
        <p:nvSpPr>
          <p:cNvPr id="52" name="文本占位符 21"/>
          <p:cNvSpPr txBox="1"/>
          <p:nvPr/>
        </p:nvSpPr>
        <p:spPr>
          <a:xfrm>
            <a:off x="8518147" y="6009153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Silang Nimai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Ratings_collection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679" y="1313769"/>
            <a:ext cx="6096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Rating Ranges and Review Templates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</a:blip>
          <a:stretch>
            <a:fillRect/>
          </a:stretch>
        </p:blipFill>
        <p:spPr>
          <a:xfrm>
            <a:off x="294897" y="1652323"/>
            <a:ext cx="2351752" cy="2487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4679" y="4140072"/>
            <a:ext cx="6096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 conversion to star display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random review generation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94897" y="4724847"/>
            <a:ext cx="3203677" cy="17725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65694" y="1278620"/>
            <a:ext cx="6096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single rating record and use the main function to generate rating data for all customers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biLevel thresh="25000"/>
          </a:blip>
          <a:srcRect b="41842"/>
          <a:stretch>
            <a:fillRect/>
          </a:stretch>
        </p:blipFill>
        <p:spPr>
          <a:xfrm>
            <a:off x="5157801" y="1863395"/>
            <a:ext cx="3430862" cy="19361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887779" y="1847660"/>
            <a:ext cx="3009324" cy="26099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57801" y="4461011"/>
            <a:ext cx="6096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3.5.4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indexes to improve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efficiency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801" y="5184037"/>
            <a:ext cx="3934706" cy="1032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52"/>
          <p:cNvSpPr>
            <a:spLocks noGrp="1"/>
          </p:cNvSpPr>
          <p:nvPr>
            <p:ph type="body" sz="quarter" idx="10" hasCustomPrompt="1"/>
          </p:nvPr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68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9" name="标题 26"/>
          <p:cNvSpPr>
            <a:spLocks noGrp="1"/>
          </p:cNvSpPr>
          <p:nvPr>
            <p:ph type="title" hasCustomPrompt="1"/>
          </p:nvPr>
        </p:nvSpPr>
        <p:spPr>
          <a:xfrm>
            <a:off x="1216480" y="3747051"/>
            <a:ext cx="4802467" cy="552357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Database Query Analysis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649" y="637130"/>
            <a:ext cx="682957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Fresh Product Order Queries Design 1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483" y="1299171"/>
            <a:ext cx="6095306" cy="1187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Assign the store when a customer orders fresh products. Return products details and the information of the assigned store.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conditions set are: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customer_ID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20.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483" y="2939600"/>
            <a:ext cx="6095306" cy="13703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customers and their orders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stores with ordered products in stock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Associating product Information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closest store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Projecting final result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425" y="4531360"/>
            <a:ext cx="6096000" cy="273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4.1.3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4892675"/>
            <a:ext cx="4425950" cy="1123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0" y="1120775"/>
            <a:ext cx="4460875" cy="2985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0" y="4105275"/>
            <a:ext cx="481266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649" y="637130"/>
            <a:ext cx="682957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Fresh Product Order Queries Design 2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483" y="1299171"/>
            <a:ext cx="6095306" cy="1187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Assign the nearest active delivery partner after assigning the store. Return details of the partner.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conditions set are: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customer_ID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20; assigned_store_ID=5.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483" y="2939600"/>
            <a:ext cx="6095306" cy="13703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customers and their orders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location fields of the customer and the assigned store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Associating partners and find the nearest partner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nearest partner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Projecting final result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425" y="4531360"/>
            <a:ext cx="6096000" cy="273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4.2.3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5026660"/>
            <a:ext cx="43561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1110615"/>
            <a:ext cx="5782945" cy="2781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t="2876" r="32061" b="5075"/>
          <a:stretch>
            <a:fillRect/>
          </a:stretch>
        </p:blipFill>
        <p:spPr>
          <a:xfrm>
            <a:off x="6412230" y="3891915"/>
            <a:ext cx="5779770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649" y="637130"/>
            <a:ext cx="682957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Fresh Product Order Queries Design 3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4916805"/>
            <a:ext cx="4318000" cy="80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5483" y="1299171"/>
            <a:ext cx="6095306" cy="15532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Calculate the ETA(Estimated Time of Arrival) of the partner after assigning the store and the partner. Return the partner’s current location and ETA.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conditions set are: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customer_ID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20; assigned_store_ID=5;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assigned_partner_ID: 4.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483" y="2939600"/>
            <a:ext cx="6095306" cy="1187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customers and their orders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partner ID and lookup partner details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the partner location etc.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425" y="4531360"/>
            <a:ext cx="6096000" cy="273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4.3.3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-3212" t="3046" r="47806" b="-3046"/>
          <a:stretch>
            <a:fillRect/>
          </a:stretch>
        </p:blipFill>
        <p:spPr>
          <a:xfrm>
            <a:off x="7440930" y="1137920"/>
            <a:ext cx="4746625" cy="2645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7478"/>
          <a:stretch>
            <a:fillRect/>
          </a:stretch>
        </p:blipFill>
        <p:spPr>
          <a:xfrm>
            <a:off x="7714615" y="3695700"/>
            <a:ext cx="4477385" cy="28238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682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Customer Purchase Product Queries Design 1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83" y="1299171"/>
            <a:ext cx="6095306" cy="152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search for the most expensive product within a specific price range among a fixed category of goods, displaying its current inventory status.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set are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“book”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price_range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(150, 200)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quantity_to_buy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83" y="2939600"/>
            <a:ext cx="6095306" cy="1370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Product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Current Inventory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Cart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Purchase History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Inventory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1899"/>
          <a:stretch>
            <a:fillRect/>
          </a:stretch>
        </p:blipFill>
        <p:spPr>
          <a:xfrm>
            <a:off x="5205530" y="3140576"/>
            <a:ext cx="3016971" cy="3347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01" y="1117687"/>
            <a:ext cx="3969499" cy="53704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4679" y="4493123"/>
            <a:ext cx="6095306" cy="27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83" y="4956591"/>
            <a:ext cx="4920147" cy="8668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7154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Customer Purchase Product Queries Design 2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875" y="1256050"/>
            <a:ext cx="6095306" cy="153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checks the current shopping cart contents and remove the lowest-priced item. A new order is then created based on the remaining items in the shopping cart, and payment is processed.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set are: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5, remove lowest-priced item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21" y="4551871"/>
            <a:ext cx="4676739" cy="19367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679" y="2637359"/>
            <a:ext cx="6095306" cy="173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Shopping Cart Contents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Lowest-Priced Item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Shopping Cart Total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Order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the Order in the Database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Customer Document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Inventory Levels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875" y="4314645"/>
            <a:ext cx="6095306" cy="27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260" y="4018668"/>
            <a:ext cx="3951079" cy="24699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535" y="1115218"/>
            <a:ext cx="3352465" cy="53733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086" y="1671564"/>
            <a:ext cx="2687253" cy="2359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7"/>
          <p:cNvSpPr txBox="1"/>
          <p:nvPr/>
        </p:nvSpPr>
        <p:spPr>
          <a:xfrm>
            <a:off x="1554624" y="4605784"/>
            <a:ext cx="6033191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7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zh-CN" dirty="0"/>
              <a:t>ER Digrarm and NOSQL Schema </a:t>
            </a:r>
            <a:endParaRPr lang="de-DE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7"/>
          <p:cNvSpPr txBox="1"/>
          <p:nvPr/>
        </p:nvSpPr>
        <p:spPr>
          <a:xfrm>
            <a:off x="1607718" y="2775814"/>
            <a:ext cx="5269886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Members and Sub-tasks Assigned</a:t>
            </a:r>
            <a:endParaRPr lang="zh-CN" altLang="en-US" dirty="0"/>
          </a:p>
        </p:txBody>
      </p:sp>
      <p:sp>
        <p:nvSpPr>
          <p:cNvPr id="15" name="文本占位符 17"/>
          <p:cNvSpPr txBox="1"/>
          <p:nvPr/>
        </p:nvSpPr>
        <p:spPr>
          <a:xfrm>
            <a:off x="1558810" y="2067602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01 </a:t>
            </a:r>
            <a:endParaRPr lang="zh-CN" altLang="en-US" dirty="0"/>
          </a:p>
        </p:txBody>
      </p:sp>
      <p:sp>
        <p:nvSpPr>
          <p:cNvPr id="17" name="文本占位符 17"/>
          <p:cNvSpPr txBox="1"/>
          <p:nvPr/>
        </p:nvSpPr>
        <p:spPr>
          <a:xfrm>
            <a:off x="1558810" y="3887493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4400" b="1" kern="1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02 </a:t>
            </a:r>
            <a:endParaRPr lang="zh-CN" altLang="en-US"/>
          </a:p>
        </p:txBody>
      </p:sp>
      <p:sp>
        <p:nvSpPr>
          <p:cNvPr id="18" name="文本占位符 17"/>
          <p:cNvSpPr txBox="1"/>
          <p:nvPr/>
        </p:nvSpPr>
        <p:spPr>
          <a:xfrm>
            <a:off x="7200511" y="2782523"/>
            <a:ext cx="472874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Database Design</a:t>
            </a:r>
            <a:endParaRPr lang="zh-CN" altLang="en-US" dirty="0"/>
          </a:p>
        </p:txBody>
      </p:sp>
      <p:sp>
        <p:nvSpPr>
          <p:cNvPr id="19" name="文本占位符 17"/>
          <p:cNvSpPr txBox="1"/>
          <p:nvPr/>
        </p:nvSpPr>
        <p:spPr>
          <a:xfrm>
            <a:off x="7196765" y="2060893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03 </a:t>
            </a:r>
            <a:endParaRPr lang="zh-CN" altLang="en-US" dirty="0"/>
          </a:p>
        </p:txBody>
      </p:sp>
      <p:sp>
        <p:nvSpPr>
          <p:cNvPr id="20" name="文本占位符 17"/>
          <p:cNvSpPr txBox="1"/>
          <p:nvPr/>
        </p:nvSpPr>
        <p:spPr>
          <a:xfrm>
            <a:off x="7200511" y="4615378"/>
            <a:ext cx="472874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Database Query Analysis</a:t>
            </a:r>
            <a:endParaRPr lang="zh-CN" altLang="en-US" dirty="0"/>
          </a:p>
        </p:txBody>
      </p:sp>
      <p:sp>
        <p:nvSpPr>
          <p:cNvPr id="21" name="文本占位符 17"/>
          <p:cNvSpPr txBox="1"/>
          <p:nvPr/>
        </p:nvSpPr>
        <p:spPr>
          <a:xfrm>
            <a:off x="7196765" y="3905108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04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68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4.10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fr-FR" altLang="zh-CN" sz="2000" b="1" dirty="0">
                <a:solidFill>
                  <a:schemeClr val="bg1"/>
                </a:solidFill>
              </a:rPr>
              <a:t>Recommendation System’s Query Design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83" y="1299171"/>
            <a:ext cx="6095306" cy="153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4.10.1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 system based on user behavior data, which generates personalized recommendations by analyzing the user's browsing history, purchase history and other data.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set are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to 15 recent records, uses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current_time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day_ago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recent data, limits recommendations to top 5 products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483" y="2991780"/>
            <a:ext cx="6095306" cy="2101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4.10.2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recommendation aggregation pipeline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browsing and purchase history in parallel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visualize customer 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browsing_history_data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purchase_history_data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browsing_timeline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final product recommendations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detailed report for a customer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performance for a customer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2266" y="1141580"/>
            <a:ext cx="4779734" cy="53557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0" y="5267457"/>
            <a:ext cx="7234899" cy="10897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6"/>
          <p:cNvSpPr>
            <a:spLocks noGrp="1"/>
          </p:cNvSpPr>
          <p:nvPr>
            <p:ph type="title" idx="4294967295"/>
          </p:nvPr>
        </p:nvSpPr>
        <p:spPr>
          <a:xfrm>
            <a:off x="1200150" y="3580652"/>
            <a:ext cx="4802188" cy="552450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Members and </a:t>
            </a:r>
            <a:br>
              <a:rPr lang="en-US" altLang="zh-CN" dirty="0"/>
            </a:br>
            <a:r>
              <a:rPr lang="en-US" altLang="zh-CN" dirty="0"/>
              <a:t>Sub-tasks Assigned</a:t>
            </a:r>
            <a:endParaRPr lang="zh-CN" altLang="en-US" dirty="0"/>
          </a:p>
        </p:txBody>
      </p:sp>
      <p:sp>
        <p:nvSpPr>
          <p:cNvPr id="27" name="文本占位符 52"/>
          <p:cNvSpPr txBox="1"/>
          <p:nvPr/>
        </p:nvSpPr>
        <p:spPr>
          <a:xfrm>
            <a:off x="1759961" y="2095460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800" kern="12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Members and Sub-tasks Assigned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2242" y="1905225"/>
          <a:ext cx="9955162" cy="364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707"/>
                <a:gridCol w="6311455"/>
              </a:tblGrid>
              <a:tr h="536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zh-CN" alt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Sub-tasks</a:t>
                      </a:r>
                      <a:endParaRPr lang="zh-CN" alt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686" marR="84686" marT="42343" marB="42343"/>
                </a:tc>
              </a:tr>
              <a:tr h="47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Affan</a:t>
                      </a:r>
                      <a:r>
                        <a:rPr lang="en-US" altLang="zh-CN" sz="1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Abid Imam</a:t>
                      </a:r>
                      <a:endParaRPr lang="zh-CN" altLang="en-US" sz="1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4686" marR="84686" marT="42343" marB="42343"/>
                </a:tc>
              </a:tr>
              <a:tr h="4306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Charlie</a:t>
                      </a: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George </a:t>
                      </a:r>
                      <a:r>
                        <a:rPr lang="en-US" altLang="zh-CN" sz="19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Unsworth</a:t>
                      </a:r>
                      <a:endParaRPr lang="zh-CN" altLang="en-US" sz="19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4686" marR="84686" marT="42343" marB="42343"/>
                </a:tc>
              </a:tr>
              <a:tr h="448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Menglei</a:t>
                      </a: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Guo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ER </a:t>
                      </a:r>
                      <a:r>
                        <a:rPr lang="en-US" altLang="zh-CN" sz="1400" dirty="0" err="1"/>
                        <a:t>Dirgrarm</a:t>
                      </a:r>
                      <a:r>
                        <a:rPr lang="en-US" altLang="zh-CN" sz="1400" dirty="0"/>
                        <a:t>; 2 Customer Purchase Product Queries Design; 1 Customer </a:t>
                      </a:r>
                      <a:r>
                        <a:rPr lang="en-US" altLang="zh-CN" sz="1400" dirty="0" err="1"/>
                        <a:t>RecommendationSystem</a:t>
                      </a:r>
                      <a:r>
                        <a:rPr lang="en-US" altLang="zh-CN" sz="1400" dirty="0"/>
                        <a:t> Query Design</a:t>
                      </a:r>
                      <a:endParaRPr lang="zh-CN" altLang="en-US" sz="1400" dirty="0"/>
                    </a:p>
                  </a:txBody>
                  <a:tcPr marL="84686" marR="84686" marT="42343" marB="42343"/>
                </a:tc>
              </a:tr>
              <a:tr h="412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Poorva</a:t>
                      </a: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Shashikant </a:t>
                      </a:r>
                      <a:r>
                        <a:rPr lang="en-US" altLang="zh-CN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Nimbalkar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4686" marR="84686" marT="42343" marB="42343"/>
                </a:tc>
              </a:tr>
              <a:tr h="424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Jiaqi Yao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ym typeface="+mn-ea"/>
                        </a:rPr>
                        <a:t>3 Fresh Product Order Queries Design</a:t>
                      </a:r>
                      <a:endParaRPr lang="en-US" altLang="zh-CN" sz="1400" dirty="0" err="1"/>
                    </a:p>
                  </a:txBody>
                  <a:tcPr marL="84686" marR="84686" marT="42343" marB="42343"/>
                </a:tc>
              </a:tr>
              <a:tr h="4365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Leming Liu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4686" marR="84686" marT="42343" marB="42343"/>
                </a:tc>
              </a:tr>
              <a:tr h="412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Silang Nimai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4686" marR="84686" marT="42343" marB="42343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52"/>
          <p:cNvSpPr txBox="1"/>
          <p:nvPr/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800" kern="12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标题 26"/>
          <p:cNvSpPr txBox="1"/>
          <p:nvPr/>
        </p:nvSpPr>
        <p:spPr>
          <a:xfrm>
            <a:off x="1199442" y="3715742"/>
            <a:ext cx="4802467" cy="552357"/>
          </a:xfrm>
        </p:spPr>
        <p:txBody>
          <a:bodyPr l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ER Digrarm and NOSQL Schema 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0" b="1440"/>
          <a:stretch>
            <a:fillRect/>
          </a:stretch>
        </p:blipFill>
        <p:spPr>
          <a:xfrm>
            <a:off x="1025605" y="1359799"/>
            <a:ext cx="10140789" cy="51412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de-D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Digrarm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9839" y="1175133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1" dirty="0">
                <a:effectLst/>
              </a:rPr>
              <a:t>Amazone online shopping website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de-D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Schema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2"/>
          <p:cNvSpPr>
            <a:spLocks noGrp="1"/>
          </p:cNvSpPr>
          <p:nvPr>
            <p:ph type="body" sz="quarter" idx="10" hasCustomPrompt="1"/>
          </p:nvPr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68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标题 26"/>
          <p:cNvSpPr>
            <a:spLocks noGrp="1"/>
          </p:cNvSpPr>
          <p:nvPr>
            <p:ph type="title" hasCustomPrompt="1"/>
          </p:nvPr>
        </p:nvSpPr>
        <p:spPr>
          <a:xfrm>
            <a:off x="1205121" y="3931563"/>
            <a:ext cx="4802467" cy="552357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Database Design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2_OfficePLUS">
  <a:themeElements>
    <a:clrScheme name="自定义 2">
      <a:dk1>
        <a:sysClr val="windowText" lastClr="000000"/>
      </a:dk1>
      <a:lt1>
        <a:sysClr val="window" lastClr="FFFFFF"/>
      </a:lt1>
      <a:dk2>
        <a:srgbClr val="311631"/>
      </a:dk2>
      <a:lt2>
        <a:srgbClr val="EAE5EB"/>
      </a:lt2>
      <a:accent1>
        <a:srgbClr val="482CBC"/>
      </a:accent1>
      <a:accent2>
        <a:srgbClr val="582284"/>
      </a:accent2>
      <a:accent3>
        <a:srgbClr val="6D1D6B"/>
      </a:accent3>
      <a:accent4>
        <a:srgbClr val="463F90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4005</Words>
  <Application>WPS 演示</Application>
  <PresentationFormat>宽屏</PresentationFormat>
  <Paragraphs>247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Microsoft YaHei UI</vt:lpstr>
      <vt:lpstr>Arial Black</vt:lpstr>
      <vt:lpstr>Impact</vt:lpstr>
      <vt:lpstr>Century Gothic</vt:lpstr>
      <vt:lpstr>微软雅黑</vt:lpstr>
      <vt:lpstr>Arial Unicode MS</vt:lpstr>
      <vt:lpstr>Calibri</vt:lpstr>
      <vt:lpstr>2_OfficePLUS</vt:lpstr>
      <vt:lpstr>PowerPoint 演示文稿</vt:lpstr>
      <vt:lpstr>PowerPoint 演示文稿</vt:lpstr>
      <vt:lpstr>Members and  Sub-tasks Assigned</vt:lpstr>
      <vt:lpstr>PowerPoint 演示文稿</vt:lpstr>
      <vt:lpstr>PowerPoint 演示文稿</vt:lpstr>
      <vt:lpstr>PowerPoint 演示文稿</vt:lpstr>
      <vt:lpstr>PowerPoint 演示文稿</vt:lpstr>
      <vt:lpstr>Database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Database Query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志浩 王</dc:creator>
  <cp:lastModifiedBy>面包</cp:lastModifiedBy>
  <cp:revision>450</cp:revision>
  <dcterms:created xsi:type="dcterms:W3CDTF">2018-12-20T13:10:00Z</dcterms:created>
  <dcterms:modified xsi:type="dcterms:W3CDTF">2025-01-06T09:10:10Z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2019-04-12T02:32:11.3712254Z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33fb340e-0a7b-4f47-a53e-1f796744a0fc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E34A1F4DAFB2432DA3C8ABF5CBD08674_13</vt:lpwstr>
  </property>
  <property fmtid="{D5CDD505-2E9C-101B-9397-08002B2CF9AE}" pid="12" name="KSOProductBuildVer">
    <vt:lpwstr>2052-12.1.0.19770</vt:lpwstr>
  </property>
</Properties>
</file>