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60" r:id="rId4"/>
    <p:sldId id="280" r:id="rId5"/>
    <p:sldId id="287" r:id="rId6"/>
    <p:sldId id="293" r:id="rId7"/>
    <p:sldId id="288" r:id="rId8"/>
    <p:sldId id="271" r:id="rId9"/>
    <p:sldId id="274" r:id="rId10"/>
    <p:sldId id="270" r:id="rId11"/>
    <p:sldId id="261" r:id="rId12"/>
    <p:sldId id="262" r:id="rId13"/>
    <p:sldId id="277" r:id="rId14"/>
    <p:sldId id="266" r:id="rId15"/>
    <p:sldId id="282" r:id="rId16"/>
    <p:sldId id="290"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267" r:id="rId33"/>
    <p:sldId id="285" r:id="rId34"/>
    <p:sldId id="286" r:id="rId35"/>
    <p:sldId id="268" r:id="rId36"/>
    <p:sldId id="276" r:id="rId37"/>
    <p:sldId id="275" r:id="rId38"/>
    <p:sldId id="269" r:id="rId39"/>
    <p:sldId id="284" r:id="rId40"/>
    <p:sldId id="279" r:id="rId41"/>
    <p:sldId id="264" r:id="rId42"/>
    <p:sldId id="273" r:id="rId43"/>
    <p:sldId id="263" r:id="rId44"/>
    <p:sldId id="278" r:id="rId45"/>
    <p:sldId id="2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94660"/>
  </p:normalViewPr>
  <p:slideViewPr>
    <p:cSldViewPr>
      <p:cViewPr>
        <p:scale>
          <a:sx n="75" d="100"/>
          <a:sy n="75" d="100"/>
        </p:scale>
        <p:origin x="-11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7E404C-1846-41C4-9A9A-246EEF443554}" type="datetimeFigureOut">
              <a:rPr lang="en-US" smtClean="0"/>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34891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E404C-1846-41C4-9A9A-246EEF443554}" type="datetimeFigureOut">
              <a:rPr lang="en-US" smtClean="0"/>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142992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E404C-1846-41C4-9A9A-246EEF443554}" type="datetimeFigureOut">
              <a:rPr lang="en-US" smtClean="0"/>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49361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E404C-1846-41C4-9A9A-246EEF443554}" type="datetimeFigureOut">
              <a:rPr lang="en-US" smtClean="0"/>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122769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7E404C-1846-41C4-9A9A-246EEF443554}" type="datetimeFigureOut">
              <a:rPr lang="en-US" smtClean="0"/>
              <a:t>8/16/2014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44910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7E404C-1846-41C4-9A9A-246EEF443554}" type="datetimeFigureOut">
              <a:rPr lang="en-US" smtClean="0"/>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179801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7E404C-1846-41C4-9A9A-246EEF443554}" type="datetimeFigureOut">
              <a:rPr lang="en-US" smtClean="0"/>
              <a:t>8/16/2014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423683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E404C-1846-41C4-9A9A-246EEF443554}" type="datetimeFigureOut">
              <a:rPr lang="en-US" smtClean="0"/>
              <a:t>8/16/2014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38201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E404C-1846-41C4-9A9A-246EEF443554}" type="datetimeFigureOut">
              <a:rPr lang="en-US" smtClean="0"/>
              <a:t>8/16/2014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297823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E404C-1846-41C4-9A9A-246EEF443554}" type="datetimeFigureOut">
              <a:rPr lang="en-US" smtClean="0"/>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301085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E404C-1846-41C4-9A9A-246EEF443554}" type="datetimeFigureOut">
              <a:rPr lang="en-US" smtClean="0"/>
              <a:t>8/16/2014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49269-6826-421A-A9A3-B7588A740A73}" type="slidenum">
              <a:rPr lang="en-US" smtClean="0"/>
              <a:t>‹#›</a:t>
            </a:fld>
            <a:endParaRPr lang="en-US"/>
          </a:p>
        </p:txBody>
      </p:sp>
    </p:spTree>
    <p:extLst>
      <p:ext uri="{BB962C8B-B14F-4D97-AF65-F5344CB8AC3E}">
        <p14:creationId xmlns:p14="http://schemas.microsoft.com/office/powerpoint/2010/main" val="275331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E404C-1846-41C4-9A9A-246EEF443554}" type="datetimeFigureOut">
              <a:rPr lang="en-US" smtClean="0"/>
              <a:t>8/16/2014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49269-6826-421A-A9A3-B7588A740A73}" type="slidenum">
              <a:rPr lang="en-US" smtClean="0"/>
              <a:t>‹#›</a:t>
            </a:fld>
            <a:endParaRPr lang="en-US"/>
          </a:p>
        </p:txBody>
      </p:sp>
    </p:spTree>
    <p:extLst>
      <p:ext uri="{BB962C8B-B14F-4D97-AF65-F5344CB8AC3E}">
        <p14:creationId xmlns:p14="http://schemas.microsoft.com/office/powerpoint/2010/main" val="5608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unity.rapid7.com/community/metasploit/blog/2013/08/07/heres-that-fbi-firefox-exploit-for-you-cve-2013-1690" TargetMode="External"/><Relationship Id="rId2" Type="http://schemas.openxmlformats.org/officeDocument/2006/relationships/hyperlink" Target="https://cure53.de/pentest-report_onion-browser.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rug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rac.torproject.org/projects/tor/wiki/doc/AChildsGardenOfPluggableTranspor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mpostor.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ists.torproject.org/pipermail/tor-talk/2008-November/015471.html" TargetMode="External"/><Relationship Id="rId2" Type="http://schemas.openxmlformats.org/officeDocument/2006/relationships/hyperlink" Target="https://gitweb.torproject.org/torspec.git/blob_plain/HEAD:/dir-spec.txt" TargetMode="External"/><Relationship Id="rId1" Type="http://schemas.openxmlformats.org/officeDocument/2006/relationships/slideLayout" Target="../slideLayouts/slideLayout2.xml"/><Relationship Id="rId4" Type="http://schemas.openxmlformats.org/officeDocument/2006/relationships/hyperlink" Target="https://impostor.io/snort_vrt.j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www.ietf.org/rfc/rfc1035.tx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impostor.io/snort_et.j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web.torproject.org/torspec.git/blob_plain/HEAD:/proposals/195-TLS-normalization-for-024.txt" TargetMode="External"/><Relationship Id="rId2" Type="http://schemas.openxmlformats.org/officeDocument/2006/relationships/hyperlink" Target="https://github.com/sethhall/bro-junk-drawer/blob/master/detect-tor.bro" TargetMode="External"/><Relationship Id="rId1" Type="http://schemas.openxmlformats.org/officeDocument/2006/relationships/slideLayout" Target="../slideLayouts/slideLayout2.xml"/><Relationship Id="rId4" Type="http://schemas.openxmlformats.org/officeDocument/2006/relationships/hyperlink" Target="https://impostor.io/bro.js"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media.blackhat.com/us-13/us-13-Grossman-Million-Browser-Botnet.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xhr.spec.whatwg.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orproject.org/projects/torbrowser/design/#fingerprinting-linkability" TargetMode="External"/><Relationship Id="rId2" Type="http://schemas.openxmlformats.org/officeDocument/2006/relationships/hyperlink" Target="https://tails.boum.org/contribute/design/Time_syncing/" TargetMode="External"/><Relationship Id="rId1" Type="http://schemas.openxmlformats.org/officeDocument/2006/relationships/slideLayout" Target="../slideLayouts/slideLayout2.xml"/><Relationship Id="rId4" Type="http://schemas.openxmlformats.org/officeDocument/2006/relationships/hyperlink" Target="https://gitweb.torproject.org/torspec.git/blob_plain/HEAD:/tor-spec.tx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impostor.i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torproject.org/donate/donate" TargetMode="External"/><Relationship Id="rId2" Type="http://schemas.openxmlformats.org/officeDocument/2006/relationships/hyperlink" Target="https://impostor.i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grugq.github.io/blog/2013/12/01/yardbirds-effective-usenet-tradecraf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impostor.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impostor.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orproject.org/download/downloa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b="1" dirty="0" smtClean="0"/>
              <a:t>Impostor</a:t>
            </a:r>
            <a:r>
              <a:rPr lang="en-US" dirty="0" smtClean="0"/>
              <a:t/>
            </a:r>
            <a:br>
              <a:rPr lang="en-US" dirty="0" smtClean="0"/>
            </a:br>
            <a:r>
              <a:rPr lang="en-US" sz="3100" dirty="0" smtClean="0">
                <a:solidFill>
                  <a:schemeClr val="tx1">
                    <a:lumMod val="50000"/>
                    <a:lumOff val="50000"/>
                  </a:schemeClr>
                </a:solidFill>
              </a:rPr>
              <a:t>Polluting Tor Metadata</a:t>
            </a:r>
            <a:endParaRPr lang="en-US" sz="3100" dirty="0">
              <a:solidFill>
                <a:schemeClr val="tx1">
                  <a:lumMod val="50000"/>
                  <a:lumOff val="50000"/>
                </a:schemeClr>
              </a:solidFill>
            </a:endParaRPr>
          </a:p>
        </p:txBody>
      </p:sp>
      <p:sp>
        <p:nvSpPr>
          <p:cNvPr id="5" name="Title 1"/>
          <p:cNvSpPr txBox="1">
            <a:spLocks/>
          </p:cNvSpPr>
          <p:nvPr/>
        </p:nvSpPr>
        <p:spPr>
          <a:xfrm>
            <a:off x="685800" y="43973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chemeClr val="tx1">
                    <a:lumMod val="50000"/>
                    <a:lumOff val="50000"/>
                  </a:schemeClr>
                </a:solidFill>
              </a:rPr>
              <a:t>Mike Larsen</a:t>
            </a:r>
          </a:p>
          <a:p>
            <a:pPr algn="l"/>
            <a:r>
              <a:rPr lang="en-US" sz="3200" dirty="0" smtClean="0">
                <a:solidFill>
                  <a:schemeClr val="tx1">
                    <a:lumMod val="50000"/>
                    <a:lumOff val="50000"/>
                  </a:schemeClr>
                </a:solidFill>
              </a:rPr>
              <a:t>Charlie Vedaa</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324763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impact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AFFIDAVIT OF SPECIAL AGENT THOMAS M. DALTON 835 </a:t>
            </a:r>
            <a:r>
              <a:rPr lang="en-US" dirty="0" smtClean="0"/>
              <a:t>1682</a:t>
            </a:r>
            <a:r>
              <a:rPr lang="en-US" dirty="0"/>
              <a:t> </a:t>
            </a:r>
            <a:r>
              <a:rPr lang="en-US" dirty="0" smtClean="0"/>
              <a:t>(Harvard bomb threat case)</a:t>
            </a:r>
          </a:p>
          <a:p>
            <a:pPr lvl="1"/>
            <a:r>
              <a:rPr lang="en-US" dirty="0" smtClean="0"/>
              <a:t>December 16 2013 ~08:30 – Harvard officials receive bomb threat via email</a:t>
            </a:r>
          </a:p>
          <a:p>
            <a:pPr lvl="1"/>
            <a:r>
              <a:rPr lang="en-US" dirty="0"/>
              <a:t>“Specifically, Harvard received </a:t>
            </a:r>
            <a:r>
              <a:rPr lang="en-US" dirty="0" smtClean="0"/>
              <a:t>the e-mail </a:t>
            </a:r>
            <a:r>
              <a:rPr lang="en-US" dirty="0"/>
              <a:t>messages from a service called Guerrilla Mail, an Internet application that </a:t>
            </a:r>
            <a:r>
              <a:rPr lang="en-US" dirty="0" smtClean="0"/>
              <a:t>creates temporary </a:t>
            </a:r>
            <a:r>
              <a:rPr lang="en-US" dirty="0"/>
              <a:t>and anonymous e-mail addresses available free of charge. Further </a:t>
            </a:r>
            <a:r>
              <a:rPr lang="en-US" dirty="0" smtClean="0"/>
              <a:t>investigation yielded </a:t>
            </a:r>
            <a:r>
              <a:rPr lang="en-US" dirty="0"/>
              <a:t>information that the person who sent the e-mail messages accessed Guerrilla Mail </a:t>
            </a:r>
            <a:r>
              <a:rPr lang="en-US" dirty="0" smtClean="0"/>
              <a:t>by using </a:t>
            </a:r>
            <a:r>
              <a:rPr lang="en-US" dirty="0"/>
              <a:t>a product called </a:t>
            </a:r>
            <a:r>
              <a:rPr lang="en-US" dirty="0" smtClean="0"/>
              <a:t>TOR [sic]”</a:t>
            </a:r>
          </a:p>
          <a:p>
            <a:pPr lvl="1"/>
            <a:r>
              <a:rPr lang="en-US" dirty="0" smtClean="0"/>
              <a:t>“</a:t>
            </a:r>
            <a:r>
              <a:rPr lang="en-US" dirty="0"/>
              <a:t>Harvard University was able to determine that, in the several hours leading up to </a:t>
            </a:r>
            <a:r>
              <a:rPr lang="en-US" dirty="0" smtClean="0"/>
              <a:t>the receipt </a:t>
            </a:r>
            <a:r>
              <a:rPr lang="en-US" dirty="0"/>
              <a:t>of the e-mail messages described above, </a:t>
            </a:r>
            <a:r>
              <a:rPr lang="en-US" dirty="0" smtClean="0"/>
              <a:t>[kid] </a:t>
            </a:r>
            <a:r>
              <a:rPr lang="en-US" dirty="0"/>
              <a:t>accessed TOR using </a:t>
            </a:r>
            <a:r>
              <a:rPr lang="en-US" dirty="0" smtClean="0"/>
              <a:t>Harvard’s wireless </a:t>
            </a:r>
            <a:r>
              <a:rPr lang="en-US" dirty="0"/>
              <a:t>network.”</a:t>
            </a:r>
            <a:endParaRPr lang="en-US" dirty="0" smtClean="0"/>
          </a:p>
        </p:txBody>
      </p:sp>
    </p:spTree>
    <p:extLst>
      <p:ext uri="{BB962C8B-B14F-4D97-AF65-F5344CB8AC3E}">
        <p14:creationId xmlns:p14="http://schemas.microsoft.com/office/powerpoint/2010/main" val="971387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is Tor safe?</a:t>
            </a:r>
            <a:endParaRPr lang="en-US" dirty="0"/>
          </a:p>
        </p:txBody>
      </p:sp>
      <p:sp>
        <p:nvSpPr>
          <p:cNvPr id="3" name="Content Placeholder 2"/>
          <p:cNvSpPr>
            <a:spLocks noGrp="1"/>
          </p:cNvSpPr>
          <p:nvPr>
            <p:ph idx="1"/>
          </p:nvPr>
        </p:nvSpPr>
        <p:spPr>
          <a:xfrm>
            <a:off x="457200" y="6096000"/>
            <a:ext cx="8229600" cy="533400"/>
          </a:xfrm>
        </p:spPr>
        <p:txBody>
          <a:bodyPr>
            <a:normAutofit/>
          </a:bodyPr>
          <a:lstStyle/>
          <a:p>
            <a:pPr marL="0" indent="0">
              <a:buNone/>
            </a:pPr>
            <a:r>
              <a:rPr lang="en-US" sz="2800" dirty="0" smtClean="0"/>
              <a:t>@</a:t>
            </a:r>
            <a:r>
              <a:rPr lang="en-US" sz="2800" dirty="0" err="1" smtClean="0"/>
              <a:t>runasand</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447800"/>
            <a:ext cx="80676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190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other considerations</a:t>
            </a:r>
            <a:endParaRPr lang="en-US" dirty="0"/>
          </a:p>
        </p:txBody>
      </p:sp>
      <p:sp>
        <p:nvSpPr>
          <p:cNvPr id="3" name="Content Placeholder 2"/>
          <p:cNvSpPr>
            <a:spLocks noGrp="1"/>
          </p:cNvSpPr>
          <p:nvPr>
            <p:ph idx="1"/>
          </p:nvPr>
        </p:nvSpPr>
        <p:spPr/>
        <p:txBody>
          <a:bodyPr>
            <a:normAutofit fontScale="92500"/>
          </a:bodyPr>
          <a:lstStyle/>
          <a:p>
            <a:r>
              <a:rPr lang="en-US" dirty="0" smtClean="0"/>
              <a:t>implementations</a:t>
            </a:r>
          </a:p>
          <a:p>
            <a:pPr lvl="1"/>
            <a:r>
              <a:rPr lang="en-US" dirty="0" smtClean="0"/>
              <a:t>Onion Browser</a:t>
            </a:r>
            <a:br>
              <a:rPr lang="en-US" dirty="0" smtClean="0"/>
            </a:br>
            <a:r>
              <a:rPr lang="en-US" dirty="0" smtClean="0">
                <a:hlinkClick r:id="rId2"/>
              </a:rPr>
              <a:t>https</a:t>
            </a:r>
            <a:r>
              <a:rPr lang="en-US" dirty="0">
                <a:hlinkClick r:id="rId2"/>
              </a:rPr>
              <a:t>://</a:t>
            </a:r>
            <a:r>
              <a:rPr lang="en-US" dirty="0" smtClean="0">
                <a:hlinkClick r:id="rId2"/>
              </a:rPr>
              <a:t>cure53.de/pentest-report_onion-browser.pdf</a:t>
            </a:r>
            <a:r>
              <a:rPr lang="en-US" dirty="0" smtClean="0"/>
              <a:t/>
            </a:r>
            <a:br>
              <a:rPr lang="en-US" dirty="0" smtClean="0"/>
            </a:br>
            <a:r>
              <a:rPr lang="en-US" dirty="0" smtClean="0"/>
              <a:t>(@</a:t>
            </a:r>
            <a:r>
              <a:rPr lang="en-US" dirty="0"/>
              <a:t>0x6D6172696F, @7a_, @</a:t>
            </a:r>
            <a:r>
              <a:rPr lang="en-US" dirty="0" err="1"/>
              <a:t>insertScript</a:t>
            </a:r>
            <a:r>
              <a:rPr lang="en-US" dirty="0"/>
              <a:t>)</a:t>
            </a:r>
          </a:p>
          <a:p>
            <a:r>
              <a:rPr lang="en-US" dirty="0" smtClean="0"/>
              <a:t>endpoints</a:t>
            </a:r>
          </a:p>
          <a:p>
            <a:pPr lvl="1"/>
            <a:r>
              <a:rPr lang="en-US" dirty="0"/>
              <a:t>CVE-2013-1690</a:t>
            </a:r>
            <a:br>
              <a:rPr lang="en-US" dirty="0"/>
            </a:br>
            <a:r>
              <a:rPr lang="en-US" dirty="0">
                <a:hlinkClick r:id="rId3"/>
              </a:rPr>
              <a:t>https://</a:t>
            </a:r>
            <a:r>
              <a:rPr lang="en-US" dirty="0" smtClean="0">
                <a:hlinkClick r:id="rId3"/>
              </a:rPr>
              <a:t>community.rapid7.com/community/metasploit/blog/2013/08/07/heres-that-fbi-firefox-exploit-for-you-cve-2013-1690</a:t>
            </a:r>
            <a:r>
              <a:rPr lang="en-US" dirty="0"/>
              <a:t> </a:t>
            </a:r>
            <a:r>
              <a:rPr lang="en-US" dirty="0" smtClean="0"/>
              <a:t/>
            </a:r>
            <a:br>
              <a:rPr lang="en-US" dirty="0" smtClean="0"/>
            </a:br>
            <a:r>
              <a:rPr lang="en-US" dirty="0" smtClean="0"/>
              <a:t>(@_</a:t>
            </a:r>
            <a:r>
              <a:rPr lang="en-US" dirty="0"/>
              <a:t>sinn3r)</a:t>
            </a:r>
            <a:endParaRPr lang="en-US" dirty="0" smtClean="0"/>
          </a:p>
        </p:txBody>
      </p:sp>
    </p:spTree>
    <p:extLst>
      <p:ext uri="{BB962C8B-B14F-4D97-AF65-F5344CB8AC3E}">
        <p14:creationId xmlns:p14="http://schemas.microsoft.com/office/powerpoint/2010/main" val="3585113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PORTAL</a:t>
            </a:r>
            <a:endParaRPr lang="en-US" dirty="0"/>
          </a:p>
        </p:txBody>
      </p:sp>
      <p:sp>
        <p:nvSpPr>
          <p:cNvPr id="3" name="Content Placeholder 2"/>
          <p:cNvSpPr>
            <a:spLocks noGrp="1"/>
          </p:cNvSpPr>
          <p:nvPr>
            <p:ph idx="1"/>
          </p:nvPr>
        </p:nvSpPr>
        <p:spPr/>
        <p:txBody>
          <a:bodyPr>
            <a:normAutofit/>
          </a:bodyPr>
          <a:lstStyle/>
          <a:p>
            <a:r>
              <a:rPr lang="en-US" dirty="0" smtClean="0"/>
              <a:t>blocks egress except via Tor</a:t>
            </a:r>
          </a:p>
          <a:p>
            <a:r>
              <a:rPr lang="en-US" dirty="0" smtClean="0"/>
              <a:t>managed out of band</a:t>
            </a:r>
          </a:p>
          <a:p>
            <a:r>
              <a:rPr lang="en-US" dirty="0">
                <a:hlinkClick r:id="rId2"/>
              </a:rPr>
              <a:t>https://github.com/grugq/</a:t>
            </a:r>
            <a:r>
              <a:rPr lang="en-US" dirty="0"/>
              <a:t> </a:t>
            </a:r>
            <a:r>
              <a:rPr lang="en-US" dirty="0" smtClean="0"/>
              <a:t/>
            </a:r>
            <a:br>
              <a:rPr lang="en-US" dirty="0" smtClean="0"/>
            </a:br>
            <a:r>
              <a:rPr lang="en-US" dirty="0" smtClean="0"/>
              <a:t>(@</a:t>
            </a:r>
            <a:r>
              <a:rPr lang="en-US" dirty="0" err="1"/>
              <a:t>thegrugq</a:t>
            </a:r>
            <a:r>
              <a:rPr lang="en-US" dirty="0" smtClean="0"/>
              <a:t>)</a:t>
            </a:r>
            <a:endParaRPr lang="en-US" dirty="0"/>
          </a:p>
        </p:txBody>
      </p:sp>
    </p:spTree>
    <p:extLst>
      <p:ext uri="{BB962C8B-B14F-4D97-AF65-F5344CB8AC3E}">
        <p14:creationId xmlns:p14="http://schemas.microsoft.com/office/powerpoint/2010/main" val="2623100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obfsproxy</a:t>
            </a:r>
            <a:r>
              <a:rPr lang="en-US" dirty="0" smtClean="0"/>
              <a:t> and FTE</a:t>
            </a:r>
            <a:endParaRPr lang="en-US" dirty="0"/>
          </a:p>
        </p:txBody>
      </p:sp>
      <p:sp>
        <p:nvSpPr>
          <p:cNvPr id="3" name="Content Placeholder 2"/>
          <p:cNvSpPr>
            <a:spLocks noGrp="1"/>
          </p:cNvSpPr>
          <p:nvPr>
            <p:ph idx="1"/>
          </p:nvPr>
        </p:nvSpPr>
        <p:spPr/>
        <p:txBody>
          <a:bodyPr>
            <a:normAutofit/>
          </a:bodyPr>
          <a:lstStyle/>
          <a:p>
            <a:r>
              <a:rPr lang="en-US" dirty="0" smtClean="0"/>
              <a:t>defaults matter</a:t>
            </a:r>
          </a:p>
          <a:p>
            <a:r>
              <a:rPr lang="en-US" dirty="0">
                <a:hlinkClick r:id="rId2"/>
              </a:rPr>
              <a:t>https://</a:t>
            </a:r>
            <a:r>
              <a:rPr lang="en-US" dirty="0" smtClean="0">
                <a:hlinkClick r:id="rId2"/>
              </a:rPr>
              <a:t>trac.torproject.org/projects/tor/wiki</a:t>
            </a:r>
            <a:br>
              <a:rPr lang="en-US" dirty="0" smtClean="0">
                <a:hlinkClick r:id="rId2"/>
              </a:rPr>
            </a:br>
            <a:r>
              <a:rPr lang="en-US" dirty="0" smtClean="0">
                <a:hlinkClick r:id="rId2"/>
              </a:rPr>
              <a:t>/doc/</a:t>
            </a:r>
            <a:r>
              <a:rPr lang="en-US" dirty="0" err="1" smtClean="0">
                <a:hlinkClick r:id="rId2"/>
              </a:rPr>
              <a:t>AChildsGardenOfPluggableTransports</a:t>
            </a: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3555257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detection models</a:t>
            </a:r>
            <a:endParaRPr lang="en-US" dirty="0"/>
          </a:p>
        </p:txBody>
      </p:sp>
      <p:sp>
        <p:nvSpPr>
          <p:cNvPr id="3" name="Content Placeholder 2"/>
          <p:cNvSpPr>
            <a:spLocks noGrp="1"/>
          </p:cNvSpPr>
          <p:nvPr>
            <p:ph idx="1"/>
          </p:nvPr>
        </p:nvSpPr>
        <p:spPr/>
        <p:txBody>
          <a:bodyPr/>
          <a:lstStyle/>
          <a:p>
            <a:r>
              <a:rPr lang="en-US" dirty="0" smtClean="0"/>
              <a:t>connections to the Tor network</a:t>
            </a:r>
          </a:p>
          <a:p>
            <a:r>
              <a:rPr lang="en-US" dirty="0" smtClean="0"/>
              <a:t>connections from the Tor network</a:t>
            </a:r>
          </a:p>
          <a:p>
            <a:r>
              <a:rPr lang="en-US" dirty="0" smtClean="0"/>
              <a:t>leaking Tor clients</a:t>
            </a:r>
            <a:endParaRPr lang="en-US" dirty="0"/>
          </a:p>
        </p:txBody>
      </p:sp>
    </p:spTree>
    <p:extLst>
      <p:ext uri="{BB962C8B-B14F-4D97-AF65-F5344CB8AC3E}">
        <p14:creationId xmlns:p14="http://schemas.microsoft.com/office/powerpoint/2010/main" val="450074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smtClean="0"/>
              <a:t>newshtwit</a:t>
            </a:r>
            <a:endParaRPr lang="en-US" sz="1800" dirty="0"/>
          </a:p>
        </p:txBody>
      </p:sp>
    </p:spTree>
    <p:extLst>
      <p:ext uri="{BB962C8B-B14F-4D97-AF65-F5344CB8AC3E}">
        <p14:creationId xmlns:p14="http://schemas.microsoft.com/office/powerpoint/2010/main" val="1536094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p:txBody>
      </p:sp>
    </p:spTree>
    <p:extLst>
      <p:ext uri="{BB962C8B-B14F-4D97-AF65-F5344CB8AC3E}">
        <p14:creationId xmlns:p14="http://schemas.microsoft.com/office/powerpoint/2010/main" val="631585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b="1" dirty="0" smtClean="0"/>
              <a:t>Impostor</a:t>
            </a:r>
            <a:r>
              <a:rPr lang="en-US" dirty="0" smtClean="0"/>
              <a:t/>
            </a:r>
            <a:br>
              <a:rPr lang="en-US" dirty="0" smtClean="0"/>
            </a:br>
            <a:r>
              <a:rPr lang="en-US" sz="3100" dirty="0" smtClean="0">
                <a:solidFill>
                  <a:schemeClr val="tx1">
                    <a:lumMod val="50000"/>
                    <a:lumOff val="50000"/>
                  </a:schemeClr>
                </a:solidFill>
              </a:rPr>
              <a:t>Polluting Tor Metadata</a:t>
            </a:r>
            <a:endParaRPr lang="en-US" sz="3100" dirty="0">
              <a:solidFill>
                <a:schemeClr val="tx1">
                  <a:lumMod val="50000"/>
                  <a:lumOff val="50000"/>
                </a:schemeClr>
              </a:solidFill>
            </a:endParaRPr>
          </a:p>
        </p:txBody>
      </p:sp>
      <p:sp>
        <p:nvSpPr>
          <p:cNvPr id="5" name="Title 1"/>
          <p:cNvSpPr txBox="1">
            <a:spLocks/>
          </p:cNvSpPr>
          <p:nvPr/>
        </p:nvSpPr>
        <p:spPr>
          <a:xfrm>
            <a:off x="685800" y="43973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chemeClr val="tx1">
                    <a:lumMod val="50000"/>
                    <a:lumOff val="50000"/>
                  </a:schemeClr>
                </a:solidFill>
              </a:rPr>
              <a:t>Mike Larsen</a:t>
            </a:r>
          </a:p>
          <a:p>
            <a:pPr algn="l"/>
            <a:r>
              <a:rPr lang="en-US" sz="3200" dirty="0" smtClean="0">
                <a:solidFill>
                  <a:schemeClr val="tx1">
                    <a:lumMod val="50000"/>
                    <a:lumOff val="50000"/>
                  </a:schemeClr>
                </a:solidFill>
              </a:rPr>
              <a:t>Charlie Vedaa</a:t>
            </a:r>
            <a:endParaRPr lang="en-US" sz="3200" dirty="0">
              <a:solidFill>
                <a:schemeClr val="tx1">
                  <a:lumMod val="50000"/>
                  <a:lumOff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788" y="304800"/>
            <a:ext cx="3452812" cy="5175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804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a:p>
            <a:pPr marL="0" indent="0">
              <a:buNone/>
            </a:pPr>
            <a:r>
              <a:rPr lang="en-US" sz="1800" dirty="0" smtClean="0"/>
              <a:t>2009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a:p>
            <a:pPr marL="0" indent="0">
              <a:buNone/>
            </a:pPr>
            <a:r>
              <a:rPr lang="en-US" sz="1800" dirty="0" smtClean="0"/>
              <a:t>2009 nothing much happened</a:t>
            </a:r>
          </a:p>
          <a:p>
            <a:pPr marL="0" indent="0">
              <a:buNone/>
            </a:pPr>
            <a:r>
              <a:rPr lang="en-US" sz="1800" dirty="0" smtClean="0"/>
              <a:t>2010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a:p>
            <a:pPr marL="0" indent="0">
              <a:buNone/>
            </a:pPr>
            <a:r>
              <a:rPr lang="en-US" sz="1800" dirty="0" smtClean="0"/>
              <a:t>2009 nothing much happened</a:t>
            </a:r>
          </a:p>
          <a:p>
            <a:pPr marL="0" indent="0">
              <a:buNone/>
            </a:pPr>
            <a:r>
              <a:rPr lang="en-US" sz="1800" dirty="0" smtClean="0"/>
              <a:t>2010 nothing much happened</a:t>
            </a:r>
          </a:p>
          <a:p>
            <a:pPr marL="0" indent="0">
              <a:buNone/>
            </a:pPr>
            <a:r>
              <a:rPr lang="en-US" sz="1800" dirty="0" smtClean="0"/>
              <a:t>2011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tl;dr</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e</a:t>
            </a:r>
            <a:r>
              <a:rPr lang="en-US" dirty="0" smtClean="0"/>
              <a:t>xample Snort rule-</a:t>
            </a:r>
          </a:p>
          <a:p>
            <a:pPr marL="0" indent="0">
              <a:buNone/>
            </a:pPr>
            <a:endParaRPr lang="en-US" dirty="0" smtClean="0"/>
          </a:p>
          <a:p>
            <a:pPr marL="0" indent="0">
              <a:buNone/>
            </a:pPr>
            <a:r>
              <a:rPr lang="en-US" dirty="0"/>
              <a:t>alert </a:t>
            </a:r>
            <a:r>
              <a:rPr lang="en-US" dirty="0" err="1"/>
              <a:t>tcp</a:t>
            </a:r>
            <a:r>
              <a:rPr lang="en-US" dirty="0"/>
              <a:t> $HOME_NET any -&gt; $EXTERNAL_NET 9030:9031 (</a:t>
            </a:r>
            <a:r>
              <a:rPr lang="en-US" dirty="0" err="1"/>
              <a:t>msg</a:t>
            </a:r>
            <a:r>
              <a:rPr lang="en-US" dirty="0"/>
              <a:t>:"POLICY-OTHER TOR traffic </a:t>
            </a:r>
            <a:r>
              <a:rPr lang="en-US" dirty="0" err="1"/>
              <a:t>anonymizer</a:t>
            </a:r>
            <a:r>
              <a:rPr lang="en-US" dirty="0"/>
              <a:t> server request"; </a:t>
            </a:r>
            <a:r>
              <a:rPr lang="en-US" dirty="0" err="1"/>
              <a:t>flow:established,to_server</a:t>
            </a:r>
            <a:r>
              <a:rPr lang="en-US" dirty="0"/>
              <a:t>; </a:t>
            </a:r>
            <a:r>
              <a:rPr lang="en-US" dirty="0" err="1"/>
              <a:t>content:"</a:t>
            </a:r>
            <a:r>
              <a:rPr lang="en-US" dirty="0" err="1">
                <a:solidFill>
                  <a:srgbClr val="FF0000"/>
                </a:solidFill>
              </a:rPr>
              <a:t>GET</a:t>
            </a:r>
            <a:r>
              <a:rPr lang="en-US" dirty="0">
                <a:solidFill>
                  <a:srgbClr val="FF0000"/>
                </a:solidFill>
              </a:rPr>
              <a:t> /tor/server</a:t>
            </a:r>
            <a:r>
              <a:rPr lang="en-US" dirty="0"/>
              <a:t>"; </a:t>
            </a:r>
            <a:r>
              <a:rPr lang="en-US" dirty="0" err="1"/>
              <a:t>fast_pattern:only</a:t>
            </a:r>
            <a:r>
              <a:rPr lang="en-US" dirty="0"/>
              <a:t>; </a:t>
            </a:r>
            <a:r>
              <a:rPr lang="en-US" dirty="0" err="1"/>
              <a:t>classtype:policy-violation</a:t>
            </a:r>
            <a:r>
              <a:rPr lang="en-US" dirty="0"/>
              <a:t>; sid:9324; rev:5;)</a:t>
            </a:r>
          </a:p>
          <a:p>
            <a:pPr marL="0" indent="0">
              <a:buNone/>
            </a:pPr>
            <a:endParaRPr lang="en-US" dirty="0" smtClean="0"/>
          </a:p>
          <a:p>
            <a:pPr marL="0" indent="0">
              <a:buNone/>
            </a:pPr>
            <a:r>
              <a:rPr lang="en-US" dirty="0"/>
              <a:t>c</a:t>
            </a:r>
            <a:r>
              <a:rPr lang="en-US" dirty="0" smtClean="0"/>
              <a:t>ode can be found here-</a:t>
            </a:r>
          </a:p>
          <a:p>
            <a:pPr marL="0" indent="0">
              <a:buNone/>
            </a:pPr>
            <a:r>
              <a:rPr lang="en-US" dirty="0" smtClean="0">
                <a:hlinkClick r:id="rId2"/>
              </a:rPr>
              <a:t>https://impostor.io</a:t>
            </a:r>
            <a:endParaRPr lang="en-US" dirty="0"/>
          </a:p>
        </p:txBody>
      </p:sp>
    </p:spTree>
    <p:extLst>
      <p:ext uri="{BB962C8B-B14F-4D97-AF65-F5344CB8AC3E}">
        <p14:creationId xmlns:p14="http://schemas.microsoft.com/office/powerpoint/2010/main" val="3268903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a:p>
            <a:pPr marL="0" indent="0">
              <a:buNone/>
            </a:pPr>
            <a:r>
              <a:rPr lang="en-US" sz="1800" dirty="0" smtClean="0"/>
              <a:t>2009 nothing much happened</a:t>
            </a:r>
          </a:p>
          <a:p>
            <a:pPr marL="0" indent="0">
              <a:buNone/>
            </a:pPr>
            <a:r>
              <a:rPr lang="en-US" sz="1800" dirty="0" smtClean="0"/>
              <a:t>2010 nothing much happened</a:t>
            </a:r>
          </a:p>
          <a:p>
            <a:pPr marL="0" indent="0">
              <a:buNone/>
            </a:pPr>
            <a:r>
              <a:rPr lang="en-US" sz="1800" dirty="0" smtClean="0"/>
              <a:t>2011 nothing much happened</a:t>
            </a:r>
          </a:p>
          <a:p>
            <a:pPr marL="0" indent="0">
              <a:buNone/>
            </a:pPr>
            <a:r>
              <a:rPr lang="en-US" sz="1800" dirty="0" smtClean="0"/>
              <a:t>2012 nothing much happened</a:t>
            </a:r>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IDS</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a:t>1998 Insertion Evasion and Denial of Service: Eluding Network Intrusion Detection by @</a:t>
            </a:r>
            <a:r>
              <a:rPr lang="en-US" sz="1800" dirty="0" err="1"/>
              <a:t>tqbf</a:t>
            </a:r>
            <a:r>
              <a:rPr lang="en-US" sz="1800" dirty="0"/>
              <a:t> and @</a:t>
            </a:r>
            <a:r>
              <a:rPr lang="en-US" sz="1800" dirty="0" err="1"/>
              <a:t>newshtwit</a:t>
            </a:r>
            <a:endParaRPr lang="en-US" sz="1800" dirty="0"/>
          </a:p>
          <a:p>
            <a:pPr marL="0" indent="0">
              <a:buNone/>
            </a:pPr>
            <a:r>
              <a:rPr lang="en-US" sz="1800" dirty="0"/>
              <a:t>1999 nothing much happened </a:t>
            </a:r>
          </a:p>
          <a:p>
            <a:pPr marL="0" indent="0">
              <a:buNone/>
            </a:pPr>
            <a:r>
              <a:rPr lang="en-US" sz="1800" dirty="0" smtClean="0"/>
              <a:t>2000 nothing much happened</a:t>
            </a:r>
          </a:p>
          <a:p>
            <a:pPr marL="0" indent="0">
              <a:buNone/>
            </a:pPr>
            <a:r>
              <a:rPr lang="en-US" sz="1800" dirty="0" smtClean="0"/>
              <a:t>2001 nothing much happened</a:t>
            </a:r>
          </a:p>
          <a:p>
            <a:pPr marL="0" indent="0">
              <a:buNone/>
            </a:pPr>
            <a:r>
              <a:rPr lang="en-US" sz="1800" dirty="0" smtClean="0"/>
              <a:t>2002 nothing much happened</a:t>
            </a:r>
          </a:p>
          <a:p>
            <a:pPr marL="0" indent="0">
              <a:buNone/>
            </a:pPr>
            <a:r>
              <a:rPr lang="en-US" sz="1800" dirty="0" smtClean="0"/>
              <a:t>2003 nothing much happened</a:t>
            </a:r>
          </a:p>
          <a:p>
            <a:pPr marL="0" indent="0">
              <a:buNone/>
            </a:pPr>
            <a:r>
              <a:rPr lang="en-US" sz="1800" dirty="0" smtClean="0"/>
              <a:t>2004 nothing much happened</a:t>
            </a:r>
          </a:p>
          <a:p>
            <a:pPr marL="0" indent="0">
              <a:buNone/>
            </a:pPr>
            <a:r>
              <a:rPr lang="en-US" sz="1800" dirty="0" smtClean="0"/>
              <a:t>2005 nothing much happened</a:t>
            </a:r>
          </a:p>
          <a:p>
            <a:pPr marL="0" indent="0">
              <a:buNone/>
            </a:pPr>
            <a:r>
              <a:rPr lang="en-US" sz="1800" dirty="0" smtClean="0"/>
              <a:t>2006 nothing much happened</a:t>
            </a:r>
          </a:p>
          <a:p>
            <a:pPr marL="0" indent="0">
              <a:buNone/>
            </a:pPr>
            <a:r>
              <a:rPr lang="en-US" sz="1800" dirty="0" smtClean="0"/>
              <a:t>2007 nothing much happened</a:t>
            </a:r>
          </a:p>
          <a:p>
            <a:pPr marL="0" indent="0">
              <a:buNone/>
            </a:pPr>
            <a:r>
              <a:rPr lang="en-US" sz="1800" dirty="0" smtClean="0"/>
              <a:t>2008 nothing much happened</a:t>
            </a:r>
          </a:p>
          <a:p>
            <a:pPr marL="0" indent="0">
              <a:buNone/>
            </a:pPr>
            <a:r>
              <a:rPr lang="en-US" sz="1800" dirty="0" smtClean="0"/>
              <a:t>2009 nothing much happened</a:t>
            </a:r>
          </a:p>
          <a:p>
            <a:pPr marL="0" indent="0">
              <a:buNone/>
            </a:pPr>
            <a:r>
              <a:rPr lang="en-US" sz="1800" dirty="0" smtClean="0"/>
              <a:t>2010 nothing much happened</a:t>
            </a:r>
          </a:p>
          <a:p>
            <a:pPr marL="0" indent="0">
              <a:buNone/>
            </a:pPr>
            <a:r>
              <a:rPr lang="en-US" sz="1800" dirty="0" smtClean="0"/>
              <a:t>2011 nothing much happened</a:t>
            </a:r>
          </a:p>
          <a:p>
            <a:pPr marL="0" indent="0">
              <a:buNone/>
            </a:pPr>
            <a:r>
              <a:rPr lang="en-US" sz="1800" dirty="0" smtClean="0"/>
              <a:t>2012 nothing much happened</a:t>
            </a:r>
          </a:p>
          <a:p>
            <a:pPr marL="0" indent="0">
              <a:buNone/>
            </a:pPr>
            <a:r>
              <a:rPr lang="en-US" sz="1800" dirty="0" smtClean="0"/>
              <a:t>2013 Cisco buys </a:t>
            </a:r>
            <a:r>
              <a:rPr lang="en-US" sz="1800" dirty="0" err="1" smtClean="0"/>
              <a:t>Sourcefire</a:t>
            </a:r>
            <a:r>
              <a:rPr lang="en-US" sz="1800" dirty="0" smtClean="0"/>
              <a:t> for $2.7 billion</a:t>
            </a:r>
            <a:endParaRPr lang="en-US" sz="1800" dirty="0"/>
          </a:p>
        </p:txBody>
      </p:sp>
    </p:spTree>
    <p:extLst>
      <p:ext uri="{BB962C8B-B14F-4D97-AF65-F5344CB8AC3E}">
        <p14:creationId xmlns:p14="http://schemas.microsoft.com/office/powerpoint/2010/main" val="1676255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Snort VRT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alert </a:t>
            </a:r>
            <a:r>
              <a:rPr lang="en-US" dirty="0" err="1"/>
              <a:t>tcp</a:t>
            </a:r>
            <a:r>
              <a:rPr lang="en-US" dirty="0"/>
              <a:t> $HOME_NET any -&gt; $EXTERNAL_NET 9030:9031 (</a:t>
            </a:r>
            <a:r>
              <a:rPr lang="en-US" dirty="0" err="1"/>
              <a:t>msg</a:t>
            </a:r>
            <a:r>
              <a:rPr lang="en-US" dirty="0"/>
              <a:t>:"POLICY-OTHER TOR traffic </a:t>
            </a:r>
            <a:r>
              <a:rPr lang="en-US" dirty="0" err="1"/>
              <a:t>anonymizer</a:t>
            </a:r>
            <a:r>
              <a:rPr lang="en-US" dirty="0"/>
              <a:t> server request"; </a:t>
            </a:r>
            <a:r>
              <a:rPr lang="en-US" dirty="0" err="1"/>
              <a:t>flow:established,to_server</a:t>
            </a:r>
            <a:r>
              <a:rPr lang="en-US" dirty="0"/>
              <a:t>; </a:t>
            </a:r>
            <a:r>
              <a:rPr lang="en-US" dirty="0" err="1"/>
              <a:t>content:"</a:t>
            </a:r>
            <a:r>
              <a:rPr lang="en-US" dirty="0" err="1">
                <a:solidFill>
                  <a:srgbClr val="FF0000"/>
                </a:solidFill>
              </a:rPr>
              <a:t>GET</a:t>
            </a:r>
            <a:r>
              <a:rPr lang="en-US" dirty="0">
                <a:solidFill>
                  <a:srgbClr val="FF0000"/>
                </a:solidFill>
              </a:rPr>
              <a:t> /tor/server</a:t>
            </a:r>
            <a:r>
              <a:rPr lang="en-US" dirty="0"/>
              <a:t>"; </a:t>
            </a:r>
            <a:r>
              <a:rPr lang="en-US" dirty="0" err="1"/>
              <a:t>fast_pattern:only</a:t>
            </a:r>
            <a:r>
              <a:rPr lang="en-US" dirty="0"/>
              <a:t>; </a:t>
            </a:r>
            <a:r>
              <a:rPr lang="en-US" dirty="0" err="1"/>
              <a:t>classtype:policy-violation</a:t>
            </a:r>
            <a:r>
              <a:rPr lang="en-US" dirty="0"/>
              <a:t>; sid:9324; rev:5</a:t>
            </a:r>
            <a:r>
              <a:rPr lang="en-US" dirty="0" smtClean="0"/>
              <a:t>;)</a:t>
            </a:r>
          </a:p>
          <a:p>
            <a:pPr marL="0" indent="0">
              <a:buNone/>
            </a:pPr>
            <a:r>
              <a:rPr lang="en-US" dirty="0">
                <a:hlinkClick r:id="rId2"/>
              </a:rPr>
              <a:t>https://</a:t>
            </a:r>
            <a:r>
              <a:rPr lang="en-US" dirty="0" smtClean="0">
                <a:hlinkClick r:id="rId2"/>
              </a:rPr>
              <a:t>gitweb.torproject.org/torspec.git/blob_plain/HEAD:</a:t>
            </a:r>
            <a:br>
              <a:rPr lang="en-US" dirty="0" smtClean="0">
                <a:hlinkClick r:id="rId2"/>
              </a:rPr>
            </a:br>
            <a:r>
              <a:rPr lang="en-US" dirty="0" smtClean="0">
                <a:hlinkClick r:id="rId2"/>
              </a:rPr>
              <a:t>/dir-spec.txt</a:t>
            </a:r>
            <a:r>
              <a:rPr lang="en-US" dirty="0"/>
              <a:t> (</a:t>
            </a:r>
            <a:r>
              <a:rPr lang="en-US" dirty="0" err="1" smtClean="0"/>
              <a:t>TunnelDirConns</a:t>
            </a:r>
            <a:r>
              <a:rPr lang="en-US" dirty="0"/>
              <a:t>, </a:t>
            </a:r>
            <a:r>
              <a:rPr lang="en-US" dirty="0" err="1" smtClean="0"/>
              <a:t>PreferTunneledDirConns</a:t>
            </a:r>
            <a:r>
              <a:rPr lang="en-US" dirty="0" smtClean="0"/>
              <a:t>)</a:t>
            </a:r>
          </a:p>
          <a:p>
            <a:pPr marL="0" indent="0">
              <a:buNone/>
            </a:pPr>
            <a:endParaRPr lang="en-US" dirty="0" smtClean="0"/>
          </a:p>
          <a:p>
            <a:pPr marL="0" indent="0">
              <a:buNone/>
            </a:pPr>
            <a:r>
              <a:rPr lang="en-US" dirty="0"/>
              <a:t>alert </a:t>
            </a:r>
            <a:r>
              <a:rPr lang="en-US" dirty="0" err="1"/>
              <a:t>tcp</a:t>
            </a:r>
            <a:r>
              <a:rPr lang="en-US" dirty="0"/>
              <a:t> $HOME_NET any -&gt; $EXTERNAL_NET 9001:9030 (</a:t>
            </a:r>
            <a:r>
              <a:rPr lang="en-US" dirty="0" err="1"/>
              <a:t>msg</a:t>
            </a:r>
            <a:r>
              <a:rPr lang="en-US" dirty="0"/>
              <a:t>:"POLICY-OTHER TOR proxy connection initiation"; </a:t>
            </a:r>
            <a:r>
              <a:rPr lang="en-US" dirty="0" err="1"/>
              <a:t>flow:to_server,established</a:t>
            </a:r>
            <a:r>
              <a:rPr lang="en-US" dirty="0"/>
              <a:t>; </a:t>
            </a:r>
            <a:r>
              <a:rPr lang="en-US" dirty="0" err="1"/>
              <a:t>content:"</a:t>
            </a:r>
            <a:r>
              <a:rPr lang="en-US" dirty="0" err="1">
                <a:solidFill>
                  <a:srgbClr val="FF0000"/>
                </a:solidFill>
              </a:rPr>
              <a:t>TOR</a:t>
            </a:r>
            <a:r>
              <a:rPr lang="en-US" dirty="0"/>
              <a:t>"; </a:t>
            </a:r>
            <a:r>
              <a:rPr lang="en-US" dirty="0" err="1"/>
              <a:t>content:"</a:t>
            </a:r>
            <a:r>
              <a:rPr lang="en-US" dirty="0" err="1">
                <a:solidFill>
                  <a:srgbClr val="FF0000"/>
                </a:solidFill>
              </a:rPr>
              <a:t>client</a:t>
            </a:r>
            <a:r>
              <a:rPr lang="en-US" dirty="0">
                <a:solidFill>
                  <a:srgbClr val="FF0000"/>
                </a:solidFill>
              </a:rPr>
              <a:t> </a:t>
            </a:r>
            <a:r>
              <a:rPr lang="en-US" dirty="0"/>
              <a:t>"; </a:t>
            </a:r>
            <a:r>
              <a:rPr lang="en-US" dirty="0" err="1"/>
              <a:t>classtype:policy-violation</a:t>
            </a:r>
            <a:r>
              <a:rPr lang="en-US" dirty="0"/>
              <a:t>; sid:13696; rev:3</a:t>
            </a:r>
            <a:r>
              <a:rPr lang="en-US" dirty="0" smtClean="0"/>
              <a:t>;)</a:t>
            </a:r>
          </a:p>
          <a:p>
            <a:pPr marL="0" indent="0">
              <a:buNone/>
            </a:pPr>
            <a:r>
              <a:rPr lang="en-US" dirty="0">
                <a:hlinkClick r:id="rId3"/>
              </a:rPr>
              <a:t>https://</a:t>
            </a:r>
            <a:r>
              <a:rPr lang="en-US" dirty="0" smtClean="0">
                <a:hlinkClick r:id="rId3"/>
              </a:rPr>
              <a:t>lists.torproject.org/pipermail/tor-talk/2008-November/015471.html</a:t>
            </a:r>
            <a:r>
              <a:rPr lang="en-US" dirty="0"/>
              <a:t> (@</a:t>
            </a:r>
            <a:r>
              <a:rPr lang="en-US" dirty="0" err="1" smtClean="0"/>
              <a:t>nickm_tor</a:t>
            </a:r>
            <a:r>
              <a:rPr lang="en-US" dirty="0" smtClean="0"/>
              <a:t>)</a:t>
            </a:r>
          </a:p>
          <a:p>
            <a:pPr marL="0" indent="0">
              <a:buNone/>
            </a:pPr>
            <a:endParaRPr lang="en-US" dirty="0" smtClean="0"/>
          </a:p>
          <a:p>
            <a:pPr marL="0" indent="0">
              <a:buNone/>
            </a:pPr>
            <a:r>
              <a:rPr lang="en-US" dirty="0" smtClean="0"/>
              <a:t>False positives- </a:t>
            </a:r>
            <a:r>
              <a:rPr lang="en-US" dirty="0" smtClean="0">
                <a:hlinkClick r:id="rId4"/>
              </a:rPr>
              <a:t>https</a:t>
            </a:r>
            <a:r>
              <a:rPr lang="en-US" dirty="0">
                <a:hlinkClick r:id="rId4"/>
              </a:rPr>
              <a:t>://</a:t>
            </a:r>
            <a:r>
              <a:rPr lang="en-US" dirty="0" smtClean="0">
                <a:hlinkClick r:id="rId4"/>
              </a:rPr>
              <a:t>impostor.io/snort_vrt.js</a:t>
            </a:r>
            <a:endParaRPr lang="en-US" dirty="0"/>
          </a:p>
        </p:txBody>
      </p:sp>
    </p:spTree>
    <p:extLst>
      <p:ext uri="{BB962C8B-B14F-4D97-AF65-F5344CB8AC3E}">
        <p14:creationId xmlns:p14="http://schemas.microsoft.com/office/powerpoint/2010/main" val="2266784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Snort </a:t>
            </a:r>
            <a:r>
              <a:rPr lang="en-US" dirty="0" err="1" smtClean="0"/>
              <a:t>ETOpen</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alert </a:t>
            </a:r>
            <a:r>
              <a:rPr lang="en-US" sz="1800" dirty="0" err="1"/>
              <a:t>udp</a:t>
            </a:r>
            <a:r>
              <a:rPr lang="en-US" sz="1800" dirty="0"/>
              <a:t> $HOME_NET any -&gt; any 53 (</a:t>
            </a:r>
            <a:r>
              <a:rPr lang="en-US" sz="1800" dirty="0" err="1"/>
              <a:t>msg</a:t>
            </a:r>
            <a:r>
              <a:rPr lang="en-US" sz="1800" dirty="0"/>
              <a:t>:"ET POLICY DNS Query for TOR Hidden Domain .onion Accessible Via TOR"; content:"</a:t>
            </a:r>
            <a:r>
              <a:rPr lang="en-US" sz="1800" dirty="0">
                <a:solidFill>
                  <a:srgbClr val="FF0000"/>
                </a:solidFill>
              </a:rPr>
              <a:t>|01 00 00 01 00 00 00 00 00 00|</a:t>
            </a:r>
            <a:r>
              <a:rPr lang="en-US" sz="1800" dirty="0"/>
              <a:t>"; depth:10; offset:2; content:"</a:t>
            </a:r>
            <a:r>
              <a:rPr lang="en-US" sz="1800" dirty="0">
                <a:solidFill>
                  <a:srgbClr val="FF0000"/>
                </a:solidFill>
              </a:rPr>
              <a:t>|05|onion|00|</a:t>
            </a:r>
            <a:r>
              <a:rPr lang="en-US" sz="1800" dirty="0"/>
              <a:t>"; </a:t>
            </a:r>
            <a:r>
              <a:rPr lang="en-US" sz="1800" dirty="0" err="1"/>
              <a:t>fast_pattern</a:t>
            </a:r>
            <a:r>
              <a:rPr lang="en-US" sz="1800" dirty="0"/>
              <a:t>; distance:0; </a:t>
            </a:r>
            <a:r>
              <a:rPr lang="en-US" sz="1800" dirty="0" err="1"/>
              <a:t>reference:url,en.wikipedia.org</a:t>
            </a:r>
            <a:r>
              <a:rPr lang="en-US" sz="1800" dirty="0"/>
              <a:t>/wiki/.onion; </a:t>
            </a:r>
            <a:r>
              <a:rPr lang="en-US" sz="1800" dirty="0" err="1"/>
              <a:t>classtype:policy-violation</a:t>
            </a:r>
            <a:r>
              <a:rPr lang="en-US" sz="1800" dirty="0"/>
              <a:t>; sid:2014939; rev:1</a:t>
            </a:r>
            <a:r>
              <a:rPr lang="en-US" sz="1800" dirty="0" smtClean="0"/>
              <a:t>;)</a:t>
            </a:r>
          </a:p>
          <a:p>
            <a:pPr marL="0" indent="0">
              <a:buNone/>
            </a:pPr>
            <a:endParaRPr lang="en-US" sz="1800" dirty="0"/>
          </a:p>
          <a:p>
            <a:pPr marL="0" indent="0">
              <a:buNone/>
            </a:pPr>
            <a:r>
              <a:rPr lang="en-US" sz="1800" dirty="0"/>
              <a:t>alert </a:t>
            </a:r>
            <a:r>
              <a:rPr lang="en-US" sz="1800" dirty="0" err="1"/>
              <a:t>udp</a:t>
            </a:r>
            <a:r>
              <a:rPr lang="en-US" sz="1800" dirty="0"/>
              <a:t> $HOME_NET any -&gt; any 53 (</a:t>
            </a:r>
            <a:r>
              <a:rPr lang="en-US" sz="1800" dirty="0" err="1"/>
              <a:t>msg</a:t>
            </a:r>
            <a:r>
              <a:rPr lang="en-US" sz="1800" dirty="0"/>
              <a:t>:"ET POLICY TOR .exit Pseudo TLD DNS Query"; content:"</a:t>
            </a:r>
            <a:r>
              <a:rPr lang="en-US" sz="1800" dirty="0">
                <a:solidFill>
                  <a:srgbClr val="FF0000"/>
                </a:solidFill>
              </a:rPr>
              <a:t>|01 00 00 01 00 00 00 00 00 00|</a:t>
            </a:r>
            <a:r>
              <a:rPr lang="en-US" sz="1800" dirty="0"/>
              <a:t>"; depth:10; offset:2; content:"</a:t>
            </a:r>
            <a:r>
              <a:rPr lang="en-US" sz="1800" dirty="0">
                <a:solidFill>
                  <a:srgbClr val="FF0000"/>
                </a:solidFill>
              </a:rPr>
              <a:t>|04|exit|00|</a:t>
            </a:r>
            <a:r>
              <a:rPr lang="en-US" sz="1800" dirty="0"/>
              <a:t>"; </a:t>
            </a:r>
            <a:r>
              <a:rPr lang="en-US" sz="1800" dirty="0" err="1"/>
              <a:t>fast_pattern</a:t>
            </a:r>
            <a:r>
              <a:rPr lang="en-US" sz="1800" dirty="0"/>
              <a:t>; distance:0; </a:t>
            </a:r>
            <a:r>
              <a:rPr lang="en-US" sz="1800" dirty="0" err="1"/>
              <a:t>reference:url,en.wikipedia.org</a:t>
            </a:r>
            <a:r>
              <a:rPr lang="en-US" sz="1800" dirty="0"/>
              <a:t>/wiki/.onion; </a:t>
            </a:r>
            <a:r>
              <a:rPr lang="en-US" sz="1800" dirty="0" err="1"/>
              <a:t>classtype:policy-violation</a:t>
            </a:r>
            <a:r>
              <a:rPr lang="en-US" sz="1800" dirty="0"/>
              <a:t>; sid:2014941; rev:3</a:t>
            </a:r>
            <a:r>
              <a:rPr lang="en-US" sz="1800" dirty="0" smtClean="0"/>
              <a:t>;)</a:t>
            </a:r>
          </a:p>
          <a:p>
            <a:pPr marL="0" indent="0">
              <a:buNone/>
            </a:pPr>
            <a:endParaRPr lang="en-US" sz="1800" dirty="0" smtClean="0"/>
          </a:p>
          <a:p>
            <a:pPr marL="0" indent="0">
              <a:buNone/>
            </a:pPr>
            <a:r>
              <a:rPr lang="en-US" sz="1800" dirty="0">
                <a:hlinkClick r:id="rId2"/>
              </a:rPr>
              <a:t>http://www.ietf.org/rfc/rfc1035.txt</a:t>
            </a:r>
            <a:endParaRPr lang="en-US" sz="1800" dirty="0"/>
          </a:p>
          <a:p>
            <a:pPr marL="0" indent="0">
              <a:buNone/>
            </a:pPr>
            <a:r>
              <a:rPr lang="en-US" sz="1800" dirty="0" smtClean="0"/>
              <a:t>10 bytes- flags, questions, </a:t>
            </a:r>
            <a:r>
              <a:rPr lang="en-US" sz="1800" dirty="0" err="1" smtClean="0"/>
              <a:t>anwser</a:t>
            </a:r>
            <a:r>
              <a:rPr lang="en-US" sz="1800" dirty="0" smtClean="0"/>
              <a:t> RRs, authority RRs, additional RRs</a:t>
            </a:r>
            <a:br>
              <a:rPr lang="en-US" sz="1800" dirty="0" smtClean="0"/>
            </a:br>
            <a:r>
              <a:rPr lang="en-US" sz="1800" dirty="0" smtClean="0"/>
              <a:t>QNAME </a:t>
            </a:r>
            <a:r>
              <a:rPr lang="en-US" sz="1800" dirty="0"/>
              <a:t>- each label consists of a length octet followed by </a:t>
            </a:r>
            <a:r>
              <a:rPr lang="en-US" sz="1800" dirty="0" smtClean="0"/>
              <a:t>that number </a:t>
            </a:r>
            <a:r>
              <a:rPr lang="en-US" sz="1800" dirty="0"/>
              <a:t>of octets</a:t>
            </a:r>
          </a:p>
          <a:p>
            <a:pPr marL="0" indent="0">
              <a:buNone/>
            </a:pPr>
            <a:endParaRPr lang="en-US" sz="1800" dirty="0" smtClean="0"/>
          </a:p>
        </p:txBody>
      </p:sp>
    </p:spTree>
    <p:extLst>
      <p:ext uri="{BB962C8B-B14F-4D97-AF65-F5344CB8AC3E}">
        <p14:creationId xmlns:p14="http://schemas.microsoft.com/office/powerpoint/2010/main" val="253050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Snort </a:t>
            </a:r>
            <a:r>
              <a:rPr lang="en-US" dirty="0" err="1" smtClean="0"/>
              <a:t>ETOpen</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alert </a:t>
            </a:r>
            <a:r>
              <a:rPr lang="en-US" sz="1800" dirty="0" err="1"/>
              <a:t>tcp</a:t>
            </a:r>
            <a:r>
              <a:rPr lang="en-US" sz="1800" dirty="0"/>
              <a:t> </a:t>
            </a:r>
            <a:r>
              <a:rPr lang="en-US" sz="1800" dirty="0" smtClean="0"/>
              <a:t>[</a:t>
            </a:r>
            <a:r>
              <a:rPr lang="en-US" sz="1800" dirty="0" smtClean="0">
                <a:solidFill>
                  <a:srgbClr val="FF0000"/>
                </a:solidFill>
              </a:rPr>
              <a:t>101.109.17.96,101.55.12.75,103.10.197.50,103.4.19.125,106.186.21.31,</a:t>
            </a:r>
            <a:br>
              <a:rPr lang="en-US" sz="1800" dirty="0" smtClean="0">
                <a:solidFill>
                  <a:srgbClr val="FF0000"/>
                </a:solidFill>
              </a:rPr>
            </a:br>
            <a:r>
              <a:rPr lang="en-US" sz="1800" dirty="0" smtClean="0">
                <a:solidFill>
                  <a:srgbClr val="FF0000"/>
                </a:solidFill>
              </a:rPr>
              <a:t>106.187.45.156,106.187.90.158,107.161.153.170,107.161.158.146,107.161.81.187</a:t>
            </a:r>
            <a:r>
              <a:rPr lang="en-US" sz="1800" dirty="0"/>
              <a:t>] any -&gt; $HOME_NET any (</a:t>
            </a:r>
            <a:r>
              <a:rPr lang="en-US" sz="1800" dirty="0" err="1"/>
              <a:t>msg</a:t>
            </a:r>
            <a:r>
              <a:rPr lang="en-US" sz="1800" dirty="0"/>
              <a:t>:"ET TOR Known Tor Exit Node TCP Traffic group 1"; </a:t>
            </a:r>
            <a:r>
              <a:rPr lang="en-US" sz="1800" dirty="0" err="1"/>
              <a:t>flags:S</a:t>
            </a:r>
            <a:r>
              <a:rPr lang="en-US" sz="1800" dirty="0"/>
              <a:t>; </a:t>
            </a:r>
            <a:r>
              <a:rPr lang="en-US" sz="1800" dirty="0" err="1"/>
              <a:t>reference:url,doc.emergingthreats.net</a:t>
            </a:r>
            <a:r>
              <a:rPr lang="en-US" sz="1800" dirty="0"/>
              <a:t>/bin/view/Main/</a:t>
            </a:r>
            <a:r>
              <a:rPr lang="en-US" sz="1800" dirty="0" err="1"/>
              <a:t>TorRules</a:t>
            </a:r>
            <a:r>
              <a:rPr lang="en-US" sz="1800" dirty="0"/>
              <a:t>; threshold: type limit, track </a:t>
            </a:r>
            <a:r>
              <a:rPr lang="en-US" sz="1800" dirty="0" err="1"/>
              <a:t>by_src</a:t>
            </a:r>
            <a:r>
              <a:rPr lang="en-US" sz="1800" dirty="0"/>
              <a:t>, seconds 60, count 1; </a:t>
            </a:r>
            <a:r>
              <a:rPr lang="en-US" sz="1800" dirty="0" err="1"/>
              <a:t>classtype:misc-attack</a:t>
            </a:r>
            <a:r>
              <a:rPr lang="en-US" sz="1800" dirty="0"/>
              <a:t>; </a:t>
            </a:r>
            <a:r>
              <a:rPr lang="en-US" sz="1800" dirty="0" err="1"/>
              <a:t>flowbits:set,ET.TorIP</a:t>
            </a:r>
            <a:r>
              <a:rPr lang="en-US" sz="1800" dirty="0"/>
              <a:t>; sid:2520000; rev:1815</a:t>
            </a:r>
            <a:r>
              <a:rPr lang="en-US" sz="1800" dirty="0" smtClean="0"/>
              <a:t>;)</a:t>
            </a:r>
          </a:p>
          <a:p>
            <a:pPr marL="0" indent="0">
              <a:buNone/>
            </a:pPr>
            <a:endParaRPr lang="en-US" sz="1800" dirty="0"/>
          </a:p>
          <a:p>
            <a:pPr marL="0" indent="0">
              <a:buNone/>
            </a:pPr>
            <a:r>
              <a:rPr lang="en-US" sz="1800" dirty="0"/>
              <a:t>alert </a:t>
            </a:r>
            <a:r>
              <a:rPr lang="en-US" sz="1800" dirty="0" err="1"/>
              <a:t>udp</a:t>
            </a:r>
            <a:r>
              <a:rPr lang="en-US" sz="1800" dirty="0"/>
              <a:t> [</a:t>
            </a:r>
            <a:r>
              <a:rPr lang="en-US" sz="1800" dirty="0" smtClean="0">
                <a:solidFill>
                  <a:srgbClr val="FF0000"/>
                </a:solidFill>
              </a:rPr>
              <a:t>101.109.17.96,101.55.12.75,103.10.197.50,103.4.19.125,106.186.21.31,</a:t>
            </a:r>
            <a:br>
              <a:rPr lang="en-US" sz="1800" dirty="0" smtClean="0">
                <a:solidFill>
                  <a:srgbClr val="FF0000"/>
                </a:solidFill>
              </a:rPr>
            </a:br>
            <a:r>
              <a:rPr lang="en-US" sz="1800" dirty="0" smtClean="0">
                <a:solidFill>
                  <a:srgbClr val="FF0000"/>
                </a:solidFill>
              </a:rPr>
              <a:t>106.187.45.156,106.187.90.158,107.161.153.170,107.161.158.146,107.161.81.187</a:t>
            </a:r>
            <a:r>
              <a:rPr lang="en-US" sz="1800" dirty="0"/>
              <a:t>] any -&gt; $HOME_NET any (</a:t>
            </a:r>
            <a:r>
              <a:rPr lang="en-US" sz="1800" dirty="0" err="1"/>
              <a:t>msg</a:t>
            </a:r>
            <a:r>
              <a:rPr lang="en-US" sz="1800" dirty="0"/>
              <a:t>:"ET TOR Known Tor Exit Node UDP Traffic group 1"; </a:t>
            </a:r>
            <a:r>
              <a:rPr lang="en-US" sz="1800" dirty="0" err="1"/>
              <a:t>reference:url,doc.emergingthreats.net</a:t>
            </a:r>
            <a:r>
              <a:rPr lang="en-US" sz="1800" dirty="0"/>
              <a:t>/bin/view/Main/</a:t>
            </a:r>
            <a:r>
              <a:rPr lang="en-US" sz="1800" dirty="0" err="1"/>
              <a:t>TorRules</a:t>
            </a:r>
            <a:r>
              <a:rPr lang="en-US" sz="1800" dirty="0"/>
              <a:t>; threshold: type limit, track </a:t>
            </a:r>
            <a:r>
              <a:rPr lang="en-US" sz="1800" dirty="0" err="1"/>
              <a:t>by_src</a:t>
            </a:r>
            <a:r>
              <a:rPr lang="en-US" sz="1800" dirty="0"/>
              <a:t>, seconds 60, count 1; </a:t>
            </a:r>
            <a:r>
              <a:rPr lang="en-US" sz="1800" dirty="0" err="1"/>
              <a:t>classtype:misc-attack</a:t>
            </a:r>
            <a:r>
              <a:rPr lang="en-US" sz="1800" dirty="0"/>
              <a:t>; </a:t>
            </a:r>
            <a:r>
              <a:rPr lang="en-US" sz="1800" dirty="0" err="1"/>
              <a:t>flowbits:set,ET.TorIP</a:t>
            </a:r>
            <a:r>
              <a:rPr lang="en-US" sz="1800" dirty="0"/>
              <a:t>; sid:2520001; rev:1815</a:t>
            </a:r>
            <a:r>
              <a:rPr lang="en-US" sz="1800" dirty="0" smtClean="0"/>
              <a:t>;)</a:t>
            </a:r>
          </a:p>
          <a:p>
            <a:pPr marL="0" indent="0">
              <a:buNone/>
            </a:pPr>
            <a:endParaRPr lang="en-US" sz="1800" dirty="0" smtClean="0"/>
          </a:p>
          <a:p>
            <a:pPr marL="0" indent="0">
              <a:buNone/>
            </a:pPr>
            <a:r>
              <a:rPr lang="en-US" sz="1800" dirty="0" smtClean="0"/>
              <a:t>False </a:t>
            </a:r>
            <a:r>
              <a:rPr lang="en-US" sz="1800" dirty="0"/>
              <a:t>positives- </a:t>
            </a:r>
            <a:r>
              <a:rPr lang="en-US" sz="1800" dirty="0">
                <a:hlinkClick r:id="rId2"/>
              </a:rPr>
              <a:t>https://</a:t>
            </a:r>
            <a:r>
              <a:rPr lang="en-US" sz="1800" dirty="0" smtClean="0">
                <a:hlinkClick r:id="rId2"/>
              </a:rPr>
              <a:t>impostor.io/snort_et.js</a:t>
            </a:r>
            <a:endParaRPr lang="en-US" sz="1800" dirty="0"/>
          </a:p>
        </p:txBody>
      </p:sp>
    </p:spTree>
    <p:extLst>
      <p:ext uri="{BB962C8B-B14F-4D97-AF65-F5344CB8AC3E}">
        <p14:creationId xmlns:p14="http://schemas.microsoft.com/office/powerpoint/2010/main" val="367267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Bro</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event </a:t>
            </a:r>
            <a:r>
              <a:rPr lang="en-US" dirty="0" err="1"/>
              <a:t>ssl_established</a:t>
            </a:r>
            <a:r>
              <a:rPr lang="en-US" dirty="0"/>
              <a:t>(c: connection )</a:t>
            </a:r>
          </a:p>
          <a:p>
            <a:pPr marL="0" indent="0">
              <a:buNone/>
            </a:pPr>
            <a:r>
              <a:rPr lang="en-US" dirty="0"/>
              <a:t>	{</a:t>
            </a:r>
          </a:p>
          <a:p>
            <a:pPr marL="0" indent="0">
              <a:buNone/>
            </a:pPr>
            <a:r>
              <a:rPr lang="en-US" dirty="0"/>
              <a:t>	if ( </a:t>
            </a:r>
            <a:r>
              <a:rPr lang="en-US" dirty="0" err="1"/>
              <a:t>c$ssl</a:t>
            </a:r>
            <a:r>
              <a:rPr lang="en-US" dirty="0"/>
              <a:t>?$subject &amp;&amp; /^CN=[^=,]*$/ == </a:t>
            </a:r>
            <a:r>
              <a:rPr lang="en-US" dirty="0" err="1"/>
              <a:t>c$ssl$subject</a:t>
            </a:r>
            <a:r>
              <a:rPr lang="en-US" dirty="0"/>
              <a:t> &amp;&amp; </a:t>
            </a:r>
            <a:r>
              <a:rPr lang="en-US" dirty="0" err="1"/>
              <a:t>c$ssl</a:t>
            </a:r>
            <a:r>
              <a:rPr lang="en-US" dirty="0"/>
              <a:t>?$issuer &amp;&amp; /^CN=[^=,]*$/ == </a:t>
            </a:r>
            <a:r>
              <a:rPr lang="en-US" dirty="0" err="1"/>
              <a:t>c$ssl$issuer</a:t>
            </a:r>
            <a:r>
              <a:rPr lang="en-US" dirty="0"/>
              <a:t> )</a:t>
            </a:r>
          </a:p>
          <a:p>
            <a:pPr marL="0" indent="0">
              <a:buNone/>
            </a:pPr>
            <a:r>
              <a:rPr lang="en-US" dirty="0"/>
              <a:t>		{</a:t>
            </a:r>
          </a:p>
          <a:p>
            <a:pPr marL="0" indent="0">
              <a:buNone/>
            </a:pPr>
            <a:r>
              <a:rPr lang="en-US" dirty="0"/>
              <a:t>		</a:t>
            </a:r>
            <a:r>
              <a:rPr lang="en-US" dirty="0" err="1"/>
              <a:t>SumStats</a:t>
            </a:r>
            <a:r>
              <a:rPr lang="en-US" dirty="0"/>
              <a:t>::observe("</a:t>
            </a:r>
            <a:r>
              <a:rPr lang="en-US" dirty="0" err="1"/>
              <a:t>ssl.tor</a:t>
            </a:r>
            <a:r>
              <a:rPr lang="en-US" dirty="0"/>
              <a:t>-looking-cert", [$host=</a:t>
            </a:r>
            <a:r>
              <a:rPr lang="en-US" dirty="0" err="1"/>
              <a:t>c$id$orig_h</a:t>
            </a:r>
            <a:r>
              <a:rPr lang="en-US" dirty="0"/>
              <a:t>], [$</a:t>
            </a:r>
            <a:r>
              <a:rPr lang="en-US" dirty="0" err="1"/>
              <a:t>str</a:t>
            </a:r>
            <a:r>
              <a:rPr lang="en-US" dirty="0"/>
              <a:t>=</a:t>
            </a:r>
            <a:r>
              <a:rPr lang="en-US" dirty="0" err="1"/>
              <a:t>c$ssl$subject</a:t>
            </a:r>
            <a:r>
              <a:rPr lang="en-US" dirty="0"/>
              <a:t>]);</a:t>
            </a:r>
          </a:p>
          <a:p>
            <a:pPr marL="0" indent="0">
              <a:buNone/>
            </a:pPr>
            <a:r>
              <a:rPr lang="en-US" dirty="0"/>
              <a:t>		}</a:t>
            </a:r>
          </a:p>
          <a:p>
            <a:pPr marL="0" indent="0">
              <a:buNone/>
            </a:pPr>
            <a:r>
              <a:rPr lang="en-US" dirty="0"/>
              <a:t>	</a:t>
            </a:r>
            <a:r>
              <a:rPr lang="en-US" dirty="0" smtClean="0"/>
              <a:t>}</a:t>
            </a:r>
          </a:p>
          <a:p>
            <a:pPr marL="0" indent="0">
              <a:buNone/>
            </a:pPr>
            <a:endParaRPr lang="en-US" dirty="0"/>
          </a:p>
          <a:p>
            <a:pPr marL="0" indent="0">
              <a:buNone/>
            </a:pPr>
            <a:r>
              <a:rPr lang="en-US" dirty="0">
                <a:hlinkClick r:id="rId2"/>
              </a:rPr>
              <a:t>https://</a:t>
            </a:r>
            <a:r>
              <a:rPr lang="en-US" dirty="0" smtClean="0">
                <a:hlinkClick r:id="rId2"/>
              </a:rPr>
              <a:t>github.com/sethhall/bro-junk-drawer/blob/master/detect-tor.bro</a:t>
            </a:r>
            <a:endParaRPr lang="en-US" dirty="0" smtClean="0"/>
          </a:p>
          <a:p>
            <a:pPr marL="0" indent="0">
              <a:buNone/>
            </a:pPr>
            <a:endParaRPr lang="en-US" dirty="0"/>
          </a:p>
          <a:p>
            <a:pPr marL="0" indent="0">
              <a:buNone/>
            </a:pPr>
            <a:r>
              <a:rPr lang="en-US" dirty="0">
                <a:hlinkClick r:id="rId3"/>
              </a:rPr>
              <a:t>https://gitweb.torproject.org/torspec.git/blob_plain/HEAD:/</a:t>
            </a:r>
            <a:r>
              <a:rPr lang="en-US" dirty="0" smtClean="0">
                <a:hlinkClick r:id="rId3"/>
              </a:rPr>
              <a:t>proposals/195-TLS-normalization-for-024.txt</a:t>
            </a:r>
            <a:endParaRPr lang="en-US" dirty="0" smtClean="0"/>
          </a:p>
          <a:p>
            <a:pPr marL="0" indent="0">
              <a:buNone/>
            </a:pPr>
            <a:endParaRPr lang="en-US" dirty="0"/>
          </a:p>
          <a:p>
            <a:pPr marL="0" indent="0">
              <a:buNone/>
            </a:pPr>
            <a:r>
              <a:rPr lang="en-US" dirty="0"/>
              <a:t>False positives- </a:t>
            </a:r>
            <a:r>
              <a:rPr lang="en-US" dirty="0">
                <a:hlinkClick r:id="rId4"/>
              </a:rPr>
              <a:t>https://</a:t>
            </a:r>
            <a:r>
              <a:rPr lang="en-US" dirty="0" smtClean="0">
                <a:hlinkClick r:id="rId4"/>
              </a:rPr>
              <a:t>impostor.io/bro.js</a:t>
            </a:r>
            <a:endParaRPr lang="en-US" dirty="0"/>
          </a:p>
        </p:txBody>
      </p:sp>
    </p:spTree>
    <p:extLst>
      <p:ext uri="{BB962C8B-B14F-4D97-AF65-F5344CB8AC3E}">
        <p14:creationId xmlns:p14="http://schemas.microsoft.com/office/powerpoint/2010/main" val="2655485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pros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low impact</a:t>
            </a:r>
          </a:p>
          <a:p>
            <a:r>
              <a:rPr lang="en-US" sz="2400" dirty="0" smtClean="0"/>
              <a:t>easy to opt out</a:t>
            </a:r>
          </a:p>
          <a:p>
            <a:r>
              <a:rPr lang="en-US" sz="2400" dirty="0" smtClean="0"/>
              <a:t>easy to publish</a:t>
            </a:r>
          </a:p>
          <a:p>
            <a:pPr lvl="1"/>
            <a:r>
              <a:rPr lang="en-US" sz="2400" dirty="0" smtClean="0"/>
              <a:t>XSS</a:t>
            </a:r>
          </a:p>
          <a:p>
            <a:pPr lvl="1"/>
            <a:r>
              <a:rPr lang="en-US" sz="2400" dirty="0"/>
              <a:t>a</a:t>
            </a:r>
            <a:r>
              <a:rPr lang="en-US" sz="2400" dirty="0" smtClean="0"/>
              <a:t>d networks</a:t>
            </a:r>
            <a:br>
              <a:rPr lang="en-US" sz="2400" dirty="0" smtClean="0"/>
            </a:br>
            <a:r>
              <a:rPr lang="en-US" sz="2400" dirty="0" smtClean="0">
                <a:hlinkClick r:id="rId2"/>
              </a:rPr>
              <a:t>https</a:t>
            </a:r>
            <a:r>
              <a:rPr lang="en-US" sz="2400" dirty="0">
                <a:hlinkClick r:id="rId2"/>
              </a:rPr>
              <a:t>://</a:t>
            </a:r>
            <a:r>
              <a:rPr lang="en-US" sz="2400" dirty="0" smtClean="0">
                <a:hlinkClick r:id="rId2"/>
              </a:rPr>
              <a:t>media.blackhat.com/us-13/us-13-Grossman-Million-Browser-Botnet.pdf</a:t>
            </a:r>
            <a:r>
              <a:rPr lang="en-US" sz="2400" dirty="0"/>
              <a:t/>
            </a:r>
            <a:br>
              <a:rPr lang="en-US" sz="2400" dirty="0"/>
            </a:br>
            <a:r>
              <a:rPr lang="en-US" sz="2400" dirty="0"/>
              <a:t>(@</a:t>
            </a:r>
            <a:r>
              <a:rPr lang="en-US" sz="2400" dirty="0" err="1"/>
              <a:t>jeremiahg</a:t>
            </a:r>
            <a:r>
              <a:rPr lang="en-US" sz="2400" dirty="0"/>
              <a:t> and @</a:t>
            </a:r>
            <a:r>
              <a:rPr lang="en-US" sz="2400" dirty="0" err="1" smtClean="0"/>
              <a:t>mattjay</a:t>
            </a:r>
            <a:r>
              <a:rPr lang="en-US" sz="2400" dirty="0" smtClean="0"/>
              <a:t>)</a:t>
            </a:r>
          </a:p>
          <a:p>
            <a:pPr lvl="1"/>
            <a:r>
              <a:rPr lang="en-US" sz="2400" dirty="0"/>
              <a:t>&lt;script </a:t>
            </a:r>
            <a:r>
              <a:rPr lang="en-US" sz="2400" dirty="0" err="1" smtClean="0"/>
              <a:t>src</a:t>
            </a:r>
            <a:r>
              <a:rPr lang="en-US" sz="2400" dirty="0" smtClean="0"/>
              <a:t>="https://impostor.io/all.js" </a:t>
            </a:r>
            <a:r>
              <a:rPr lang="en-US" sz="2400" dirty="0" err="1"/>
              <a:t>async</a:t>
            </a:r>
            <a:r>
              <a:rPr lang="en-US" sz="2400" dirty="0"/>
              <a:t>&gt;&lt;/script</a:t>
            </a:r>
            <a:r>
              <a:rPr lang="en-US" sz="2400" dirty="0" smtClean="0"/>
              <a:t>&gt;</a:t>
            </a:r>
          </a:p>
          <a:p>
            <a:pPr lvl="1"/>
            <a:r>
              <a:rPr lang="en-US" sz="2400" dirty="0" smtClean="0"/>
              <a:t>&lt;script </a:t>
            </a:r>
            <a:r>
              <a:rPr lang="en-US" sz="2400" dirty="0" err="1" smtClean="0"/>
              <a:t>src</a:t>
            </a:r>
            <a:r>
              <a:rPr lang="en-US" sz="2400" dirty="0" smtClean="0"/>
              <a:t>="https</a:t>
            </a:r>
            <a:r>
              <a:rPr lang="en-US" sz="2400" dirty="0"/>
              <a:t>://</a:t>
            </a:r>
            <a:r>
              <a:rPr lang="en-US" sz="2400" dirty="0" smtClean="0"/>
              <a:t>impostor.io/all_https.js" </a:t>
            </a:r>
            <a:r>
              <a:rPr lang="en-US" sz="2400" dirty="0" err="1" smtClean="0"/>
              <a:t>async</a:t>
            </a:r>
            <a:r>
              <a:rPr lang="en-US" sz="2400" dirty="0" smtClean="0"/>
              <a:t>&gt;&lt;/script&gt;</a:t>
            </a:r>
            <a:endParaRPr lang="en-US" sz="2400" dirty="0"/>
          </a:p>
        </p:txBody>
      </p:sp>
    </p:spTree>
    <p:extLst>
      <p:ext uri="{BB962C8B-B14F-4D97-AF65-F5344CB8AC3E}">
        <p14:creationId xmlns:p14="http://schemas.microsoft.com/office/powerpoint/2010/main" val="1718105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cons</a:t>
            </a:r>
            <a:endParaRPr lang="en-US" dirty="0"/>
          </a:p>
        </p:txBody>
      </p:sp>
      <p:sp>
        <p:nvSpPr>
          <p:cNvPr id="3" name="Content Placeholder 2"/>
          <p:cNvSpPr>
            <a:spLocks noGrp="1"/>
          </p:cNvSpPr>
          <p:nvPr>
            <p:ph idx="1"/>
          </p:nvPr>
        </p:nvSpPr>
        <p:spPr/>
        <p:txBody>
          <a:bodyPr>
            <a:noAutofit/>
          </a:bodyPr>
          <a:lstStyle/>
          <a:p>
            <a:r>
              <a:rPr lang="en-US" sz="2400" dirty="0" smtClean="0"/>
              <a:t>XHR limitations</a:t>
            </a:r>
          </a:p>
          <a:p>
            <a:pPr lvl="1"/>
            <a:r>
              <a:rPr lang="en-US" sz="2400" dirty="0">
                <a:hlinkClick r:id="rId2"/>
              </a:rPr>
              <a:t>http://xhr.spec.whatwg.org</a:t>
            </a:r>
            <a:r>
              <a:rPr lang="en-US" sz="2400" dirty="0" smtClean="0">
                <a:hlinkClick r:id="rId2"/>
              </a:rPr>
              <a:t>/</a:t>
            </a:r>
            <a:r>
              <a:rPr lang="en-US" sz="2400" dirty="0"/>
              <a:t/>
            </a:r>
            <a:br>
              <a:rPr lang="en-US" sz="2400" dirty="0"/>
            </a:br>
            <a:r>
              <a:rPr lang="en-US" sz="2400" dirty="0"/>
              <a:t>“certain headers cannot be set and are left up to the user </a:t>
            </a:r>
            <a:r>
              <a:rPr lang="en-US" sz="2400" dirty="0" smtClean="0"/>
              <a:t>agent”</a:t>
            </a:r>
          </a:p>
          <a:p>
            <a:r>
              <a:rPr lang="en-US" sz="2400" dirty="0" smtClean="0"/>
              <a:t>browser prohibited ports</a:t>
            </a:r>
          </a:p>
          <a:p>
            <a:pPr lvl="1"/>
            <a:r>
              <a:rPr lang="en-US" sz="2400" dirty="0" smtClean="0"/>
              <a:t>prevents </a:t>
            </a:r>
            <a:r>
              <a:rPr lang="en-US" sz="2400" dirty="0"/>
              <a:t>cross-protocol </a:t>
            </a:r>
            <a:r>
              <a:rPr lang="en-US" sz="2400" dirty="0" smtClean="0"/>
              <a:t>scripting</a:t>
            </a:r>
          </a:p>
          <a:p>
            <a:pPr lvl="1"/>
            <a:r>
              <a:rPr lang="en-US" sz="2400" dirty="0" smtClean="0"/>
              <a:t>‘The </a:t>
            </a:r>
            <a:r>
              <a:rPr lang="en-US" sz="2400" dirty="0"/>
              <a:t>Tangled </a:t>
            </a:r>
            <a:r>
              <a:rPr lang="en-US" sz="2400" dirty="0" smtClean="0"/>
              <a:t>Web’ </a:t>
            </a:r>
            <a:r>
              <a:rPr lang="en-US" sz="2400" dirty="0"/>
              <a:t>pages 190-192 (@</a:t>
            </a:r>
            <a:r>
              <a:rPr lang="en-US" sz="2400" dirty="0" err="1"/>
              <a:t>lcamtuf</a:t>
            </a:r>
            <a:r>
              <a:rPr lang="en-US" sz="2400" dirty="0"/>
              <a:t>)</a:t>
            </a:r>
            <a:endParaRPr lang="en-US" sz="2400" dirty="0" smtClean="0"/>
          </a:p>
          <a:p>
            <a:r>
              <a:rPr lang="en-US" sz="2400" dirty="0" smtClean="0"/>
              <a:t>little ability to generate UDP traffic</a:t>
            </a:r>
          </a:p>
          <a:p>
            <a:r>
              <a:rPr lang="en-US" sz="2400" dirty="0" smtClean="0"/>
              <a:t>mixed content warnings</a:t>
            </a:r>
          </a:p>
          <a:p>
            <a:pPr lvl="1"/>
            <a:r>
              <a:rPr lang="en-US" sz="2400" smtClean="0"/>
              <a:t>extends </a:t>
            </a:r>
            <a:r>
              <a:rPr lang="en-US" sz="2400" dirty="0" smtClean="0"/>
              <a:t>to redirects, other protocols, </a:t>
            </a:r>
            <a:r>
              <a:rPr lang="en-US" sz="2400" dirty="0" err="1" smtClean="0"/>
              <a:t>WebSockets</a:t>
            </a:r>
            <a:endParaRPr lang="en-US" sz="2400" dirty="0" smtClean="0"/>
          </a:p>
          <a:p>
            <a:pPr lvl="1"/>
            <a:r>
              <a:rPr lang="en-US" sz="2400" dirty="0" smtClean="0"/>
              <a:t>Content Security Policy (CSP) report-</a:t>
            </a:r>
            <a:r>
              <a:rPr lang="en-US" sz="2400" dirty="0" err="1" smtClean="0"/>
              <a:t>uri</a:t>
            </a:r>
            <a:endParaRPr lang="en-US" sz="2400" dirty="0" smtClean="0"/>
          </a:p>
        </p:txBody>
      </p:sp>
    </p:spTree>
    <p:extLst>
      <p:ext uri="{BB962C8B-B14F-4D97-AF65-F5344CB8AC3E}">
        <p14:creationId xmlns:p14="http://schemas.microsoft.com/office/powerpoint/2010/main" val="2618837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other detection 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time synchronization</a:t>
            </a:r>
            <a:br>
              <a:rPr lang="en-US" dirty="0" smtClean="0"/>
            </a:br>
            <a:r>
              <a:rPr lang="en-US" dirty="0" smtClean="0">
                <a:hlinkClick r:id="rId2"/>
              </a:rPr>
              <a:t>https</a:t>
            </a:r>
            <a:r>
              <a:rPr lang="en-US" dirty="0">
                <a:hlinkClick r:id="rId2"/>
              </a:rPr>
              <a:t>://tails.boum.org/contribute/design/Time_syncing</a:t>
            </a:r>
            <a:r>
              <a:rPr lang="en-US" dirty="0" smtClean="0">
                <a:hlinkClick r:id="rId2"/>
              </a:rPr>
              <a:t>/</a:t>
            </a:r>
            <a:endParaRPr lang="en-US" dirty="0" smtClean="0"/>
          </a:p>
          <a:p>
            <a:r>
              <a:rPr lang="en-US" dirty="0" smtClean="0"/>
              <a:t>TBB user-agent</a:t>
            </a:r>
            <a:r>
              <a:rPr lang="en-US" dirty="0"/>
              <a:t/>
            </a:r>
            <a:br>
              <a:rPr lang="en-US" dirty="0"/>
            </a:br>
            <a:r>
              <a:rPr lang="en-US" dirty="0">
                <a:hlinkClick r:id="rId3"/>
              </a:rPr>
              <a:t>https://www.torproject.org/projects/torbrowser/design/#</a:t>
            </a:r>
            <a:r>
              <a:rPr lang="en-US" dirty="0" smtClean="0">
                <a:hlinkClick r:id="rId3"/>
              </a:rPr>
              <a:t>fingerprinting-linkability</a:t>
            </a:r>
            <a:endParaRPr lang="en-US" dirty="0" smtClean="0"/>
          </a:p>
          <a:p>
            <a:r>
              <a:rPr lang="en-US" dirty="0" smtClean="0"/>
              <a:t>512 bytes cells</a:t>
            </a:r>
            <a:r>
              <a:rPr lang="en-US" dirty="0"/>
              <a:t/>
            </a:r>
            <a:br>
              <a:rPr lang="en-US" dirty="0"/>
            </a:br>
            <a:r>
              <a:rPr lang="en-US" dirty="0">
                <a:hlinkClick r:id="rId4"/>
              </a:rPr>
              <a:t>https://gitweb.torproject.org/torspec.git/blob_plain/HEAD:/</a:t>
            </a:r>
            <a:r>
              <a:rPr lang="en-US" dirty="0" smtClean="0">
                <a:hlinkClick r:id="rId4"/>
              </a:rPr>
              <a:t>tor-spec.txt</a:t>
            </a:r>
            <a:endParaRPr lang="en-US" dirty="0" smtClean="0"/>
          </a:p>
        </p:txBody>
      </p:sp>
    </p:spTree>
    <p:extLst>
      <p:ext uri="{BB962C8B-B14F-4D97-AF65-F5344CB8AC3E}">
        <p14:creationId xmlns:p14="http://schemas.microsoft.com/office/powerpoint/2010/main" val="8133624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endgame</a:t>
            </a:r>
            <a:endParaRPr lang="en-US" dirty="0"/>
          </a:p>
        </p:txBody>
      </p:sp>
      <p:sp>
        <p:nvSpPr>
          <p:cNvPr id="3" name="Content Placeholder 2"/>
          <p:cNvSpPr>
            <a:spLocks noGrp="1"/>
          </p:cNvSpPr>
          <p:nvPr>
            <p:ph idx="1"/>
          </p:nvPr>
        </p:nvSpPr>
        <p:spPr/>
        <p:txBody>
          <a:bodyPr/>
          <a:lstStyle/>
          <a:p>
            <a:r>
              <a:rPr lang="en-US" dirty="0" smtClean="0"/>
              <a:t>is it possible to write rules that cannot be spoofed by a browser?</a:t>
            </a:r>
          </a:p>
        </p:txBody>
      </p:sp>
    </p:spTree>
    <p:extLst>
      <p:ext uri="{BB962C8B-B14F-4D97-AF65-F5344CB8AC3E}">
        <p14:creationId xmlns:p14="http://schemas.microsoft.com/office/powerpoint/2010/main" val="1668762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Tor overview</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t>
            </a:r>
          </a:p>
          <a:p>
            <a:r>
              <a:rPr lang="en-US" dirty="0" smtClean="0"/>
              <a:t>Tor </a:t>
            </a:r>
            <a:r>
              <a:rPr lang="en-US" dirty="0"/>
              <a:t>relays publish to directory authorities</a:t>
            </a:r>
          </a:p>
          <a:p>
            <a:r>
              <a:rPr lang="en-US" dirty="0" smtClean="0"/>
              <a:t>Directory </a:t>
            </a:r>
            <a:r>
              <a:rPr lang="en-US" dirty="0"/>
              <a:t>authorities create a consensus of relays</a:t>
            </a:r>
          </a:p>
          <a:p>
            <a:r>
              <a:rPr lang="en-US" dirty="0" smtClean="0"/>
              <a:t>Clients </a:t>
            </a:r>
            <a:r>
              <a:rPr lang="en-US" dirty="0"/>
              <a:t>bootstrap by downloading the consensus</a:t>
            </a:r>
          </a:p>
          <a:p>
            <a:r>
              <a:rPr lang="en-US" dirty="0" smtClean="0"/>
              <a:t>Clients </a:t>
            </a:r>
            <a:r>
              <a:rPr lang="en-US" dirty="0"/>
              <a:t>choose their own network </a:t>
            </a:r>
            <a:r>
              <a:rPr lang="en-US" dirty="0" smtClean="0"/>
              <a:t>path</a:t>
            </a:r>
          </a:p>
          <a:p>
            <a:pPr marL="0" indent="0">
              <a:buNone/>
            </a:pPr>
            <a:r>
              <a:rPr lang="en-US" dirty="0" smtClean="0"/>
              <a:t>“””</a:t>
            </a:r>
          </a:p>
          <a:p>
            <a:pPr marL="0" indent="0">
              <a:buNone/>
            </a:pPr>
            <a:r>
              <a:rPr lang="en-US" dirty="0" smtClean="0"/>
              <a:t>from ‘Anonymity </a:t>
            </a:r>
            <a:r>
              <a:rPr lang="en-US" dirty="0"/>
              <a:t>and Censorship</a:t>
            </a:r>
            <a:r>
              <a:rPr lang="en-US" dirty="0" smtClean="0"/>
              <a:t>: The </a:t>
            </a:r>
            <a:r>
              <a:rPr lang="en-US" dirty="0"/>
              <a:t>Tor </a:t>
            </a:r>
            <a:r>
              <a:rPr lang="en-US" dirty="0" smtClean="0"/>
              <a:t>Network’</a:t>
            </a:r>
            <a:endParaRPr lang="en-US" dirty="0"/>
          </a:p>
          <a:p>
            <a:pPr marL="0" indent="0">
              <a:buNone/>
            </a:pPr>
            <a:r>
              <a:rPr lang="en-US" dirty="0" smtClean="0"/>
              <a:t>(@ln4711 and @</a:t>
            </a:r>
            <a:r>
              <a:rPr lang="en-US" dirty="0" err="1" smtClean="0"/>
              <a:t>ioerror</a:t>
            </a:r>
            <a:r>
              <a:rPr lang="en-US" dirty="0" smtClean="0"/>
              <a:t>)</a:t>
            </a:r>
            <a:endParaRPr lang="en-US" dirty="0"/>
          </a:p>
        </p:txBody>
      </p:sp>
    </p:spTree>
    <p:extLst>
      <p:ext uri="{BB962C8B-B14F-4D97-AF65-F5344CB8AC3E}">
        <p14:creationId xmlns:p14="http://schemas.microsoft.com/office/powerpoint/2010/main" val="523484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testing your tools</a:t>
            </a:r>
            <a:endParaRPr lang="en-US" dirty="0"/>
          </a:p>
        </p:txBody>
      </p:sp>
      <p:sp>
        <p:nvSpPr>
          <p:cNvPr id="3" name="Content Placeholder 2"/>
          <p:cNvSpPr>
            <a:spLocks noGrp="1"/>
          </p:cNvSpPr>
          <p:nvPr>
            <p:ph idx="1"/>
          </p:nvPr>
        </p:nvSpPr>
        <p:spPr/>
        <p:txBody>
          <a:bodyPr/>
          <a:lstStyle/>
          <a:p>
            <a:r>
              <a:rPr lang="en-US" dirty="0" smtClean="0"/>
              <a:t>verify </a:t>
            </a:r>
            <a:r>
              <a:rPr lang="en-US" dirty="0" smtClean="0">
                <a:hlinkClick r:id="rId2"/>
              </a:rPr>
              <a:t>https://impostor.io</a:t>
            </a:r>
            <a:r>
              <a:rPr lang="en-US" dirty="0" smtClean="0"/>
              <a:t> doesn’t work</a:t>
            </a:r>
          </a:p>
          <a:p>
            <a:r>
              <a:rPr lang="en-US" dirty="0" smtClean="0"/>
              <a:t>verify detection does work (e.g. boot Tails)</a:t>
            </a:r>
          </a:p>
          <a:p>
            <a:r>
              <a:rPr lang="en-US" dirty="0" smtClean="0"/>
              <a:t>.</a:t>
            </a:r>
            <a:r>
              <a:rPr lang="en-US" dirty="0" err="1" smtClean="0"/>
              <a:t>pcap</a:t>
            </a:r>
            <a:r>
              <a:rPr lang="en-US" dirty="0" smtClean="0"/>
              <a:t> yourself, and identify alerting flow(s)</a:t>
            </a:r>
          </a:p>
          <a:p>
            <a:r>
              <a:rPr lang="en-US" dirty="0" smtClean="0"/>
              <a:t>look for clues in alert description/details</a:t>
            </a:r>
          </a:p>
          <a:p>
            <a:r>
              <a:rPr lang="en-US" dirty="0" smtClean="0"/>
              <a:t>just ask</a:t>
            </a:r>
          </a:p>
        </p:txBody>
      </p:sp>
    </p:spTree>
    <p:extLst>
      <p:ext uri="{BB962C8B-B14F-4D97-AF65-F5344CB8AC3E}">
        <p14:creationId xmlns:p14="http://schemas.microsoft.com/office/powerpoint/2010/main" val="2516058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you can help</a:t>
            </a:r>
            <a:endParaRPr lang="en-US" dirty="0"/>
          </a:p>
        </p:txBody>
      </p:sp>
      <p:sp>
        <p:nvSpPr>
          <p:cNvPr id="3" name="Content Placeholder 2"/>
          <p:cNvSpPr>
            <a:spLocks noGrp="1"/>
          </p:cNvSpPr>
          <p:nvPr>
            <p:ph idx="1"/>
          </p:nvPr>
        </p:nvSpPr>
        <p:spPr/>
        <p:txBody>
          <a:bodyPr/>
          <a:lstStyle/>
          <a:p>
            <a:r>
              <a:rPr lang="en-US" dirty="0" smtClean="0"/>
              <a:t>visit </a:t>
            </a:r>
            <a:r>
              <a:rPr lang="en-US" dirty="0" smtClean="0">
                <a:hlinkClick r:id="rId2"/>
              </a:rPr>
              <a:t>https://impostor.io</a:t>
            </a:r>
            <a:endParaRPr lang="en-US" dirty="0" smtClean="0"/>
          </a:p>
          <a:p>
            <a:r>
              <a:rPr lang="en-US" dirty="0" smtClean="0"/>
              <a:t>test against your security tools</a:t>
            </a:r>
            <a:endParaRPr lang="en-US" dirty="0"/>
          </a:p>
          <a:p>
            <a:r>
              <a:rPr lang="en-US" dirty="0" smtClean="0"/>
              <a:t>support the </a:t>
            </a:r>
            <a:r>
              <a:rPr lang="en-US" dirty="0"/>
              <a:t>Tor Project</a:t>
            </a:r>
            <a:br>
              <a:rPr lang="en-US" dirty="0"/>
            </a:br>
            <a:r>
              <a:rPr lang="en-US" dirty="0">
                <a:hlinkClick r:id="rId3"/>
              </a:rPr>
              <a:t>https://</a:t>
            </a:r>
            <a:r>
              <a:rPr lang="en-US" dirty="0" smtClean="0">
                <a:hlinkClick r:id="rId3"/>
              </a:rPr>
              <a:t>www.torproject.org/donate/donate</a:t>
            </a:r>
            <a:endParaRPr lang="en-US" dirty="0" smtClean="0"/>
          </a:p>
        </p:txBody>
      </p:sp>
    </p:spTree>
    <p:extLst>
      <p:ext uri="{BB962C8B-B14F-4D97-AF65-F5344CB8AC3E}">
        <p14:creationId xmlns:p14="http://schemas.microsoft.com/office/powerpoint/2010/main" val="259713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supporting anonymity </a:t>
            </a:r>
            <a:r>
              <a:rPr lang="en-US" dirty="0" err="1" smtClean="0"/>
              <a:t>ain’t</a:t>
            </a:r>
            <a:r>
              <a:rPr lang="en-US" dirty="0" smtClean="0"/>
              <a:t> easy</a:t>
            </a:r>
            <a:endParaRPr lang="en-US" dirty="0"/>
          </a:p>
        </p:txBody>
      </p:sp>
      <p:sp>
        <p:nvSpPr>
          <p:cNvPr id="3" name="Content Placeholder 2"/>
          <p:cNvSpPr>
            <a:spLocks noGrp="1"/>
          </p:cNvSpPr>
          <p:nvPr>
            <p:ph idx="1"/>
          </p:nvPr>
        </p:nvSpPr>
        <p:spPr/>
        <p:txBody>
          <a:bodyPr/>
          <a:lstStyle/>
          <a:p>
            <a:r>
              <a:rPr lang="en-US" dirty="0" smtClean="0"/>
              <a:t>"</a:t>
            </a:r>
            <a:r>
              <a:rPr lang="en-US" dirty="0"/>
              <a:t>If your secure communications platform isn’t being used by terrorists and pedophiles, you’re probably doing it wrong. – [REDACTED]“</a:t>
            </a:r>
            <a:br>
              <a:rPr lang="en-US" dirty="0"/>
            </a:br>
            <a:r>
              <a:rPr lang="en-US" dirty="0">
                <a:hlinkClick r:id="rId2"/>
              </a:rPr>
              <a:t>http://grugq.github.io/blog/2013/12/01/yardbirds-effective-usenet-tradecraft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053969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r>
              <a:rPr lang="en-US" dirty="0" smtClean="0"/>
              <a:t>Tor traffic is easy to detect</a:t>
            </a:r>
          </a:p>
          <a:p>
            <a:r>
              <a:rPr lang="en-US" dirty="0"/>
              <a:t>d</a:t>
            </a:r>
            <a:r>
              <a:rPr lang="en-US" dirty="0" smtClean="0"/>
              <a:t>etection is easy to fool</a:t>
            </a:r>
          </a:p>
          <a:p>
            <a:r>
              <a:rPr lang="en-US" dirty="0" smtClean="0"/>
              <a:t>you can help make Tor safer</a:t>
            </a:r>
          </a:p>
          <a:p>
            <a:endParaRPr lang="en-US" dirty="0"/>
          </a:p>
        </p:txBody>
      </p:sp>
    </p:spTree>
    <p:extLst>
      <p:ext uri="{BB962C8B-B14F-4D97-AF65-F5344CB8AC3E}">
        <p14:creationId xmlns:p14="http://schemas.microsoft.com/office/powerpoint/2010/main" val="1570495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questions?  comments?</a:t>
            </a:r>
            <a:endParaRPr lang="en-US" dirty="0"/>
          </a:p>
        </p:txBody>
      </p:sp>
      <p:sp>
        <p:nvSpPr>
          <p:cNvPr id="3" name="Content Placeholder 2"/>
          <p:cNvSpPr>
            <a:spLocks noGrp="1"/>
          </p:cNvSpPr>
          <p:nvPr>
            <p:ph idx="1"/>
          </p:nvPr>
        </p:nvSpPr>
        <p:spPr/>
        <p:txBody>
          <a:bodyPr/>
          <a:lstStyle/>
          <a:p>
            <a:endParaRPr lang="en-US" dirty="0" smtClean="0">
              <a:hlinkClick r:id="rId2"/>
            </a:endParaRPr>
          </a:p>
          <a:p>
            <a:endParaRPr lang="en-US" dirty="0">
              <a:hlinkClick r:id="rId2"/>
            </a:endParaRPr>
          </a:p>
          <a:p>
            <a:pPr marL="0" indent="0">
              <a:buNone/>
            </a:pPr>
            <a:r>
              <a:rPr lang="en-US" dirty="0" smtClean="0">
                <a:hlinkClick r:id="rId2"/>
              </a:rPr>
              <a:t>https://impostor.io</a:t>
            </a:r>
            <a:endParaRPr lang="en-US" dirty="0" smtClean="0"/>
          </a:p>
          <a:p>
            <a:pPr marL="0" indent="0">
              <a:buNone/>
            </a:pPr>
            <a:endParaRPr lang="en-US" dirty="0" smtClean="0"/>
          </a:p>
        </p:txBody>
      </p:sp>
    </p:spTree>
    <p:extLst>
      <p:ext uri="{BB962C8B-B14F-4D97-AF65-F5344CB8AC3E}">
        <p14:creationId xmlns:p14="http://schemas.microsoft.com/office/powerpoint/2010/main" val="1707721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thanks!</a:t>
            </a:r>
            <a:endParaRPr lang="en-US" dirty="0"/>
          </a:p>
        </p:txBody>
      </p:sp>
      <p:sp>
        <p:nvSpPr>
          <p:cNvPr id="3" name="Content Placeholder 2"/>
          <p:cNvSpPr>
            <a:spLocks noGrp="1"/>
          </p:cNvSpPr>
          <p:nvPr>
            <p:ph idx="1"/>
          </p:nvPr>
        </p:nvSpPr>
        <p:spPr/>
        <p:txBody>
          <a:bodyPr/>
          <a:lstStyle/>
          <a:p>
            <a:endParaRPr lang="en-US" dirty="0" smtClean="0">
              <a:hlinkClick r:id="rId2"/>
            </a:endParaRPr>
          </a:p>
          <a:p>
            <a:endParaRPr lang="en-US" dirty="0">
              <a:hlinkClick r:id="rId2"/>
            </a:endParaRPr>
          </a:p>
          <a:p>
            <a:pPr marL="0" indent="0">
              <a:buNone/>
            </a:pPr>
            <a:r>
              <a:rPr lang="en-US" dirty="0" smtClean="0">
                <a:hlinkClick r:id="rId2"/>
              </a:rPr>
              <a:t>https://impostor.io</a:t>
            </a:r>
            <a:endParaRPr lang="en-US" dirty="0" smtClean="0"/>
          </a:p>
          <a:p>
            <a:pPr marL="0" indent="0">
              <a:buNone/>
            </a:pPr>
            <a:endParaRPr lang="en-US" dirty="0" smtClean="0"/>
          </a:p>
          <a:p>
            <a:pPr marL="0" indent="0">
              <a:buNone/>
            </a:pPr>
            <a:r>
              <a:rPr lang="en-US" dirty="0" smtClean="0"/>
              <a:t>@</a:t>
            </a:r>
            <a:r>
              <a:rPr lang="en-US" dirty="0" err="1" smtClean="0"/>
              <a:t>charlievedaa</a:t>
            </a:r>
            <a:endParaRPr lang="en-US" dirty="0"/>
          </a:p>
        </p:txBody>
      </p:sp>
    </p:spTree>
    <p:extLst>
      <p:ext uri="{BB962C8B-B14F-4D97-AF65-F5344CB8AC3E}">
        <p14:creationId xmlns:p14="http://schemas.microsoft.com/office/powerpoint/2010/main" val="353688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151120"/>
          </a:xfrm>
          <a:prstGeom prst="rect">
            <a:avLst/>
          </a:prstGeom>
        </p:spPr>
      </p:pic>
    </p:spTree>
    <p:extLst>
      <p:ext uri="{BB962C8B-B14F-4D97-AF65-F5344CB8AC3E}">
        <p14:creationId xmlns:p14="http://schemas.microsoft.com/office/powerpoint/2010/main" val="3760144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opportunity cost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6392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a:t>
            </a:r>
            <a:r>
              <a:rPr lang="en-US" dirty="0" smtClean="0"/>
              <a:t>bout us</a:t>
            </a:r>
            <a:endParaRPr lang="en-US" dirty="0"/>
          </a:p>
        </p:txBody>
      </p:sp>
    </p:spTree>
    <p:extLst>
      <p:ext uri="{BB962C8B-B14F-4D97-AF65-F5344CB8AC3E}">
        <p14:creationId xmlns:p14="http://schemas.microsoft.com/office/powerpoint/2010/main" val="8812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a:t>
            </a:r>
            <a:r>
              <a:rPr lang="en-US" dirty="0" smtClean="0"/>
              <a:t>bout us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1524000"/>
            <a:ext cx="7418387"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466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warning</a:t>
            </a:r>
            <a:endParaRPr lang="en-US" dirty="0"/>
          </a:p>
        </p:txBody>
      </p:sp>
      <p:sp>
        <p:nvSpPr>
          <p:cNvPr id="8" name="Content Placeholder 2"/>
          <p:cNvSpPr>
            <a:spLocks noGrp="1"/>
          </p:cNvSpPr>
          <p:nvPr>
            <p:ph idx="1"/>
          </p:nvPr>
        </p:nvSpPr>
        <p:spPr>
          <a:xfrm>
            <a:off x="457200" y="1600200"/>
            <a:ext cx="8229600" cy="4525963"/>
          </a:xfrm>
        </p:spPr>
        <p:txBody>
          <a:bodyPr>
            <a:normAutofit fontScale="70000" lnSpcReduction="20000"/>
          </a:bodyPr>
          <a:lstStyle/>
          <a:p>
            <a:pPr marL="0" indent="0">
              <a:buNone/>
            </a:pPr>
            <a:r>
              <a:rPr lang="en-US" dirty="0">
                <a:hlinkClick r:id="rId2"/>
              </a:rPr>
              <a:t>https://</a:t>
            </a:r>
            <a:r>
              <a:rPr lang="en-US" dirty="0" smtClean="0">
                <a:hlinkClick r:id="rId2"/>
              </a:rPr>
              <a:t>www.torproject.org/download/download.html#warning</a:t>
            </a:r>
            <a:endParaRPr lang="en-US" dirty="0" smtClean="0"/>
          </a:p>
          <a:p>
            <a:pPr marL="0" indent="0">
              <a:buNone/>
            </a:pPr>
            <a:endParaRPr lang="en-US" dirty="0"/>
          </a:p>
          <a:p>
            <a:pPr marL="0" indent="0">
              <a:buNone/>
            </a:pPr>
            <a:r>
              <a:rPr lang="en-US" dirty="0" smtClean="0"/>
              <a:t>f</a:t>
            </a:r>
            <a:r>
              <a:rPr lang="en-US" dirty="0"/>
              <a:t>. </a:t>
            </a:r>
            <a:r>
              <a:rPr lang="en-US" b="1" dirty="0"/>
              <a:t>Use bridges and/or find company</a:t>
            </a:r>
          </a:p>
          <a:p>
            <a:pPr marL="0" indent="0">
              <a:buNone/>
            </a:pPr>
            <a:r>
              <a:rPr lang="en-US" dirty="0"/>
              <a:t>Tor tries to prevent attackers from learning what destination websites you connect to. However, by default, it does not prevent somebody watching your Internet traffic from learning that you're using Tor. If this matters to you, you can reduce this risk by configuring Tor to use a Tor bridge relay rather than connecting directly to the public Tor network. Ultimately the best protection is a social approach: the more Tor users there are near you and the more diverse their interests, the less dangerous it will be that you are one of them. Convince other people to use Tor, too!</a:t>
            </a:r>
          </a:p>
        </p:txBody>
      </p:sp>
    </p:spTree>
    <p:extLst>
      <p:ext uri="{BB962C8B-B14F-4D97-AF65-F5344CB8AC3E}">
        <p14:creationId xmlns:p14="http://schemas.microsoft.com/office/powerpoint/2010/main" val="4040440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13517</TotalTime>
  <Words>1563</Words>
  <Application>Microsoft Office PowerPoint</Application>
  <PresentationFormat>On-screen Show (4:3)</PresentationFormat>
  <Paragraphs>290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Impostor Polluting Tor Metadata</vt:lpstr>
      <vt:lpstr>Impostor Polluting Tor Metadata</vt:lpstr>
      <vt:lpstr>tl;dr</vt:lpstr>
      <vt:lpstr>Tor overview</vt:lpstr>
      <vt:lpstr>PowerPoint Presentation</vt:lpstr>
      <vt:lpstr>opportunity cost</vt:lpstr>
      <vt:lpstr>about us</vt:lpstr>
      <vt:lpstr>about us</vt:lpstr>
      <vt:lpstr>warning</vt:lpstr>
      <vt:lpstr>the impact</vt:lpstr>
      <vt:lpstr>is Tor safe?</vt:lpstr>
      <vt:lpstr>other considerations</vt:lpstr>
      <vt:lpstr>PORTAL</vt:lpstr>
      <vt:lpstr>obfsproxy and FTE</vt:lpstr>
      <vt:lpstr>detection models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history of IDS</vt:lpstr>
      <vt:lpstr>Snort VRT</vt:lpstr>
      <vt:lpstr>Snort ETOpen</vt:lpstr>
      <vt:lpstr>Snort ETOpen</vt:lpstr>
      <vt:lpstr>Bro</vt:lpstr>
      <vt:lpstr>JavaScript pros</vt:lpstr>
      <vt:lpstr>JavaScript cons</vt:lpstr>
      <vt:lpstr>other detection techniques?</vt:lpstr>
      <vt:lpstr>endgame</vt:lpstr>
      <vt:lpstr>testing your tools</vt:lpstr>
      <vt:lpstr>how you can help</vt:lpstr>
      <vt:lpstr>supporting anonymity ain’t easy</vt:lpstr>
      <vt:lpstr>summary</vt:lpstr>
      <vt:lpstr>questions?  comments?</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Impostor Polluting Tor Metadata</dc:title>
  <dc:creator>cvedaa</dc:creator>
  <cp:lastModifiedBy>cvedaa</cp:lastModifiedBy>
  <cp:revision>127</cp:revision>
  <dcterms:created xsi:type="dcterms:W3CDTF">2014-05-31T16:24:22Z</dcterms:created>
  <dcterms:modified xsi:type="dcterms:W3CDTF">2014-08-16T16:13:42Z</dcterms:modified>
</cp:coreProperties>
</file>