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73" r:id="rId18"/>
    <p:sldId id="274" r:id="rId19"/>
    <p:sldId id="266" r:id="rId20"/>
    <p:sldId id="267" r:id="rId21"/>
    <p:sldId id="268" r:id="rId22"/>
    <p:sldId id="275" r:id="rId23"/>
  </p:sldIdLst>
  <p:sldSz cx="12192000" cy="6858000"/>
  <p:notesSz cx="6858000" cy="9144000"/>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28" y="-10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tags" Target="tags/tag1.xml"/><Relationship Id="rId27" Type="http://customschemas.google.com/relationships/presentationmetadata" Target="metadata"/><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3.png"/><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3.png"/><Relationship Id="rId5" Type="http://schemas.openxmlformats.org/officeDocument/2006/relationships/image" Target="../media/image3.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3.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3.png"/><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3.pn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3.png"/><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3.png"/><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4.png"/><Relationship Id="rId5" Type="http://schemas.openxmlformats.org/officeDocument/2006/relationships/image" Target="../media/image3.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3.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3.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3.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3.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3.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tags" Target="../tags/tag1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866514"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866514" y="3632200"/>
            <a:ext cx="9448800" cy="156159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smtClean="0"/>
              <a:t>Charlie Vinson</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smtClean="0"/>
              <a:t>Describing and explaining secure coding practices </a:t>
            </a:r>
          </a:p>
          <a:p>
            <a:pPr marL="0" lvl="0" indent="0" algn="l" rtl="0">
              <a:lnSpc>
                <a:spcPct val="70000"/>
              </a:lnSpc>
              <a:spcBef>
                <a:spcPts val="1000"/>
              </a:spcBef>
              <a:spcAft>
                <a:spcPts val="0"/>
              </a:spcAft>
              <a:buSzPts val="1850"/>
              <a:buNone/>
            </a:pPr>
            <a:r>
              <a:rPr lang="en-US" dirty="0"/>
              <a:t>i</a:t>
            </a:r>
            <a:r>
              <a:rPr lang="en-US" dirty="0" smtClean="0"/>
              <a:t>n </a:t>
            </a:r>
            <a:r>
              <a:rPr lang="en-US" dirty="0" smtClean="0"/>
              <a:t>t</a:t>
            </a:r>
            <a:r>
              <a:rPr lang="en-US" dirty="0" smtClean="0"/>
              <a:t>he</a:t>
            </a:r>
            <a:r>
              <a:rPr lang="en-US" dirty="0" smtClean="0"/>
              <a:t> </a:t>
            </a:r>
            <a:r>
              <a:rPr lang="en-US" dirty="0" smtClean="0"/>
              <a:t>context of our development team</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smtClean="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smtClean="0"/>
              <a:t>Can the vector ‘collection’ be resized?</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smtClean="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smtClean="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unitTesting_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1324" y="2901967"/>
            <a:ext cx="5304753" cy="2621354"/>
          </a:xfrm>
          <a:prstGeom prst="rect">
            <a:avLst/>
          </a:prstGeom>
        </p:spPr>
      </p:pic>
      <p:pic>
        <p:nvPicPr>
          <p:cNvPr id="3" name="Picture 2" descr="unitTesting_result_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8622" y="5730599"/>
            <a:ext cx="8411535" cy="575437"/>
          </a:xfrm>
          <a:prstGeom prst="rect">
            <a:avLst/>
          </a:prstGeom>
        </p:spPr>
      </p:pic>
    </p:spTree>
    <p:custDataLst>
      <p:tags r:id="rId1"/>
    </p:custDataLst>
    <p:extLst>
      <p:ext uri="{BB962C8B-B14F-4D97-AF65-F5344CB8AC3E}">
        <p14:creationId xmlns:p14="http://schemas.microsoft.com/office/powerpoint/2010/main" val="197446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smtClean="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smtClean="0"/>
              <a:t>Will an exception be thrown when attempting to access</a:t>
            </a:r>
            <a:r>
              <a:rPr lang="en-US" dirty="0" smtClean="0"/>
              <a:t> an out-of-bounds index of the vector ‘collection’?</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smtClean="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unitTesting_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6773" y="3188240"/>
            <a:ext cx="9486015" cy="2276007"/>
          </a:xfrm>
          <a:prstGeom prst="rect">
            <a:avLst/>
          </a:prstGeom>
        </p:spPr>
      </p:pic>
      <p:pic>
        <p:nvPicPr>
          <p:cNvPr id="3" name="Picture 2" descr="unitTesting_result_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415" y="5804442"/>
            <a:ext cx="9810916" cy="516364"/>
          </a:xfrm>
          <a:prstGeom prst="rect">
            <a:avLst/>
          </a:prstGeom>
        </p:spPr>
      </p:pic>
    </p:spTree>
    <p:custDataLst>
      <p:tags r:id="rId1"/>
    </p:custDataLst>
    <p:extLst>
      <p:ext uri="{BB962C8B-B14F-4D97-AF65-F5344CB8AC3E}">
        <p14:creationId xmlns:p14="http://schemas.microsoft.com/office/powerpoint/2010/main" val="254427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smtClean="0"/>
              <a:t>AUTOMATION TOOLS OVERVIEW</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r>
              <a:rPr lang="en-US" dirty="0" smtClean="0"/>
              <a:t>The </a:t>
            </a:r>
            <a:r>
              <a:rPr lang="en-US" dirty="0" err="1" smtClean="0"/>
              <a:t>DevSecOps</a:t>
            </a:r>
            <a:r>
              <a:rPr lang="en-US" dirty="0" smtClean="0"/>
              <a:t> pipeline follows a system throughout its lifecycle and implies the implementation of secure practices from the earliest stages. </a:t>
            </a:r>
            <a:r>
              <a:rPr lang="en-US" dirty="0" smtClean="0"/>
              <a:t>Pre-production stages consist of designing, developing, and testing a system, while the production stages consist of monitoring, maintaining, and updating the system.</a:t>
            </a:r>
            <a:endParaRPr lang="en-US" sz="1600" dirty="0" smtClean="0"/>
          </a:p>
          <a:p>
            <a:pPr marL="685800" lvl="1" indent="-228600" algn="l" rtl="0">
              <a:lnSpc>
                <a:spcPct val="90000"/>
              </a:lnSpc>
              <a:spcBef>
                <a:spcPts val="0"/>
              </a:spcBef>
              <a:spcAft>
                <a:spcPts val="0"/>
              </a:spcAft>
              <a:buClr>
                <a:schemeClr val="lt1"/>
              </a:buClr>
              <a:buSzPts val="2000"/>
              <a:buChar char="•"/>
            </a:pPr>
            <a:endParaRPr lang="en-US" sz="1600" dirty="0" smtClean="0"/>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dirty="0" smtClean="0"/>
              <a:t>There are a wide array of tools designed to assist in the implementation and automation of secure practices throughout various stages of the </a:t>
            </a:r>
            <a:r>
              <a:rPr lang="en-US" dirty="0" err="1" smtClean="0"/>
              <a:t>DevSecOps</a:t>
            </a:r>
            <a:r>
              <a:rPr lang="en-US" dirty="0" smtClean="0"/>
              <a:t> pipeline.</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smtClean="0"/>
              <a:t>PRE-PRODUCTION TOOLS</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182;p7"/>
          <p:cNvSpPr txBox="1">
            <a:spLocks noGrp="1"/>
          </p:cNvSpPr>
          <p:nvPr>
            <p:ph type="body" idx="1"/>
          </p:nvPr>
        </p:nvSpPr>
        <p:spPr>
          <a:xfrm>
            <a:off x="375693" y="2194560"/>
            <a:ext cx="3652304"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r>
              <a:rPr lang="en-US" dirty="0" smtClean="0"/>
              <a:t> Design:</a:t>
            </a:r>
          </a:p>
          <a:p>
            <a:pPr marL="228600" lvl="0" indent="-88900" algn="l" rtl="0">
              <a:lnSpc>
                <a:spcPct val="90000"/>
              </a:lnSpc>
              <a:spcBef>
                <a:spcPts val="1000"/>
              </a:spcBef>
              <a:spcAft>
                <a:spcPts val="0"/>
              </a:spcAft>
              <a:buClr>
                <a:schemeClr val="lt1"/>
              </a:buClr>
              <a:buSzPts val="2200"/>
              <a:buNone/>
            </a:pPr>
            <a:endParaRPr lang="en-US" dirty="0"/>
          </a:p>
          <a:p>
            <a:pPr marL="228600" lvl="0" indent="-88900" algn="l" rtl="0">
              <a:lnSpc>
                <a:spcPct val="90000"/>
              </a:lnSpc>
              <a:spcBef>
                <a:spcPts val="1000"/>
              </a:spcBef>
              <a:spcAft>
                <a:spcPts val="0"/>
              </a:spcAft>
              <a:buClr>
                <a:schemeClr val="lt1"/>
              </a:buClr>
              <a:buSzPts val="2200"/>
              <a:buNone/>
            </a:pPr>
            <a:r>
              <a:rPr lang="en-US" dirty="0" smtClean="0"/>
              <a:t> </a:t>
            </a:r>
            <a:r>
              <a:rPr lang="en-US" dirty="0" err="1" smtClean="0"/>
              <a:t>IriusRisk</a:t>
            </a:r>
            <a:r>
              <a:rPr lang="en-US" dirty="0" smtClean="0"/>
              <a:t> is a popular threat modeling tool. Additional tools such as </a:t>
            </a:r>
            <a:r>
              <a:rPr lang="en-US" dirty="0" err="1" smtClean="0"/>
              <a:t>Jira</a:t>
            </a:r>
            <a:r>
              <a:rPr lang="en-US" dirty="0" smtClean="0"/>
              <a:t> and Slack assist in issue tracking and communication.</a:t>
            </a:r>
          </a:p>
        </p:txBody>
      </p:sp>
      <p:sp>
        <p:nvSpPr>
          <p:cNvPr id="6" name="Google Shape;182;p7"/>
          <p:cNvSpPr txBox="1">
            <a:spLocks/>
          </p:cNvSpPr>
          <p:nvPr/>
        </p:nvSpPr>
        <p:spPr>
          <a:xfrm>
            <a:off x="4213253" y="2144698"/>
            <a:ext cx="3652304"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buSzPts val="1600"/>
              <a:buFont typeface="Arial"/>
              <a:buNone/>
            </a:pPr>
            <a:endParaRPr lang="en-US" sz="1600" dirty="0" smtClean="0"/>
          </a:p>
          <a:p>
            <a:pPr marL="228600" indent="-88900">
              <a:buSzPts val="2200"/>
              <a:buFont typeface="Arial"/>
              <a:buNone/>
            </a:pPr>
            <a:r>
              <a:rPr lang="en-US" dirty="0" smtClean="0"/>
              <a:t> Development:</a:t>
            </a:r>
          </a:p>
          <a:p>
            <a:pPr marL="228600" indent="-88900">
              <a:buSzPts val="2200"/>
              <a:buFont typeface="Arial"/>
              <a:buNone/>
            </a:pPr>
            <a:endParaRPr lang="en-US" dirty="0"/>
          </a:p>
          <a:p>
            <a:pPr marL="228600" indent="-88900">
              <a:buSzPts val="2200"/>
              <a:buFont typeface="Arial"/>
              <a:buNone/>
            </a:pPr>
            <a:r>
              <a:rPr lang="en-US" dirty="0" smtClean="0"/>
              <a:t> Build phase analysis tools such as OWASP Dependency-Check and </a:t>
            </a:r>
            <a:r>
              <a:rPr lang="en-US" dirty="0" err="1" smtClean="0"/>
              <a:t>SonarQube</a:t>
            </a:r>
            <a:r>
              <a:rPr lang="en-US" dirty="0" smtClean="0"/>
              <a:t> are used to catch vulnerabilities during the build process.</a:t>
            </a:r>
            <a:endParaRPr lang="en-US" dirty="0"/>
          </a:p>
        </p:txBody>
      </p:sp>
      <p:sp>
        <p:nvSpPr>
          <p:cNvPr id="7" name="Google Shape;182;p7"/>
          <p:cNvSpPr txBox="1">
            <a:spLocks/>
          </p:cNvSpPr>
          <p:nvPr/>
        </p:nvSpPr>
        <p:spPr>
          <a:xfrm>
            <a:off x="8058861" y="2140205"/>
            <a:ext cx="3652304"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buSzPts val="1600"/>
              <a:buFont typeface="Arial"/>
              <a:buNone/>
            </a:pPr>
            <a:endParaRPr lang="en-US" sz="1600" dirty="0" smtClean="0"/>
          </a:p>
          <a:p>
            <a:pPr marL="228600" indent="-88900">
              <a:buSzPts val="2200"/>
              <a:buFont typeface="Arial"/>
              <a:buNone/>
            </a:pPr>
            <a:r>
              <a:rPr lang="en-US" dirty="0" smtClean="0"/>
              <a:t> Test:</a:t>
            </a:r>
          </a:p>
          <a:p>
            <a:pPr marL="228600" indent="-88900">
              <a:buSzPts val="2200"/>
              <a:buFont typeface="Arial"/>
              <a:buNone/>
            </a:pPr>
            <a:endParaRPr lang="en-US" dirty="0"/>
          </a:p>
          <a:p>
            <a:pPr marL="228600" indent="-88900">
              <a:buSzPts val="2200"/>
              <a:buFont typeface="Arial"/>
              <a:buNone/>
            </a:pPr>
            <a:r>
              <a:rPr lang="en-US" dirty="0" smtClean="0"/>
              <a:t> Tools such as ZAP are often used for penetration testing, while others such as Codename SCNR analyze the behavior of web applications.</a:t>
            </a:r>
          </a:p>
        </p:txBody>
      </p:sp>
    </p:spTree>
    <p:custDataLst>
      <p:tags r:id="rId1"/>
    </p:custDataLst>
    <p:extLst>
      <p:ext uri="{BB962C8B-B14F-4D97-AF65-F5344CB8AC3E}">
        <p14:creationId xmlns:p14="http://schemas.microsoft.com/office/powerpoint/2010/main" val="3570545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smtClean="0"/>
              <a:t>PRODUCTION TOOLS</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182;p7"/>
          <p:cNvSpPr txBox="1">
            <a:spLocks noGrp="1"/>
          </p:cNvSpPr>
          <p:nvPr>
            <p:ph type="body" idx="1"/>
          </p:nvPr>
        </p:nvSpPr>
        <p:spPr>
          <a:xfrm>
            <a:off x="375692" y="2194560"/>
            <a:ext cx="10551883"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r>
              <a:rPr lang="en-US" dirty="0" smtClean="0"/>
              <a:t> Deployment and monitoring:</a:t>
            </a:r>
          </a:p>
          <a:p>
            <a:pPr marL="228600" lvl="0" indent="-88900" algn="l" rtl="0">
              <a:lnSpc>
                <a:spcPct val="90000"/>
              </a:lnSpc>
              <a:spcBef>
                <a:spcPts val="1000"/>
              </a:spcBef>
              <a:spcAft>
                <a:spcPts val="0"/>
              </a:spcAft>
              <a:buClr>
                <a:schemeClr val="lt1"/>
              </a:buClr>
              <a:buSzPts val="2200"/>
              <a:buNone/>
            </a:pPr>
            <a:endParaRPr lang="en-US" dirty="0"/>
          </a:p>
          <a:p>
            <a:pPr marL="228600" lvl="0" indent="-88900" algn="l" rtl="0">
              <a:lnSpc>
                <a:spcPct val="90000"/>
              </a:lnSpc>
              <a:spcBef>
                <a:spcPts val="1000"/>
              </a:spcBef>
              <a:spcAft>
                <a:spcPts val="0"/>
              </a:spcAft>
              <a:buClr>
                <a:schemeClr val="lt1"/>
              </a:buClr>
              <a:buSzPts val="2200"/>
              <a:buNone/>
            </a:pPr>
            <a:r>
              <a:rPr lang="en-US" dirty="0" smtClean="0"/>
              <a:t> Tools such as Aqua Security and </a:t>
            </a:r>
            <a:r>
              <a:rPr lang="en-US" dirty="0" err="1" smtClean="0"/>
              <a:t>Checkmarx</a:t>
            </a:r>
            <a:r>
              <a:rPr lang="en-US" dirty="0" smtClean="0"/>
              <a:t> One are used to monitor a system throughout the entire development cycle, including well after it has been deployed. They represent an essential part of maintaining the security of systems by identifying threats and providing key insights to developers regarding how they can be improved.</a:t>
            </a:r>
          </a:p>
        </p:txBody>
      </p:sp>
    </p:spTree>
    <p:custDataLst>
      <p:tags r:id="rId1"/>
    </p:custDataLst>
    <p:extLst>
      <p:ext uri="{BB962C8B-B14F-4D97-AF65-F5344CB8AC3E}">
        <p14:creationId xmlns:p14="http://schemas.microsoft.com/office/powerpoint/2010/main" val="101684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a:t>
            </a:r>
            <a:r>
              <a:rPr lang="en-US" dirty="0" smtClean="0"/>
              <a:t>BENEFITS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6" name="Google Shape;217;p11"/>
          <p:cNvSpPr txBox="1">
            <a:spLocks/>
          </p:cNvSpPr>
          <p:nvPr/>
        </p:nvSpPr>
        <p:spPr>
          <a:xfrm>
            <a:off x="720064" y="2184510"/>
            <a:ext cx="5398202" cy="435781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lvl="0" indent="0">
              <a:spcBef>
                <a:spcPts val="0"/>
              </a:spcBef>
              <a:buSzPts val="2000"/>
              <a:buNone/>
            </a:pPr>
            <a:r>
              <a:rPr lang="en-US" sz="2400" dirty="0"/>
              <a:t>Acting </a:t>
            </a:r>
            <a:r>
              <a:rPr lang="en-US" sz="2400" dirty="0" smtClean="0"/>
              <a:t>Later:</a:t>
            </a:r>
            <a:endParaRPr lang="en-US" sz="2400" dirty="0"/>
          </a:p>
          <a:p>
            <a:pPr marL="0" lvl="0" indent="0">
              <a:spcBef>
                <a:spcPts val="0"/>
              </a:spcBef>
              <a:buSzPts val="2000"/>
              <a:buNone/>
            </a:pPr>
            <a:endParaRPr lang="en-US" sz="2000" dirty="0"/>
          </a:p>
          <a:p>
            <a:pPr marL="0" lvl="0" indent="0">
              <a:spcBef>
                <a:spcPts val="0"/>
              </a:spcBef>
              <a:buSzPts val="2000"/>
              <a:buNone/>
            </a:pPr>
            <a:r>
              <a:rPr lang="en-US" dirty="0"/>
              <a:t>Risks:					</a:t>
            </a:r>
          </a:p>
          <a:p>
            <a:pPr marL="342900">
              <a:spcBef>
                <a:spcPts val="0"/>
              </a:spcBef>
              <a:buSzPts val="2000"/>
            </a:pPr>
            <a:r>
              <a:rPr lang="en-US" dirty="0"/>
              <a:t>Higher cost to fix issues when found</a:t>
            </a:r>
          </a:p>
          <a:p>
            <a:pPr marL="342900">
              <a:spcBef>
                <a:spcPts val="0"/>
              </a:spcBef>
              <a:buSzPts val="2000"/>
            </a:pPr>
            <a:r>
              <a:rPr lang="en-US" dirty="0"/>
              <a:t>Greater time spent in later stages</a:t>
            </a:r>
          </a:p>
          <a:p>
            <a:pPr marL="342900">
              <a:spcBef>
                <a:spcPts val="0"/>
              </a:spcBef>
              <a:buSzPts val="2000"/>
            </a:pPr>
            <a:r>
              <a:rPr lang="en-US" dirty="0"/>
              <a:t>Potential for system to become unusable or impractical</a:t>
            </a:r>
          </a:p>
          <a:p>
            <a:pPr marL="0" indent="0">
              <a:spcBef>
                <a:spcPts val="0"/>
              </a:spcBef>
              <a:buSzPts val="2000"/>
              <a:buNone/>
            </a:pPr>
            <a:endParaRPr lang="en-US" dirty="0" smtClean="0"/>
          </a:p>
          <a:p>
            <a:pPr marL="0" indent="0">
              <a:spcBef>
                <a:spcPts val="0"/>
              </a:spcBef>
              <a:buSzPts val="2000"/>
              <a:buNone/>
            </a:pPr>
            <a:r>
              <a:rPr lang="en-US" dirty="0" smtClean="0"/>
              <a:t>Benefits:</a:t>
            </a:r>
          </a:p>
          <a:p>
            <a:pPr marL="342900">
              <a:spcBef>
                <a:spcPts val="0"/>
              </a:spcBef>
              <a:buSzPts val="2000"/>
            </a:pPr>
            <a:r>
              <a:rPr lang="en-US" dirty="0" smtClean="0"/>
              <a:t>Lower initial cost</a:t>
            </a:r>
          </a:p>
          <a:p>
            <a:pPr marL="342900">
              <a:spcBef>
                <a:spcPts val="0"/>
              </a:spcBef>
              <a:buSzPts val="2000"/>
            </a:pPr>
            <a:r>
              <a:rPr lang="en-US" dirty="0" smtClean="0"/>
              <a:t>Less time spent designing and developing</a:t>
            </a:r>
            <a:endParaRPr lang="en-US" dirty="0"/>
          </a:p>
        </p:txBody>
      </p:sp>
      <p:sp>
        <p:nvSpPr>
          <p:cNvPr id="9" name="Google Shape;217;p11"/>
          <p:cNvSpPr txBox="1">
            <a:spLocks/>
          </p:cNvSpPr>
          <p:nvPr/>
        </p:nvSpPr>
        <p:spPr>
          <a:xfrm>
            <a:off x="6395090" y="2179792"/>
            <a:ext cx="5398202" cy="437730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Font typeface="Arial"/>
              <a:buNone/>
            </a:pPr>
            <a:r>
              <a:rPr lang="en-US" sz="2400" dirty="0" smtClean="0"/>
              <a:t>Acting Now:</a:t>
            </a:r>
          </a:p>
          <a:p>
            <a:pPr marL="0" indent="0">
              <a:spcBef>
                <a:spcPts val="0"/>
              </a:spcBef>
              <a:buSzPts val="2000"/>
              <a:buFont typeface="Arial"/>
              <a:buNone/>
            </a:pPr>
            <a:endParaRPr lang="en-US" sz="2000" dirty="0" smtClean="0"/>
          </a:p>
          <a:p>
            <a:pPr marL="0" indent="0">
              <a:spcBef>
                <a:spcPts val="0"/>
              </a:spcBef>
              <a:buSzPts val="2000"/>
              <a:buFont typeface="Arial"/>
              <a:buNone/>
            </a:pPr>
            <a:r>
              <a:rPr lang="en-US" dirty="0" smtClean="0"/>
              <a:t>Risks:</a:t>
            </a:r>
          </a:p>
          <a:p>
            <a:pPr marL="342900">
              <a:spcBef>
                <a:spcPts val="0"/>
              </a:spcBef>
              <a:buSzPts val="2000"/>
            </a:pPr>
            <a:r>
              <a:rPr lang="en-US" dirty="0" smtClean="0"/>
              <a:t>Higher initial cost</a:t>
            </a:r>
          </a:p>
          <a:p>
            <a:pPr marL="342900">
              <a:spcBef>
                <a:spcPts val="0"/>
              </a:spcBef>
              <a:buSzPts val="2000"/>
            </a:pPr>
            <a:r>
              <a:rPr lang="en-US" dirty="0" smtClean="0"/>
              <a:t>More time spent in earlier stages</a:t>
            </a:r>
          </a:p>
          <a:p>
            <a:pPr marL="342900">
              <a:spcBef>
                <a:spcPts val="0"/>
              </a:spcBef>
              <a:buSzPts val="2000"/>
            </a:pPr>
            <a:r>
              <a:rPr lang="en-US" dirty="0" smtClean="0"/>
              <a:t>Potentially wasted effort</a:t>
            </a:r>
          </a:p>
          <a:p>
            <a:pPr marL="228600" indent="-228600">
              <a:spcBef>
                <a:spcPts val="0"/>
              </a:spcBef>
              <a:buSzPts val="2000"/>
            </a:pPr>
            <a:endParaRPr lang="en-US" sz="2000" dirty="0" smtClean="0"/>
          </a:p>
          <a:p>
            <a:pPr marL="0" indent="0">
              <a:spcBef>
                <a:spcPts val="0"/>
              </a:spcBef>
              <a:buSzPts val="2000"/>
              <a:buFont typeface="Arial"/>
              <a:buNone/>
            </a:pPr>
            <a:r>
              <a:rPr lang="en-US" dirty="0" smtClean="0"/>
              <a:t>Benefits:</a:t>
            </a:r>
          </a:p>
          <a:p>
            <a:pPr marL="342900">
              <a:spcBef>
                <a:spcPts val="0"/>
              </a:spcBef>
              <a:buSzPts val="2000"/>
            </a:pPr>
            <a:r>
              <a:rPr lang="en-US" dirty="0" smtClean="0"/>
              <a:t>Catch vulnerabilities earlier</a:t>
            </a:r>
          </a:p>
          <a:p>
            <a:pPr marL="342900">
              <a:spcBef>
                <a:spcPts val="0"/>
              </a:spcBef>
              <a:buSzPts val="2000"/>
            </a:pPr>
            <a:r>
              <a:rPr lang="en-US" dirty="0" smtClean="0"/>
              <a:t>Lower cost to fix found issues</a:t>
            </a:r>
          </a:p>
          <a:p>
            <a:pPr marL="342900">
              <a:spcBef>
                <a:spcPts val="0"/>
              </a:spcBef>
              <a:buSzPts val="2000"/>
            </a:pPr>
            <a:r>
              <a:rPr lang="en-US" dirty="0" smtClean="0"/>
              <a:t>Less time spent in later stages</a:t>
            </a:r>
          </a:p>
          <a:p>
            <a:pPr marL="342900">
              <a:spcBef>
                <a:spcPts val="0"/>
              </a:spcBef>
              <a:buSzPts val="2000"/>
            </a:pPr>
            <a:r>
              <a:rPr lang="en-US" dirty="0" smtClean="0"/>
              <a:t>Smaller risk of successful attacks</a:t>
            </a:r>
          </a:p>
          <a:p>
            <a:pPr marL="0" indent="0">
              <a:spcBef>
                <a:spcPts val="0"/>
              </a:spcBef>
              <a:buSzPts val="2000"/>
              <a:buFont typeface="Arial"/>
              <a:buNone/>
            </a:pPr>
            <a:endParaRPr lang="en-US" dirty="0" smtClean="0"/>
          </a:p>
          <a:p>
            <a:pPr marL="0" indent="0">
              <a:spcBef>
                <a:spcPts val="0"/>
              </a:spcBef>
              <a:buSzPts val="2000"/>
              <a:buFont typeface="Arial"/>
              <a:buNone/>
            </a:pPr>
            <a:endParaRPr 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spcBef>
                <a:spcPts val="0"/>
              </a:spcBef>
              <a:buNone/>
            </a:pPr>
            <a:r>
              <a:rPr lang="en-US" sz="2000" dirty="0" smtClean="0"/>
              <a:t>Static code analysis:</a:t>
            </a:r>
          </a:p>
          <a:p>
            <a:pPr marL="1257300" lvl="2">
              <a:spcBef>
                <a:spcPts val="0"/>
              </a:spcBef>
            </a:pPr>
            <a:r>
              <a:rPr lang="en-US" dirty="0" smtClean="0"/>
              <a:t>Tests should be run consistently after developing code</a:t>
            </a:r>
          </a:p>
          <a:p>
            <a:pPr marL="1257300" lvl="2">
              <a:spcBef>
                <a:spcPts val="0"/>
              </a:spcBef>
            </a:pPr>
            <a:r>
              <a:rPr lang="en-US" dirty="0" smtClean="0"/>
              <a:t>Tests should be used to ensure that all vulnerabilities are known before deployment</a:t>
            </a:r>
          </a:p>
          <a:p>
            <a:pPr marL="914400" lvl="2" indent="0">
              <a:spcBef>
                <a:spcPts val="0"/>
              </a:spcBef>
              <a:buNone/>
            </a:pPr>
            <a:endParaRPr lang="en-US" sz="2000" dirty="0"/>
          </a:p>
          <a:p>
            <a:pPr marL="914400" lvl="2" indent="0">
              <a:spcBef>
                <a:spcPts val="0"/>
              </a:spcBef>
              <a:buNone/>
            </a:pPr>
            <a:r>
              <a:rPr lang="en-US" sz="2000" dirty="0" smtClean="0"/>
              <a:t>Version updates and interoperability</a:t>
            </a:r>
          </a:p>
          <a:p>
            <a:pPr marL="1257300" lvl="2">
              <a:spcBef>
                <a:spcPts val="0"/>
              </a:spcBef>
            </a:pPr>
            <a:r>
              <a:rPr lang="en-US" dirty="0" smtClean="0"/>
              <a:t>New iterations should ensure that the newest stable releases of libraries and packages are used to increase security</a:t>
            </a:r>
          </a:p>
          <a:p>
            <a:pPr marL="1257300" lvl="2">
              <a:spcBef>
                <a:spcPts val="0"/>
              </a:spcBef>
            </a:pPr>
            <a:r>
              <a:rPr lang="en-US" dirty="0" smtClean="0"/>
              <a:t>All libraries and packages used should be tested with each other to ensure interoperability before deployment</a:t>
            </a:r>
            <a:endParaRPr lang="en-US" dirty="0" smtClean="0"/>
          </a:p>
          <a:p>
            <a:pPr marL="1257300" lvl="2">
              <a:spcBef>
                <a:spcPts val="0"/>
              </a:spcBef>
            </a:pPr>
            <a:endParaRPr lang="en-US" sz="2000" dirty="0"/>
          </a:p>
          <a:p>
            <a:pPr marL="914400" lvl="2" indent="0">
              <a:spcBef>
                <a:spcPts val="0"/>
              </a:spcBef>
              <a:buNone/>
            </a:pPr>
            <a:r>
              <a:rPr lang="en-US" sz="2000" dirty="0" smtClean="0"/>
              <a:t>Continued monitoring and maintenance</a:t>
            </a:r>
          </a:p>
          <a:p>
            <a:pPr marL="1257300" lvl="2">
              <a:spcBef>
                <a:spcPts val="0"/>
              </a:spcBef>
            </a:pPr>
            <a:r>
              <a:rPr lang="en-US" dirty="0" smtClean="0"/>
              <a:t>Previously releases should be maintained and updated when flaws are discovered to prevent abuse of the system</a:t>
            </a:r>
          </a:p>
          <a:p>
            <a:pPr marL="1257300" lvl="2">
              <a:spcBef>
                <a:spcPts val="0"/>
              </a:spcBef>
            </a:pPr>
            <a:r>
              <a:rPr lang="en-US" dirty="0" smtClean="0"/>
              <a:t>Users should be encouraged to upgrade to newer system versions when they become available</a:t>
            </a:r>
            <a:endParaRPr lang="en-US" dirty="0"/>
          </a:p>
          <a:p>
            <a:pPr marL="1257300" lvl="2">
              <a:spcBef>
                <a:spcPts val="0"/>
              </a:spcBef>
            </a:pP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smtClean="0"/>
              <a:t> The previously described standards represent a pathway for developers to ensure highly secure systems using a multi-layered approach.</a:t>
            </a:r>
          </a:p>
          <a:p>
            <a:pPr marL="228600" lvl="0" indent="-88900" algn="l" rtl="0">
              <a:lnSpc>
                <a:spcPct val="90000"/>
              </a:lnSpc>
              <a:spcBef>
                <a:spcPts val="1000"/>
              </a:spcBef>
              <a:spcAft>
                <a:spcPts val="0"/>
              </a:spcAft>
              <a:buClr>
                <a:schemeClr val="lt1"/>
              </a:buClr>
              <a:buSzPts val="2200"/>
              <a:buNone/>
            </a:pPr>
            <a:endParaRPr lang="en-US" dirty="0"/>
          </a:p>
          <a:p>
            <a:pPr marL="228600" lvl="0" indent="-88900" algn="l" rtl="0">
              <a:lnSpc>
                <a:spcPct val="90000"/>
              </a:lnSpc>
              <a:spcBef>
                <a:spcPts val="1000"/>
              </a:spcBef>
              <a:spcAft>
                <a:spcPts val="0"/>
              </a:spcAft>
              <a:buClr>
                <a:schemeClr val="lt1"/>
              </a:buClr>
              <a:buSzPts val="2200"/>
              <a:buNone/>
            </a:pPr>
            <a:r>
              <a:rPr lang="en-US" dirty="0"/>
              <a:t> </a:t>
            </a:r>
            <a:r>
              <a:rPr lang="en-US" dirty="0" smtClean="0"/>
              <a:t>These layers consist of implementing secure design patterns and development procedures, using automated tools to identify security risks early, monitoring and auditing the system to learn from it following deployment, and encouraging updates when flaws are discovered.</a:t>
            </a:r>
          </a:p>
          <a:p>
            <a:pPr marL="228600" lvl="0" indent="-88900" algn="l" rtl="0">
              <a:lnSpc>
                <a:spcPct val="90000"/>
              </a:lnSpc>
              <a:spcBef>
                <a:spcPts val="1000"/>
              </a:spcBef>
              <a:spcAft>
                <a:spcPts val="0"/>
              </a:spcAft>
              <a:buClr>
                <a:schemeClr val="lt1"/>
              </a:buClr>
              <a:buSzPts val="2200"/>
              <a:buNone/>
            </a:pPr>
            <a:endParaRPr lang="en-US" dirty="0"/>
          </a:p>
          <a:p>
            <a:pPr marL="228600" lvl="0" indent="-88900" algn="l" rtl="0">
              <a:lnSpc>
                <a:spcPct val="90000"/>
              </a:lnSpc>
              <a:spcBef>
                <a:spcPts val="1000"/>
              </a:spcBef>
              <a:spcAft>
                <a:spcPts val="0"/>
              </a:spcAft>
              <a:buClr>
                <a:schemeClr val="lt1"/>
              </a:buClr>
              <a:buSzPts val="2200"/>
              <a:buNone/>
            </a:pPr>
            <a:r>
              <a:rPr lang="en-US" dirty="0" smtClean="0"/>
              <a:t> Using these strategies, our systems can be secure against attacks while effectively reaching their goals and remaining innovative for our users.</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smtClean="0"/>
              <a:t>REFERENCES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139700" indent="-457200">
              <a:buSzPts val="2200"/>
              <a:buNone/>
            </a:pPr>
            <a:r>
              <a:rPr lang="en-US" dirty="0" smtClean="0"/>
              <a:t>Amazon. (</a:t>
            </a:r>
            <a:r>
              <a:rPr lang="en-US" dirty="0" err="1" smtClean="0"/>
              <a:t>n.d.</a:t>
            </a:r>
            <a:r>
              <a:rPr lang="en-US" dirty="0" smtClean="0"/>
              <a:t>). What is </a:t>
            </a:r>
            <a:r>
              <a:rPr lang="en-US" dirty="0" err="1" smtClean="0"/>
              <a:t>DevSecOps</a:t>
            </a:r>
            <a:r>
              <a:rPr lang="en-US" dirty="0" smtClean="0"/>
              <a:t>? </a:t>
            </a:r>
            <a:r>
              <a:rPr lang="en-US" dirty="0"/>
              <a:t>Retrieved from </a:t>
            </a:r>
            <a:r>
              <a:rPr lang="en-US" dirty="0" smtClean="0"/>
              <a:t>		 		https</a:t>
            </a:r>
            <a:r>
              <a:rPr lang="en-US" dirty="0"/>
              <a:t>://aws.amazon.com/what-is/</a:t>
            </a:r>
            <a:r>
              <a:rPr lang="en-US" dirty="0" smtClean="0"/>
              <a:t>devsecops#</a:t>
            </a:r>
            <a:r>
              <a:rPr lang="en-US" dirty="0"/>
              <a:t>:~:text=DevSecOps</a:t>
            </a:r>
            <a:r>
              <a:rPr lang="en-US" dirty="0" smtClean="0"/>
              <a:t>%</a:t>
            </a:r>
          </a:p>
          <a:p>
            <a:pPr marL="139700" indent="-457200">
              <a:buSzPts val="2200"/>
              <a:buNone/>
            </a:pPr>
            <a:r>
              <a:rPr lang="en-US" dirty="0" smtClean="0"/>
              <a:t>		20is</a:t>
            </a:r>
            <a:r>
              <a:rPr lang="en-US" dirty="0"/>
              <a:t>%20the%20practice%20of,is%</a:t>
            </a:r>
            <a:r>
              <a:rPr lang="en-US" dirty="0" smtClean="0"/>
              <a:t>20both</a:t>
            </a:r>
            <a:r>
              <a:rPr lang="en-US" dirty="0"/>
              <a:t>%20efficient%20and%20secure.</a:t>
            </a:r>
            <a:endParaRPr lang="en-US" dirty="0" smtClean="0"/>
          </a:p>
          <a:p>
            <a:pPr marL="139700" indent="-457200">
              <a:buSzPts val="2200"/>
              <a:buNone/>
            </a:pPr>
            <a:endParaRPr lang="en-US" dirty="0"/>
          </a:p>
          <a:p>
            <a:pPr marL="139700" indent="-457200">
              <a:buSzPts val="2200"/>
              <a:buNone/>
            </a:pPr>
            <a:r>
              <a:rPr lang="en-US" dirty="0" err="1" smtClean="0"/>
              <a:t>Witts</a:t>
            </a:r>
            <a:r>
              <a:rPr lang="en-US" dirty="0" smtClean="0"/>
              <a:t>, J. (March 6, 2024). The Top 10 </a:t>
            </a:r>
            <a:r>
              <a:rPr lang="en-US" dirty="0" err="1" smtClean="0"/>
              <a:t>DevSecOps</a:t>
            </a:r>
            <a:r>
              <a:rPr lang="en-US" dirty="0" smtClean="0"/>
              <a:t> Tools for Application Security. 	Retrieved </a:t>
            </a:r>
            <a:r>
              <a:rPr lang="en-US" dirty="0"/>
              <a:t>from https://expertinsights.com/insights</a:t>
            </a:r>
            <a:r>
              <a:rPr lang="en-US" dirty="0" smtClean="0"/>
              <a:t>/the</a:t>
            </a:r>
            <a:r>
              <a:rPr lang="en-US" dirty="0"/>
              <a:t>-top-10</a:t>
            </a:r>
            <a:r>
              <a:rPr lang="en-US" dirty="0" smtClean="0"/>
              <a:t>-	</a:t>
            </a:r>
            <a:r>
              <a:rPr lang="en-US" dirty="0" err="1" smtClean="0"/>
              <a:t>devsecops</a:t>
            </a:r>
            <a:r>
              <a:rPr lang="en-US" dirty="0"/>
              <a:t>-tools-for-application-security/</a:t>
            </a:r>
            <a:endParaRPr lang="en-US" dirty="0" smtClean="0"/>
          </a:p>
          <a:p>
            <a:pPr marL="139700" indent="-457200">
              <a:buSzPts val="2200"/>
              <a:buNone/>
            </a:pPr>
            <a:endParaRPr lang="en-US" dirty="0"/>
          </a:p>
          <a:p>
            <a:pPr marL="139700" indent="-457200">
              <a:buSzPts val="2200"/>
              <a:buNone/>
            </a:pPr>
            <a:r>
              <a:rPr lang="en-US" dirty="0" err="1" smtClean="0"/>
              <a:t>Zettler</a:t>
            </a:r>
            <a:r>
              <a:rPr lang="en-US" dirty="0" smtClean="0"/>
              <a:t>, K. (</a:t>
            </a:r>
            <a:r>
              <a:rPr lang="en-US" dirty="0" err="1" smtClean="0"/>
              <a:t>n.d.</a:t>
            </a:r>
            <a:r>
              <a:rPr lang="en-US" dirty="0" smtClean="0"/>
              <a:t>). </a:t>
            </a:r>
            <a:r>
              <a:rPr lang="en-US" dirty="0" err="1" smtClean="0"/>
              <a:t>DevSecOps</a:t>
            </a:r>
            <a:r>
              <a:rPr lang="en-US" dirty="0" smtClean="0"/>
              <a:t> Tools: The </a:t>
            </a:r>
            <a:r>
              <a:rPr lang="en-US" dirty="0" err="1" smtClean="0"/>
              <a:t>DevSecOp</a:t>
            </a:r>
            <a:r>
              <a:rPr lang="en-US" dirty="0" smtClean="0"/>
              <a:t> tools that secure </a:t>
            </a:r>
            <a:r>
              <a:rPr lang="en-US" dirty="0" err="1" smtClean="0"/>
              <a:t>DevOps</a:t>
            </a:r>
            <a:r>
              <a:rPr lang="en-US" dirty="0" smtClean="0"/>
              <a:t> 	workflows. </a:t>
            </a:r>
            <a:r>
              <a:rPr lang="en-US" dirty="0"/>
              <a:t>Retrieved from https://www.atlassian.com/devops/devops</a:t>
            </a:r>
            <a:r>
              <a:rPr lang="en-US" dirty="0" smtClean="0"/>
              <a:t>-	tools</a:t>
            </a:r>
            <a:r>
              <a:rPr lang="en-US" dirty="0"/>
              <a:t>/</a:t>
            </a:r>
            <a:r>
              <a:rPr lang="en-US" dirty="0" err="1"/>
              <a:t>devsecops</a:t>
            </a:r>
            <a:r>
              <a:rPr lang="en-US" dirty="0"/>
              <a:t>-</a:t>
            </a:r>
            <a:r>
              <a:rPr lang="en-US" dirty="0" smtClean="0"/>
              <a:t>tools</a:t>
            </a:r>
          </a:p>
          <a:p>
            <a:pPr marL="139700" indent="-457200">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82829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smtClean="0"/>
              <a:t>Multi-layered approach used to develop our security policy:</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1673939491"/>
              </p:ext>
            </p:extLst>
          </p:nvPr>
        </p:nvGraphicFramePr>
        <p:xfrm>
          <a:off x="767885" y="1881656"/>
          <a:ext cx="10248294" cy="4206179"/>
        </p:xfrm>
        <a:graphic>
          <a:graphicData uri="http://schemas.openxmlformats.org/drawingml/2006/table">
            <a:tbl>
              <a:tblPr firstRow="1" firstCol="1">
                <a:noFill/>
                <a:tableStyleId>{802198C4-3087-4945-87E3-76CBB3509B7E}</a:tableStyleId>
              </a:tblPr>
              <a:tblGrid>
                <a:gridCol w="5326417">
                  <a:extLst>
                    <a:ext uri="{9D8B030D-6E8A-4147-A177-3AD203B41FA5}">
                      <a16:colId xmlns:a16="http://schemas.microsoft.com/office/drawing/2014/main" xmlns="" val="20000"/>
                    </a:ext>
                  </a:extLst>
                </a:gridCol>
                <a:gridCol w="4921877">
                  <a:extLst>
                    <a:ext uri="{9D8B030D-6E8A-4147-A177-3AD203B41FA5}">
                      <a16:colId xmlns:a16="http://schemas.microsoft.com/office/drawing/2014/main" xmlns=""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smtClean="0">
                          <a:solidFill>
                            <a:srgbClr val="FFD966"/>
                          </a:solidFill>
                        </a:rPr>
                        <a:t>Likely:</a:t>
                      </a:r>
                      <a:endParaRPr sz="1400" u="none" strike="noStrike" cap="none" dirty="0" smtClean="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smtClean="0">
                          <a:solidFill>
                            <a:srgbClr val="FFD966"/>
                          </a:solidFill>
                        </a:rPr>
                        <a:t>Faulty</a:t>
                      </a:r>
                      <a:r>
                        <a:rPr lang="en-US" sz="3600" u="none" strike="noStrike" cap="none" baseline="0" dirty="0" smtClean="0">
                          <a:solidFill>
                            <a:srgbClr val="FFD966"/>
                          </a:solidFill>
                        </a:rPr>
                        <a:t> functions</a:t>
                      </a:r>
                      <a:r>
                        <a:rPr lang="en-US" sz="3600" u="none" strike="noStrike" cap="none" dirty="0" smtClean="0">
                          <a:solidFill>
                            <a:srgbClr val="FFD966"/>
                          </a:solidFill>
                        </a:rPr>
                        <a:t>, unhandled exceptions</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smtClean="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smtClean="0">
                          <a:solidFill>
                            <a:srgbClr val="FFD966"/>
                          </a:solidFill>
                        </a:rPr>
                        <a:t>Memory protection,</a:t>
                      </a:r>
                      <a:r>
                        <a:rPr lang="en-US" sz="3600" u="none" strike="noStrike" cap="none" baseline="0" dirty="0" smtClean="0">
                          <a:solidFill>
                            <a:srgbClr val="FFD966"/>
                          </a:solidFill>
                        </a:rPr>
                        <a:t> access control, </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baseline="0" dirty="0" smtClean="0">
                          <a:solidFill>
                            <a:srgbClr val="FFD966"/>
                          </a:solidFill>
                        </a:rPr>
                        <a:t>input validation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xmlns=""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a:t>
                      </a:r>
                      <a:r>
                        <a:rPr lang="en-US" sz="3600" u="none" strike="noStrike" cap="none" dirty="0" smtClean="0">
                          <a:solidFill>
                            <a:srgbClr val="FFD966"/>
                          </a:solidFill>
                        </a:rPr>
                        <a:t>priority: </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smtClean="0">
                          <a:solidFill>
                            <a:srgbClr val="FFD966"/>
                          </a:solidFill>
                        </a:rPr>
                        <a:t>Data range, </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smtClean="0">
                          <a:solidFill>
                            <a:srgbClr val="FFD966"/>
                          </a:solidFill>
                        </a:rPr>
                        <a:t>string</a:t>
                      </a:r>
                      <a:r>
                        <a:rPr lang="en-US" sz="3600" u="none" strike="noStrike" cap="none" baseline="0" dirty="0" smtClean="0">
                          <a:solidFill>
                            <a:srgbClr val="FFD966"/>
                          </a:solidFill>
                        </a:rPr>
                        <a:t> correctness</a:t>
                      </a:r>
                      <a:endParaRPr lang="en-US" sz="3600" u="none" strike="noStrike" cap="none" dirty="0" smtClean="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smtClean="0">
                          <a:solidFill>
                            <a:srgbClr val="FFD966"/>
                          </a:solidFill>
                        </a:rPr>
                        <a:t>Unlikely: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baseline="0" dirty="0" smtClean="0">
                          <a:solidFill>
                            <a:srgbClr val="FFD966"/>
                          </a:solidFill>
                        </a:rPr>
                        <a:t> Incorrect data types, no user authentication</a:t>
                      </a:r>
                      <a:endParaRPr lang="en-US" sz="1400" u="none" strike="noStrike" cap="none" baseline="0" dirty="0" smtClean="0">
                        <a:solidFill>
                          <a:srgbClr val="000000"/>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xmlns=""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564407" y="79291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360926" y="2194560"/>
            <a:ext cx="6151319" cy="4469026"/>
          </a:xfrm>
          <a:prstGeom prst="rect">
            <a:avLst/>
          </a:prstGeom>
          <a:noFill/>
          <a:ln>
            <a:noFill/>
          </a:ln>
        </p:spPr>
        <p:txBody>
          <a:bodyPr spcFirstLastPara="1" wrap="square" lIns="91425" tIns="45700" rIns="91425" bIns="45700" anchor="t" anchorCtr="0">
            <a:noAutofit/>
          </a:bodyPr>
          <a:lstStyle/>
          <a:p>
            <a:pPr marL="228600" lvl="0" indent="-228600" algn="dist" rtl="0">
              <a:lnSpc>
                <a:spcPct val="120000"/>
              </a:lnSpc>
              <a:spcBef>
                <a:spcPts val="0"/>
              </a:spcBef>
              <a:spcAft>
                <a:spcPts val="0"/>
              </a:spcAft>
              <a:buClr>
                <a:schemeClr val="lt1"/>
              </a:buClr>
              <a:buSzPts val="2200"/>
              <a:buChar char="•"/>
            </a:pPr>
            <a:r>
              <a:rPr lang="en-US" sz="2000" dirty="0" smtClean="0"/>
              <a:t>Validate Input Data</a:t>
            </a:r>
            <a:r>
              <a:rPr lang="mr-IN" sz="2000" dirty="0" smtClean="0"/>
              <a:t>…………………………</a:t>
            </a:r>
            <a:r>
              <a:rPr lang="en-US" sz="2000" dirty="0" smtClean="0"/>
              <a:t>..........</a:t>
            </a:r>
          </a:p>
          <a:p>
            <a:pPr marL="228600" lvl="0" indent="-228600" algn="dist" rtl="0">
              <a:lnSpc>
                <a:spcPct val="120000"/>
              </a:lnSpc>
              <a:spcBef>
                <a:spcPts val="0"/>
              </a:spcBef>
              <a:spcAft>
                <a:spcPts val="0"/>
              </a:spcAft>
              <a:buClr>
                <a:schemeClr val="lt1"/>
              </a:buClr>
              <a:buSzPts val="2200"/>
              <a:buChar char="•"/>
            </a:pPr>
            <a:r>
              <a:rPr lang="en-US" sz="2000" dirty="0" smtClean="0"/>
              <a:t>Heed Compiler Warnings</a:t>
            </a:r>
            <a:r>
              <a:rPr lang="mr-IN" sz="2000" dirty="0" smtClean="0"/>
              <a:t>…………………</a:t>
            </a:r>
            <a:r>
              <a:rPr lang="en-US" sz="2000" dirty="0" smtClean="0"/>
              <a:t>............</a:t>
            </a:r>
          </a:p>
          <a:p>
            <a:pPr marL="228600" lvl="0" indent="-228600" algn="dist" rtl="0">
              <a:lnSpc>
                <a:spcPct val="120000"/>
              </a:lnSpc>
              <a:spcBef>
                <a:spcPts val="0"/>
              </a:spcBef>
              <a:spcAft>
                <a:spcPts val="0"/>
              </a:spcAft>
              <a:buClr>
                <a:schemeClr val="lt1"/>
              </a:buClr>
              <a:buSzPts val="2200"/>
              <a:buChar char="•"/>
            </a:pPr>
            <a:r>
              <a:rPr lang="en-US" sz="2000" dirty="0" smtClean="0"/>
              <a:t>Architect and Design for Security Policies</a:t>
            </a:r>
            <a:r>
              <a:rPr lang="en-US" sz="2000" dirty="0"/>
              <a:t>.</a:t>
            </a:r>
            <a:r>
              <a:rPr lang="en-US" sz="2000" dirty="0" smtClean="0"/>
              <a:t>.........</a:t>
            </a:r>
          </a:p>
          <a:p>
            <a:pPr marL="228600" lvl="0" indent="-228600" algn="dist" rtl="0">
              <a:lnSpc>
                <a:spcPct val="120000"/>
              </a:lnSpc>
              <a:spcBef>
                <a:spcPts val="0"/>
              </a:spcBef>
              <a:spcAft>
                <a:spcPts val="0"/>
              </a:spcAft>
              <a:buClr>
                <a:schemeClr val="lt1"/>
              </a:buClr>
              <a:buSzPts val="2200"/>
              <a:buChar char="•"/>
            </a:pPr>
            <a:r>
              <a:rPr lang="en-US" sz="2000" dirty="0" smtClean="0"/>
              <a:t>Keep It Simple</a:t>
            </a:r>
            <a:r>
              <a:rPr lang="mr-IN" sz="2000" dirty="0" smtClean="0"/>
              <a:t>…………………………………</a:t>
            </a:r>
            <a:r>
              <a:rPr lang="en-US" sz="2000" dirty="0" smtClean="0"/>
              <a:t>.........</a:t>
            </a:r>
          </a:p>
          <a:p>
            <a:pPr marL="228600" lvl="0" indent="-228600" algn="dist" rtl="0">
              <a:lnSpc>
                <a:spcPct val="120000"/>
              </a:lnSpc>
              <a:spcBef>
                <a:spcPts val="0"/>
              </a:spcBef>
              <a:spcAft>
                <a:spcPts val="0"/>
              </a:spcAft>
              <a:buClr>
                <a:schemeClr val="lt1"/>
              </a:buClr>
              <a:buSzPts val="2200"/>
              <a:buChar char="•"/>
            </a:pPr>
            <a:r>
              <a:rPr lang="en-US" sz="2000" dirty="0" smtClean="0"/>
              <a:t>Default Deny</a:t>
            </a:r>
            <a:r>
              <a:rPr lang="mr-IN" sz="2000" dirty="0" smtClean="0"/>
              <a:t>…………………………………………</a:t>
            </a:r>
            <a:endParaRPr lang="en-US" sz="2000" dirty="0" smtClean="0"/>
          </a:p>
          <a:p>
            <a:pPr marL="228600" lvl="0" indent="-228600" algn="dist" rtl="0">
              <a:lnSpc>
                <a:spcPct val="120000"/>
              </a:lnSpc>
              <a:spcBef>
                <a:spcPts val="0"/>
              </a:spcBef>
              <a:spcAft>
                <a:spcPts val="0"/>
              </a:spcAft>
              <a:buClr>
                <a:schemeClr val="lt1"/>
              </a:buClr>
              <a:buSzPts val="2200"/>
              <a:buChar char="•"/>
            </a:pPr>
            <a:r>
              <a:rPr lang="en-US" sz="2000" dirty="0" smtClean="0"/>
              <a:t>Adhere to the Principle of Least Privilege</a:t>
            </a:r>
            <a:r>
              <a:rPr lang="en-US" sz="2000" dirty="0"/>
              <a:t>.</a:t>
            </a:r>
            <a:r>
              <a:rPr lang="en-US" sz="2000" dirty="0" smtClean="0"/>
              <a:t>..........</a:t>
            </a:r>
          </a:p>
          <a:p>
            <a:pPr marL="228600" lvl="0" indent="-228600" algn="dist" rtl="0">
              <a:lnSpc>
                <a:spcPct val="120000"/>
              </a:lnSpc>
              <a:spcBef>
                <a:spcPts val="0"/>
              </a:spcBef>
              <a:spcAft>
                <a:spcPts val="0"/>
              </a:spcAft>
              <a:buClr>
                <a:schemeClr val="lt1"/>
              </a:buClr>
              <a:buSzPts val="2200"/>
              <a:buChar char="•"/>
            </a:pPr>
            <a:r>
              <a:rPr lang="en-US" sz="2000" dirty="0" smtClean="0"/>
              <a:t>Sanitize Data Sent to Other Systems</a:t>
            </a:r>
            <a:r>
              <a:rPr lang="mr-IN" sz="2000" dirty="0" smtClean="0"/>
              <a:t>……</a:t>
            </a:r>
            <a:r>
              <a:rPr lang="en-US" sz="2000" dirty="0" smtClean="0"/>
              <a:t>............</a:t>
            </a:r>
          </a:p>
          <a:p>
            <a:pPr marL="228600" lvl="0" indent="-228600" algn="dist" rtl="0">
              <a:lnSpc>
                <a:spcPct val="120000"/>
              </a:lnSpc>
              <a:spcBef>
                <a:spcPts val="0"/>
              </a:spcBef>
              <a:spcAft>
                <a:spcPts val="0"/>
              </a:spcAft>
              <a:buClr>
                <a:schemeClr val="lt1"/>
              </a:buClr>
              <a:buSzPts val="2200"/>
              <a:buChar char="•"/>
            </a:pPr>
            <a:r>
              <a:rPr lang="en-US" sz="2000" dirty="0" smtClean="0"/>
              <a:t>Practice Defense in Depth</a:t>
            </a:r>
            <a:r>
              <a:rPr lang="mr-IN" sz="2000" dirty="0" smtClean="0"/>
              <a:t>………………………</a:t>
            </a:r>
            <a:r>
              <a:rPr lang="en-US" sz="2000" dirty="0" smtClean="0"/>
              <a:t>...</a:t>
            </a:r>
          </a:p>
          <a:p>
            <a:pPr marL="228600" lvl="0" indent="-228600" algn="dist" rtl="0">
              <a:lnSpc>
                <a:spcPct val="120000"/>
              </a:lnSpc>
              <a:spcBef>
                <a:spcPts val="0"/>
              </a:spcBef>
              <a:spcAft>
                <a:spcPts val="0"/>
              </a:spcAft>
              <a:buClr>
                <a:schemeClr val="lt1"/>
              </a:buClr>
              <a:buSzPts val="2200"/>
              <a:buChar char="•"/>
            </a:pPr>
            <a:r>
              <a:rPr lang="en-US" sz="2000" dirty="0" smtClean="0"/>
              <a:t>Use Effective Quality Assurance Techniques</a:t>
            </a:r>
            <a:r>
              <a:rPr lang="mr-IN" sz="2000" dirty="0" smtClean="0"/>
              <a:t>…</a:t>
            </a:r>
            <a:r>
              <a:rPr lang="en-US" sz="2000" dirty="0" smtClean="0"/>
              <a:t>..</a:t>
            </a:r>
          </a:p>
          <a:p>
            <a:pPr marL="228600" lvl="0" indent="-228600" algn="dist" rtl="0">
              <a:lnSpc>
                <a:spcPct val="120000"/>
              </a:lnSpc>
              <a:spcBef>
                <a:spcPts val="0"/>
              </a:spcBef>
              <a:spcAft>
                <a:spcPts val="0"/>
              </a:spcAft>
              <a:buClr>
                <a:schemeClr val="lt1"/>
              </a:buClr>
              <a:buSzPts val="2200"/>
              <a:buChar char="•"/>
            </a:pPr>
            <a:r>
              <a:rPr lang="en-US" sz="2000" dirty="0" smtClean="0"/>
              <a:t>Adopt a Secure Coding Standard</a:t>
            </a:r>
            <a:r>
              <a:rPr lang="mr-IN" sz="2000" dirty="0" smtClean="0"/>
              <a:t>……………</a:t>
            </a:r>
            <a:r>
              <a:rPr lang="en-US" sz="2000" dirty="0" smtClean="0"/>
              <a:t>....</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175;p6"/>
          <p:cNvSpPr txBox="1">
            <a:spLocks/>
          </p:cNvSpPr>
          <p:nvPr/>
        </p:nvSpPr>
        <p:spPr>
          <a:xfrm>
            <a:off x="6379342" y="2208829"/>
            <a:ext cx="5685292" cy="4440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nSpc>
                <a:spcPct val="120000"/>
              </a:lnSpc>
              <a:spcBef>
                <a:spcPts val="0"/>
              </a:spcBef>
              <a:buSzPts val="2200"/>
              <a:buNone/>
            </a:pPr>
            <a:r>
              <a:rPr lang="en-US" sz="2000" dirty="0" smtClean="0"/>
              <a:t>Data Value, SQL Injection, Input Validation</a:t>
            </a:r>
          </a:p>
          <a:p>
            <a:pPr marL="0" indent="0">
              <a:lnSpc>
                <a:spcPct val="120000"/>
              </a:lnSpc>
              <a:spcBef>
                <a:spcPts val="0"/>
              </a:spcBef>
              <a:buSzPts val="2200"/>
              <a:buNone/>
            </a:pPr>
            <a:r>
              <a:rPr lang="en-US" sz="2000" dirty="0" smtClean="0"/>
              <a:t>Data Type, Exceptions</a:t>
            </a:r>
          </a:p>
          <a:p>
            <a:pPr marL="0" indent="0">
              <a:lnSpc>
                <a:spcPct val="120000"/>
              </a:lnSpc>
              <a:spcBef>
                <a:spcPts val="0"/>
              </a:spcBef>
              <a:buSzPts val="2200"/>
              <a:buNone/>
            </a:pPr>
            <a:r>
              <a:rPr lang="en-US" sz="2000" dirty="0" smtClean="0"/>
              <a:t>SQL Injection, Exceptions</a:t>
            </a:r>
          </a:p>
          <a:p>
            <a:pPr marL="0" indent="0">
              <a:lnSpc>
                <a:spcPct val="120000"/>
              </a:lnSpc>
              <a:spcBef>
                <a:spcPts val="0"/>
              </a:spcBef>
              <a:buSzPts val="2200"/>
              <a:buNone/>
            </a:pPr>
            <a:r>
              <a:rPr lang="en-US" sz="2000" dirty="0" smtClean="0"/>
              <a:t>Data Type, Memory Protection, Assertions</a:t>
            </a:r>
          </a:p>
          <a:p>
            <a:pPr marL="0" indent="0">
              <a:lnSpc>
                <a:spcPct val="120000"/>
              </a:lnSpc>
              <a:spcBef>
                <a:spcPts val="0"/>
              </a:spcBef>
              <a:buSzPts val="2200"/>
              <a:buNone/>
            </a:pPr>
            <a:r>
              <a:rPr lang="en-US" sz="2000" dirty="0" smtClean="0"/>
              <a:t>SQL Injection, Access Control</a:t>
            </a:r>
          </a:p>
          <a:p>
            <a:pPr marL="0" indent="0">
              <a:lnSpc>
                <a:spcPct val="120000"/>
              </a:lnSpc>
              <a:spcBef>
                <a:spcPts val="0"/>
              </a:spcBef>
              <a:buSzPts val="2200"/>
              <a:buNone/>
            </a:pPr>
            <a:r>
              <a:rPr lang="en-US" sz="2000" dirty="0" smtClean="0"/>
              <a:t>Access Control</a:t>
            </a:r>
          </a:p>
          <a:p>
            <a:pPr marL="0" indent="0">
              <a:lnSpc>
                <a:spcPct val="120000"/>
              </a:lnSpc>
              <a:spcBef>
                <a:spcPts val="0"/>
              </a:spcBef>
              <a:buSzPts val="2200"/>
              <a:buNone/>
            </a:pPr>
            <a:r>
              <a:rPr lang="en-US" sz="2000" dirty="0" smtClean="0"/>
              <a:t>String Correctness</a:t>
            </a:r>
          </a:p>
          <a:p>
            <a:pPr marL="0" indent="0">
              <a:lnSpc>
                <a:spcPct val="120000"/>
              </a:lnSpc>
              <a:spcBef>
                <a:spcPts val="0"/>
              </a:spcBef>
              <a:buSzPts val="2200"/>
              <a:buNone/>
            </a:pPr>
            <a:r>
              <a:rPr lang="en-US" sz="2000" dirty="0" smtClean="0"/>
              <a:t>Assertions, Input Validation</a:t>
            </a:r>
          </a:p>
          <a:p>
            <a:pPr marL="0" indent="0">
              <a:lnSpc>
                <a:spcPct val="120000"/>
              </a:lnSpc>
              <a:spcBef>
                <a:spcPts val="0"/>
              </a:spcBef>
              <a:buSzPts val="2200"/>
              <a:buNone/>
            </a:pPr>
            <a:r>
              <a:rPr lang="en-US" sz="2000" dirty="0" smtClean="0"/>
              <a:t>String Correctness, Assertions, Exceptions</a:t>
            </a:r>
          </a:p>
          <a:p>
            <a:pPr marL="0" indent="0">
              <a:lnSpc>
                <a:spcPct val="120000"/>
              </a:lnSpc>
              <a:spcBef>
                <a:spcPts val="0"/>
              </a:spcBef>
              <a:buSzPts val="2200"/>
              <a:buNone/>
            </a:pPr>
            <a:r>
              <a:rPr lang="en-US" sz="2000" dirty="0" smtClean="0"/>
              <a:t>Assertions, Exceptions</a:t>
            </a:r>
            <a:endParaRPr lang="en-US" sz="20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585493" y="56978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1821018"/>
            <a:ext cx="3759115"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200"/>
            </a:pPr>
            <a:r>
              <a:rPr lang="en-US" dirty="0"/>
              <a:t>Access Control</a:t>
            </a:r>
          </a:p>
          <a:p>
            <a:pPr marL="228600" lvl="0" indent="-228600">
              <a:spcBef>
                <a:spcPts val="0"/>
              </a:spcBef>
              <a:buSzPts val="2200"/>
            </a:pPr>
            <a:r>
              <a:rPr lang="en-US" dirty="0"/>
              <a:t>Memory Protection</a:t>
            </a:r>
          </a:p>
          <a:p>
            <a:pPr marL="228600" lvl="0" indent="-228600">
              <a:spcBef>
                <a:spcPts val="0"/>
              </a:spcBef>
              <a:buSzPts val="2200"/>
            </a:pPr>
            <a:r>
              <a:rPr lang="en-US" dirty="0"/>
              <a:t>SQL Injection</a:t>
            </a:r>
          </a:p>
          <a:p>
            <a:pPr marL="228600" lvl="0" indent="-228600">
              <a:spcBef>
                <a:spcPts val="0"/>
              </a:spcBef>
              <a:buSzPts val="2200"/>
            </a:pPr>
            <a:r>
              <a:rPr lang="en-US" dirty="0"/>
              <a:t>Input Validation</a:t>
            </a:r>
          </a:p>
          <a:p>
            <a:pPr marL="228600" lvl="0" indent="-228600">
              <a:spcBef>
                <a:spcPts val="0"/>
              </a:spcBef>
              <a:buSzPts val="2200"/>
            </a:pPr>
            <a:r>
              <a:rPr lang="en-US" dirty="0"/>
              <a:t>Data Value</a:t>
            </a:r>
          </a:p>
          <a:p>
            <a:pPr marL="228600" lvl="0" indent="-228600">
              <a:spcBef>
                <a:spcPts val="0"/>
              </a:spcBef>
              <a:buSzPts val="2200"/>
            </a:pPr>
            <a:r>
              <a:rPr lang="en-US" dirty="0"/>
              <a:t>Exceptions</a:t>
            </a:r>
          </a:p>
          <a:p>
            <a:pPr marL="228600" lvl="0" indent="-228600">
              <a:spcBef>
                <a:spcPts val="0"/>
              </a:spcBef>
              <a:buSzPts val="2200"/>
            </a:pPr>
            <a:r>
              <a:rPr lang="en-US" dirty="0"/>
              <a:t>Assertions</a:t>
            </a:r>
          </a:p>
          <a:p>
            <a:pPr marL="228600" lvl="0" indent="-228600">
              <a:spcBef>
                <a:spcPts val="0"/>
              </a:spcBef>
              <a:buSzPts val="2200"/>
            </a:pPr>
            <a:r>
              <a:rPr lang="en-US" dirty="0"/>
              <a:t>String Correctness</a:t>
            </a:r>
          </a:p>
          <a:p>
            <a:pPr marL="228600" lvl="0" indent="-228600">
              <a:spcBef>
                <a:spcPts val="0"/>
              </a:spcBef>
              <a:buSzPts val="2200"/>
            </a:pPr>
            <a:r>
              <a:rPr lang="en-US" dirty="0"/>
              <a:t>Data Type</a:t>
            </a:r>
          </a:p>
          <a:p>
            <a:pPr marL="228600" lvl="0" indent="-228600">
              <a:spcBef>
                <a:spcPts val="0"/>
              </a:spcBef>
              <a:buSzPts val="2200"/>
            </a:pPr>
            <a:r>
              <a:rPr lang="en-US" dirty="0"/>
              <a:t>Data Range</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175;p6"/>
          <p:cNvSpPr txBox="1">
            <a:spLocks/>
          </p:cNvSpPr>
          <p:nvPr/>
        </p:nvSpPr>
        <p:spPr>
          <a:xfrm>
            <a:off x="4519620" y="1824000"/>
            <a:ext cx="6695386" cy="4488862"/>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200"/>
              <a:buNone/>
            </a:pPr>
            <a:r>
              <a:rPr lang="en-US" dirty="0" smtClean="0"/>
              <a:t>These standard are prioritized by their potential to allow users to attack the system or otherwise cause unexpected program behavior.</a:t>
            </a:r>
          </a:p>
          <a:p>
            <a:pPr marL="0" indent="0">
              <a:spcBef>
                <a:spcPts val="0"/>
              </a:spcBef>
              <a:buSzPts val="2200"/>
              <a:buNone/>
            </a:pPr>
            <a:endParaRPr lang="en-US" dirty="0"/>
          </a:p>
          <a:p>
            <a:pPr marL="0" indent="0">
              <a:spcBef>
                <a:spcPts val="0"/>
              </a:spcBef>
              <a:buSzPts val="2200"/>
              <a:buNone/>
            </a:pPr>
            <a:r>
              <a:rPr lang="en-US" dirty="0" smtClean="0"/>
              <a:t>Threats related to system access, memory integrity, and input validation can allow users to gain unauthorized access to sensitive data.</a:t>
            </a:r>
          </a:p>
          <a:p>
            <a:pPr marL="0" indent="0">
              <a:spcBef>
                <a:spcPts val="0"/>
              </a:spcBef>
              <a:buSzPts val="2200"/>
              <a:buNone/>
            </a:pPr>
            <a:endParaRPr lang="en-US" dirty="0"/>
          </a:p>
          <a:p>
            <a:pPr marL="0" indent="0">
              <a:spcBef>
                <a:spcPts val="0"/>
              </a:spcBef>
              <a:buSzPts val="2200"/>
              <a:buNone/>
            </a:pPr>
            <a:r>
              <a:rPr lang="en-US" dirty="0" smtClean="0"/>
              <a:t>Developer practices such as exceptions and assertions help to ensure the system will function as expected under normal circumstances.</a:t>
            </a:r>
          </a:p>
          <a:p>
            <a:pPr marL="0" indent="0">
              <a:spcBef>
                <a:spcPts val="0"/>
              </a:spcBef>
              <a:buSzPts val="2200"/>
              <a:buNone/>
            </a:pPr>
            <a:endParaRPr lang="en-US" dirty="0"/>
          </a:p>
          <a:p>
            <a:pPr marL="0" indent="0">
              <a:spcBef>
                <a:spcPts val="0"/>
              </a:spcBef>
              <a:buSzPts val="2200"/>
              <a:buNone/>
            </a:pPr>
            <a:r>
              <a:rPr lang="en-US" dirty="0" smtClean="0"/>
              <a:t>Correct data types and ranges help to ensure that the program will function as expected even under abnormal circumstances.</a:t>
            </a:r>
            <a:endParaRPr 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375693" y="2194560"/>
            <a:ext cx="3652304"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r>
              <a:rPr lang="en-US" dirty="0" smtClean="0"/>
              <a:t> At Rest:</a:t>
            </a:r>
          </a:p>
          <a:p>
            <a:pPr marL="228600" lvl="0" indent="-88900" rtl="0">
              <a:lnSpc>
                <a:spcPct val="90000"/>
              </a:lnSpc>
              <a:spcBef>
                <a:spcPts val="1000"/>
              </a:spcBef>
              <a:spcAft>
                <a:spcPts val="0"/>
              </a:spcAft>
              <a:buClr>
                <a:schemeClr val="lt1"/>
              </a:buClr>
              <a:buSzPts val="2200"/>
              <a:buNone/>
            </a:pPr>
            <a:r>
              <a:rPr lang="en-US" dirty="0" smtClean="0"/>
              <a:t> Refers to data held on storage devices and not being used or accessed by the system.</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8" name="Google Shape;182;p7"/>
          <p:cNvSpPr txBox="1">
            <a:spLocks/>
          </p:cNvSpPr>
          <p:nvPr/>
        </p:nvSpPr>
        <p:spPr>
          <a:xfrm>
            <a:off x="4213253" y="2174235"/>
            <a:ext cx="3652304"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buSzPts val="1600"/>
              <a:buFont typeface="Arial"/>
              <a:buNone/>
            </a:pPr>
            <a:endParaRPr lang="en-US" sz="1600" dirty="0" smtClean="0"/>
          </a:p>
          <a:p>
            <a:pPr marL="228600" indent="-88900">
              <a:buSzPts val="2200"/>
              <a:buFont typeface="Arial"/>
              <a:buNone/>
            </a:pPr>
            <a:r>
              <a:rPr lang="en-US" dirty="0" smtClean="0"/>
              <a:t> In Flight:</a:t>
            </a:r>
          </a:p>
          <a:p>
            <a:pPr marL="228600" indent="-88900">
              <a:buSzPts val="2200"/>
              <a:buFont typeface="Arial"/>
              <a:buNone/>
            </a:pPr>
            <a:r>
              <a:rPr lang="en-US" dirty="0" smtClean="0"/>
              <a:t> Refers to data being accessed by the system or otherwise moving through the system.</a:t>
            </a:r>
            <a:endParaRPr lang="en-US" dirty="0"/>
          </a:p>
        </p:txBody>
      </p:sp>
      <p:sp>
        <p:nvSpPr>
          <p:cNvPr id="9" name="Google Shape;182;p7"/>
          <p:cNvSpPr txBox="1">
            <a:spLocks/>
          </p:cNvSpPr>
          <p:nvPr/>
        </p:nvSpPr>
        <p:spPr>
          <a:xfrm>
            <a:off x="8058861" y="2140205"/>
            <a:ext cx="3652304"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buSzPts val="1600"/>
              <a:buFont typeface="Arial"/>
              <a:buNone/>
            </a:pPr>
            <a:endParaRPr lang="en-US" sz="1600" dirty="0" smtClean="0"/>
          </a:p>
          <a:p>
            <a:pPr marL="228600" indent="-88900">
              <a:buSzPts val="2200"/>
              <a:buFont typeface="Arial"/>
              <a:buNone/>
            </a:pPr>
            <a:r>
              <a:rPr lang="en-US" dirty="0" smtClean="0"/>
              <a:t> In Use:</a:t>
            </a:r>
          </a:p>
          <a:p>
            <a:pPr marL="228600" indent="-88900">
              <a:buSzPts val="2200"/>
              <a:buFont typeface="Arial"/>
              <a:buNone/>
            </a:pPr>
            <a:r>
              <a:rPr lang="en-US" dirty="0" smtClean="0"/>
              <a:t> Refers to data that is being accessed by a user of the system or has been transferred to a user from the system.</a:t>
            </a:r>
            <a:endParaRPr 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182;p7"/>
          <p:cNvSpPr txBox="1">
            <a:spLocks noGrp="1"/>
          </p:cNvSpPr>
          <p:nvPr>
            <p:ph type="body" idx="1"/>
          </p:nvPr>
        </p:nvSpPr>
        <p:spPr>
          <a:xfrm>
            <a:off x="375693" y="2194560"/>
            <a:ext cx="3652304"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r>
              <a:rPr lang="en-US" dirty="0" smtClean="0"/>
              <a:t> Authentication:</a:t>
            </a:r>
          </a:p>
          <a:p>
            <a:pPr marL="228600" lvl="0" indent="-88900" rtl="0">
              <a:lnSpc>
                <a:spcPct val="90000"/>
              </a:lnSpc>
              <a:spcBef>
                <a:spcPts val="1000"/>
              </a:spcBef>
              <a:spcAft>
                <a:spcPts val="0"/>
              </a:spcAft>
              <a:buClr>
                <a:schemeClr val="lt1"/>
              </a:buClr>
              <a:buSzPts val="2200"/>
              <a:buNone/>
            </a:pPr>
            <a:r>
              <a:rPr lang="en-US" dirty="0" smtClean="0"/>
              <a:t> Refers to the verification of users attempting to access a system. Represents the system’s first line of defense against attack.</a:t>
            </a:r>
            <a:endParaRPr dirty="0"/>
          </a:p>
        </p:txBody>
      </p:sp>
      <p:sp>
        <p:nvSpPr>
          <p:cNvPr id="6" name="Google Shape;182;p7"/>
          <p:cNvSpPr txBox="1">
            <a:spLocks/>
          </p:cNvSpPr>
          <p:nvPr/>
        </p:nvSpPr>
        <p:spPr>
          <a:xfrm>
            <a:off x="4213253" y="2144698"/>
            <a:ext cx="3652304"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buSzPts val="1600"/>
              <a:buFont typeface="Arial"/>
              <a:buNone/>
            </a:pPr>
            <a:endParaRPr lang="en-US" sz="1600" dirty="0" smtClean="0"/>
          </a:p>
          <a:p>
            <a:pPr marL="228600" indent="-88900">
              <a:buSzPts val="2200"/>
              <a:buFont typeface="Arial"/>
              <a:buNone/>
            </a:pPr>
            <a:r>
              <a:rPr lang="en-US" dirty="0" smtClean="0"/>
              <a:t> Authorization:</a:t>
            </a:r>
          </a:p>
          <a:p>
            <a:pPr marL="228600" indent="-88900">
              <a:buSzPts val="2200"/>
              <a:buFont typeface="Arial"/>
              <a:buNone/>
            </a:pPr>
            <a:r>
              <a:rPr lang="en-US" dirty="0" smtClean="0"/>
              <a:t> Refers to an authenticated user’s ability to access specific parts of the system. Represents the system’s damage control mechanism if a malicious user has been authenticated.</a:t>
            </a:r>
            <a:endParaRPr lang="en-US" dirty="0"/>
          </a:p>
        </p:txBody>
      </p:sp>
      <p:sp>
        <p:nvSpPr>
          <p:cNvPr id="7" name="Google Shape;182;p7"/>
          <p:cNvSpPr txBox="1">
            <a:spLocks/>
          </p:cNvSpPr>
          <p:nvPr/>
        </p:nvSpPr>
        <p:spPr>
          <a:xfrm>
            <a:off x="8058861" y="2140205"/>
            <a:ext cx="3652304"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buSzPts val="1600"/>
              <a:buFont typeface="Arial"/>
              <a:buNone/>
            </a:pPr>
            <a:endParaRPr lang="en-US" sz="1600" dirty="0" smtClean="0"/>
          </a:p>
          <a:p>
            <a:pPr marL="228600" indent="-88900">
              <a:buSzPts val="2200"/>
              <a:buFont typeface="Arial"/>
              <a:buNone/>
            </a:pPr>
            <a:r>
              <a:rPr lang="en-US" dirty="0" smtClean="0"/>
              <a:t> Auditing:</a:t>
            </a:r>
          </a:p>
          <a:p>
            <a:pPr marL="228600" indent="-88900">
              <a:buSzPts val="2200"/>
              <a:buFont typeface="Arial"/>
              <a:buNone/>
            </a:pPr>
            <a:r>
              <a:rPr lang="en-US" dirty="0" smtClean="0"/>
              <a:t> Refers to the continued monitoring of a system throughout its lifecycle. Represents the system’s ability to detect potential vulnerabilities and learn from successful attacks.</a:t>
            </a:r>
            <a:endParaRPr 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smtClean="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smtClean="0"/>
              <a:t>Will the defined ‘erase’ function properly erase the vector ‘collection’?</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smtClean="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unitTesting_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6467" y="2884791"/>
            <a:ext cx="6206991" cy="2583450"/>
          </a:xfrm>
          <a:prstGeom prst="rect">
            <a:avLst/>
          </a:prstGeom>
        </p:spPr>
      </p:pic>
      <p:pic>
        <p:nvPicPr>
          <p:cNvPr id="3" name="Picture 2" descr="unitTesting_result_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7164" y="5760138"/>
            <a:ext cx="8284835" cy="54590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smtClean="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smtClean="0"/>
              <a:t>Does the vector ‘collection’ contain only integers?</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smtClean="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smtClean="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unitTesting_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7477" y="2881998"/>
            <a:ext cx="8290891" cy="2626554"/>
          </a:xfrm>
          <a:prstGeom prst="rect">
            <a:avLst/>
          </a:prstGeom>
        </p:spPr>
      </p:pic>
      <p:pic>
        <p:nvPicPr>
          <p:cNvPr id="3" name="Picture 2" descr="unitTesting_result_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4833" y="5760138"/>
            <a:ext cx="9217598" cy="590204"/>
          </a:xfrm>
          <a:prstGeom prst="rect">
            <a:avLst/>
          </a:prstGeom>
        </p:spPr>
      </p:pic>
    </p:spTree>
    <p:custDataLst>
      <p:tags r:id="rId1"/>
    </p:custDataLst>
    <p:extLst>
      <p:ext uri="{BB962C8B-B14F-4D97-AF65-F5344CB8AC3E}">
        <p14:creationId xmlns:p14="http://schemas.microsoft.com/office/powerpoint/2010/main" val="7987537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1861</TotalTime>
  <Words>1114</Words>
  <Application>Microsoft Macintosh PowerPoint</Application>
  <PresentationFormat>Custom</PresentationFormat>
  <Paragraphs>170</Paragraphs>
  <Slides>19</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AUTOMATION TOOLS OVERVIEW</vt:lpstr>
      <vt:lpstr>PRE-PRODUCTION TOOLS</vt:lpstr>
      <vt:lpstr>PRODUCTION TOOLS</vt:lpstr>
      <vt:lpstr>RISKS AND BENEFITS</vt:lpstr>
      <vt:lpstr>RECOMMENDATIONS</vt:lpstr>
      <vt:lpstr>CONCLUSIONS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User</cp:lastModifiedBy>
  <cp:revision>43</cp:revision>
  <dcterms:created xsi:type="dcterms:W3CDTF">2020-08-19T17:59:24Z</dcterms:created>
  <dcterms:modified xsi:type="dcterms:W3CDTF">2024-04-21T22:04:37Z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