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Spectral SemiBold"/>
      <p:regular r:id="rId18"/>
      <p:bold r:id="rId19"/>
      <p:italic r:id="rId20"/>
      <p:boldItalic r:id="rId21"/>
    </p:embeddedFont>
    <p:embeddedFont>
      <p:font typeface="Spectral Medium"/>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SemiBold-italic.fntdata"/><Relationship Id="rId22" Type="http://schemas.openxmlformats.org/officeDocument/2006/relationships/font" Target="fonts/SpectralMedium-regular.fntdata"/><Relationship Id="rId21" Type="http://schemas.openxmlformats.org/officeDocument/2006/relationships/font" Target="fonts/SpectralSemiBold-boldItalic.fntdata"/><Relationship Id="rId24" Type="http://schemas.openxmlformats.org/officeDocument/2006/relationships/font" Target="fonts/SpectralMedium-italic.fntdata"/><Relationship Id="rId23" Type="http://schemas.openxmlformats.org/officeDocument/2006/relationships/font" Target="fonts/Spectral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SpectralMedium-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19" Type="http://schemas.openxmlformats.org/officeDocument/2006/relationships/font" Target="fonts/SpectralSemiBold-bold.fntdata"/><Relationship Id="rId18" Type="http://schemas.openxmlformats.org/officeDocument/2006/relationships/font" Target="fonts/Spectral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a764b6b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a764b6b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a764b6b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a764b6b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a764b6b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a764b6b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a764b6b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a764b6b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a764b6b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a764b6b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a764b6b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a764b6b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764b6bb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764b6bb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723850" y="741875"/>
            <a:ext cx="4413000" cy="1537200"/>
          </a:xfrm>
          <a:prstGeom prst="rect">
            <a:avLst/>
          </a:prstGeom>
          <a:noFill/>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SQL Baseball </a:t>
            </a:r>
            <a:endParaRPr b="1">
              <a:solidFill>
                <a:srgbClr val="FF0000"/>
              </a:solidFill>
            </a:endParaRPr>
          </a:p>
        </p:txBody>
      </p:sp>
      <p:sp>
        <p:nvSpPr>
          <p:cNvPr id="63" name="Google Shape;63;p13"/>
          <p:cNvSpPr txBox="1"/>
          <p:nvPr>
            <p:ph idx="1" type="subTitle"/>
          </p:nvPr>
        </p:nvSpPr>
        <p:spPr>
          <a:xfrm>
            <a:off x="4572000" y="4442100"/>
            <a:ext cx="45720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1082">
                <a:solidFill>
                  <a:srgbClr val="FF0000"/>
                </a:solidFill>
                <a:latin typeface="Impact"/>
                <a:ea typeface="Impact"/>
                <a:cs typeface="Impact"/>
                <a:sym typeface="Impact"/>
              </a:rPr>
              <a:t>GROUP 3:</a:t>
            </a:r>
            <a:r>
              <a:rPr b="1" lang="en" sz="1806">
                <a:solidFill>
                  <a:srgbClr val="FF0000"/>
                </a:solidFill>
                <a:latin typeface="Impact"/>
                <a:ea typeface="Impact"/>
                <a:cs typeface="Impact"/>
                <a:sym typeface="Impact"/>
              </a:rPr>
              <a:t> </a:t>
            </a:r>
            <a:r>
              <a:rPr b="1" lang="en" sz="1351">
                <a:solidFill>
                  <a:srgbClr val="FF0000"/>
                </a:solidFill>
                <a:latin typeface="Impact"/>
                <a:ea typeface="Impact"/>
                <a:cs typeface="Impact"/>
                <a:sym typeface="Impact"/>
              </a:rPr>
              <a:t>Tierra, Jameisha, Ashu, Keira, Charlie, and Cody</a:t>
            </a:r>
            <a:endParaRPr b="1" sz="1351">
              <a:solidFill>
                <a:srgbClr val="FF0000"/>
              </a:solidFill>
              <a:latin typeface="Impact"/>
              <a:ea typeface="Impact"/>
              <a:cs typeface="Impact"/>
              <a:sym typeface="Impact"/>
            </a:endParaRPr>
          </a:p>
          <a:p>
            <a:pPr indent="0" lvl="0" marL="0" rtl="0" algn="l">
              <a:lnSpc>
                <a:spcPct val="115000"/>
              </a:lnSpc>
              <a:spcBef>
                <a:spcPts val="0"/>
              </a:spcBef>
              <a:spcAft>
                <a:spcPts val="0"/>
              </a:spcAft>
              <a:buClr>
                <a:schemeClr val="dk1"/>
              </a:buClr>
              <a:buSzPts val="358"/>
              <a:buFont typeface="Arial"/>
              <a:buNone/>
            </a:pPr>
            <a:r>
              <a:t/>
            </a:r>
            <a:endParaRPr b="1" sz="555">
              <a:solidFill>
                <a:srgbClr val="FF0000"/>
              </a:solidFill>
              <a:latin typeface="Impact"/>
              <a:ea typeface="Impact"/>
              <a:cs typeface="Impact"/>
              <a:sym typeface="Impact"/>
            </a:endParaRPr>
          </a:p>
          <a:p>
            <a:pPr indent="0" lvl="0" marL="0" rtl="0" algn="ctr">
              <a:spcBef>
                <a:spcPts val="0"/>
              </a:spcBef>
              <a:spcAft>
                <a:spcPts val="0"/>
              </a:spcAft>
              <a:buSzPts val="358"/>
              <a:buNone/>
            </a:pPr>
            <a:r>
              <a:t/>
            </a:r>
            <a:endParaRPr b="1" sz="782">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8683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the Cy Young Award?</a:t>
            </a:r>
            <a:endParaRPr/>
          </a:p>
        </p:txBody>
      </p:sp>
      <p:sp>
        <p:nvSpPr>
          <p:cNvPr id="69" name="Google Shape;69;p14"/>
          <p:cNvSpPr txBox="1"/>
          <p:nvPr>
            <p:ph idx="1" type="body"/>
          </p:nvPr>
        </p:nvSpPr>
        <p:spPr>
          <a:xfrm>
            <a:off x="4207800" y="1200250"/>
            <a:ext cx="4936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award used in baseball for the winningest pitcher in baseball history, the Cy Young award is voted upon by the Baseball Writers’ Association of America prior to the beginning of the postseason. From 1956 to 1966, the award was given to one pitcher, but has been given to one pitcher per league since 1967.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696025" y="7532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Medium"/>
                <a:ea typeface="Spectral Medium"/>
                <a:cs typeface="Spectral Medium"/>
                <a:sym typeface="Spectral Medium"/>
              </a:rPr>
              <a:t>SQL QUESTION</a:t>
            </a:r>
            <a:endParaRPr>
              <a:latin typeface="Spectral Medium"/>
              <a:ea typeface="Spectral Medium"/>
              <a:cs typeface="Spectral Medium"/>
              <a:sym typeface="Spectral Medium"/>
            </a:endParaRPr>
          </a:p>
        </p:txBody>
      </p:sp>
      <p:sp>
        <p:nvSpPr>
          <p:cNvPr id="75" name="Google Shape;75;p15"/>
          <p:cNvSpPr txBox="1"/>
          <p:nvPr>
            <p:ph idx="1" type="body"/>
          </p:nvPr>
        </p:nvSpPr>
        <p:spPr>
          <a:xfrm>
            <a:off x="-76300" y="17374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990000"/>
                </a:solidFill>
                <a:latin typeface="Spectral SemiBold"/>
                <a:ea typeface="Spectral SemiBold"/>
                <a:cs typeface="Spectral SemiBold"/>
                <a:sym typeface="Spectral SemiBold"/>
              </a:rPr>
              <a:t>I</a:t>
            </a:r>
            <a:r>
              <a:rPr lang="en" sz="1700">
                <a:solidFill>
                  <a:srgbClr val="FF0000"/>
                </a:solidFill>
                <a:latin typeface="Spectral SemiBold"/>
                <a:ea typeface="Spectral SemiBold"/>
                <a:cs typeface="Spectral SemiBold"/>
                <a:sym typeface="Spectral SemiBold"/>
              </a:rPr>
              <a:t>t is thought that since left-handed pitchers are more rare, causing batters to face them less often, that they are more effective. Investigate this claim and present evidence to either support or dispute this claim. First, determine just how rare left-handed pitchers are compared with right-handed pitchers. Are left-handed pitchers more likely to win the Cy Young Award? Are they more likely to make it into the hall of fame?</a:t>
            </a:r>
            <a:endParaRPr sz="1700">
              <a:solidFill>
                <a:srgbClr val="FF0000"/>
              </a:solidFill>
              <a:latin typeface="Spectral SemiBold"/>
              <a:ea typeface="Spectral SemiBold"/>
              <a:cs typeface="Spectral SemiBold"/>
              <a:sym typeface="Spectral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291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Thoughts… Query Used</a:t>
            </a:r>
            <a:endParaRPr/>
          </a:p>
        </p:txBody>
      </p:sp>
      <p:sp>
        <p:nvSpPr>
          <p:cNvPr id="81" name="Google Shape;81;p16"/>
          <p:cNvSpPr txBox="1"/>
          <p:nvPr>
            <p:ph idx="1" type="body"/>
          </p:nvPr>
        </p:nvSpPr>
        <p:spPr>
          <a:xfrm>
            <a:off x="311700" y="1225225"/>
            <a:ext cx="8520600" cy="368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400"/>
              <a:t>SELECT pl.throws AS 'Right or Left Handed', ROUND(AVG(p.ERA),3) AS 'Regular Season ERA', ROUND(AVG(pp.ERA),3) AS 'Post-season ERA', COUNT(DISTINCT p.playerID) AS 'Number of Pitchers'</a:t>
            </a:r>
            <a:endParaRPr sz="6400"/>
          </a:p>
          <a:p>
            <a:pPr indent="0" lvl="0" marL="0" rtl="0" algn="l">
              <a:spcBef>
                <a:spcPts val="1200"/>
              </a:spcBef>
              <a:spcAft>
                <a:spcPts val="0"/>
              </a:spcAft>
              <a:buClr>
                <a:schemeClr val="dk1"/>
              </a:buClr>
              <a:buSzPts val="275"/>
              <a:buFont typeface="Arial"/>
              <a:buNone/>
            </a:pPr>
            <a:r>
              <a:rPr lang="en" sz="6400"/>
              <a:t>FROM pitching AS p</a:t>
            </a:r>
            <a:endParaRPr sz="6400"/>
          </a:p>
          <a:p>
            <a:pPr indent="0" lvl="0" marL="0" rtl="0" algn="l">
              <a:spcBef>
                <a:spcPts val="1200"/>
              </a:spcBef>
              <a:spcAft>
                <a:spcPts val="0"/>
              </a:spcAft>
              <a:buClr>
                <a:schemeClr val="dk1"/>
              </a:buClr>
              <a:buSzPts val="275"/>
              <a:buFont typeface="Arial"/>
              <a:buNone/>
            </a:pPr>
            <a:r>
              <a:rPr lang="en" sz="6400"/>
              <a:t>JOIN pitchingpost AS pp</a:t>
            </a:r>
            <a:endParaRPr sz="6400"/>
          </a:p>
          <a:p>
            <a:pPr indent="0" lvl="0" marL="0" rtl="0" algn="l">
              <a:spcBef>
                <a:spcPts val="1200"/>
              </a:spcBef>
              <a:spcAft>
                <a:spcPts val="0"/>
              </a:spcAft>
              <a:buClr>
                <a:schemeClr val="dk1"/>
              </a:buClr>
              <a:buSzPts val="275"/>
              <a:buFont typeface="Arial"/>
              <a:buNone/>
            </a:pPr>
            <a:r>
              <a:rPr lang="en" sz="6400"/>
              <a:t>ON p.playerID = pp.playerID</a:t>
            </a:r>
            <a:endParaRPr sz="6400"/>
          </a:p>
          <a:p>
            <a:pPr indent="0" lvl="0" marL="0" rtl="0" algn="l">
              <a:spcBef>
                <a:spcPts val="1200"/>
              </a:spcBef>
              <a:spcAft>
                <a:spcPts val="0"/>
              </a:spcAft>
              <a:buClr>
                <a:schemeClr val="dk1"/>
              </a:buClr>
              <a:buSzPts val="275"/>
              <a:buFont typeface="Arial"/>
              <a:buNone/>
            </a:pPr>
            <a:r>
              <a:rPr lang="en" sz="6400"/>
              <a:t>JOIN people AS pl</a:t>
            </a:r>
            <a:endParaRPr sz="6400"/>
          </a:p>
          <a:p>
            <a:pPr indent="0" lvl="0" marL="0" rtl="0" algn="l">
              <a:spcBef>
                <a:spcPts val="1200"/>
              </a:spcBef>
              <a:spcAft>
                <a:spcPts val="0"/>
              </a:spcAft>
              <a:buClr>
                <a:schemeClr val="dk1"/>
              </a:buClr>
              <a:buSzPts val="275"/>
              <a:buFont typeface="Arial"/>
              <a:buNone/>
            </a:pPr>
            <a:r>
              <a:rPr lang="en" sz="6400"/>
              <a:t>ON p.playerID = pl.playerID</a:t>
            </a:r>
            <a:endParaRPr sz="6400"/>
          </a:p>
          <a:p>
            <a:pPr indent="0" lvl="0" marL="0" rtl="0" algn="l">
              <a:spcBef>
                <a:spcPts val="1200"/>
              </a:spcBef>
              <a:spcAft>
                <a:spcPts val="0"/>
              </a:spcAft>
              <a:buClr>
                <a:schemeClr val="dk1"/>
              </a:buClr>
              <a:buSzPts val="275"/>
              <a:buFont typeface="Arial"/>
              <a:buNone/>
            </a:pPr>
            <a:r>
              <a:rPr lang="en" sz="6400"/>
              <a:t>WHERE pl.throws IS NOT NULL</a:t>
            </a:r>
            <a:endParaRPr sz="6400"/>
          </a:p>
          <a:p>
            <a:pPr indent="0" lvl="0" marL="0" rtl="0" algn="l">
              <a:spcBef>
                <a:spcPts val="1200"/>
              </a:spcBef>
              <a:spcAft>
                <a:spcPts val="0"/>
              </a:spcAft>
              <a:buClr>
                <a:schemeClr val="dk1"/>
              </a:buClr>
              <a:buSzPts val="275"/>
              <a:buFont typeface="Arial"/>
              <a:buNone/>
            </a:pPr>
            <a:r>
              <a:rPr lang="en" sz="6400"/>
              <a:t>GROUP BY throws;</a:t>
            </a:r>
            <a:endParaRPr sz="6400"/>
          </a:p>
          <a:p>
            <a:pPr indent="0" lvl="0" marL="0" rtl="0" algn="l">
              <a:spcBef>
                <a:spcPts val="1200"/>
              </a:spcBef>
              <a:spcAft>
                <a:spcPts val="0"/>
              </a:spcAft>
              <a:buClr>
                <a:schemeClr val="dk1"/>
              </a:buClr>
              <a:buSzPct val="62876"/>
              <a:buFont typeface="Arial"/>
              <a:buNone/>
            </a:pPr>
            <a:r>
              <a:t/>
            </a:r>
            <a:endParaRPr sz="1749"/>
          </a:p>
          <a:p>
            <a:pPr indent="0" lvl="0" marL="0" rtl="0" algn="l">
              <a:spcBef>
                <a:spcPts val="1200"/>
              </a:spcBef>
              <a:spcAft>
                <a:spcPts val="0"/>
              </a:spcAft>
              <a:buNone/>
            </a:pPr>
            <a:r>
              <a:t/>
            </a:r>
            <a:endParaRPr sz="1749"/>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3337307" y="3030353"/>
            <a:ext cx="5806692" cy="83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Thoughts cont… Post Season</a:t>
            </a:r>
            <a:endParaRPr/>
          </a:p>
        </p:txBody>
      </p:sp>
      <p:sp>
        <p:nvSpPr>
          <p:cNvPr id="88" name="Google Shape;88;p17"/>
          <p:cNvSpPr txBox="1"/>
          <p:nvPr/>
        </p:nvSpPr>
        <p:spPr>
          <a:xfrm>
            <a:off x="318050" y="384325"/>
            <a:ext cx="85476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Left-handers show an ERA 0.366 lower on average than right-handers.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D</a:t>
            </a:r>
            <a:r>
              <a:rPr lang="en" sz="1700">
                <a:latin typeface="Open Sans"/>
                <a:ea typeface="Open Sans"/>
                <a:cs typeface="Open Sans"/>
                <a:sym typeface="Open Sans"/>
              </a:rPr>
              <a:t>uring post-season play, where games are played in series to determine who moves closer to the World Series championship, differences in ERAs like this over multiple games can determine who moves on to the next round.</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This though may be due to the fact that, over the course of the regular season, batters become accustomed to facing an overwhelmingly abundant amount of right-handers, and a comparatively small amount of left-handed pitchers, meaning that most of their batting technique is learned in order to get hits off of right-handers.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When the post-season comes around, these batters are under an enormous amount of pressure to perform, so that they can move their teams closer to the World Series championship, and as a result, any disruption, such as having to face a left-hander pitcher, can cause a batter no small amount of difficulty.</a:t>
            </a:r>
            <a:endParaRPr sz="1700">
              <a:latin typeface="Open Sans"/>
              <a:ea typeface="Open Sans"/>
              <a:cs typeface="Open Sans"/>
              <a:sym typeface="Open Sans"/>
            </a:endParaRPr>
          </a:p>
        </p:txBody>
      </p:sp>
      <p:pic>
        <p:nvPicPr>
          <p:cNvPr id="89" name="Google Shape;89;p17"/>
          <p:cNvPicPr preferRelativeResize="0"/>
          <p:nvPr/>
        </p:nvPicPr>
        <p:blipFill>
          <a:blip r:embed="rId3">
            <a:alphaModFix amt="39000"/>
          </a:blip>
          <a:stretch>
            <a:fillRect/>
          </a:stretch>
        </p:blipFill>
        <p:spPr>
          <a:xfrm>
            <a:off x="0" y="0"/>
            <a:ext cx="914400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Thoughts cont… Regular Season</a:t>
            </a:r>
            <a:endParaRPr/>
          </a:p>
        </p:txBody>
      </p:sp>
      <p:sp>
        <p:nvSpPr>
          <p:cNvPr id="95" name="Google Shape;95;p18"/>
          <p:cNvSpPr txBox="1"/>
          <p:nvPr/>
        </p:nvSpPr>
        <p:spPr>
          <a:xfrm>
            <a:off x="318050" y="384325"/>
            <a:ext cx="8547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 examined the data, comparing the pitchers by ERA.</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During the regular season, left- handers don’t seem to be appreciably more effective than right-handers.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Right-handers have an ever-so-slightly lower regular season ERA than left handers on the whole, though the difference (roughly 0.035) is statistically insignificant.</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 concluded that, during the regular season, neither type of pitcher is significantly more effective than the other.</a:t>
            </a:r>
            <a:endParaRPr sz="1700">
              <a:latin typeface="Open Sans"/>
              <a:ea typeface="Open Sans"/>
              <a:cs typeface="Open Sans"/>
              <a:sym typeface="Open Sans"/>
            </a:endParaRPr>
          </a:p>
        </p:txBody>
      </p:sp>
      <p:pic>
        <p:nvPicPr>
          <p:cNvPr id="96" name="Google Shape;96;p18"/>
          <p:cNvPicPr preferRelativeResize="0"/>
          <p:nvPr/>
        </p:nvPicPr>
        <p:blipFill>
          <a:blip r:embed="rId3">
            <a:alphaModFix/>
          </a:blip>
          <a:stretch>
            <a:fillRect/>
          </a:stretch>
        </p:blipFill>
        <p:spPr>
          <a:xfrm>
            <a:off x="6969475" y="2362775"/>
            <a:ext cx="2174525" cy="278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Thoughts!</a:t>
            </a:r>
            <a:endParaRPr/>
          </a:p>
        </p:txBody>
      </p:sp>
      <p:sp>
        <p:nvSpPr>
          <p:cNvPr id="102" name="Google Shape;102;p19"/>
          <p:cNvSpPr txBox="1"/>
          <p:nvPr/>
        </p:nvSpPr>
        <p:spPr>
          <a:xfrm>
            <a:off x="0" y="410825"/>
            <a:ext cx="8547600" cy="1708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latin typeface="Open Sans"/>
                <a:ea typeface="Open Sans"/>
                <a:cs typeface="Open Sans"/>
                <a:sym typeface="Open Sans"/>
              </a:rPr>
              <a:t>Based on our data exploration, left-handed pitchers are not more likely to win the Cy Young award than right-handers, although given the distribution of left-handed and right-handed pitchers across the database, this is probably simply because of the abundance of right-handers, rather than because one group is more effective at pitching than the other. </a:t>
            </a:r>
            <a:endParaRPr sz="17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103" name="Google Shape;103;p19"/>
          <p:cNvPicPr preferRelativeResize="0"/>
          <p:nvPr/>
        </p:nvPicPr>
        <p:blipFill>
          <a:blip r:embed="rId3">
            <a:alphaModFix/>
          </a:blip>
          <a:stretch>
            <a:fillRect/>
          </a:stretch>
        </p:blipFill>
        <p:spPr>
          <a:xfrm rot="-2700000">
            <a:off x="5668524" y="1953849"/>
            <a:ext cx="3939299" cy="3454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Thoughts!... Hall of Fame</a:t>
            </a:r>
            <a:endParaRPr/>
          </a:p>
        </p:txBody>
      </p:sp>
      <p:sp>
        <p:nvSpPr>
          <p:cNvPr id="109" name="Google Shape;109;p20"/>
          <p:cNvSpPr txBox="1"/>
          <p:nvPr/>
        </p:nvSpPr>
        <p:spPr>
          <a:xfrm>
            <a:off x="0" y="410825"/>
            <a:ext cx="8547600" cy="1708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latin typeface="Open Sans"/>
                <a:ea typeface="Open Sans"/>
                <a:cs typeface="Open Sans"/>
                <a:sym typeface="Open Sans"/>
              </a:rPr>
              <a:t>Based on our data exploration, left-handed pitchers are not more likely to be inducted into the Hall of Fame than right-handers, although again, given the distribution of left-handed and right-handed pitchers across the database, this is probably simply because of the abundance of right-handers, rather than because one group is more effective at pitching than the other. </a:t>
            </a:r>
            <a:endParaRPr sz="17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110" name="Google Shape;110;p20"/>
          <p:cNvPicPr preferRelativeResize="0"/>
          <p:nvPr/>
        </p:nvPicPr>
        <p:blipFill>
          <a:blip r:embed="rId3">
            <a:alphaModFix amt="19000"/>
          </a:blip>
          <a:stretch>
            <a:fillRect/>
          </a:stretch>
        </p:blipFill>
        <p:spPr>
          <a:xfrm>
            <a:off x="-16675" y="0"/>
            <a:ext cx="9144001" cy="5143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