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2100f63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2100f63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37a47aef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37a47aef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3911e896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3911e896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3911e896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3911e896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3911e896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3911e896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37a47ae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37a47ae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37a47ad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37a47ad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37a47aef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37a47ae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37a47aef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37a47aef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37a47aef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37a47aef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3911e89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3911e89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37a47aef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37a47aef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3911e896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3911e896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omputing.llnl.gov/tutorials/pthreads/man/pthread_create.txt" TargetMode="External"/><Relationship Id="rId4" Type="http://schemas.openxmlformats.org/officeDocument/2006/relationships/hyperlink" Target="https://computing.llnl.gov/tutorials/pthreads/man/pthread_join.txt" TargetMode="External"/><Relationship Id="rId11" Type="http://schemas.openxmlformats.org/officeDocument/2006/relationships/hyperlink" Target="https://computing.llnl.gov/tutorials/pthreads/man/pthread_equal.txt" TargetMode="External"/><Relationship Id="rId10" Type="http://schemas.openxmlformats.org/officeDocument/2006/relationships/hyperlink" Target="https://computing.llnl.gov/tutorials/pthreads/man/pthread_detach.txt" TargetMode="External"/><Relationship Id="rId9" Type="http://schemas.openxmlformats.org/officeDocument/2006/relationships/hyperlink" Target="https://computing.llnl.gov/tutorials/pthreads/man/pthread_kill.txt" TargetMode="External"/><Relationship Id="rId5" Type="http://schemas.openxmlformats.org/officeDocument/2006/relationships/hyperlink" Target="https://computing.llnl.gov/tutorials/pthreads/man/pthread_exit.txt" TargetMode="External"/><Relationship Id="rId6" Type="http://schemas.openxmlformats.org/officeDocument/2006/relationships/hyperlink" Target="https://computing.llnl.gov/tutorials/pthreads/man/pthread_attr_init.txt" TargetMode="External"/><Relationship Id="rId7" Type="http://schemas.openxmlformats.org/officeDocument/2006/relationships/hyperlink" Target="https://computing.llnl.gov/tutorials/pthreads/man/pthread_self.txt" TargetMode="External"/><Relationship Id="rId8" Type="http://schemas.openxmlformats.org/officeDocument/2006/relationships/hyperlink" Target="https://computing.llnl.gov/tutorials/pthreads/man/pthread_cancel.tx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Lecture 11: threads and synchronization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CS 3281</a:t>
            </a:r>
            <a:endParaRPr/>
          </a:p>
          <a:p>
            <a:pPr indent="0" lvl="0" marL="0" rtl="0" algn="ctr">
              <a:spcBef>
                <a:spcPts val="0"/>
              </a:spcBef>
              <a:spcAft>
                <a:spcPts val="0"/>
              </a:spcAft>
              <a:buClr>
                <a:schemeClr val="dk1"/>
              </a:buClr>
              <a:buSzPts val="1100"/>
              <a:buFont typeface="Arial"/>
              <a:buNone/>
            </a:pPr>
            <a:r>
              <a:rPr lang="en"/>
              <a:t>Daniel Balasubramanian</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Atomic instructions to the rescue!</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t>
            </a:r>
            <a:r>
              <a:rPr lang="en"/>
              <a:t>odern operating systems use special hardware instructions as the building blocks for locks</a:t>
            </a:r>
            <a:endParaRPr/>
          </a:p>
          <a:p>
            <a:pPr indent="-317500" lvl="1" marL="914400" rtl="0" algn="l">
              <a:spcBef>
                <a:spcPts val="0"/>
              </a:spcBef>
              <a:spcAft>
                <a:spcPts val="0"/>
              </a:spcAft>
              <a:buSzPts val="1400"/>
              <a:buChar char="○"/>
            </a:pPr>
            <a:r>
              <a:rPr lang="en"/>
              <a:t>On the x86: xchg, cmpxchg</a:t>
            </a:r>
            <a:endParaRPr/>
          </a:p>
          <a:p>
            <a:pPr indent="-342900" lvl="0" marL="457200" rtl="0" algn="l">
              <a:spcBef>
                <a:spcPts val="0"/>
              </a:spcBef>
              <a:spcAft>
                <a:spcPts val="0"/>
              </a:spcAft>
              <a:buSzPts val="1800"/>
              <a:buChar char="●"/>
            </a:pPr>
            <a:r>
              <a:rPr lang="en"/>
              <a:t>What do these do?</a:t>
            </a:r>
            <a:endParaRPr/>
          </a:p>
          <a:p>
            <a:pPr indent="-317500" lvl="1" marL="914400" rtl="0" algn="l">
              <a:spcBef>
                <a:spcPts val="0"/>
              </a:spcBef>
              <a:spcAft>
                <a:spcPts val="0"/>
              </a:spcAft>
              <a:buSzPts val="1400"/>
              <a:buChar char="○"/>
            </a:pPr>
            <a:r>
              <a:rPr i="1" lang="en"/>
              <a:t>Atomically</a:t>
            </a:r>
            <a:r>
              <a:rPr lang="en"/>
              <a:t> </a:t>
            </a:r>
            <a:r>
              <a:rPr lang="en"/>
              <a:t>swap the value of a register and memory</a:t>
            </a:r>
            <a:endParaRPr/>
          </a:p>
          <a:p>
            <a:pPr indent="-342900" lvl="0" marL="457200" rtl="0" algn="l">
              <a:spcBef>
                <a:spcPts val="0"/>
              </a:spcBef>
              <a:spcAft>
                <a:spcPts val="0"/>
              </a:spcAft>
              <a:buSzPts val="1800"/>
              <a:buChar char="●"/>
            </a:pPr>
            <a:r>
              <a:rPr lang="en"/>
              <a:t>Let’s use these to build a </a:t>
            </a:r>
            <a:r>
              <a:rPr i="1" lang="en"/>
              <a:t>spin-lock</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xchg to build a spin-lock</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spin-lock is a lock that just keeps trying to obtain the lock until it succeeds</a:t>
            </a:r>
            <a:endParaRPr/>
          </a:p>
          <a:p>
            <a:pPr indent="-342900" lvl="0" marL="457200" rtl="0" algn="l">
              <a:spcBef>
                <a:spcPts val="0"/>
              </a:spcBef>
              <a:spcAft>
                <a:spcPts val="0"/>
              </a:spcAft>
              <a:buSzPts val="1800"/>
              <a:buChar char="●"/>
            </a:pPr>
            <a:r>
              <a:rPr lang="en"/>
              <a:t>Let’s use the xchg instruction to build a spin-lock:</a:t>
            </a:r>
            <a:endParaRPr/>
          </a:p>
        </p:txBody>
      </p:sp>
      <p:sp>
        <p:nvSpPr>
          <p:cNvPr id="122" name="Google Shape;122;p23"/>
          <p:cNvSpPr txBox="1"/>
          <p:nvPr/>
        </p:nvSpPr>
        <p:spPr>
          <a:xfrm>
            <a:off x="1434700" y="1940725"/>
            <a:ext cx="30420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void init(int *lock)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 0 = free, 1 = taken</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*lock = 0;</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void lock(int *lock)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while (xchg(lock, 1) == 1)</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 // spin-wait (do nothing)</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void unlock(int *lock)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*lock = 0;</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p:txBody>
      </p:sp>
      <p:sp>
        <p:nvSpPr>
          <p:cNvPr id="123" name="Google Shape;123;p23"/>
          <p:cNvSpPr txBox="1"/>
          <p:nvPr/>
        </p:nvSpPr>
        <p:spPr>
          <a:xfrm>
            <a:off x="4399375" y="2923000"/>
            <a:ext cx="34290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xchg does two things atomically:</a:t>
            </a:r>
            <a:endParaRPr/>
          </a:p>
          <a:p>
            <a:pPr indent="0" lvl="0" marL="0" rtl="0" algn="l">
              <a:spcBef>
                <a:spcPts val="0"/>
              </a:spcBef>
              <a:spcAft>
                <a:spcPts val="0"/>
              </a:spcAft>
              <a:buNone/>
            </a:pPr>
            <a:r>
              <a:rPr lang="en"/>
              <a:t>// 1. Set the value of *lock to 1</a:t>
            </a:r>
            <a:endParaRPr/>
          </a:p>
          <a:p>
            <a:pPr indent="0" lvl="0" marL="0" rtl="0" algn="l">
              <a:spcBef>
                <a:spcPts val="0"/>
              </a:spcBef>
              <a:spcAft>
                <a:spcPts val="0"/>
              </a:spcAft>
              <a:buNone/>
            </a:pPr>
            <a:r>
              <a:rPr lang="en"/>
              <a:t>// 2. Returns the previous value of *lock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Critical section: piece of code that accesses a shared resource and whose execution should be atomic</a:t>
            </a:r>
            <a:endParaRPr/>
          </a:p>
          <a:p>
            <a:pPr indent="-317500" lvl="1" marL="914400" rtl="0" algn="l">
              <a:spcBef>
                <a:spcPts val="0"/>
              </a:spcBef>
              <a:spcAft>
                <a:spcPts val="0"/>
              </a:spcAft>
              <a:buSzPts val="1400"/>
              <a:buChar char="○"/>
            </a:pPr>
            <a:r>
              <a:rPr lang="en"/>
              <a:t>In other words, it shouldn’t be interrupted by another thread that also accesses the resource</a:t>
            </a:r>
            <a:endParaRPr/>
          </a:p>
          <a:p>
            <a:pPr indent="-317500" lvl="1" marL="914400" rtl="0" algn="l">
              <a:spcBef>
                <a:spcPts val="0"/>
              </a:spcBef>
              <a:spcAft>
                <a:spcPts val="0"/>
              </a:spcAft>
              <a:buSzPts val="1400"/>
              <a:buChar char="○"/>
            </a:pPr>
            <a:r>
              <a:rPr lang="en"/>
              <a:t>In the example on the previous slide, updating sum was the critical section</a:t>
            </a:r>
            <a:endParaRPr/>
          </a:p>
          <a:p>
            <a:pPr indent="-342900" lvl="0" marL="457200" rtl="0" algn="l">
              <a:spcBef>
                <a:spcPts val="0"/>
              </a:spcBef>
              <a:spcAft>
                <a:spcPts val="0"/>
              </a:spcAft>
              <a:buSzPts val="1800"/>
              <a:buChar char="●"/>
            </a:pPr>
            <a:r>
              <a:rPr lang="en"/>
              <a:t>Must be careful that multiple threads don’t perform simultaneous updates</a:t>
            </a:r>
            <a:endParaRPr/>
          </a:p>
        </p:txBody>
      </p:sp>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Critical sections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Reentrancy</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function is </a:t>
            </a:r>
            <a:r>
              <a:rPr i="1" lang="en"/>
              <a:t>reentrant</a:t>
            </a:r>
            <a:r>
              <a:rPr lang="en"/>
              <a:t> if it can safely be simultaneously executed by multiple threads of execution in the same process</a:t>
            </a:r>
            <a:endParaRPr/>
          </a:p>
          <a:p>
            <a:pPr indent="-342900" lvl="0" marL="457200" rtl="0" algn="l">
              <a:spcBef>
                <a:spcPts val="0"/>
              </a:spcBef>
              <a:spcAft>
                <a:spcPts val="0"/>
              </a:spcAft>
              <a:buSzPts val="1800"/>
              <a:buChar char="●"/>
            </a:pPr>
            <a:r>
              <a:rPr lang="en"/>
              <a:t>What does “safely” mean?</a:t>
            </a:r>
            <a:endParaRPr/>
          </a:p>
          <a:p>
            <a:pPr indent="-317500" lvl="1" marL="914400" rtl="0" algn="l">
              <a:spcBef>
                <a:spcPts val="0"/>
              </a:spcBef>
              <a:spcAft>
                <a:spcPts val="0"/>
              </a:spcAft>
              <a:buSzPts val="1400"/>
              <a:buChar char="○"/>
            </a:pPr>
            <a:r>
              <a:rPr lang="en"/>
              <a:t>The function achieves its expected result, regardless of the state of execution of any other thread of execution.</a:t>
            </a:r>
            <a:endParaRPr/>
          </a:p>
          <a:p>
            <a:pPr indent="-342900" lvl="0" marL="457200" rtl="0" algn="l">
              <a:spcBef>
                <a:spcPts val="0"/>
              </a:spcBef>
              <a:spcAft>
                <a:spcPts val="0"/>
              </a:spcAft>
              <a:buSzPts val="1800"/>
              <a:buChar char="●"/>
            </a:pPr>
            <a:r>
              <a:rPr lang="en"/>
              <a:t>A function that uses only local variables: guaranteed to be reentrant</a:t>
            </a:r>
            <a:endParaRPr/>
          </a:p>
          <a:p>
            <a:pPr indent="-342900" lvl="0" marL="457200" rtl="0" algn="l">
              <a:spcBef>
                <a:spcPts val="0"/>
              </a:spcBef>
              <a:spcAft>
                <a:spcPts val="0"/>
              </a:spcAft>
              <a:buSzPts val="1800"/>
              <a:buChar char="●"/>
            </a:pPr>
            <a:r>
              <a:rPr lang="en"/>
              <a:t>Functions that update global variables: may be nonreentrant</a:t>
            </a:r>
            <a:endParaRPr/>
          </a:p>
          <a:p>
            <a:pPr indent="-342900" lvl="0" marL="457200" rtl="0" algn="l">
              <a:spcBef>
                <a:spcPts val="0"/>
              </a:spcBef>
              <a:spcAft>
                <a:spcPts val="0"/>
              </a:spcAft>
              <a:buSzPts val="1800"/>
              <a:buChar char="●"/>
            </a:pPr>
            <a:r>
              <a:rPr lang="en"/>
              <a:t>Functions that use static data: may be nonreentrant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61" name="Google Shape;61;p14"/>
          <p:cNvSpPr txBox="1"/>
          <p:nvPr>
            <p:ph idx="1" type="body"/>
          </p:nvPr>
        </p:nvSpPr>
        <p:spPr>
          <a:xfrm>
            <a:off x="311700" y="1152475"/>
            <a:ext cx="5373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Threads enable concurrency in an application</a:t>
            </a:r>
            <a:endParaRPr/>
          </a:p>
          <a:p>
            <a:pPr indent="-317500" lvl="1" marL="914400" marR="0" rtl="0" algn="l">
              <a:lnSpc>
                <a:spcPct val="115000"/>
              </a:lnSpc>
              <a:spcBef>
                <a:spcPts val="0"/>
              </a:spcBef>
              <a:spcAft>
                <a:spcPts val="0"/>
              </a:spcAft>
              <a:buSzPts val="1400"/>
              <a:buChar char="○"/>
            </a:pPr>
            <a:r>
              <a:rPr lang="en"/>
              <a:t>Example: update a progress bar while simultaneously doing background work</a:t>
            </a:r>
            <a:endParaRPr/>
          </a:p>
          <a:p>
            <a:pPr indent="-342900" lvl="0" marL="457200" marR="0" rtl="0" algn="l">
              <a:lnSpc>
                <a:spcPct val="115000"/>
              </a:lnSpc>
              <a:spcBef>
                <a:spcPts val="0"/>
              </a:spcBef>
              <a:spcAft>
                <a:spcPts val="0"/>
              </a:spcAft>
              <a:buSzPts val="1800"/>
              <a:buChar char="●"/>
            </a:pPr>
            <a:r>
              <a:rPr lang="en"/>
              <a:t>Processes also enable concurrency</a:t>
            </a:r>
            <a:endParaRPr/>
          </a:p>
          <a:p>
            <a:pPr indent="-317500" lvl="1" marL="914400" marR="0" rtl="0" algn="l">
              <a:lnSpc>
                <a:spcPct val="115000"/>
              </a:lnSpc>
              <a:spcBef>
                <a:spcPts val="0"/>
              </a:spcBef>
              <a:spcAft>
                <a:spcPts val="0"/>
              </a:spcAft>
              <a:buSzPts val="1400"/>
              <a:buChar char="○"/>
            </a:pPr>
            <a:r>
              <a:rPr lang="en"/>
              <a:t>But independent processes do not share an address space</a:t>
            </a:r>
            <a:endParaRPr/>
          </a:p>
          <a:p>
            <a:pPr indent="-342900" lvl="0" marL="457200" marR="0" rtl="0" algn="l">
              <a:lnSpc>
                <a:spcPct val="115000"/>
              </a:lnSpc>
              <a:spcBef>
                <a:spcPts val="0"/>
              </a:spcBef>
              <a:spcAft>
                <a:spcPts val="0"/>
              </a:spcAft>
              <a:buSzPts val="1800"/>
              <a:buChar char="●"/>
            </a:pPr>
            <a:r>
              <a:rPr lang="en"/>
              <a:t>Linux implements threads as processes that share certain resources</a:t>
            </a:r>
            <a:endParaRPr/>
          </a:p>
          <a:p>
            <a:pPr indent="-317500" lvl="1" marL="914400" marR="0" rtl="0" algn="l">
              <a:lnSpc>
                <a:spcPct val="115000"/>
              </a:lnSpc>
              <a:spcBef>
                <a:spcPts val="0"/>
              </a:spcBef>
              <a:spcAft>
                <a:spcPts val="0"/>
              </a:spcAft>
              <a:buSzPts val="1400"/>
              <a:buChar char="○"/>
            </a:pPr>
            <a:r>
              <a:rPr lang="en"/>
              <a:t>Threads of the same process share almost everything except stacks</a:t>
            </a:r>
            <a:endParaRPr/>
          </a:p>
        </p:txBody>
      </p:sp>
      <p:pic>
        <p:nvPicPr>
          <p:cNvPr id="62" name="Google Shape;62;p14"/>
          <p:cNvPicPr preferRelativeResize="0"/>
          <p:nvPr/>
        </p:nvPicPr>
        <p:blipFill>
          <a:blip r:embed="rId3">
            <a:alphaModFix/>
          </a:blip>
          <a:stretch>
            <a:fillRect/>
          </a:stretch>
        </p:blipFill>
        <p:spPr>
          <a:xfrm>
            <a:off x="5712675" y="1018038"/>
            <a:ext cx="3153900" cy="3685263"/>
          </a:xfrm>
          <a:prstGeom prst="rect">
            <a:avLst/>
          </a:prstGeom>
          <a:noFill/>
          <a:ln>
            <a:noFill/>
          </a:ln>
        </p:spPr>
      </p:pic>
      <p:sp>
        <p:nvSpPr>
          <p:cNvPr id="63" name="Google Shape;63;p14"/>
          <p:cNvSpPr txBox="1"/>
          <p:nvPr/>
        </p:nvSpPr>
        <p:spPr>
          <a:xfrm>
            <a:off x="5726900" y="4675375"/>
            <a:ext cx="3292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from </a:t>
            </a:r>
            <a:r>
              <a:rPr i="1" lang="en" sz="800"/>
              <a:t>The Linux Programming Interface</a:t>
            </a:r>
            <a:r>
              <a:rPr lang="en" sz="800"/>
              <a:t> by Michael Kerrisk</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POSIX thread API</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Linux exposes threads via the POSIX thread, or pthread, API</a:t>
            </a:r>
            <a:endParaRPr/>
          </a:p>
          <a:p>
            <a:pPr indent="-342900" lvl="0" marL="457200" rtl="0" algn="l">
              <a:spcBef>
                <a:spcPts val="0"/>
              </a:spcBef>
              <a:spcAft>
                <a:spcPts val="0"/>
              </a:spcAft>
              <a:buSzPts val="1800"/>
              <a:buChar char="●"/>
            </a:pPr>
            <a:r>
              <a:rPr lang="en"/>
              <a:t>Basic functions:</a:t>
            </a:r>
            <a:endParaRPr/>
          </a:p>
          <a:p>
            <a:pPr indent="-317500" lvl="1" marL="914400" rtl="0" algn="l">
              <a:spcBef>
                <a:spcPts val="0"/>
              </a:spcBef>
              <a:spcAft>
                <a:spcPts val="0"/>
              </a:spcAft>
              <a:buSzPts val="1400"/>
              <a:buChar char="○"/>
            </a:pPr>
            <a:r>
              <a:rPr lang="en" sz="1200" u="sng">
                <a:solidFill>
                  <a:srgbClr val="0366D6"/>
                </a:solidFill>
                <a:hlinkClick r:id="rId3"/>
              </a:rPr>
              <a:t>pthread_create()</a:t>
            </a:r>
            <a:r>
              <a:rPr lang="en" sz="1200">
                <a:solidFill>
                  <a:srgbClr val="24292E"/>
                </a:solidFill>
              </a:rPr>
              <a:t> -- create a thread</a:t>
            </a:r>
            <a:endParaRPr sz="1200">
              <a:solidFill>
                <a:srgbClr val="24292E"/>
              </a:solidFill>
            </a:endParaRPr>
          </a:p>
          <a:p>
            <a:pPr indent="-304800" lvl="1" marL="914400" rtl="0" algn="l">
              <a:spcBef>
                <a:spcPts val="0"/>
              </a:spcBef>
              <a:spcAft>
                <a:spcPts val="0"/>
              </a:spcAft>
              <a:buClr>
                <a:srgbClr val="24292E"/>
              </a:buClr>
              <a:buSzPts val="1200"/>
              <a:buChar char="○"/>
            </a:pPr>
            <a:r>
              <a:rPr lang="en" sz="1200" u="sng">
                <a:solidFill>
                  <a:srgbClr val="0366D6"/>
                </a:solidFill>
                <a:hlinkClick r:id="rId4"/>
              </a:rPr>
              <a:t>pthread_join()</a:t>
            </a:r>
            <a:r>
              <a:rPr lang="en" sz="1200">
                <a:solidFill>
                  <a:srgbClr val="24292E"/>
                </a:solidFill>
              </a:rPr>
              <a:t> -- join (“wait for”) a terminated thread</a:t>
            </a:r>
            <a:endParaRPr sz="1200">
              <a:solidFill>
                <a:srgbClr val="24292E"/>
              </a:solidFill>
            </a:endParaRPr>
          </a:p>
          <a:p>
            <a:pPr indent="-304800" lvl="1" marL="914400" rtl="0" algn="l">
              <a:spcBef>
                <a:spcPts val="0"/>
              </a:spcBef>
              <a:spcAft>
                <a:spcPts val="0"/>
              </a:spcAft>
              <a:buClr>
                <a:srgbClr val="24292E"/>
              </a:buClr>
              <a:buSzPts val="1200"/>
              <a:buChar char="○"/>
            </a:pPr>
            <a:r>
              <a:rPr lang="en" sz="1200" u="sng">
                <a:solidFill>
                  <a:srgbClr val="0366D6"/>
                </a:solidFill>
                <a:hlinkClick r:id="rId5"/>
              </a:rPr>
              <a:t>pthread_exit()</a:t>
            </a:r>
            <a:r>
              <a:rPr lang="en" sz="1200">
                <a:solidFill>
                  <a:srgbClr val="24292E"/>
                </a:solidFill>
              </a:rPr>
              <a:t> -- terminate the calling thread (does not cause the whole program to terminate)</a:t>
            </a:r>
            <a:endParaRPr sz="1200">
              <a:solidFill>
                <a:srgbClr val="24292E"/>
              </a:solidFill>
            </a:endParaRPr>
          </a:p>
          <a:p>
            <a:pPr indent="-342900" lvl="0" marL="457200" rtl="0" algn="l">
              <a:spcBef>
                <a:spcPts val="0"/>
              </a:spcBef>
              <a:spcAft>
                <a:spcPts val="0"/>
              </a:spcAft>
              <a:buSzPts val="1800"/>
              <a:buChar char="●"/>
            </a:pPr>
            <a:r>
              <a:rPr lang="en"/>
              <a:t>Other functions:</a:t>
            </a:r>
            <a:endParaRPr/>
          </a:p>
          <a:p>
            <a:pPr indent="-317500" lvl="1" marL="914400" rtl="0" algn="l">
              <a:spcBef>
                <a:spcPts val="0"/>
              </a:spcBef>
              <a:spcAft>
                <a:spcPts val="0"/>
              </a:spcAft>
              <a:buSzPts val="1400"/>
              <a:buChar char="○"/>
            </a:pPr>
            <a:r>
              <a:rPr lang="en" sz="1200" u="sng">
                <a:solidFill>
                  <a:srgbClr val="0366D6"/>
                </a:solidFill>
                <a:hlinkClick r:id="rId6"/>
              </a:rPr>
              <a:t>pthread_attr_init()</a:t>
            </a:r>
            <a:r>
              <a:rPr lang="en" sz="1200">
                <a:solidFill>
                  <a:srgbClr val="24292E"/>
                </a:solidFill>
              </a:rPr>
              <a:t> -- specify “attributes” for the thread, e.g., stack size, is the thread detached</a:t>
            </a:r>
            <a:endParaRPr sz="1200">
              <a:solidFill>
                <a:srgbClr val="24292E"/>
              </a:solidFill>
            </a:endParaRPr>
          </a:p>
          <a:p>
            <a:pPr indent="-304800" lvl="1" marL="914400" rtl="0" algn="l">
              <a:spcBef>
                <a:spcPts val="0"/>
              </a:spcBef>
              <a:spcAft>
                <a:spcPts val="0"/>
              </a:spcAft>
              <a:buClr>
                <a:srgbClr val="24292E"/>
              </a:buClr>
              <a:buSzPts val="1200"/>
              <a:buChar char="○"/>
            </a:pPr>
            <a:r>
              <a:rPr lang="en" sz="1200" u="sng">
                <a:solidFill>
                  <a:srgbClr val="0366D6"/>
                </a:solidFill>
                <a:hlinkClick r:id="rId7"/>
              </a:rPr>
              <a:t>pthread_self()</a:t>
            </a:r>
            <a:r>
              <a:rPr lang="en" sz="1200">
                <a:solidFill>
                  <a:srgbClr val="24292E"/>
                </a:solidFill>
              </a:rPr>
              <a:t> -- get a “handle” to a pthread</a:t>
            </a:r>
            <a:endParaRPr sz="1200">
              <a:solidFill>
                <a:srgbClr val="24292E"/>
              </a:solidFill>
            </a:endParaRPr>
          </a:p>
          <a:p>
            <a:pPr indent="-304800" lvl="1" marL="914400" rtl="0" algn="l">
              <a:spcBef>
                <a:spcPts val="0"/>
              </a:spcBef>
              <a:spcAft>
                <a:spcPts val="0"/>
              </a:spcAft>
              <a:buClr>
                <a:srgbClr val="24292E"/>
              </a:buClr>
              <a:buSzPts val="1200"/>
              <a:buChar char="○"/>
            </a:pPr>
            <a:r>
              <a:rPr lang="en" sz="1200" u="sng">
                <a:solidFill>
                  <a:srgbClr val="0366D6"/>
                </a:solidFill>
                <a:hlinkClick r:id="rId8"/>
              </a:rPr>
              <a:t>pthread_cancel()</a:t>
            </a:r>
            <a:r>
              <a:rPr lang="en" sz="1200">
                <a:solidFill>
                  <a:srgbClr val="24292E"/>
                </a:solidFill>
              </a:rPr>
              <a:t> -- cancel a thread</a:t>
            </a:r>
            <a:endParaRPr sz="1200">
              <a:solidFill>
                <a:srgbClr val="24292E"/>
              </a:solidFill>
            </a:endParaRPr>
          </a:p>
          <a:p>
            <a:pPr indent="-304800" lvl="1" marL="914400" rtl="0" algn="l">
              <a:spcBef>
                <a:spcPts val="0"/>
              </a:spcBef>
              <a:spcAft>
                <a:spcPts val="0"/>
              </a:spcAft>
              <a:buClr>
                <a:srgbClr val="24292E"/>
              </a:buClr>
              <a:buSzPts val="1200"/>
              <a:buChar char="○"/>
            </a:pPr>
            <a:r>
              <a:rPr lang="en" sz="1200" u="sng">
                <a:solidFill>
                  <a:srgbClr val="0366D6"/>
                </a:solidFill>
                <a:hlinkClick r:id="rId9"/>
              </a:rPr>
              <a:t>pthread_kill()</a:t>
            </a:r>
            <a:r>
              <a:rPr lang="en" sz="1200">
                <a:solidFill>
                  <a:srgbClr val="24292E"/>
                </a:solidFill>
              </a:rPr>
              <a:t> -- send a signal to a thread</a:t>
            </a:r>
            <a:endParaRPr sz="1200">
              <a:solidFill>
                <a:srgbClr val="24292E"/>
              </a:solidFill>
            </a:endParaRPr>
          </a:p>
          <a:p>
            <a:pPr indent="-304800" lvl="1" marL="914400" rtl="0" algn="l">
              <a:spcBef>
                <a:spcPts val="0"/>
              </a:spcBef>
              <a:spcAft>
                <a:spcPts val="0"/>
              </a:spcAft>
              <a:buClr>
                <a:srgbClr val="24292E"/>
              </a:buClr>
              <a:buSzPts val="1200"/>
              <a:buChar char="○"/>
            </a:pPr>
            <a:r>
              <a:rPr lang="en" sz="1200" u="sng">
                <a:solidFill>
                  <a:srgbClr val="0366D6"/>
                </a:solidFill>
                <a:hlinkClick r:id="rId10"/>
              </a:rPr>
              <a:t>pthread_detach()</a:t>
            </a:r>
            <a:r>
              <a:rPr lang="en" sz="1200">
                <a:solidFill>
                  <a:srgbClr val="24292E"/>
                </a:solidFill>
              </a:rPr>
              <a:t> -- detach a thread: automatically free its resources when it’s done</a:t>
            </a:r>
            <a:endParaRPr sz="1200">
              <a:solidFill>
                <a:srgbClr val="24292E"/>
              </a:solidFill>
            </a:endParaRPr>
          </a:p>
          <a:p>
            <a:pPr indent="-304800" lvl="1" marL="914400" rtl="0" algn="l">
              <a:spcBef>
                <a:spcPts val="0"/>
              </a:spcBef>
              <a:spcAft>
                <a:spcPts val="0"/>
              </a:spcAft>
              <a:buClr>
                <a:srgbClr val="24292E"/>
              </a:buClr>
              <a:buSzPts val="1200"/>
              <a:buChar char="○"/>
            </a:pPr>
            <a:r>
              <a:rPr lang="en" sz="1200" u="sng">
                <a:solidFill>
                  <a:srgbClr val="0366D6"/>
                </a:solidFill>
                <a:hlinkClick r:id="rId11"/>
              </a:rPr>
              <a:t>pthread_equal()</a:t>
            </a:r>
            <a:r>
              <a:rPr lang="en" sz="1200">
                <a:solidFill>
                  <a:srgbClr val="24292E"/>
                </a:solidFill>
              </a:rPr>
              <a:t> -- compare two threads for equality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Items not shared between threads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Threads do not share their stacks</a:t>
            </a:r>
            <a:endParaRPr/>
          </a:p>
          <a:p>
            <a:pPr indent="-342900" lvl="0" marL="457200" rtl="0" algn="l">
              <a:spcBef>
                <a:spcPts val="0"/>
              </a:spcBef>
              <a:spcAft>
                <a:spcPts val="0"/>
              </a:spcAft>
              <a:buSzPts val="1800"/>
              <a:buChar char="●"/>
            </a:pPr>
            <a:r>
              <a:rPr lang="en"/>
              <a:t>They also do not share:</a:t>
            </a:r>
            <a:endParaRPr/>
          </a:p>
          <a:p>
            <a:pPr indent="-317500" lvl="1" marL="914400" rtl="0" algn="l">
              <a:spcBef>
                <a:spcPts val="0"/>
              </a:spcBef>
              <a:spcAft>
                <a:spcPts val="0"/>
              </a:spcAft>
              <a:buSzPts val="1400"/>
              <a:buChar char="○"/>
            </a:pPr>
            <a:r>
              <a:rPr lang="en"/>
              <a:t>thread ID </a:t>
            </a:r>
            <a:endParaRPr/>
          </a:p>
          <a:p>
            <a:pPr indent="-317500" lvl="1" marL="914400" rtl="0" algn="l">
              <a:spcBef>
                <a:spcPts val="0"/>
              </a:spcBef>
              <a:spcAft>
                <a:spcPts val="0"/>
              </a:spcAft>
              <a:buSzPts val="1400"/>
              <a:buChar char="○"/>
            </a:pPr>
            <a:r>
              <a:rPr lang="en"/>
              <a:t>signal mask: set of signals whose delivery is currently blocked</a:t>
            </a:r>
            <a:endParaRPr/>
          </a:p>
          <a:p>
            <a:pPr indent="-317500" lvl="1" marL="914400" rtl="0" algn="l">
              <a:spcBef>
                <a:spcPts val="0"/>
              </a:spcBef>
              <a:spcAft>
                <a:spcPts val="0"/>
              </a:spcAft>
              <a:buSzPts val="1400"/>
              <a:buChar char="○"/>
            </a:pPr>
            <a:r>
              <a:rPr lang="en"/>
              <a:t>thread-specific data: allows function to have separate data for each thread</a:t>
            </a:r>
            <a:endParaRPr/>
          </a:p>
          <a:p>
            <a:pPr indent="-317500" lvl="1" marL="914400" rtl="0" algn="l">
              <a:spcBef>
                <a:spcPts val="0"/>
              </a:spcBef>
              <a:spcAft>
                <a:spcPts val="0"/>
              </a:spcAft>
              <a:buSzPts val="1400"/>
              <a:buChar char="○"/>
            </a:pPr>
            <a:r>
              <a:rPr lang="en"/>
              <a:t>alternate signal stack (sigaltstack()): a location to use for a signal handler’s stack frame</a:t>
            </a:r>
            <a:endParaRPr/>
          </a:p>
          <a:p>
            <a:pPr indent="-317500" lvl="1" marL="914400" rtl="0" algn="l">
              <a:spcBef>
                <a:spcPts val="0"/>
              </a:spcBef>
              <a:spcAft>
                <a:spcPts val="0"/>
              </a:spcAft>
              <a:buSzPts val="1400"/>
              <a:buChar char="○"/>
            </a:pPr>
            <a:r>
              <a:rPr lang="en"/>
              <a:t>the errno variable: global integer variable that identifies error when a system call fails</a:t>
            </a:r>
            <a:endParaRPr/>
          </a:p>
          <a:p>
            <a:pPr indent="-317500" lvl="1" marL="914400" rtl="0" algn="l">
              <a:spcBef>
                <a:spcPts val="0"/>
              </a:spcBef>
              <a:spcAft>
                <a:spcPts val="0"/>
              </a:spcAft>
              <a:buSzPts val="1400"/>
              <a:buChar char="○"/>
            </a:pPr>
            <a:r>
              <a:rPr lang="en"/>
              <a:t>floating-point environment (see fenv(3)): how floating point rounding/exceptions are handled</a:t>
            </a:r>
            <a:endParaRPr/>
          </a:p>
          <a:p>
            <a:pPr indent="-317500" lvl="1" marL="914400" rtl="0" algn="l">
              <a:spcBef>
                <a:spcPts val="0"/>
              </a:spcBef>
              <a:spcAft>
                <a:spcPts val="0"/>
              </a:spcAft>
              <a:buSzPts val="1400"/>
              <a:buChar char="○"/>
            </a:pPr>
            <a:r>
              <a:rPr lang="en"/>
              <a:t>realtime scheduling policy and priority</a:t>
            </a:r>
            <a:endParaRPr/>
          </a:p>
          <a:p>
            <a:pPr indent="-317500" lvl="1" marL="914400" rtl="0" algn="l">
              <a:spcBef>
                <a:spcPts val="0"/>
              </a:spcBef>
              <a:spcAft>
                <a:spcPts val="0"/>
              </a:spcAft>
              <a:buSzPts val="1400"/>
              <a:buChar char="○"/>
            </a:pPr>
            <a:r>
              <a:rPr lang="en"/>
              <a:t>CPU affinity (Linux-specific): which CPU (or core) thread executes on</a:t>
            </a:r>
            <a:endParaRPr/>
          </a:p>
          <a:p>
            <a:pPr indent="-317500" lvl="1" marL="914400" rtl="0" algn="l">
              <a:spcBef>
                <a:spcPts val="0"/>
              </a:spcBef>
              <a:spcAft>
                <a:spcPts val="0"/>
              </a:spcAft>
              <a:buSzPts val="1400"/>
              <a:buChar char="○"/>
            </a:pPr>
            <a:r>
              <a:rPr lang="en"/>
              <a:t>capabilities (Linux-specific): allow processes to perform </a:t>
            </a:r>
            <a:r>
              <a:rPr i="1" lang="en"/>
              <a:t>some</a:t>
            </a:r>
            <a:r>
              <a:rPr lang="en"/>
              <a:t> privileged operations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Race condition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t>
            </a:r>
            <a:r>
              <a:rPr lang="en"/>
              <a:t>ace condition: a situation where the result produced by multiple threads (or processes) operating on shared resources depends in an unexpected way on the relative order in which the processes gain access to the CPU(s).</a:t>
            </a:r>
            <a:endParaRPr/>
          </a:p>
          <a:p>
            <a:pPr indent="-342900" lvl="0" marL="457200" rtl="0" algn="l">
              <a:spcBef>
                <a:spcPts val="0"/>
              </a:spcBef>
              <a:spcAft>
                <a:spcPts val="0"/>
              </a:spcAft>
              <a:buSzPts val="1800"/>
              <a:buChar char="●"/>
            </a:pPr>
            <a:r>
              <a:rPr lang="en"/>
              <a:t>What causes race conditions?</a:t>
            </a:r>
            <a:endParaRPr/>
          </a:p>
          <a:p>
            <a:pPr indent="-317500" lvl="1" marL="914400" rtl="0" algn="l">
              <a:spcBef>
                <a:spcPts val="0"/>
              </a:spcBef>
              <a:spcAft>
                <a:spcPts val="0"/>
              </a:spcAft>
              <a:buSzPts val="1400"/>
              <a:buChar char="○"/>
            </a:pPr>
            <a:r>
              <a:rPr lang="en"/>
              <a:t>In a nutshell: non-atomic operations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example to demonstrate</a:t>
            </a:r>
            <a:endParaRPr/>
          </a:p>
        </p:txBody>
      </p:sp>
      <p:sp>
        <p:nvSpPr>
          <p:cNvPr id="87" name="Google Shape;87;p18"/>
          <p:cNvSpPr txBox="1"/>
          <p:nvPr>
            <p:ph idx="1" type="body"/>
          </p:nvPr>
        </p:nvSpPr>
        <p:spPr>
          <a:xfrm>
            <a:off x="311700" y="11678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Consider the race_condition.c code in the repo:</a:t>
            </a:r>
            <a:endParaRPr/>
          </a:p>
          <a:p>
            <a:pPr indent="-342900" lvl="0" marL="457200" marR="0" rtl="0" algn="l">
              <a:lnSpc>
                <a:spcPct val="115000"/>
              </a:lnSpc>
              <a:spcBef>
                <a:spcPts val="0"/>
              </a:spcBef>
              <a:spcAft>
                <a:spcPts val="0"/>
              </a:spcAft>
              <a:buSzPts val="1800"/>
              <a:buChar char="●"/>
            </a:pPr>
            <a:r>
              <a:rPr lang="en"/>
              <a:t>Running it yields different results each time:</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342900" lvl="0" marL="457200" marR="0" rtl="0" algn="l">
              <a:lnSpc>
                <a:spcPct val="115000"/>
              </a:lnSpc>
              <a:spcBef>
                <a:spcPts val="1600"/>
              </a:spcBef>
              <a:spcAft>
                <a:spcPts val="0"/>
              </a:spcAft>
              <a:buSzPts val="1800"/>
              <a:buChar char="●"/>
            </a:pPr>
            <a:r>
              <a:rPr lang="en"/>
              <a:t>What causes this behavior?</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914400" marR="0" rtl="0" algn="l">
              <a:lnSpc>
                <a:spcPct val="115000"/>
              </a:lnSpc>
              <a:spcBef>
                <a:spcPts val="1600"/>
              </a:spcBef>
              <a:spcAft>
                <a:spcPts val="1600"/>
              </a:spcAft>
              <a:buNone/>
            </a:pPr>
            <a:r>
              <a:t/>
            </a:r>
            <a:endParaRPr/>
          </a:p>
        </p:txBody>
      </p:sp>
      <p:pic>
        <p:nvPicPr>
          <p:cNvPr id="88" name="Google Shape;88;p18"/>
          <p:cNvPicPr preferRelativeResize="0"/>
          <p:nvPr/>
        </p:nvPicPr>
        <p:blipFill>
          <a:blip r:embed="rId3">
            <a:alphaModFix/>
          </a:blip>
          <a:stretch>
            <a:fillRect/>
          </a:stretch>
        </p:blipFill>
        <p:spPr>
          <a:xfrm>
            <a:off x="5944025" y="1273975"/>
            <a:ext cx="2461775" cy="2864400"/>
          </a:xfrm>
          <a:prstGeom prst="rect">
            <a:avLst/>
          </a:prstGeom>
          <a:noFill/>
          <a:ln>
            <a:noFill/>
          </a:ln>
        </p:spPr>
      </p:pic>
      <p:pic>
        <p:nvPicPr>
          <p:cNvPr id="89" name="Google Shape;89;p18"/>
          <p:cNvPicPr preferRelativeResize="0"/>
          <p:nvPr/>
        </p:nvPicPr>
        <p:blipFill>
          <a:blip r:embed="rId4">
            <a:alphaModFix/>
          </a:blip>
          <a:stretch>
            <a:fillRect/>
          </a:stretch>
        </p:blipFill>
        <p:spPr>
          <a:xfrm>
            <a:off x="1645300" y="1962150"/>
            <a:ext cx="3194000" cy="776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example (cont’d)</a:t>
            </a:r>
            <a:endParaRPr/>
          </a:p>
        </p:txBody>
      </p:sp>
      <p:sp>
        <p:nvSpPr>
          <p:cNvPr id="95" name="Google Shape;95;p19"/>
          <p:cNvSpPr txBox="1"/>
          <p:nvPr>
            <p:ph idx="1" type="body"/>
          </p:nvPr>
        </p:nvSpPr>
        <p:spPr>
          <a:xfrm>
            <a:off x="311700" y="1167875"/>
            <a:ext cx="62664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This race condition is caused by the fact that sum++ is implemented as three non-atomic instructions:</a:t>
            </a:r>
            <a:endParaRPr/>
          </a:p>
          <a:p>
            <a:pPr indent="-317500" lvl="1" marL="914400" marR="0" rtl="0" algn="l">
              <a:lnSpc>
                <a:spcPct val="115000"/>
              </a:lnSpc>
              <a:spcBef>
                <a:spcPts val="0"/>
              </a:spcBef>
              <a:spcAft>
                <a:spcPts val="0"/>
              </a:spcAft>
              <a:buSzPts val="1400"/>
              <a:buFont typeface="Courier New"/>
              <a:buChar char="○"/>
            </a:pPr>
            <a:r>
              <a:rPr lang="en">
                <a:latin typeface="Courier New"/>
                <a:ea typeface="Courier New"/>
                <a:cs typeface="Courier New"/>
                <a:sym typeface="Courier New"/>
              </a:rPr>
              <a:t>m</a:t>
            </a:r>
            <a:r>
              <a:rPr lang="en">
                <a:latin typeface="Courier New"/>
                <a:ea typeface="Courier New"/>
                <a:cs typeface="Courier New"/>
                <a:sym typeface="Courier New"/>
              </a:rPr>
              <a:t>ov eax, DWORD PTR [rip+0x200663]</a:t>
            </a:r>
            <a:endParaRPr>
              <a:latin typeface="Courier New"/>
              <a:ea typeface="Courier New"/>
              <a:cs typeface="Courier New"/>
              <a:sym typeface="Courier New"/>
            </a:endParaRPr>
          </a:p>
          <a:p>
            <a:pPr indent="-317500" lvl="1" marL="914400" marR="0" rtl="0" algn="l">
              <a:lnSpc>
                <a:spcPct val="115000"/>
              </a:lnSpc>
              <a:spcBef>
                <a:spcPts val="0"/>
              </a:spcBef>
              <a:spcAft>
                <a:spcPts val="0"/>
              </a:spcAft>
              <a:buSzPts val="1400"/>
              <a:buFont typeface="Courier New"/>
              <a:buChar char="○"/>
            </a:pPr>
            <a:r>
              <a:rPr lang="en">
                <a:latin typeface="Courier New"/>
                <a:ea typeface="Courier New"/>
                <a:cs typeface="Courier New"/>
                <a:sym typeface="Courier New"/>
              </a:rPr>
              <a:t>a</a:t>
            </a:r>
            <a:r>
              <a:rPr lang="en">
                <a:latin typeface="Courier New"/>
                <a:ea typeface="Courier New"/>
                <a:cs typeface="Courier New"/>
                <a:sym typeface="Courier New"/>
              </a:rPr>
              <a:t>dd  eax, 0x1</a:t>
            </a:r>
            <a:endParaRPr>
              <a:latin typeface="Courier New"/>
              <a:ea typeface="Courier New"/>
              <a:cs typeface="Courier New"/>
              <a:sym typeface="Courier New"/>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mov DWORD PTR [rip+0x20065a], eax</a:t>
            </a:r>
            <a:endParaRPr>
              <a:latin typeface="Courier New"/>
              <a:ea typeface="Courier New"/>
              <a:cs typeface="Courier New"/>
              <a:sym typeface="Courier New"/>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0"/>
              </a:spcAft>
              <a:buNone/>
            </a:pPr>
            <a:r>
              <a:t/>
            </a:r>
            <a:endParaRPr>
              <a:latin typeface="Courier New"/>
              <a:ea typeface="Courier New"/>
              <a:cs typeface="Courier New"/>
              <a:sym typeface="Courier New"/>
            </a:endParaRPr>
          </a:p>
          <a:p>
            <a:pPr indent="-342900" lvl="0" marL="457200" rtl="0" algn="l">
              <a:spcBef>
                <a:spcPts val="1600"/>
              </a:spcBef>
              <a:spcAft>
                <a:spcPts val="0"/>
              </a:spcAft>
              <a:buSzPts val="1800"/>
              <a:buChar char="●"/>
            </a:pPr>
            <a:r>
              <a:rPr lang="en"/>
              <a:t>Key point: the OS can switch to a different process after any of these instructions!</a:t>
            </a:r>
            <a:endParaRPr/>
          </a:p>
        </p:txBody>
      </p:sp>
      <p:pic>
        <p:nvPicPr>
          <p:cNvPr id="96" name="Google Shape;96;p19"/>
          <p:cNvPicPr preferRelativeResize="0"/>
          <p:nvPr/>
        </p:nvPicPr>
        <p:blipFill>
          <a:blip r:embed="rId3">
            <a:alphaModFix/>
          </a:blip>
          <a:stretch>
            <a:fillRect/>
          </a:stretch>
        </p:blipFill>
        <p:spPr>
          <a:xfrm>
            <a:off x="6610775" y="1238275"/>
            <a:ext cx="2461775" cy="2864400"/>
          </a:xfrm>
          <a:prstGeom prst="rect">
            <a:avLst/>
          </a:prstGeom>
          <a:noFill/>
          <a:ln>
            <a:noFill/>
          </a:ln>
        </p:spPr>
      </p:pic>
      <p:pic>
        <p:nvPicPr>
          <p:cNvPr id="97" name="Google Shape;97;p19"/>
          <p:cNvPicPr preferRelativeResize="0"/>
          <p:nvPr/>
        </p:nvPicPr>
        <p:blipFill>
          <a:blip r:embed="rId4">
            <a:alphaModFix/>
          </a:blip>
          <a:stretch>
            <a:fillRect/>
          </a:stretch>
        </p:blipFill>
        <p:spPr>
          <a:xfrm>
            <a:off x="2041525" y="2655125"/>
            <a:ext cx="3783950" cy="159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Locks</a:t>
            </a:r>
            <a:endParaRPr/>
          </a:p>
        </p:txBody>
      </p:sp>
      <p:sp>
        <p:nvSpPr>
          <p:cNvPr id="103" name="Google Shape;103;p20"/>
          <p:cNvSpPr txBox="1"/>
          <p:nvPr>
            <p:ph idx="1" type="body"/>
          </p:nvPr>
        </p:nvSpPr>
        <p:spPr>
          <a:xfrm>
            <a:off x="311700" y="1152475"/>
            <a:ext cx="7838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typical way to prevent race conditions is to use </a:t>
            </a:r>
            <a:r>
              <a:rPr i="1" lang="en"/>
              <a:t>locks</a:t>
            </a:r>
            <a:r>
              <a:rPr lang="en"/>
              <a:t>. The idea is:</a:t>
            </a:r>
            <a:endParaRPr/>
          </a:p>
          <a:p>
            <a:pPr indent="-317500" lvl="1" marL="914400" rtl="0" algn="l">
              <a:spcBef>
                <a:spcPts val="0"/>
              </a:spcBef>
              <a:spcAft>
                <a:spcPts val="0"/>
              </a:spcAft>
              <a:buSzPts val="1400"/>
              <a:buChar char="○"/>
            </a:pPr>
            <a:r>
              <a:rPr lang="en"/>
              <a:t>Obtain lock</a:t>
            </a:r>
            <a:endParaRPr/>
          </a:p>
          <a:p>
            <a:pPr indent="-317500" lvl="1" marL="914400" rtl="0" algn="l">
              <a:spcBef>
                <a:spcPts val="0"/>
              </a:spcBef>
              <a:spcAft>
                <a:spcPts val="0"/>
              </a:spcAft>
              <a:buSzPts val="1400"/>
              <a:buChar char="○"/>
            </a:pPr>
            <a:r>
              <a:rPr lang="en"/>
              <a:t>Perform critical section</a:t>
            </a:r>
            <a:endParaRPr/>
          </a:p>
          <a:p>
            <a:pPr indent="-317500" lvl="1" marL="914400" rtl="0" algn="l">
              <a:spcBef>
                <a:spcPts val="0"/>
              </a:spcBef>
              <a:spcAft>
                <a:spcPts val="0"/>
              </a:spcAft>
              <a:buSzPts val="1400"/>
              <a:buChar char="○"/>
            </a:pPr>
            <a:r>
              <a:rPr lang="en"/>
              <a:t>Release lock</a:t>
            </a:r>
            <a:endParaRPr/>
          </a:p>
          <a:p>
            <a:pPr indent="-342900" lvl="0" marL="457200" rtl="0" algn="l">
              <a:spcBef>
                <a:spcPts val="0"/>
              </a:spcBef>
              <a:spcAft>
                <a:spcPts val="0"/>
              </a:spcAft>
              <a:buSzPts val="1800"/>
              <a:buChar char="●"/>
            </a:pPr>
            <a:r>
              <a:rPr lang="en"/>
              <a:t>Question: how do we build locks?</a:t>
            </a:r>
            <a:endParaRPr/>
          </a:p>
          <a:p>
            <a:pPr indent="-317500" lvl="1" marL="914400" rtl="0" algn="l">
              <a:spcBef>
                <a:spcPts val="0"/>
              </a:spcBef>
              <a:spcAft>
                <a:spcPts val="0"/>
              </a:spcAft>
              <a:buSzPts val="1400"/>
              <a:buChar char="○"/>
            </a:pPr>
            <a:r>
              <a:rPr lang="en"/>
              <a:t>We need at least two operations:</a:t>
            </a:r>
            <a:endParaRPr/>
          </a:p>
          <a:p>
            <a:pPr indent="-317500" lvl="2" marL="1371600" rtl="0" algn="l">
              <a:spcBef>
                <a:spcPts val="0"/>
              </a:spcBef>
              <a:spcAft>
                <a:spcPts val="0"/>
              </a:spcAft>
              <a:buSzPts val="1400"/>
              <a:buChar char="■"/>
            </a:pPr>
            <a:r>
              <a:rPr lang="en"/>
              <a:t>Obtain lock</a:t>
            </a:r>
            <a:endParaRPr/>
          </a:p>
          <a:p>
            <a:pPr indent="-317500" lvl="2" marL="1371600" rtl="0" algn="l">
              <a:spcBef>
                <a:spcPts val="0"/>
              </a:spcBef>
              <a:spcAft>
                <a:spcPts val="0"/>
              </a:spcAft>
              <a:buSzPts val="1400"/>
              <a:buChar char="■"/>
            </a:pPr>
            <a:r>
              <a:rPr lang="en"/>
              <a:t>Release lock</a:t>
            </a:r>
            <a:endParaRPr/>
          </a:p>
          <a:p>
            <a:pPr indent="-342900" lvl="0" marL="457200" rtl="0" algn="l">
              <a:spcBef>
                <a:spcPts val="0"/>
              </a:spcBef>
              <a:spcAft>
                <a:spcPts val="0"/>
              </a:spcAft>
              <a:buSzPts val="1800"/>
              <a:buChar char="●"/>
            </a:pPr>
            <a:r>
              <a:rPr lang="en"/>
              <a:t>How do we implement these operations?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locks</a:t>
            </a:r>
            <a:endParaRPr/>
          </a:p>
        </p:txBody>
      </p:sp>
      <p:sp>
        <p:nvSpPr>
          <p:cNvPr id="109" name="Google Shape;109;p21"/>
          <p:cNvSpPr txBox="1"/>
          <p:nvPr>
            <p:ph idx="1" type="body"/>
          </p:nvPr>
        </p:nvSpPr>
        <p:spPr>
          <a:xfrm>
            <a:off x="311700" y="1152475"/>
            <a:ext cx="78381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Simple implementation: use an integer variable to represent the lock</a:t>
            </a:r>
            <a:endParaRPr/>
          </a:p>
          <a:p>
            <a:pPr indent="-317500" lvl="1" marL="914400" marR="0" rtl="0" algn="l">
              <a:lnSpc>
                <a:spcPct val="115000"/>
              </a:lnSpc>
              <a:spcBef>
                <a:spcPts val="0"/>
              </a:spcBef>
              <a:spcAft>
                <a:spcPts val="0"/>
              </a:spcAft>
              <a:buSzPts val="1400"/>
              <a:buChar char="○"/>
            </a:pPr>
            <a:r>
              <a:rPr lang="en"/>
              <a:t>0: lock is free</a:t>
            </a:r>
            <a:endParaRPr/>
          </a:p>
          <a:p>
            <a:pPr indent="-317500" lvl="1" marL="914400" marR="0" rtl="0" algn="l">
              <a:lnSpc>
                <a:spcPct val="115000"/>
              </a:lnSpc>
              <a:spcBef>
                <a:spcPts val="0"/>
              </a:spcBef>
              <a:spcAft>
                <a:spcPts val="0"/>
              </a:spcAft>
              <a:buSzPts val="1400"/>
              <a:buChar char="○"/>
            </a:pPr>
            <a:r>
              <a:rPr lang="en"/>
              <a:t>1: lock is taken</a:t>
            </a:r>
            <a:endParaRPr/>
          </a:p>
          <a:p>
            <a:pPr indent="-342900" lvl="0" marL="457200" marR="0" rtl="0" algn="l">
              <a:lnSpc>
                <a:spcPct val="115000"/>
              </a:lnSpc>
              <a:spcBef>
                <a:spcPts val="0"/>
              </a:spcBef>
              <a:spcAft>
                <a:spcPts val="0"/>
              </a:spcAft>
              <a:buSzPts val="1800"/>
              <a:buChar char="●"/>
            </a:pPr>
            <a:r>
              <a:rPr lang="en"/>
              <a:t>Releasing the lock is simple</a:t>
            </a:r>
            <a:endParaRPr/>
          </a:p>
          <a:p>
            <a:pPr indent="-317500" lvl="1" marL="914400" marR="0" rtl="0" algn="l">
              <a:lnSpc>
                <a:spcPct val="115000"/>
              </a:lnSpc>
              <a:spcBef>
                <a:spcPts val="0"/>
              </a:spcBef>
              <a:spcAft>
                <a:spcPts val="0"/>
              </a:spcAft>
              <a:buSzPts val="1400"/>
              <a:buChar char="○"/>
            </a:pPr>
            <a:r>
              <a:rPr lang="en"/>
              <a:t>Set the value to 0! Guaranteed to be atomic (by the architecture)</a:t>
            </a:r>
            <a:endParaRPr/>
          </a:p>
          <a:p>
            <a:pPr indent="-342900" lvl="0" marL="457200" marR="0" rtl="0" algn="l">
              <a:lnSpc>
                <a:spcPct val="115000"/>
              </a:lnSpc>
              <a:spcBef>
                <a:spcPts val="0"/>
              </a:spcBef>
              <a:spcAft>
                <a:spcPts val="0"/>
              </a:spcAft>
              <a:buSzPts val="1800"/>
              <a:buChar char="●"/>
            </a:pPr>
            <a:r>
              <a:rPr lang="en"/>
              <a:t>But what about obtaining the lock?</a:t>
            </a:r>
            <a:endParaRPr/>
          </a:p>
          <a:p>
            <a:pPr indent="-317500" lvl="1" marL="914400" marR="0" rtl="0" algn="l">
              <a:lnSpc>
                <a:spcPct val="115000"/>
              </a:lnSpc>
              <a:spcBef>
                <a:spcPts val="0"/>
              </a:spcBef>
              <a:spcAft>
                <a:spcPts val="0"/>
              </a:spcAft>
              <a:buSzPts val="1400"/>
              <a:buChar char="○"/>
            </a:pPr>
            <a:r>
              <a:rPr lang="en"/>
              <a:t>Check if the current value is 0</a:t>
            </a:r>
            <a:endParaRPr/>
          </a:p>
          <a:p>
            <a:pPr indent="-317500" lvl="1" marL="914400" marR="0" rtl="0" algn="l">
              <a:lnSpc>
                <a:spcPct val="115000"/>
              </a:lnSpc>
              <a:spcBef>
                <a:spcPts val="0"/>
              </a:spcBef>
              <a:spcAft>
                <a:spcPts val="0"/>
              </a:spcAft>
              <a:buSzPts val="1400"/>
              <a:buChar char="○"/>
            </a:pPr>
            <a:r>
              <a:rPr lang="en"/>
              <a:t>If current value is 0, then set it to 1</a:t>
            </a:r>
            <a:endParaRPr/>
          </a:p>
          <a:p>
            <a:pPr indent="-317500" lvl="1" marL="914400" marR="0" rtl="0" algn="l">
              <a:lnSpc>
                <a:spcPct val="115000"/>
              </a:lnSpc>
              <a:spcBef>
                <a:spcPts val="0"/>
              </a:spcBef>
              <a:spcAft>
                <a:spcPts val="0"/>
              </a:spcAft>
              <a:buSzPts val="1400"/>
              <a:buChar char="○"/>
            </a:pPr>
            <a:r>
              <a:rPr lang="en"/>
              <a:t>But that’s at least two non-atomic operations!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