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20158e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20158e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206bf15c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206bf15c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PTBR points to the current page table.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 n-bit virtual address has two components: a p-bit virtual page offset, and an (n-p) bit virtual page number (VPN).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4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MMU uses the VPN to select the appropriate PTE. The corresponding physical address is the concatenation of the physical page number from the PTE and the VPO from the virtual address.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06bf15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06bf15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206bf15c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206bf15c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06bf15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206bf15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206bf15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206bf15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a cache used to store the page table entries.</a:t>
            </a:r>
            <a:endParaRPr/>
          </a:p>
          <a:p>
            <a:pPr indent="0" lvl="0" marL="0" rtl="0" algn="l">
              <a:spcBef>
                <a:spcPts val="0"/>
              </a:spcBef>
              <a:spcAft>
                <a:spcPts val="0"/>
              </a:spcAft>
              <a:buClr>
                <a:schemeClr val="dk1"/>
              </a:buClr>
              <a:buSzPts val="1100"/>
              <a:buFont typeface="Arial"/>
              <a:buNone/>
            </a:pPr>
            <a:r>
              <a:rPr lang="en"/>
              <a:t>The basic algorithms for accessing the TLB is described in the slides.</a:t>
            </a:r>
            <a:endParaRPr/>
          </a:p>
          <a:p>
            <a:pPr indent="0" lvl="0" marL="0" rtl="0" algn="l">
              <a:spcBef>
                <a:spcPts val="0"/>
              </a:spcBef>
              <a:spcAft>
                <a:spcPts val="0"/>
              </a:spcAft>
              <a:buClr>
                <a:schemeClr val="dk1"/>
              </a:buClr>
              <a:buSzPts val="1100"/>
              <a:buFont typeface="Arial"/>
              <a:buNone/>
            </a:pPr>
            <a:r>
              <a:rPr lang="en"/>
              <a:t>One of the core problems with TLB is what to do with the page table entries upon context switch</a:t>
            </a:r>
            <a:endParaRPr/>
          </a:p>
          <a:p>
            <a:pPr indent="0" lvl="0" marL="0" rtl="0" algn="l">
              <a:spcBef>
                <a:spcPts val="0"/>
              </a:spcBef>
              <a:spcAft>
                <a:spcPts val="0"/>
              </a:spcAft>
              <a:buClr>
                <a:schemeClr val="dk1"/>
              </a:buClr>
              <a:buSzPts val="1100"/>
              <a:buFont typeface="Arial"/>
              <a:buNone/>
            </a:pPr>
            <a:r>
              <a:rPr lang="en"/>
              <a:t>A simple solution is to add an extra bit that identifies the address id (similar to pid)</a:t>
            </a:r>
            <a:endParaRPr/>
          </a:p>
          <a:p>
            <a:pPr indent="0" lvl="0" marL="0" rtl="0" algn="l">
              <a:spcBef>
                <a:spcPts val="0"/>
              </a:spcBef>
              <a:spcAft>
                <a:spcPts val="0"/>
              </a:spcAft>
              <a:buClr>
                <a:schemeClr val="dk1"/>
              </a:buClr>
              <a:buSzPts val="1100"/>
              <a:buFont typeface="Arial"/>
              <a:buNone/>
            </a:pPr>
            <a:r>
              <a:rPr lang="en"/>
              <a:t>TLB operation is fully associative. A cache can be either set associative or fully associative. Fully associative means that the entry can be stored anywhere in the cache and the access mechanism is designed such that the all areas are simultaneously checked for the entry being compared. Set associative restricts where an entry can be stored.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206bf15c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206bf15c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06bf1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06bf1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206bf15c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206bf15c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206bf15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206bf15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06bf15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06bf15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206bf15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206bf15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206bf15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206bf15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206bf15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206bf15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206bf15c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206bf15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Lecture 7: virtual memory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 3281</a:t>
            </a:r>
            <a:endParaRPr/>
          </a:p>
          <a:p>
            <a:pPr indent="0" lvl="0" marL="0" rtl="0" algn="ctr">
              <a:spcBef>
                <a:spcPts val="0"/>
              </a:spcBef>
              <a:spcAft>
                <a:spcPts val="0"/>
              </a:spcAft>
              <a:buClr>
                <a:schemeClr val="dk1"/>
              </a:buClr>
              <a:buSzPts val="1100"/>
              <a:buFont typeface="Arial"/>
              <a:buNone/>
            </a:pPr>
            <a:r>
              <a:rPr lang="en"/>
              <a:t>Daniel Balasubramanian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address translation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1636875" y="1220550"/>
            <a:ext cx="5652924" cy="3512725"/>
          </a:xfrm>
          <a:prstGeom prst="rect">
            <a:avLst/>
          </a:prstGeom>
          <a:noFill/>
          <a:ln>
            <a:noFill/>
          </a:ln>
        </p:spPr>
      </p:pic>
      <p:sp>
        <p:nvSpPr>
          <p:cNvPr id="116" name="Google Shape;116;p22"/>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translation: page hit</a:t>
            </a:r>
            <a:endParaRPr/>
          </a:p>
        </p:txBody>
      </p:sp>
      <p:sp>
        <p:nvSpPr>
          <p:cNvPr id="122" name="Google Shape;122;p23"/>
          <p:cNvSpPr txBox="1"/>
          <p:nvPr>
            <p:ph idx="1" type="body"/>
          </p:nvPr>
        </p:nvSpPr>
        <p:spPr>
          <a:xfrm>
            <a:off x="311700" y="1152475"/>
            <a:ext cx="37947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1300"/>
              </a:spcBef>
              <a:spcAft>
                <a:spcPts val="0"/>
              </a:spcAft>
              <a:buNone/>
            </a:pPr>
            <a:r>
              <a:rPr lang="en">
                <a:solidFill>
                  <a:schemeClr val="dk1"/>
                </a:solidFill>
              </a:rPr>
              <a:t>1. </a:t>
            </a:r>
            <a:r>
              <a:rPr lang="en">
                <a:solidFill>
                  <a:schemeClr val="dk1"/>
                </a:solidFill>
              </a:rPr>
              <a:t>Processor sends virtual address to MMU</a:t>
            </a:r>
            <a:endParaRPr>
              <a:solidFill>
                <a:schemeClr val="dk1"/>
              </a:solidFill>
            </a:endParaRPr>
          </a:p>
          <a:p>
            <a:pPr indent="0" lvl="0" marL="0" rtl="0" algn="l">
              <a:lnSpc>
                <a:spcPct val="90000"/>
              </a:lnSpc>
              <a:spcBef>
                <a:spcPts val="1300"/>
              </a:spcBef>
              <a:spcAft>
                <a:spcPts val="0"/>
              </a:spcAft>
              <a:buNone/>
            </a:pPr>
            <a:r>
              <a:rPr lang="en">
                <a:solidFill>
                  <a:schemeClr val="dk1"/>
                </a:solidFill>
              </a:rPr>
              <a:t>2-3. MMU fetches PTE from page table in memory</a:t>
            </a:r>
            <a:endParaRPr>
              <a:solidFill>
                <a:schemeClr val="dk1"/>
              </a:solidFill>
            </a:endParaRPr>
          </a:p>
          <a:p>
            <a:pPr indent="0" lvl="0" marL="0" rtl="0" algn="l">
              <a:lnSpc>
                <a:spcPct val="90000"/>
              </a:lnSpc>
              <a:spcBef>
                <a:spcPts val="1300"/>
              </a:spcBef>
              <a:spcAft>
                <a:spcPts val="0"/>
              </a:spcAft>
              <a:buNone/>
            </a:pPr>
            <a:r>
              <a:rPr lang="en">
                <a:solidFill>
                  <a:schemeClr val="dk1"/>
                </a:solidFill>
              </a:rPr>
              <a:t>4. MMU sends physical address to cache/memory</a:t>
            </a:r>
            <a:endParaRPr>
              <a:solidFill>
                <a:schemeClr val="dk1"/>
              </a:solidFill>
            </a:endParaRPr>
          </a:p>
          <a:p>
            <a:pPr indent="0" lvl="0" marL="0" rtl="0" algn="l">
              <a:lnSpc>
                <a:spcPct val="90000"/>
              </a:lnSpc>
              <a:spcBef>
                <a:spcPts val="1300"/>
              </a:spcBef>
              <a:spcAft>
                <a:spcPts val="0"/>
              </a:spcAft>
              <a:buNone/>
            </a:pPr>
            <a:r>
              <a:rPr lang="en">
                <a:solidFill>
                  <a:schemeClr val="dk1"/>
                </a:solidFill>
              </a:rPr>
              <a:t>5. Cache/memory sends data word to processor</a:t>
            </a:r>
            <a:endParaRPr/>
          </a:p>
        </p:txBody>
      </p:sp>
      <p:pic>
        <p:nvPicPr>
          <p:cNvPr id="123" name="Google Shape;123;p23"/>
          <p:cNvPicPr preferRelativeResize="0"/>
          <p:nvPr/>
        </p:nvPicPr>
        <p:blipFill>
          <a:blip r:embed="rId3">
            <a:alphaModFix/>
          </a:blip>
          <a:stretch>
            <a:fillRect/>
          </a:stretch>
        </p:blipFill>
        <p:spPr>
          <a:xfrm>
            <a:off x="4024750" y="1674575"/>
            <a:ext cx="5005100" cy="2176450"/>
          </a:xfrm>
          <a:prstGeom prst="rect">
            <a:avLst/>
          </a:prstGeom>
          <a:noFill/>
          <a:ln>
            <a:noFill/>
          </a:ln>
        </p:spPr>
      </p:pic>
      <p:sp>
        <p:nvSpPr>
          <p:cNvPr id="124" name="Google Shape;124;p23"/>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Address translation: page fault</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3867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300"/>
              </a:spcBef>
              <a:spcAft>
                <a:spcPts val="0"/>
              </a:spcAft>
              <a:buNone/>
            </a:pPr>
            <a:r>
              <a:rPr lang="en" sz="1200">
                <a:solidFill>
                  <a:schemeClr val="dk1"/>
                </a:solidFill>
              </a:rPr>
              <a:t>1. Processor sends virtual address to MMU</a:t>
            </a:r>
            <a:endParaRPr sz="1200">
              <a:solidFill>
                <a:schemeClr val="dk1"/>
              </a:solidFill>
            </a:endParaRPr>
          </a:p>
          <a:p>
            <a:pPr indent="0" lvl="0" marL="0" rtl="0" algn="l">
              <a:lnSpc>
                <a:spcPct val="100000"/>
              </a:lnSpc>
              <a:spcBef>
                <a:spcPts val="1300"/>
              </a:spcBef>
              <a:spcAft>
                <a:spcPts val="0"/>
              </a:spcAft>
              <a:buClr>
                <a:schemeClr val="dk1"/>
              </a:buClr>
              <a:buSzPts val="1100"/>
              <a:buFont typeface="Arial"/>
              <a:buNone/>
            </a:pPr>
            <a:r>
              <a:rPr lang="en" sz="1200">
                <a:solidFill>
                  <a:schemeClr val="dk1"/>
                </a:solidFill>
              </a:rPr>
              <a:t>2-3. MMU fetches PTE from page table in memory</a:t>
            </a:r>
            <a:endParaRPr sz="1200">
              <a:solidFill>
                <a:schemeClr val="dk1"/>
              </a:solidFill>
            </a:endParaRPr>
          </a:p>
          <a:p>
            <a:pPr indent="0" lvl="0" marL="0" rtl="0" algn="l">
              <a:lnSpc>
                <a:spcPct val="100000"/>
              </a:lnSpc>
              <a:spcBef>
                <a:spcPts val="1300"/>
              </a:spcBef>
              <a:spcAft>
                <a:spcPts val="0"/>
              </a:spcAft>
              <a:buClr>
                <a:schemeClr val="dk1"/>
              </a:buClr>
              <a:buSzPts val="1100"/>
              <a:buFont typeface="Arial"/>
              <a:buNone/>
            </a:pPr>
            <a:r>
              <a:rPr lang="en" sz="1200">
                <a:solidFill>
                  <a:schemeClr val="dk1"/>
                </a:solidFill>
              </a:rPr>
              <a:t>4. Valid bit is zero, so MMU triggers page fault exception</a:t>
            </a:r>
            <a:endParaRPr sz="1200">
              <a:solidFill>
                <a:schemeClr val="dk1"/>
              </a:solidFill>
            </a:endParaRPr>
          </a:p>
          <a:p>
            <a:pPr indent="0" lvl="0" marL="0" rtl="0" algn="l">
              <a:lnSpc>
                <a:spcPct val="100000"/>
              </a:lnSpc>
              <a:spcBef>
                <a:spcPts val="1300"/>
              </a:spcBef>
              <a:spcAft>
                <a:spcPts val="0"/>
              </a:spcAft>
              <a:buClr>
                <a:schemeClr val="dk1"/>
              </a:buClr>
              <a:buSzPts val="1100"/>
              <a:buFont typeface="Arial"/>
              <a:buNone/>
            </a:pPr>
            <a:r>
              <a:rPr lang="en" sz="1200">
                <a:solidFill>
                  <a:schemeClr val="dk1"/>
                </a:solidFill>
              </a:rPr>
              <a:t>5. Handler identifies victim (and, if dirty, pages it out to disk)</a:t>
            </a:r>
            <a:endParaRPr sz="1200">
              <a:solidFill>
                <a:schemeClr val="dk1"/>
              </a:solidFill>
            </a:endParaRPr>
          </a:p>
          <a:p>
            <a:pPr indent="0" lvl="0" marL="0" rtl="0" algn="l">
              <a:lnSpc>
                <a:spcPct val="100000"/>
              </a:lnSpc>
              <a:spcBef>
                <a:spcPts val="1300"/>
              </a:spcBef>
              <a:spcAft>
                <a:spcPts val="0"/>
              </a:spcAft>
              <a:buClr>
                <a:schemeClr val="dk1"/>
              </a:buClr>
              <a:buSzPts val="1100"/>
              <a:buFont typeface="Arial"/>
              <a:buNone/>
            </a:pPr>
            <a:r>
              <a:rPr lang="en" sz="1200">
                <a:solidFill>
                  <a:schemeClr val="dk1"/>
                </a:solidFill>
              </a:rPr>
              <a:t>6. Handler pages in new page and updates PTE in memory</a:t>
            </a:r>
            <a:endParaRPr sz="1200">
              <a:solidFill>
                <a:schemeClr val="dk1"/>
              </a:solidFill>
            </a:endParaRPr>
          </a:p>
          <a:p>
            <a:pPr indent="0" lvl="0" marL="0" rtl="0" algn="l">
              <a:lnSpc>
                <a:spcPct val="100000"/>
              </a:lnSpc>
              <a:spcBef>
                <a:spcPts val="1300"/>
              </a:spcBef>
              <a:spcAft>
                <a:spcPts val="0"/>
              </a:spcAft>
              <a:buClr>
                <a:schemeClr val="dk1"/>
              </a:buClr>
              <a:buSzPts val="1100"/>
              <a:buFont typeface="Arial"/>
              <a:buNone/>
            </a:pPr>
            <a:r>
              <a:rPr lang="en" sz="1200">
                <a:solidFill>
                  <a:schemeClr val="dk1"/>
                </a:solidFill>
              </a:rPr>
              <a:t>7. Handler returns to original process, restarting faulting instruction</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1200"/>
          </a:p>
          <a:p>
            <a:pPr indent="0" lvl="0" marL="0" rtl="0" algn="l">
              <a:spcBef>
                <a:spcPts val="160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4143200" y="1248575"/>
            <a:ext cx="4832749" cy="1742500"/>
          </a:xfrm>
          <a:prstGeom prst="rect">
            <a:avLst/>
          </a:prstGeom>
          <a:noFill/>
          <a:ln>
            <a:noFill/>
          </a:ln>
        </p:spPr>
      </p:pic>
      <p:sp>
        <p:nvSpPr>
          <p:cNvPr id="132" name="Google Shape;132;p24"/>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cache?</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5"/>
          <p:cNvPicPr preferRelativeResize="0"/>
          <p:nvPr/>
        </p:nvPicPr>
        <p:blipFill>
          <a:blip r:embed="rId3">
            <a:alphaModFix/>
          </a:blip>
          <a:stretch>
            <a:fillRect/>
          </a:stretch>
        </p:blipFill>
        <p:spPr>
          <a:xfrm>
            <a:off x="1136422" y="1200034"/>
            <a:ext cx="6692175" cy="2849975"/>
          </a:xfrm>
          <a:prstGeom prst="rect">
            <a:avLst/>
          </a:prstGeom>
          <a:noFill/>
          <a:ln>
            <a:noFill/>
          </a:ln>
        </p:spPr>
      </p:pic>
      <p:sp>
        <p:nvSpPr>
          <p:cNvPr id="140" name="Google Shape;140;p25"/>
          <p:cNvSpPr txBox="1"/>
          <p:nvPr/>
        </p:nvSpPr>
        <p:spPr>
          <a:xfrm>
            <a:off x="1034300" y="4050000"/>
            <a:ext cx="7475400" cy="4731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i="1" lang="en" sz="1600">
                <a:solidFill>
                  <a:schemeClr val="dk1"/>
                </a:solidFill>
                <a:latin typeface="Calibri"/>
                <a:ea typeface="Calibri"/>
                <a:cs typeface="Calibri"/>
                <a:sym typeface="Calibri"/>
              </a:rPr>
              <a:t>VA: virtual address, PA: physical address, PTE: page table entry, PTEA = PTE address</a:t>
            </a:r>
            <a:endParaRPr i="1"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41" name="Google Shape;141;p25"/>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TLB</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Page table entries (PTEs) are cached in L1 like any other memory word</a:t>
            </a:r>
            <a:endParaRPr/>
          </a:p>
          <a:p>
            <a:pPr indent="-342900" lvl="0" marL="457200" rtl="0" algn="l">
              <a:spcBef>
                <a:spcPts val="0"/>
              </a:spcBef>
              <a:spcAft>
                <a:spcPts val="0"/>
              </a:spcAft>
              <a:buSzPts val="1800"/>
              <a:buChar char="●"/>
            </a:pPr>
            <a:r>
              <a:rPr lang="en"/>
              <a:t>PTEs may be evicted by other data references</a:t>
            </a:r>
            <a:endParaRPr/>
          </a:p>
          <a:p>
            <a:pPr indent="-342900" lvl="0" marL="457200" rtl="0" algn="l">
              <a:spcBef>
                <a:spcPts val="0"/>
              </a:spcBef>
              <a:spcAft>
                <a:spcPts val="0"/>
              </a:spcAft>
              <a:buSzPts val="1800"/>
              <a:buChar char="●"/>
            </a:pPr>
            <a:r>
              <a:rPr lang="en"/>
              <a:t>PTE hit still requires a small L1 delay</a:t>
            </a:r>
            <a:endParaRPr/>
          </a:p>
          <a:p>
            <a:pPr indent="-342900" lvl="0" marL="457200" rtl="0" algn="l">
              <a:spcBef>
                <a:spcPts val="0"/>
              </a:spcBef>
              <a:spcAft>
                <a:spcPts val="0"/>
              </a:spcAft>
              <a:buSzPts val="1800"/>
              <a:buChar char="●"/>
            </a:pPr>
            <a:r>
              <a:rPr lang="en"/>
              <a:t>Solution: Translation Lookaside Buffer (TLB)</a:t>
            </a:r>
            <a:endParaRPr/>
          </a:p>
          <a:p>
            <a:pPr indent="-317500" lvl="1" marL="914400" rtl="0" algn="l">
              <a:spcBef>
                <a:spcPts val="0"/>
              </a:spcBef>
              <a:spcAft>
                <a:spcPts val="0"/>
              </a:spcAft>
              <a:buSzPts val="1400"/>
              <a:buChar char="○"/>
            </a:pPr>
            <a:r>
              <a:rPr lang="en"/>
              <a:t>Small set-associative hardware cache in MMU</a:t>
            </a:r>
            <a:endParaRPr/>
          </a:p>
          <a:p>
            <a:pPr indent="-317500" lvl="1" marL="914400" rtl="0" algn="l">
              <a:spcBef>
                <a:spcPts val="0"/>
              </a:spcBef>
              <a:spcAft>
                <a:spcPts val="0"/>
              </a:spcAft>
              <a:buSzPts val="1400"/>
              <a:buChar char="○"/>
            </a:pPr>
            <a:r>
              <a:rPr lang="en"/>
              <a:t>Maps virtual page numbers to physical page frames</a:t>
            </a:r>
            <a:endParaRPr/>
          </a:p>
          <a:p>
            <a:pPr indent="-317500" lvl="1" marL="914400" rtl="0" algn="l">
              <a:spcBef>
                <a:spcPts val="0"/>
              </a:spcBef>
              <a:spcAft>
                <a:spcPts val="0"/>
              </a:spcAft>
              <a:buSzPts val="1400"/>
              <a:buChar char="○"/>
            </a:pPr>
            <a:r>
              <a:rPr lang="en"/>
              <a:t>Contains complete page table entries for small number of pages</a:t>
            </a:r>
            <a:endParaRPr/>
          </a:p>
          <a:p>
            <a:pPr indent="-342900" lvl="0" marL="457200" rtl="0" algn="l">
              <a:spcBef>
                <a:spcPts val="0"/>
              </a:spcBef>
              <a:spcAft>
                <a:spcPts val="0"/>
              </a:spcAft>
              <a:buSzPts val="1800"/>
              <a:buChar char="●"/>
            </a:pPr>
            <a:r>
              <a:rPr lang="en"/>
              <a:t>Some architectures have multiple TLBs:</a:t>
            </a:r>
            <a:endParaRPr/>
          </a:p>
          <a:p>
            <a:pPr indent="-317500" lvl="1" marL="914400" rtl="0" algn="l">
              <a:spcBef>
                <a:spcPts val="0"/>
              </a:spcBef>
              <a:spcAft>
                <a:spcPts val="0"/>
              </a:spcAft>
              <a:buSzPts val="1400"/>
              <a:buChar char="○"/>
            </a:pPr>
            <a:r>
              <a:rPr lang="en"/>
              <a:t>Instruction TLB (ITLB)</a:t>
            </a:r>
            <a:endParaRPr/>
          </a:p>
          <a:p>
            <a:pPr indent="-317500" lvl="1" marL="914400" rtl="0" algn="l">
              <a:spcBef>
                <a:spcPts val="0"/>
              </a:spcBef>
              <a:spcAft>
                <a:spcPts val="0"/>
              </a:spcAft>
              <a:buSzPts val="1400"/>
              <a:buChar char="○"/>
            </a:pPr>
            <a:r>
              <a:rPr lang="en"/>
              <a:t>Data TLB (DTLB)</a:t>
            </a:r>
            <a:endParaRPr/>
          </a:p>
          <a:p>
            <a:pPr indent="-342900" lvl="0" marL="457200" rtl="0" algn="l">
              <a:spcBef>
                <a:spcPts val="0"/>
              </a:spcBef>
              <a:spcAft>
                <a:spcPts val="0"/>
              </a:spcAft>
              <a:buSzPts val="1800"/>
              <a:buChar char="●"/>
            </a:pPr>
            <a:r>
              <a:rPr lang="en"/>
              <a:t>Can even have multiple levels of TLBs</a:t>
            </a:r>
            <a:endParaRPr/>
          </a:p>
          <a:p>
            <a:pPr indent="-317500" lvl="1" marL="914400" rtl="0" algn="l">
              <a:spcBef>
                <a:spcPts val="0"/>
              </a:spcBef>
              <a:spcAft>
                <a:spcPts val="0"/>
              </a:spcAft>
              <a:buSzPts val="1400"/>
              <a:buChar char="○"/>
            </a:pPr>
            <a:r>
              <a:rPr lang="en"/>
              <a:t>Smaller, faster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TLB access algorithm</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3075850" y="109025"/>
            <a:ext cx="2754650" cy="4558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Simple systems (digital picture frames, elevators) might use </a:t>
            </a:r>
            <a:r>
              <a:rPr i="1" lang="en"/>
              <a:t>physical addressing</a:t>
            </a:r>
            <a:r>
              <a:rPr lang="en"/>
              <a:t> </a:t>
            </a:r>
            <a:endParaRPr/>
          </a:p>
          <a:p>
            <a:pPr indent="-317500" lvl="1" marL="914400" rtl="0" algn="l">
              <a:spcBef>
                <a:spcPts val="0"/>
              </a:spcBef>
              <a:spcAft>
                <a:spcPts val="0"/>
              </a:spcAft>
              <a:buSzPts val="1400"/>
              <a:buChar char="○"/>
            </a:pPr>
            <a:r>
              <a:rPr lang="en"/>
              <a:t>The addresses used by a program correspond to real, physical addresses</a:t>
            </a:r>
            <a:endParaRPr/>
          </a:p>
          <a:p>
            <a:pPr indent="-317500" lvl="1" marL="914400" rtl="0" algn="l">
              <a:spcBef>
                <a:spcPts val="0"/>
              </a:spcBef>
              <a:spcAft>
                <a:spcPts val="0"/>
              </a:spcAft>
              <a:buSzPts val="1400"/>
              <a:buChar char="○"/>
            </a:pPr>
            <a:r>
              <a:rPr lang="en"/>
              <a:t>Also called single memory, or flat address space</a:t>
            </a:r>
            <a:endParaRPr/>
          </a:p>
          <a:p>
            <a:pPr indent="-342900" lvl="0" marL="457200" rtl="0" algn="l">
              <a:spcBef>
                <a:spcPts val="0"/>
              </a:spcBef>
              <a:spcAft>
                <a:spcPts val="0"/>
              </a:spcAft>
              <a:buSzPts val="1800"/>
              <a:buChar char="●"/>
            </a:pPr>
            <a:r>
              <a:rPr lang="en"/>
              <a:t>All modern operating systems use </a:t>
            </a:r>
            <a:r>
              <a:rPr i="1" lang="en"/>
              <a:t>virtual addressing</a:t>
            </a:r>
            <a:endParaRPr i="1"/>
          </a:p>
          <a:p>
            <a:pPr indent="-317500" lvl="1" marL="914400" rtl="0" algn="l">
              <a:spcBef>
                <a:spcPts val="0"/>
              </a:spcBef>
              <a:spcAft>
                <a:spcPts val="0"/>
              </a:spcAft>
              <a:buSzPts val="1400"/>
              <a:buChar char="○"/>
            </a:pPr>
            <a:r>
              <a:rPr lang="en"/>
              <a:t>The addresses used by a program are translated to physical addresses</a:t>
            </a:r>
            <a:endParaRPr/>
          </a:p>
          <a:p>
            <a:pPr indent="-317500" lvl="1" marL="914400" rtl="0" algn="l">
              <a:spcBef>
                <a:spcPts val="0"/>
              </a:spcBef>
              <a:spcAft>
                <a:spcPts val="0"/>
              </a:spcAft>
              <a:buSzPts val="1400"/>
              <a:buChar char="○"/>
            </a:pPr>
            <a:r>
              <a:rPr lang="en"/>
              <a:t>This translation is done mostly in hardware; the OS plays a big role in setting up data structures used by the hardware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 context switch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333333"/>
                </a:solidFill>
              </a:rPr>
              <a:t>A </a:t>
            </a:r>
            <a:r>
              <a:rPr i="1" lang="en">
                <a:solidFill>
                  <a:srgbClr val="333333"/>
                </a:solidFill>
              </a:rPr>
              <a:t>context switch</a:t>
            </a:r>
            <a:r>
              <a:rPr lang="en">
                <a:solidFill>
                  <a:srgbClr val="333333"/>
                </a:solidFill>
              </a:rPr>
              <a:t> is when the OS decides that the current process should stop running and a different process should be run instead</a:t>
            </a:r>
            <a:endParaRPr>
              <a:solidFill>
                <a:srgbClr val="333333"/>
              </a:solidFill>
            </a:endParaRPr>
          </a:p>
          <a:p>
            <a:pPr indent="-342900" lvl="0" marL="457200" rtl="0" algn="l">
              <a:spcBef>
                <a:spcPts val="0"/>
              </a:spcBef>
              <a:spcAft>
                <a:spcPts val="0"/>
              </a:spcAft>
              <a:buSzPts val="1800"/>
              <a:buChar char="●"/>
            </a:pPr>
            <a:r>
              <a:rPr lang="en">
                <a:solidFill>
                  <a:srgbClr val="333333"/>
                </a:solidFill>
              </a:rPr>
              <a:t>The OS:</a:t>
            </a:r>
            <a:endParaRPr>
              <a:solidFill>
                <a:srgbClr val="333333"/>
              </a:solidFill>
            </a:endParaRPr>
          </a:p>
          <a:p>
            <a:pPr indent="-317500" lvl="1" marL="914400" rtl="0" algn="l">
              <a:spcBef>
                <a:spcPts val="0"/>
              </a:spcBef>
              <a:spcAft>
                <a:spcPts val="0"/>
              </a:spcAft>
              <a:buSzPts val="1400"/>
              <a:buChar char="○"/>
            </a:pPr>
            <a:r>
              <a:rPr lang="en">
                <a:solidFill>
                  <a:srgbClr val="333333"/>
                </a:solidFill>
              </a:rPr>
              <a:t>Saves the state of the currently running process</a:t>
            </a:r>
            <a:endParaRPr>
              <a:solidFill>
                <a:srgbClr val="333333"/>
              </a:solidFill>
            </a:endParaRPr>
          </a:p>
          <a:p>
            <a:pPr indent="-317500" lvl="1" marL="914400" rtl="0" algn="l">
              <a:spcBef>
                <a:spcPts val="0"/>
              </a:spcBef>
              <a:spcAft>
                <a:spcPts val="0"/>
              </a:spcAft>
              <a:buSzPts val="1400"/>
              <a:buChar char="○"/>
            </a:pPr>
            <a:r>
              <a:rPr lang="en">
                <a:solidFill>
                  <a:srgbClr val="333333"/>
                </a:solidFill>
              </a:rPr>
              <a:t>Restores the context of the process that will begin running</a:t>
            </a:r>
            <a:endParaRPr>
              <a:solidFill>
                <a:srgbClr val="333333"/>
              </a:solidFill>
            </a:endParaRPr>
          </a:p>
          <a:p>
            <a:pPr indent="-342900" lvl="0" marL="457200" rtl="0" algn="l">
              <a:spcBef>
                <a:spcPts val="0"/>
              </a:spcBef>
              <a:spcAft>
                <a:spcPts val="0"/>
              </a:spcAft>
              <a:buClr>
                <a:srgbClr val="333333"/>
              </a:buClr>
              <a:buSzPts val="1800"/>
              <a:buChar char="●"/>
            </a:pPr>
            <a:r>
              <a:rPr lang="en">
                <a:solidFill>
                  <a:srgbClr val="333333"/>
                </a:solidFill>
              </a:rPr>
              <a:t>The state of a process includes:</a:t>
            </a:r>
            <a:endParaRPr>
              <a:solidFill>
                <a:srgbClr val="333333"/>
              </a:solidFill>
            </a:endParaRPr>
          </a:p>
          <a:p>
            <a:pPr indent="-317500" lvl="1" marL="914400" rtl="0" algn="l">
              <a:spcBef>
                <a:spcPts val="0"/>
              </a:spcBef>
              <a:spcAft>
                <a:spcPts val="0"/>
              </a:spcAft>
              <a:buClr>
                <a:srgbClr val="333333"/>
              </a:buClr>
              <a:buSzPts val="1400"/>
              <a:buChar char="○"/>
            </a:pPr>
            <a:r>
              <a:rPr lang="en">
                <a:solidFill>
                  <a:srgbClr val="333333"/>
                </a:solidFill>
              </a:rPr>
              <a:t>Register values</a:t>
            </a:r>
            <a:endParaRPr>
              <a:solidFill>
                <a:srgbClr val="333333"/>
              </a:solidFill>
            </a:endParaRPr>
          </a:p>
          <a:p>
            <a:pPr indent="-317500" lvl="1" marL="914400" rtl="0" algn="l">
              <a:spcBef>
                <a:spcPts val="0"/>
              </a:spcBef>
              <a:spcAft>
                <a:spcPts val="0"/>
              </a:spcAft>
              <a:buClr>
                <a:srgbClr val="333333"/>
              </a:buClr>
              <a:buSzPts val="1400"/>
              <a:buChar char="○"/>
            </a:pPr>
            <a:r>
              <a:rPr lang="en">
                <a:solidFill>
                  <a:srgbClr val="333333"/>
                </a:solidFill>
              </a:rPr>
              <a:t>Memory mappings (the translations from virtual to physical addresses)</a:t>
            </a:r>
            <a:endParaRPr>
              <a:solidFill>
                <a:srgbClr val="333333"/>
              </a:solidFill>
            </a:endParaRPr>
          </a:p>
          <a:p>
            <a:pPr indent="-317500" lvl="1" marL="914400" rtl="0" algn="l">
              <a:spcBef>
                <a:spcPts val="0"/>
              </a:spcBef>
              <a:spcAft>
                <a:spcPts val="0"/>
              </a:spcAft>
              <a:buClr>
                <a:srgbClr val="333333"/>
              </a:buClr>
              <a:buSzPts val="1400"/>
              <a:buChar char="○"/>
            </a:pPr>
            <a:r>
              <a:rPr lang="en">
                <a:solidFill>
                  <a:srgbClr val="333333"/>
                </a:solidFill>
              </a:rPr>
              <a:t>The parent process</a:t>
            </a:r>
            <a:endParaRPr>
              <a:solidFill>
                <a:srgbClr val="333333"/>
              </a:solidFill>
            </a:endParaRPr>
          </a:p>
          <a:p>
            <a:pPr indent="-317500" lvl="1" marL="914400" rtl="0" algn="l">
              <a:spcBef>
                <a:spcPts val="0"/>
              </a:spcBef>
              <a:spcAft>
                <a:spcPts val="0"/>
              </a:spcAft>
              <a:buClr>
                <a:srgbClr val="333333"/>
              </a:buClr>
              <a:buSzPts val="1400"/>
              <a:buChar char="○"/>
            </a:pPr>
            <a:r>
              <a:rPr lang="en">
                <a:solidFill>
                  <a:srgbClr val="333333"/>
                </a:solidFill>
              </a:rPr>
              <a:t>List of open files</a:t>
            </a:r>
            <a:endParaRPr>
              <a:solidFill>
                <a:srgbClr val="333333"/>
              </a:solidFill>
            </a:endParaRPr>
          </a:p>
          <a:p>
            <a:pPr indent="-317500" lvl="1" marL="914400" rtl="0" algn="l">
              <a:spcBef>
                <a:spcPts val="0"/>
              </a:spcBef>
              <a:spcAft>
                <a:spcPts val="0"/>
              </a:spcAft>
              <a:buClr>
                <a:srgbClr val="333333"/>
              </a:buClr>
              <a:buSzPts val="1400"/>
              <a:buChar char="○"/>
            </a:pPr>
            <a:r>
              <a:rPr lang="en">
                <a:solidFill>
                  <a:srgbClr val="333333"/>
                </a:solidFill>
              </a:rPr>
              <a:t>Its priority, PID, etc</a:t>
            </a:r>
            <a:endParaRPr>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is virtual memory good?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helps use main memory efficiently</a:t>
            </a:r>
            <a:endParaRPr/>
          </a:p>
          <a:p>
            <a:pPr indent="-342900" lvl="0" marL="457200" rtl="0" algn="l">
              <a:spcBef>
                <a:spcPts val="0"/>
              </a:spcBef>
              <a:spcAft>
                <a:spcPts val="0"/>
              </a:spcAft>
              <a:buSzPts val="1800"/>
              <a:buChar char="●"/>
            </a:pPr>
            <a:r>
              <a:rPr lang="en"/>
              <a:t>Simplifies memory management</a:t>
            </a:r>
            <a:endParaRPr/>
          </a:p>
          <a:p>
            <a:pPr indent="-317500" lvl="1" marL="914400" rtl="0" algn="l">
              <a:spcBef>
                <a:spcPts val="0"/>
              </a:spcBef>
              <a:spcAft>
                <a:spcPts val="0"/>
              </a:spcAft>
              <a:buSzPts val="1400"/>
              <a:buChar char="○"/>
            </a:pPr>
            <a:r>
              <a:rPr lang="en"/>
              <a:t>Each process gets the “same” linear address space layout</a:t>
            </a:r>
            <a:endParaRPr/>
          </a:p>
          <a:p>
            <a:pPr indent="-342900" lvl="0" marL="457200" rtl="0" algn="l">
              <a:spcBef>
                <a:spcPts val="0"/>
              </a:spcBef>
              <a:spcAft>
                <a:spcPts val="0"/>
              </a:spcAft>
              <a:buSzPts val="1800"/>
              <a:buChar char="●"/>
            </a:pPr>
            <a:r>
              <a:rPr lang="en"/>
              <a:t>Easy to share code and data between processes</a:t>
            </a:r>
            <a:endParaRPr/>
          </a:p>
          <a:p>
            <a:pPr indent="-342900" lvl="0" marL="457200" rtl="0" algn="l">
              <a:spcBef>
                <a:spcPts val="0"/>
              </a:spcBef>
              <a:spcAft>
                <a:spcPts val="0"/>
              </a:spcAft>
              <a:buSzPts val="1800"/>
              <a:buChar char="●"/>
            </a:pPr>
            <a:r>
              <a:rPr lang="en"/>
              <a:t>Isolates address spaces</a:t>
            </a:r>
            <a:endParaRPr/>
          </a:p>
          <a:p>
            <a:pPr indent="-317500" lvl="1" marL="914400" rtl="0" algn="l">
              <a:spcBef>
                <a:spcPts val="0"/>
              </a:spcBef>
              <a:spcAft>
                <a:spcPts val="0"/>
              </a:spcAft>
              <a:buSzPts val="1400"/>
              <a:buChar char="○"/>
            </a:pPr>
            <a:r>
              <a:rPr lang="en"/>
              <a:t>One process can’t access/wreck the address space of another process</a:t>
            </a:r>
            <a:endParaRPr/>
          </a:p>
          <a:p>
            <a:pPr indent="-317500" lvl="1" marL="914400" rtl="0" algn="l">
              <a:spcBef>
                <a:spcPts val="0"/>
              </a:spcBef>
              <a:spcAft>
                <a:spcPts val="0"/>
              </a:spcAft>
              <a:buSzPts val="1400"/>
              <a:buChar char="○"/>
            </a:pPr>
            <a:r>
              <a:rPr lang="en"/>
              <a:t>User-space can’t access the kernel’s address space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space layout of a process</a:t>
            </a:r>
            <a:endParaRPr/>
          </a:p>
        </p:txBody>
      </p:sp>
      <p:sp>
        <p:nvSpPr>
          <p:cNvPr id="79" name="Google Shape;79;p17"/>
          <p:cNvSpPr txBox="1"/>
          <p:nvPr>
            <p:ph idx="1" type="body"/>
          </p:nvPr>
        </p:nvSpPr>
        <p:spPr>
          <a:xfrm>
            <a:off x="311700" y="1152475"/>
            <a:ext cx="4926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Typical address space layout of a user-level process is shown on the right</a:t>
            </a:r>
            <a:endParaRPr/>
          </a:p>
          <a:p>
            <a:pPr indent="-342900" lvl="0" marL="457200" rtl="0" algn="l">
              <a:spcBef>
                <a:spcPts val="0"/>
              </a:spcBef>
              <a:spcAft>
                <a:spcPts val="0"/>
              </a:spcAft>
              <a:buSzPts val="1800"/>
              <a:buChar char="●"/>
            </a:pPr>
            <a:r>
              <a:rPr lang="en"/>
              <a:t>These addresses are all virtual</a:t>
            </a:r>
            <a:endParaRPr/>
          </a:p>
          <a:p>
            <a:pPr indent="-317500" lvl="1" marL="914400" rtl="0" algn="l">
              <a:spcBef>
                <a:spcPts val="0"/>
              </a:spcBef>
              <a:spcAft>
                <a:spcPts val="0"/>
              </a:spcAft>
              <a:buSzPts val="1400"/>
              <a:buChar char="○"/>
            </a:pPr>
            <a:r>
              <a:rPr lang="en"/>
              <a:t>It’s the job of the hardware (MMU) + OS to translate these to physical addresses</a:t>
            </a:r>
            <a:endParaRPr/>
          </a:p>
          <a:p>
            <a:pPr indent="-342900" lvl="0" marL="457200" rtl="0" algn="l">
              <a:spcBef>
                <a:spcPts val="0"/>
              </a:spcBef>
              <a:spcAft>
                <a:spcPts val="0"/>
              </a:spcAft>
              <a:buSzPts val="1800"/>
              <a:buChar char="●"/>
            </a:pPr>
            <a:r>
              <a:rPr lang="en"/>
              <a:t>So, how is this translation done?</a:t>
            </a:r>
            <a:endParaRPr/>
          </a:p>
        </p:txBody>
      </p:sp>
      <p:pic>
        <p:nvPicPr>
          <p:cNvPr id="80" name="Google Shape;80;p17"/>
          <p:cNvPicPr preferRelativeResize="0"/>
          <p:nvPr/>
        </p:nvPicPr>
        <p:blipFill>
          <a:blip r:embed="rId3">
            <a:alphaModFix/>
          </a:blip>
          <a:stretch>
            <a:fillRect/>
          </a:stretch>
        </p:blipFill>
        <p:spPr>
          <a:xfrm>
            <a:off x="5569678" y="1045987"/>
            <a:ext cx="3136976" cy="3629376"/>
          </a:xfrm>
          <a:prstGeom prst="rect">
            <a:avLst/>
          </a:prstGeom>
          <a:noFill/>
          <a:ln>
            <a:noFill/>
          </a:ln>
        </p:spPr>
      </p:pic>
      <p:sp>
        <p:nvSpPr>
          <p:cNvPr id="81" name="Google Shape;81;p17"/>
          <p:cNvSpPr txBox="1"/>
          <p:nvPr/>
        </p:nvSpPr>
        <p:spPr>
          <a:xfrm>
            <a:off x="5726900" y="4675375"/>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a:t>
            </a:r>
            <a:r>
              <a:rPr lang="en" sz="800"/>
              <a:t>Figure from </a:t>
            </a:r>
            <a:r>
              <a:rPr i="1" lang="en" sz="800"/>
              <a:t>The Linux Programming Interface</a:t>
            </a:r>
            <a:r>
              <a:rPr lang="en" sz="800"/>
              <a:t> by Michael Kerrisk</a:t>
            </a:r>
            <a:endParaRPr sz="800"/>
          </a:p>
        </p:txBody>
      </p:sp>
      <p:sp>
        <p:nvSpPr>
          <p:cNvPr id="82" name="Google Shape;82;p17"/>
          <p:cNvSpPr txBox="1"/>
          <p:nvPr/>
        </p:nvSpPr>
        <p:spPr>
          <a:xfrm>
            <a:off x="7024700" y="4786325"/>
            <a:ext cx="34290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Paging introduction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process’s virtual memory is divided into equal sized units</a:t>
            </a:r>
            <a:endParaRPr/>
          </a:p>
          <a:p>
            <a:pPr indent="-317500" lvl="1" marL="914400" rtl="0" algn="l">
              <a:spcBef>
                <a:spcPts val="0"/>
              </a:spcBef>
              <a:spcAft>
                <a:spcPts val="0"/>
              </a:spcAft>
              <a:buSzPts val="1400"/>
              <a:buChar char="○"/>
            </a:pPr>
            <a:r>
              <a:rPr lang="en"/>
              <a:t>These are called </a:t>
            </a:r>
            <a:r>
              <a:rPr i="1" lang="en"/>
              <a:t>pages</a:t>
            </a:r>
            <a:endParaRPr i="1"/>
          </a:p>
          <a:p>
            <a:pPr indent="-342900" lvl="0" marL="457200" rtl="0" algn="l">
              <a:spcBef>
                <a:spcPts val="0"/>
              </a:spcBef>
              <a:spcAft>
                <a:spcPts val="0"/>
              </a:spcAft>
              <a:buSzPts val="1800"/>
              <a:buChar char="●"/>
            </a:pPr>
            <a:r>
              <a:rPr lang="en"/>
              <a:t>Physical memory is also divided into units of this size</a:t>
            </a:r>
            <a:endParaRPr/>
          </a:p>
          <a:p>
            <a:pPr indent="-317500" lvl="1" marL="914400" rtl="0" algn="l">
              <a:spcBef>
                <a:spcPts val="0"/>
              </a:spcBef>
              <a:spcAft>
                <a:spcPts val="0"/>
              </a:spcAft>
              <a:buSzPts val="1400"/>
              <a:buChar char="○"/>
            </a:pPr>
            <a:r>
              <a:rPr lang="en"/>
              <a:t>These are called </a:t>
            </a:r>
            <a:r>
              <a:rPr i="1" lang="en"/>
              <a:t>page frames</a:t>
            </a:r>
            <a:r>
              <a:rPr lang="en"/>
              <a:t> or just </a:t>
            </a:r>
            <a:r>
              <a:rPr i="1" lang="en"/>
              <a:t>frames</a:t>
            </a:r>
            <a:endParaRPr i="1"/>
          </a:p>
          <a:p>
            <a:pPr indent="-342900" lvl="0" marL="457200" rtl="0" algn="l">
              <a:spcBef>
                <a:spcPts val="0"/>
              </a:spcBef>
              <a:spcAft>
                <a:spcPts val="0"/>
              </a:spcAft>
              <a:buSzPts val="1800"/>
              <a:buChar char="●"/>
            </a:pPr>
            <a:r>
              <a:rPr lang="en"/>
              <a:t>The hardware + OS maps from virtual memory pages to physical page frames</a:t>
            </a:r>
            <a:endParaRPr/>
          </a:p>
          <a:p>
            <a:pPr indent="-317500" lvl="1" marL="914400" rtl="0" algn="l">
              <a:spcBef>
                <a:spcPts val="0"/>
              </a:spcBef>
              <a:spcAft>
                <a:spcPts val="0"/>
              </a:spcAft>
              <a:buSzPts val="1400"/>
              <a:buChar char="○"/>
            </a:pPr>
            <a:r>
              <a:rPr lang="en"/>
              <a:t>When a process makes a memory access it uses a virtual address</a:t>
            </a:r>
            <a:endParaRPr/>
          </a:p>
          <a:p>
            <a:pPr indent="-317500" lvl="1" marL="914400" rtl="0" algn="l">
              <a:spcBef>
                <a:spcPts val="0"/>
              </a:spcBef>
              <a:spcAft>
                <a:spcPts val="0"/>
              </a:spcAft>
              <a:buSzPts val="1400"/>
              <a:buChar char="○"/>
            </a:pPr>
            <a:r>
              <a:rPr lang="en"/>
              <a:t>The hardware + OS translates this into a physical address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Paging (cont’d)</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24292E"/>
              </a:buClr>
              <a:buSzPts val="1800"/>
              <a:buChar char="●"/>
            </a:pPr>
            <a:r>
              <a:rPr lang="en">
                <a:solidFill>
                  <a:srgbClr val="24292E"/>
                </a:solidFill>
              </a:rPr>
              <a:t>Paging is good for many reasons:</a:t>
            </a:r>
            <a:endParaRPr>
              <a:solidFill>
                <a:srgbClr val="24292E"/>
              </a:solidFill>
            </a:endParaRPr>
          </a:p>
          <a:p>
            <a:pPr indent="-317500" lvl="1" marL="914400" rtl="0" algn="l">
              <a:spcBef>
                <a:spcPts val="0"/>
              </a:spcBef>
              <a:spcAft>
                <a:spcPts val="0"/>
              </a:spcAft>
              <a:buClr>
                <a:srgbClr val="24292E"/>
              </a:buClr>
              <a:buSzPts val="1400"/>
              <a:buChar char="○"/>
            </a:pPr>
            <a:r>
              <a:rPr lang="en">
                <a:solidFill>
                  <a:srgbClr val="24292E"/>
                </a:solidFill>
              </a:rPr>
              <a:t>A virtual address can be mapped anywhere in physical memory that the OS wants.</a:t>
            </a:r>
            <a:endParaRPr>
              <a:solidFill>
                <a:srgbClr val="24292E"/>
              </a:solidFill>
            </a:endParaRPr>
          </a:p>
          <a:p>
            <a:pPr indent="-317500" lvl="1" marL="914400" rtl="0" algn="l">
              <a:spcBef>
                <a:spcPts val="0"/>
              </a:spcBef>
              <a:spcAft>
                <a:spcPts val="0"/>
              </a:spcAft>
              <a:buClr>
                <a:srgbClr val="24292E"/>
              </a:buClr>
              <a:buSzPts val="1400"/>
              <a:buChar char="○"/>
            </a:pPr>
            <a:r>
              <a:rPr lang="en">
                <a:solidFill>
                  <a:srgbClr val="24292E"/>
                </a:solidFill>
              </a:rPr>
              <a:t>Pages can be marked with different permissions, such as read-only. If a process tries to access a page in a way that doesn't match the page's permissions, the OS can detect this.</a:t>
            </a:r>
            <a:endParaRPr>
              <a:solidFill>
                <a:srgbClr val="24292E"/>
              </a:solidFill>
            </a:endParaRPr>
          </a:p>
          <a:p>
            <a:pPr indent="-317500" lvl="1" marL="914400" rtl="0" algn="l">
              <a:spcBef>
                <a:spcPts val="0"/>
              </a:spcBef>
              <a:spcAft>
                <a:spcPts val="0"/>
              </a:spcAft>
              <a:buClr>
                <a:srgbClr val="24292E"/>
              </a:buClr>
              <a:buSzPts val="1400"/>
              <a:buChar char="○"/>
            </a:pPr>
            <a:r>
              <a:rPr lang="en">
                <a:solidFill>
                  <a:srgbClr val="24292E"/>
                </a:solidFill>
              </a:rPr>
              <a:t>It helps to minimize the amount of wasted space.</a:t>
            </a:r>
            <a:endParaRPr>
              <a:solidFill>
                <a:srgbClr val="24292E"/>
              </a:solidFill>
            </a:endParaRPr>
          </a:p>
          <a:p>
            <a:pPr indent="-317500" lvl="1" marL="914400" rtl="0" algn="l">
              <a:spcBef>
                <a:spcPts val="0"/>
              </a:spcBef>
              <a:spcAft>
                <a:spcPts val="0"/>
              </a:spcAft>
              <a:buClr>
                <a:srgbClr val="24292E"/>
              </a:buClr>
              <a:buSzPts val="1400"/>
              <a:buChar char="○"/>
            </a:pPr>
            <a:r>
              <a:rPr lang="en">
                <a:solidFill>
                  <a:srgbClr val="24292E"/>
                </a:solidFill>
              </a:rPr>
              <a:t>Physical pages can be </a:t>
            </a:r>
            <a:r>
              <a:rPr i="1" lang="en">
                <a:solidFill>
                  <a:srgbClr val="24292E"/>
                </a:solidFill>
              </a:rPr>
              <a:t>swapped out</a:t>
            </a:r>
            <a:r>
              <a:rPr lang="en">
                <a:solidFill>
                  <a:srgbClr val="24292E"/>
                </a:solidFill>
              </a:rPr>
              <a:t> to disk when physical memory is low. When it is swapped back in, it can go somewhere else in physical memory -- the OS only needs to adjust the virtual to physical mapping.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paging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Pages are only brought into memory when a reference is made to a location on that page</a:t>
            </a:r>
            <a:endParaRPr/>
          </a:p>
          <a:p>
            <a:pPr indent="-317500" lvl="1" marL="914400" rtl="0" algn="l">
              <a:spcBef>
                <a:spcPts val="0"/>
              </a:spcBef>
              <a:spcAft>
                <a:spcPts val="0"/>
              </a:spcAft>
              <a:buSzPts val="1400"/>
              <a:buChar char="○"/>
            </a:pPr>
            <a:r>
              <a:rPr lang="en"/>
              <a:t>In other words, the page isn’t </a:t>
            </a:r>
            <a:r>
              <a:rPr i="1" lang="en"/>
              <a:t>resident</a:t>
            </a:r>
            <a:r>
              <a:rPr lang="en"/>
              <a:t> until it’s accessed (read from or written to)</a:t>
            </a:r>
            <a:endParaRPr/>
          </a:p>
          <a:p>
            <a:pPr indent="-342900" lvl="0" marL="457200" rtl="0" algn="l">
              <a:spcBef>
                <a:spcPts val="0"/>
              </a:spcBef>
              <a:spcAft>
                <a:spcPts val="0"/>
              </a:spcAft>
              <a:buSzPts val="1800"/>
              <a:buChar char="●"/>
            </a:pPr>
            <a:r>
              <a:rPr lang="en"/>
              <a:t>We saw an example of this last class:</a:t>
            </a:r>
            <a:endParaRPr/>
          </a:p>
          <a:p>
            <a:pPr indent="-317500" lvl="1" marL="914400" rtl="0" algn="l">
              <a:spcBef>
                <a:spcPts val="0"/>
              </a:spcBef>
              <a:spcAft>
                <a:spcPts val="0"/>
              </a:spcAft>
              <a:buSzPts val="1400"/>
              <a:buChar char="○"/>
            </a:pPr>
            <a:r>
              <a:rPr lang="en"/>
              <a:t>We called malloc(1000000) and looked at the process using the </a:t>
            </a:r>
            <a:r>
              <a:rPr i="1" lang="en"/>
              <a:t>top</a:t>
            </a:r>
            <a:r>
              <a:rPr lang="en"/>
              <a:t> command</a:t>
            </a:r>
            <a:endParaRPr/>
          </a:p>
          <a:p>
            <a:pPr indent="-317500" lvl="1" marL="914400" rtl="0" algn="l">
              <a:spcBef>
                <a:spcPts val="0"/>
              </a:spcBef>
              <a:spcAft>
                <a:spcPts val="0"/>
              </a:spcAft>
              <a:buSzPts val="1400"/>
              <a:buChar char="○"/>
            </a:pPr>
            <a:r>
              <a:rPr lang="en"/>
              <a:t>Only after we wrote to that memory was physical memory allocated</a:t>
            </a:r>
            <a:endParaRPr/>
          </a:p>
          <a:p>
            <a:pPr indent="-342900" lvl="0" marL="457200" rtl="0" algn="l">
              <a:spcBef>
                <a:spcPts val="0"/>
              </a:spcBef>
              <a:spcAft>
                <a:spcPts val="0"/>
              </a:spcAft>
              <a:buSzPts val="1800"/>
              <a:buChar char="●"/>
            </a:pPr>
            <a:r>
              <a:rPr lang="en"/>
              <a:t>Demand paging is really good!</a:t>
            </a:r>
            <a:endParaRPr/>
          </a:p>
          <a:p>
            <a:pPr indent="-317500" lvl="1" marL="914400" rtl="0" algn="l">
              <a:spcBef>
                <a:spcPts val="0"/>
              </a:spcBef>
              <a:spcAft>
                <a:spcPts val="0"/>
              </a:spcAft>
              <a:buSzPts val="1400"/>
              <a:buChar char="○"/>
            </a:pPr>
            <a:r>
              <a:rPr lang="en"/>
              <a:t>The OS avoids wasting time/space loading parts of your program that are never referenced</a:t>
            </a:r>
            <a:endParaRPr/>
          </a:p>
          <a:p>
            <a:pPr indent="-317500" lvl="1" marL="914400" rtl="0" algn="l">
              <a:spcBef>
                <a:spcPts val="0"/>
              </a:spcBef>
              <a:spcAft>
                <a:spcPts val="0"/>
              </a:spcAft>
              <a:buSzPts val="1400"/>
              <a:buChar char="○"/>
            </a:pPr>
            <a:r>
              <a:rPr lang="en"/>
              <a:t>Example: if you never make it past level 1 in a video game, the OS can avoid loading up the code for level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virtual address translation</a:t>
            </a:r>
            <a:endParaRPr/>
          </a:p>
        </p:txBody>
      </p:sp>
      <p:sp>
        <p:nvSpPr>
          <p:cNvPr id="106" name="Google Shape;106;p21"/>
          <p:cNvSpPr txBox="1"/>
          <p:nvPr>
            <p:ph idx="1" type="body"/>
          </p:nvPr>
        </p:nvSpPr>
        <p:spPr>
          <a:xfrm>
            <a:off x="311700" y="1152475"/>
            <a:ext cx="4415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how is a virtual address translated into a physical address?</a:t>
            </a:r>
            <a:endParaRPr/>
          </a:p>
          <a:p>
            <a:pPr indent="-342900" lvl="0" marL="457200" rtl="0" algn="l">
              <a:spcBef>
                <a:spcPts val="0"/>
              </a:spcBef>
              <a:spcAft>
                <a:spcPts val="0"/>
              </a:spcAft>
              <a:buSzPts val="1800"/>
              <a:buChar char="●"/>
            </a:pPr>
            <a:r>
              <a:rPr lang="en"/>
              <a:t>The OS + hardware divides a virtual address into two parts:</a:t>
            </a:r>
            <a:endParaRPr/>
          </a:p>
          <a:p>
            <a:pPr indent="-317500" lvl="1" marL="914400" rtl="0" algn="l">
              <a:spcBef>
                <a:spcPts val="0"/>
              </a:spcBef>
              <a:spcAft>
                <a:spcPts val="0"/>
              </a:spcAft>
              <a:buSzPts val="1400"/>
              <a:buChar char="○"/>
            </a:pPr>
            <a:r>
              <a:rPr lang="en"/>
              <a:t>An index into a </a:t>
            </a:r>
            <a:r>
              <a:rPr i="1" lang="en"/>
              <a:t>page table</a:t>
            </a:r>
            <a:endParaRPr i="1"/>
          </a:p>
          <a:p>
            <a:pPr indent="-317500" lvl="1" marL="914400" rtl="0" algn="l">
              <a:spcBef>
                <a:spcPts val="0"/>
              </a:spcBef>
              <a:spcAft>
                <a:spcPts val="0"/>
              </a:spcAft>
              <a:buSzPts val="1400"/>
              <a:buChar char="○"/>
            </a:pPr>
            <a:r>
              <a:rPr lang="en"/>
              <a:t>An offset into the address provided by the table</a:t>
            </a:r>
            <a:endParaRPr/>
          </a:p>
          <a:p>
            <a:pPr indent="-342900" lvl="0" marL="457200" rtl="0" algn="l">
              <a:spcBef>
                <a:spcPts val="0"/>
              </a:spcBef>
              <a:spcAft>
                <a:spcPts val="0"/>
              </a:spcAft>
              <a:buSzPts val="1800"/>
              <a:buChar char="●"/>
            </a:pPr>
            <a:r>
              <a:rPr lang="en"/>
              <a:t>The page table maps a virtual page to a physical page</a:t>
            </a:r>
            <a:endParaRPr/>
          </a:p>
          <a:p>
            <a:pPr indent="-342900" lvl="0" marL="457200" rtl="0" algn="l">
              <a:spcBef>
                <a:spcPts val="0"/>
              </a:spcBef>
              <a:spcAft>
                <a:spcPts val="0"/>
              </a:spcAft>
              <a:buSzPts val="1800"/>
              <a:buChar char="●"/>
            </a:pPr>
            <a:r>
              <a:rPr lang="en"/>
              <a:t>The offset tells which byte on the physical page to access</a:t>
            </a:r>
            <a:endParaRPr/>
          </a:p>
        </p:txBody>
      </p:sp>
      <p:pic>
        <p:nvPicPr>
          <p:cNvPr id="107" name="Google Shape;107;p21"/>
          <p:cNvPicPr preferRelativeResize="0"/>
          <p:nvPr/>
        </p:nvPicPr>
        <p:blipFill>
          <a:blip r:embed="rId3">
            <a:alphaModFix/>
          </a:blip>
          <a:stretch>
            <a:fillRect/>
          </a:stretch>
        </p:blipFill>
        <p:spPr>
          <a:xfrm>
            <a:off x="4879500" y="1616388"/>
            <a:ext cx="4112100" cy="1910721"/>
          </a:xfrm>
          <a:prstGeom prst="rect">
            <a:avLst/>
          </a:prstGeom>
          <a:noFill/>
          <a:ln>
            <a:noFill/>
          </a:ln>
        </p:spPr>
      </p:pic>
      <p:sp>
        <p:nvSpPr>
          <p:cNvPr id="108" name="Google Shape;108;p21"/>
          <p:cNvSpPr txBox="1"/>
          <p:nvPr/>
        </p:nvSpPr>
        <p:spPr>
          <a:xfrm>
            <a:off x="5774525" y="4866550"/>
            <a:ext cx="3292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*Figure from </a:t>
            </a:r>
            <a:r>
              <a:rPr i="1" lang="en" sz="800"/>
              <a:t>CMU 5-213: Introduction to Computer Systems</a:t>
            </a:r>
            <a:br>
              <a:rPr i="1" lang="en" sz="800"/>
            </a:br>
            <a:endParaRPr sz="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