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42100f63f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42100f63f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6023d766d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6023d766d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P is always 1 on Linux. The address field contains a 40-bit physical page number (PPN).</a:t>
            </a:r>
            <a:endParaRPr/>
          </a:p>
          <a:p>
            <a:pPr indent="0" lvl="0" marL="0" rtl="0" algn="l">
              <a:spcBef>
                <a:spcPts val="0"/>
              </a:spcBef>
              <a:spcAft>
                <a:spcPts val="0"/>
              </a:spcAft>
              <a:buNone/>
            </a:pPr>
            <a:r>
              <a:rPr lang="en"/>
              <a:t>The XD bit was introducted in 64-bit systems. Allows you to disable instruction fetches from individual pages. This allows the OS kernel to reduce the risk of buffer overflow attacks by restricting execution to the read-only code segment.</a:t>
            </a:r>
            <a:endParaRPr/>
          </a:p>
          <a:p>
            <a:pPr indent="0" lvl="0" marL="0" rtl="0" algn="l">
              <a:spcBef>
                <a:spcPts val="0"/>
              </a:spcBef>
              <a:spcAft>
                <a:spcPts val="0"/>
              </a:spcAft>
              <a:buNone/>
            </a:pPr>
            <a:r>
              <a:rPr lang="en"/>
              <a:t>The A bit is set by the MMU, and the OS’s page replacement algorithm can use this.</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6023d766d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6023d766d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Kernel sets the dirty bit (D) each time page is written to (marking it as a </a:t>
            </a:r>
            <a:r>
              <a:rPr i="1" lang="en">
                <a:solidFill>
                  <a:schemeClr val="dk1"/>
                </a:solidFill>
              </a:rPr>
              <a:t>dirty</a:t>
            </a:r>
            <a:r>
              <a:rPr lang="en">
                <a:solidFill>
                  <a:schemeClr val="dk1"/>
                </a:solidFill>
              </a:rPr>
              <a:t> page that must write back this page if it is a page replacement victim).</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6023d766d2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6023d766d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6023d766d2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6023d766d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42100f63f1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42100f63f1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42100f63f1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42100f63f1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t>
            </a:r>
            <a:r>
              <a:rPr lang="en"/>
              <a:t>m_start and vm_end: point to the beginning and end of the area</a:t>
            </a:r>
            <a:endParaRPr/>
          </a:p>
          <a:p>
            <a:pPr indent="0" lvl="0" marL="0" rtl="0" algn="l">
              <a:spcBef>
                <a:spcPts val="0"/>
              </a:spcBef>
              <a:spcAft>
                <a:spcPts val="0"/>
              </a:spcAft>
              <a:buNone/>
            </a:pPr>
            <a:r>
              <a:rPr lang="en"/>
              <a:t>v</a:t>
            </a:r>
            <a:r>
              <a:rPr lang="en"/>
              <a:t>m_prot: describes read/write permissions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42100f63f1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42100f63f1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42100f63f1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42100f63f1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42100f63f1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42100f63f1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42100f63f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42100f63f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42100f63f1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42100f63f1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42100f63f1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42100f63f1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Each line in the TLB holds a single PTE.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42100f63f1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42100f63f1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42100f63f1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42100f63f1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42100f63f1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42100f63f1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6023d766d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6023d766d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uses a 48-bit virtual address space and 52-bit physical address space. Why? The ISA supports full 64-bit instructions, but (at least for now) 48-bits is large enough to address the practical amount of memory a system supports. In other words, the CPU uses 48-bits.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processor package includes four cores.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6023d766d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6023d766d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Each process has its own private page table hierarchy. Even though the processor allows page tables themselves to be swapped out, the page tables associated with allocated pages are all memory resident.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L1 cache is 32kB in size. So: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32kB / (block size * set associativity) = 32kB / (64B * 8 sets) =  32kB / 512B = 64 = 2^6, or 6 bits for the index tag. The offset is 6 bits because the block size is 64B.</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Lecture 8: advanced memory topics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CS 3281</a:t>
            </a:r>
            <a:endParaRPr/>
          </a:p>
          <a:p>
            <a:pPr indent="0" lvl="0" marL="0" rtl="0" algn="ctr">
              <a:spcBef>
                <a:spcPts val="0"/>
              </a:spcBef>
              <a:spcAft>
                <a:spcPts val="0"/>
              </a:spcAft>
              <a:buClr>
                <a:schemeClr val="dk1"/>
              </a:buClr>
              <a:buSzPts val="1100"/>
              <a:buFont typeface="Arial"/>
              <a:buNone/>
            </a:pPr>
            <a:r>
              <a:rPr lang="en"/>
              <a:t>Daniel Balasubramanian</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Core i7 level 1-3 page table entries</a:t>
            </a:r>
            <a:endParaRPr/>
          </a:p>
        </p:txBody>
      </p:sp>
      <p:sp>
        <p:nvSpPr>
          <p:cNvPr id="118" name="Google Shape;118;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9" name="Google Shape;119;p22"/>
          <p:cNvPicPr preferRelativeResize="0"/>
          <p:nvPr/>
        </p:nvPicPr>
        <p:blipFill>
          <a:blip r:embed="rId3">
            <a:alphaModFix/>
          </a:blip>
          <a:stretch>
            <a:fillRect/>
          </a:stretch>
        </p:blipFill>
        <p:spPr>
          <a:xfrm>
            <a:off x="1226672" y="1127150"/>
            <a:ext cx="6461726" cy="3792601"/>
          </a:xfrm>
          <a:prstGeom prst="rect">
            <a:avLst/>
          </a:prstGeom>
          <a:noFill/>
          <a:ln>
            <a:noFill/>
          </a:ln>
        </p:spPr>
      </p:pic>
      <p:sp>
        <p:nvSpPr>
          <p:cNvPr id="120" name="Google Shape;120;p22"/>
          <p:cNvSpPr txBox="1"/>
          <p:nvPr/>
        </p:nvSpPr>
        <p:spPr>
          <a:xfrm>
            <a:off x="5774525" y="4866550"/>
            <a:ext cx="32922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t>*Figure from </a:t>
            </a:r>
            <a:r>
              <a:rPr i="1" lang="en" sz="800"/>
              <a:t>CMU 5-213: Introduction to Computer Systems</a:t>
            </a:r>
            <a:br>
              <a:rPr i="1" lang="en" sz="800"/>
            </a:br>
            <a:endParaRPr sz="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Core i7 level 4 page table entries</a:t>
            </a:r>
            <a:endParaRPr/>
          </a:p>
        </p:txBody>
      </p:sp>
      <p:sp>
        <p:nvSpPr>
          <p:cNvPr id="126" name="Google Shape;126;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27" name="Google Shape;127;p23"/>
          <p:cNvSpPr txBox="1"/>
          <p:nvPr/>
        </p:nvSpPr>
        <p:spPr>
          <a:xfrm>
            <a:off x="5774525" y="4866550"/>
            <a:ext cx="32922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t>*Figure from </a:t>
            </a:r>
            <a:r>
              <a:rPr i="1" lang="en" sz="800"/>
              <a:t>CMU 5-213: Introduction to Computer Systems</a:t>
            </a:r>
            <a:br>
              <a:rPr i="1" lang="en" sz="800"/>
            </a:br>
            <a:endParaRPr sz="800"/>
          </a:p>
        </p:txBody>
      </p:sp>
      <p:pic>
        <p:nvPicPr>
          <p:cNvPr id="128" name="Google Shape;128;p23"/>
          <p:cNvPicPr preferRelativeResize="0"/>
          <p:nvPr/>
        </p:nvPicPr>
        <p:blipFill>
          <a:blip r:embed="rId3">
            <a:alphaModFix/>
          </a:blip>
          <a:stretch>
            <a:fillRect/>
          </a:stretch>
        </p:blipFill>
        <p:spPr>
          <a:xfrm>
            <a:off x="1020175" y="1129425"/>
            <a:ext cx="6176899" cy="3625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Core i7 page table translation</a:t>
            </a:r>
            <a:endParaRPr/>
          </a:p>
        </p:txBody>
      </p:sp>
      <p:sp>
        <p:nvSpPr>
          <p:cNvPr id="134" name="Google Shape;134;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5" name="Google Shape;135;p24"/>
          <p:cNvPicPr preferRelativeResize="0"/>
          <p:nvPr/>
        </p:nvPicPr>
        <p:blipFill>
          <a:blip r:embed="rId3">
            <a:alphaModFix/>
          </a:blip>
          <a:stretch>
            <a:fillRect/>
          </a:stretch>
        </p:blipFill>
        <p:spPr>
          <a:xfrm>
            <a:off x="1469550" y="1199912"/>
            <a:ext cx="5677901" cy="3484450"/>
          </a:xfrm>
          <a:prstGeom prst="rect">
            <a:avLst/>
          </a:prstGeom>
          <a:noFill/>
          <a:ln>
            <a:noFill/>
          </a:ln>
        </p:spPr>
      </p:pic>
      <p:sp>
        <p:nvSpPr>
          <p:cNvPr id="136" name="Google Shape;136;p24"/>
          <p:cNvSpPr txBox="1"/>
          <p:nvPr/>
        </p:nvSpPr>
        <p:spPr>
          <a:xfrm>
            <a:off x="5774525" y="4866550"/>
            <a:ext cx="32922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t>*Figure from </a:t>
            </a:r>
            <a:r>
              <a:rPr i="1" lang="en" sz="800"/>
              <a:t>CMU 5-213: Introduction to Computer Systems</a:t>
            </a:r>
            <a:br>
              <a:rPr i="1" lang="en" sz="800"/>
            </a:br>
            <a:endParaRPr sz="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Trick for speeding up L1 access</a:t>
            </a:r>
            <a:endParaRPr/>
          </a:p>
        </p:txBody>
      </p:sp>
      <p:sp>
        <p:nvSpPr>
          <p:cNvPr id="142" name="Google Shape;142;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3" name="Google Shape;143;p25"/>
          <p:cNvPicPr preferRelativeResize="0"/>
          <p:nvPr/>
        </p:nvPicPr>
        <p:blipFill>
          <a:blip r:embed="rId3">
            <a:alphaModFix/>
          </a:blip>
          <a:stretch>
            <a:fillRect/>
          </a:stretch>
        </p:blipFill>
        <p:spPr>
          <a:xfrm>
            <a:off x="1396675" y="1152475"/>
            <a:ext cx="6035750" cy="3742275"/>
          </a:xfrm>
          <a:prstGeom prst="rect">
            <a:avLst/>
          </a:prstGeom>
          <a:noFill/>
          <a:ln>
            <a:noFill/>
          </a:ln>
        </p:spPr>
      </p:pic>
      <p:sp>
        <p:nvSpPr>
          <p:cNvPr id="144" name="Google Shape;144;p25"/>
          <p:cNvSpPr txBox="1"/>
          <p:nvPr/>
        </p:nvSpPr>
        <p:spPr>
          <a:xfrm>
            <a:off x="5774525" y="4866550"/>
            <a:ext cx="32922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t>*Figure from </a:t>
            </a:r>
            <a:r>
              <a:rPr i="1" lang="en" sz="800"/>
              <a:t>CMU 5-213: Introduction to Computer Systems</a:t>
            </a:r>
            <a:br>
              <a:rPr i="1" lang="en" sz="800"/>
            </a:br>
            <a:endParaRPr sz="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Linux VM revisited</a:t>
            </a:r>
            <a:endParaRPr/>
          </a:p>
        </p:txBody>
      </p:sp>
      <p:sp>
        <p:nvSpPr>
          <p:cNvPr id="150" name="Google Shape;150;p26"/>
          <p:cNvSpPr txBox="1"/>
          <p:nvPr>
            <p:ph idx="1" type="body"/>
          </p:nvPr>
        </p:nvSpPr>
        <p:spPr>
          <a:xfrm>
            <a:off x="311700" y="1152475"/>
            <a:ext cx="46560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We’re familiar with the address space diagram on the right</a:t>
            </a:r>
            <a:endParaRPr/>
          </a:p>
          <a:p>
            <a:pPr indent="-342900" lvl="0" marL="457200" rtl="0" algn="l">
              <a:spcBef>
                <a:spcPts val="0"/>
              </a:spcBef>
              <a:spcAft>
                <a:spcPts val="0"/>
              </a:spcAft>
              <a:buSzPts val="1800"/>
              <a:buChar char="●"/>
            </a:pPr>
            <a:r>
              <a:rPr lang="en"/>
              <a:t>But how does the Linux kernel view this?</a:t>
            </a:r>
            <a:endParaRPr/>
          </a:p>
        </p:txBody>
      </p:sp>
      <p:pic>
        <p:nvPicPr>
          <p:cNvPr id="151" name="Google Shape;151;p26"/>
          <p:cNvPicPr preferRelativeResize="0"/>
          <p:nvPr/>
        </p:nvPicPr>
        <p:blipFill>
          <a:blip r:embed="rId3">
            <a:alphaModFix/>
          </a:blip>
          <a:stretch>
            <a:fillRect/>
          </a:stretch>
        </p:blipFill>
        <p:spPr>
          <a:xfrm>
            <a:off x="5059075" y="1264125"/>
            <a:ext cx="3403050" cy="3485375"/>
          </a:xfrm>
          <a:prstGeom prst="rect">
            <a:avLst/>
          </a:prstGeom>
          <a:noFill/>
          <a:ln>
            <a:noFill/>
          </a:ln>
        </p:spPr>
      </p:pic>
      <p:sp>
        <p:nvSpPr>
          <p:cNvPr id="152" name="Google Shape;152;p26"/>
          <p:cNvSpPr txBox="1"/>
          <p:nvPr/>
        </p:nvSpPr>
        <p:spPr>
          <a:xfrm>
            <a:off x="5774525" y="4866550"/>
            <a:ext cx="32922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t>*Figure from </a:t>
            </a:r>
            <a:r>
              <a:rPr i="1" lang="en" sz="800"/>
              <a:t>CMU 5-213: Introduction to Computer Systems</a:t>
            </a:r>
            <a:br>
              <a:rPr i="1" lang="en" sz="800"/>
            </a:br>
            <a:endParaRPr sz="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Linux representation of memory</a:t>
            </a:r>
            <a:endParaRPr/>
          </a:p>
        </p:txBody>
      </p:sp>
      <p:sp>
        <p:nvSpPr>
          <p:cNvPr id="158" name="Google Shape;158;p27"/>
          <p:cNvSpPr txBox="1"/>
          <p:nvPr>
            <p:ph idx="1" type="body"/>
          </p:nvPr>
        </p:nvSpPr>
        <p:spPr>
          <a:xfrm>
            <a:off x="311700" y="1152475"/>
            <a:ext cx="37200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Linux kernel organizes VM as a collection of “areas”</a:t>
            </a:r>
            <a:endParaRPr/>
          </a:p>
          <a:p>
            <a:pPr indent="-317500" lvl="1" marL="914400" rtl="0" algn="l">
              <a:lnSpc>
                <a:spcPct val="100000"/>
              </a:lnSpc>
              <a:spcBef>
                <a:spcPts val="0"/>
              </a:spcBef>
              <a:spcAft>
                <a:spcPts val="0"/>
              </a:spcAft>
              <a:buSzPts val="1400"/>
              <a:buChar char="○"/>
            </a:pPr>
            <a:r>
              <a:rPr lang="en"/>
              <a:t>vm_start and vm_end: point to the beginning and end of the area</a:t>
            </a:r>
            <a:endParaRPr/>
          </a:p>
          <a:p>
            <a:pPr indent="-317500" lvl="1" marL="914400" rtl="0" algn="l">
              <a:lnSpc>
                <a:spcPct val="100000"/>
              </a:lnSpc>
              <a:spcBef>
                <a:spcPts val="0"/>
              </a:spcBef>
              <a:spcAft>
                <a:spcPts val="0"/>
              </a:spcAft>
              <a:buSzPts val="1400"/>
              <a:buChar char="○"/>
            </a:pPr>
            <a:r>
              <a:rPr lang="en"/>
              <a:t>vm_prot: describes read/write permissions</a:t>
            </a:r>
            <a:endParaRPr/>
          </a:p>
          <a:p>
            <a:pPr indent="-317500" lvl="1" marL="914400" rtl="0" algn="l">
              <a:lnSpc>
                <a:spcPct val="100000"/>
              </a:lnSpc>
              <a:spcBef>
                <a:spcPts val="0"/>
              </a:spcBef>
              <a:spcAft>
                <a:spcPts val="0"/>
              </a:spcAft>
              <a:buSzPts val="1400"/>
              <a:buChar char="○"/>
            </a:pPr>
            <a:r>
              <a:rPr lang="en"/>
              <a:t>vm_flags: tells whether pages in this area are private</a:t>
            </a:r>
            <a:endParaRPr/>
          </a:p>
          <a:p>
            <a:pPr indent="-317500" lvl="1" marL="914400" rtl="0" algn="l">
              <a:lnSpc>
                <a:spcPct val="100000"/>
              </a:lnSpc>
              <a:spcBef>
                <a:spcPts val="0"/>
              </a:spcBef>
              <a:spcAft>
                <a:spcPts val="0"/>
              </a:spcAft>
              <a:buSzPts val="1400"/>
              <a:buChar char="○"/>
            </a:pPr>
            <a:r>
              <a:rPr lang="en"/>
              <a:t>vm_next: points to next area vm_area_struct in list</a:t>
            </a:r>
            <a:endParaRPr/>
          </a:p>
        </p:txBody>
      </p:sp>
      <p:pic>
        <p:nvPicPr>
          <p:cNvPr id="159" name="Google Shape;159;p27"/>
          <p:cNvPicPr preferRelativeResize="0"/>
          <p:nvPr/>
        </p:nvPicPr>
        <p:blipFill>
          <a:blip r:embed="rId3">
            <a:alphaModFix/>
          </a:blip>
          <a:stretch>
            <a:fillRect/>
          </a:stretch>
        </p:blipFill>
        <p:spPr>
          <a:xfrm>
            <a:off x="4186550" y="1253325"/>
            <a:ext cx="4884274" cy="331555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exec() in more detail</a:t>
            </a:r>
            <a:endParaRPr/>
          </a:p>
        </p:txBody>
      </p:sp>
      <p:sp>
        <p:nvSpPr>
          <p:cNvPr id="165" name="Google Shape;165;p28"/>
          <p:cNvSpPr txBox="1"/>
          <p:nvPr>
            <p:ph idx="1" type="body"/>
          </p:nvPr>
        </p:nvSpPr>
        <p:spPr>
          <a:xfrm>
            <a:off x="311700" y="1152475"/>
            <a:ext cx="43605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Now we can see how exec works in detail!</a:t>
            </a:r>
            <a:endParaRPr sz="1400"/>
          </a:p>
          <a:p>
            <a:pPr indent="-317500" lvl="0" marL="457200" rtl="0" algn="l">
              <a:spcBef>
                <a:spcPts val="0"/>
              </a:spcBef>
              <a:spcAft>
                <a:spcPts val="0"/>
              </a:spcAft>
              <a:buSzPts val="1400"/>
              <a:buChar char="●"/>
            </a:pPr>
            <a:r>
              <a:rPr lang="en" sz="1400"/>
              <a:t>“Blowing away” the address space of the current process means freeing the vm_area_structs and page tables for old areas</a:t>
            </a:r>
            <a:endParaRPr sz="1400"/>
          </a:p>
          <a:p>
            <a:pPr indent="-317500" lvl="0" marL="457200" rtl="0" algn="l">
              <a:spcBef>
                <a:spcPts val="0"/>
              </a:spcBef>
              <a:spcAft>
                <a:spcPts val="0"/>
              </a:spcAft>
              <a:buSzPts val="1400"/>
              <a:buChar char="●"/>
            </a:pPr>
            <a:r>
              <a:rPr lang="en" sz="1400"/>
              <a:t>New vm_area_structs and page tables are created for new areas</a:t>
            </a:r>
            <a:endParaRPr sz="1400"/>
          </a:p>
          <a:p>
            <a:pPr indent="-304800" lvl="1" marL="914400" rtl="0" algn="l">
              <a:spcBef>
                <a:spcPts val="0"/>
              </a:spcBef>
              <a:spcAft>
                <a:spcPts val="0"/>
              </a:spcAft>
              <a:buSzPts val="1200"/>
              <a:buChar char="○"/>
            </a:pPr>
            <a:r>
              <a:rPr lang="en" sz="1200"/>
              <a:t>Programs and initialized data are backed by object files</a:t>
            </a:r>
            <a:endParaRPr sz="1200"/>
          </a:p>
          <a:p>
            <a:pPr indent="-304800" lvl="1" marL="914400" rtl="0" algn="l">
              <a:spcBef>
                <a:spcPts val="0"/>
              </a:spcBef>
              <a:spcAft>
                <a:spcPts val="0"/>
              </a:spcAft>
              <a:buSzPts val="1200"/>
              <a:buChar char="○"/>
            </a:pPr>
            <a:r>
              <a:rPr lang="en" sz="1200"/>
              <a:t>.bss and stack backed by anonymous files</a:t>
            </a:r>
            <a:endParaRPr sz="1200"/>
          </a:p>
          <a:p>
            <a:pPr indent="-317500" lvl="0" marL="457200" rtl="0" algn="l">
              <a:spcBef>
                <a:spcPts val="0"/>
              </a:spcBef>
              <a:spcAft>
                <a:spcPts val="0"/>
              </a:spcAft>
              <a:buSzPts val="1400"/>
              <a:buChar char="●"/>
            </a:pPr>
            <a:r>
              <a:rPr lang="en" sz="1400"/>
              <a:t>Set the program counter (PC) to the entry point in the .text section</a:t>
            </a:r>
            <a:endParaRPr sz="1400"/>
          </a:p>
        </p:txBody>
      </p:sp>
      <p:pic>
        <p:nvPicPr>
          <p:cNvPr id="166" name="Google Shape;166;p28"/>
          <p:cNvPicPr preferRelativeResize="0"/>
          <p:nvPr/>
        </p:nvPicPr>
        <p:blipFill>
          <a:blip r:embed="rId3">
            <a:alphaModFix/>
          </a:blip>
          <a:stretch>
            <a:fillRect/>
          </a:stretch>
        </p:blipFill>
        <p:spPr>
          <a:xfrm>
            <a:off x="4873672" y="1152475"/>
            <a:ext cx="3958626" cy="351812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 of malloc</a:t>
            </a:r>
            <a:endParaRPr/>
          </a:p>
        </p:txBody>
      </p:sp>
      <p:sp>
        <p:nvSpPr>
          <p:cNvPr id="172" name="Google Shape;172;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Recall: malloc and free allocate and free memory on the heap</a:t>
            </a:r>
            <a:endParaRPr/>
          </a:p>
          <a:p>
            <a:pPr indent="-317500" lvl="1" marL="914400" rtl="0" algn="l">
              <a:spcBef>
                <a:spcPts val="0"/>
              </a:spcBef>
              <a:spcAft>
                <a:spcPts val="0"/>
              </a:spcAft>
              <a:buSzPts val="1400"/>
              <a:buChar char="○"/>
            </a:pPr>
            <a:r>
              <a:rPr lang="en"/>
              <a:t>Internally they use the brk() or sbrk() system calls to ask the OS to adjust the size of the process’s heap</a:t>
            </a:r>
            <a:endParaRPr/>
          </a:p>
          <a:p>
            <a:pPr indent="-317500" lvl="1" marL="914400" rtl="0" algn="l">
              <a:spcBef>
                <a:spcPts val="0"/>
              </a:spcBef>
              <a:spcAft>
                <a:spcPts val="0"/>
              </a:spcAft>
              <a:buSzPts val="1400"/>
              <a:buChar char="○"/>
            </a:pPr>
            <a:r>
              <a:rPr lang="en"/>
              <a:t>brk() and sbrk() grow or shrink the heap, but malloc is responsible for managing free memory</a:t>
            </a:r>
            <a:endParaRPr/>
          </a:p>
          <a:p>
            <a:pPr indent="-342900" lvl="0" marL="457200" rtl="0" algn="l">
              <a:spcBef>
                <a:spcPts val="0"/>
              </a:spcBef>
              <a:spcAft>
                <a:spcPts val="0"/>
              </a:spcAft>
              <a:buSzPts val="1800"/>
              <a:buChar char="●"/>
            </a:pPr>
            <a:r>
              <a:rPr lang="en"/>
              <a:t>When you ask malloc() to give you memory, it allocates more than you ask</a:t>
            </a:r>
            <a:endParaRPr/>
          </a:p>
          <a:p>
            <a:pPr indent="-317500" lvl="1" marL="914400" rtl="0" algn="l">
              <a:spcBef>
                <a:spcPts val="0"/>
              </a:spcBef>
              <a:spcAft>
                <a:spcPts val="0"/>
              </a:spcAft>
              <a:buSzPts val="1400"/>
              <a:buChar char="○"/>
            </a:pPr>
            <a:r>
              <a:rPr lang="en"/>
              <a:t>Why? So free() will know how much was allocated!</a:t>
            </a:r>
            <a:endParaRPr/>
          </a:p>
          <a:p>
            <a:pPr indent="-317500" lvl="1" marL="914400" rtl="0" algn="l">
              <a:spcBef>
                <a:spcPts val="0"/>
              </a:spcBef>
              <a:spcAft>
                <a:spcPts val="0"/>
              </a:spcAft>
              <a:buSzPts val="1400"/>
              <a:buChar char="○"/>
            </a:pPr>
            <a:r>
              <a:rPr lang="en"/>
              <a:t>There’s an integer right before the address you get</a:t>
            </a:r>
            <a:endParaRPr/>
          </a:p>
        </p:txBody>
      </p:sp>
      <p:pic>
        <p:nvPicPr>
          <p:cNvPr id="173" name="Google Shape;173;p29"/>
          <p:cNvPicPr preferRelativeResize="0"/>
          <p:nvPr/>
        </p:nvPicPr>
        <p:blipFill>
          <a:blip r:embed="rId3">
            <a:alphaModFix/>
          </a:blip>
          <a:stretch>
            <a:fillRect/>
          </a:stretch>
        </p:blipFill>
        <p:spPr>
          <a:xfrm>
            <a:off x="523100" y="3385096"/>
            <a:ext cx="2664300" cy="973825"/>
          </a:xfrm>
          <a:prstGeom prst="rect">
            <a:avLst/>
          </a:prstGeom>
          <a:noFill/>
          <a:ln>
            <a:noFill/>
          </a:ln>
        </p:spPr>
      </p:pic>
      <p:pic>
        <p:nvPicPr>
          <p:cNvPr id="174" name="Google Shape;174;p29"/>
          <p:cNvPicPr preferRelativeResize="0"/>
          <p:nvPr/>
        </p:nvPicPr>
        <p:blipFill>
          <a:blip r:embed="rId4">
            <a:alphaModFix/>
          </a:blip>
          <a:stretch>
            <a:fillRect/>
          </a:stretch>
        </p:blipFill>
        <p:spPr>
          <a:xfrm>
            <a:off x="3672947" y="3326563"/>
            <a:ext cx="5118325" cy="1090900"/>
          </a:xfrm>
          <a:prstGeom prst="rect">
            <a:avLst/>
          </a:prstGeom>
          <a:noFill/>
          <a:ln>
            <a:noFill/>
          </a:ln>
        </p:spPr>
      </p:pic>
      <p:sp>
        <p:nvSpPr>
          <p:cNvPr id="175" name="Google Shape;175;p29"/>
          <p:cNvSpPr txBox="1"/>
          <p:nvPr/>
        </p:nvSpPr>
        <p:spPr>
          <a:xfrm>
            <a:off x="5726900" y="4675375"/>
            <a:ext cx="32922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t>*Figure from </a:t>
            </a:r>
            <a:r>
              <a:rPr i="1" lang="en" sz="800"/>
              <a:t>The Linux Programming Interface</a:t>
            </a:r>
            <a:r>
              <a:rPr lang="en" sz="800"/>
              <a:t> by Michael Kerrisk</a:t>
            </a:r>
            <a:endParaRPr sz="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Malloc (cont’d)</a:t>
            </a:r>
            <a:endParaRPr/>
          </a:p>
        </p:txBody>
      </p:sp>
      <p:sp>
        <p:nvSpPr>
          <p:cNvPr id="181" name="Google Shape;181;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Over time, the free memory looks like this</a:t>
            </a:r>
            <a:endParaRPr/>
          </a:p>
          <a:p>
            <a:pPr indent="-342900" lvl="0" marL="457200" rtl="0" algn="l">
              <a:spcBef>
                <a:spcPts val="0"/>
              </a:spcBef>
              <a:spcAft>
                <a:spcPts val="0"/>
              </a:spcAft>
              <a:buSzPts val="1800"/>
              <a:buChar char="●"/>
            </a:pPr>
            <a:r>
              <a:rPr lang="en"/>
              <a:t>Question: what happens when you pass an incorrect address to free?</a:t>
            </a:r>
            <a:endParaRPr/>
          </a:p>
        </p:txBody>
      </p:sp>
      <p:pic>
        <p:nvPicPr>
          <p:cNvPr id="182" name="Google Shape;182;p30"/>
          <p:cNvPicPr preferRelativeResize="0"/>
          <p:nvPr/>
        </p:nvPicPr>
        <p:blipFill>
          <a:blip r:embed="rId3">
            <a:alphaModFix/>
          </a:blip>
          <a:stretch>
            <a:fillRect/>
          </a:stretch>
        </p:blipFill>
        <p:spPr>
          <a:xfrm>
            <a:off x="1484625" y="2164297"/>
            <a:ext cx="5624676" cy="1752325"/>
          </a:xfrm>
          <a:prstGeom prst="rect">
            <a:avLst/>
          </a:prstGeom>
          <a:noFill/>
          <a:ln>
            <a:noFill/>
          </a:ln>
        </p:spPr>
      </p:pic>
      <p:sp>
        <p:nvSpPr>
          <p:cNvPr id="183" name="Google Shape;183;p30"/>
          <p:cNvSpPr txBox="1"/>
          <p:nvPr/>
        </p:nvSpPr>
        <p:spPr>
          <a:xfrm>
            <a:off x="5726900" y="4675375"/>
            <a:ext cx="32922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t>*Figure from </a:t>
            </a:r>
            <a:r>
              <a:rPr i="1" lang="en" sz="800"/>
              <a:t>The Linux Programming Interface</a:t>
            </a:r>
            <a:r>
              <a:rPr lang="en" sz="800"/>
              <a:t> by Michael Kerrisk</a:t>
            </a:r>
            <a:endParaRPr sz="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All modern operating systems use </a:t>
            </a:r>
            <a:r>
              <a:rPr i="1" lang="en"/>
              <a:t>virtual addressing</a:t>
            </a:r>
            <a:endParaRPr i="1"/>
          </a:p>
          <a:p>
            <a:pPr indent="-317500" lvl="1" marL="914400" rtl="0" algn="l">
              <a:spcBef>
                <a:spcPts val="0"/>
              </a:spcBef>
              <a:spcAft>
                <a:spcPts val="0"/>
              </a:spcAft>
              <a:buSzPts val="1400"/>
              <a:buChar char="○"/>
            </a:pPr>
            <a:r>
              <a:rPr lang="en"/>
              <a:t>The addresses used by a program are translated to physical addresses</a:t>
            </a:r>
            <a:endParaRPr/>
          </a:p>
          <a:p>
            <a:pPr indent="-317500" lvl="1" marL="914400" rtl="0" algn="l">
              <a:spcBef>
                <a:spcPts val="0"/>
              </a:spcBef>
              <a:spcAft>
                <a:spcPts val="0"/>
              </a:spcAft>
              <a:buSzPts val="1400"/>
              <a:buChar char="○"/>
            </a:pPr>
            <a:r>
              <a:rPr lang="en"/>
              <a:t>The MMU and the OS do the translation</a:t>
            </a:r>
            <a:endParaRPr/>
          </a:p>
          <a:p>
            <a:pPr indent="-342900" lvl="0" marL="457200" rtl="0" algn="l">
              <a:spcBef>
                <a:spcPts val="0"/>
              </a:spcBef>
              <a:spcAft>
                <a:spcPts val="0"/>
              </a:spcAft>
              <a:buSzPts val="1800"/>
              <a:buChar char="●"/>
            </a:pPr>
            <a:r>
              <a:rPr lang="en"/>
              <a:t>Virtual memory is divided into “chunks” called </a:t>
            </a:r>
            <a:r>
              <a:rPr i="1" lang="en"/>
              <a:t>pages</a:t>
            </a:r>
            <a:endParaRPr i="1"/>
          </a:p>
          <a:p>
            <a:pPr indent="-317500" lvl="1" marL="914400" rtl="0" algn="l">
              <a:spcBef>
                <a:spcPts val="0"/>
              </a:spcBef>
              <a:spcAft>
                <a:spcPts val="0"/>
              </a:spcAft>
              <a:buSzPts val="1400"/>
              <a:buChar char="○"/>
            </a:pPr>
            <a:r>
              <a:rPr lang="en"/>
              <a:t>Physical memory is also divided into chunks of the same size called </a:t>
            </a:r>
            <a:r>
              <a:rPr i="1" lang="en"/>
              <a:t>frames</a:t>
            </a:r>
            <a:endParaRPr i="1"/>
          </a:p>
          <a:p>
            <a:pPr indent="-342900" lvl="0" marL="457200" rtl="0" algn="l">
              <a:spcBef>
                <a:spcPts val="0"/>
              </a:spcBef>
              <a:spcAft>
                <a:spcPts val="0"/>
              </a:spcAft>
              <a:buSzPts val="1800"/>
              <a:buChar char="●"/>
            </a:pPr>
            <a:r>
              <a:rPr lang="en"/>
              <a:t>Page tables map virtual pages into physical frames</a:t>
            </a:r>
            <a:endParaRPr/>
          </a:p>
          <a:p>
            <a:pPr indent="-342900" lvl="0" marL="457200" rtl="0" algn="l">
              <a:spcBef>
                <a:spcPts val="0"/>
              </a:spcBef>
              <a:spcAft>
                <a:spcPts val="0"/>
              </a:spcAft>
              <a:buSzPts val="1800"/>
              <a:buChar char="●"/>
            </a:pPr>
            <a:r>
              <a:rPr lang="en"/>
              <a:t>The TLB is a special cache for page table entries (PTEs)</a:t>
            </a:r>
            <a:endParaRPr/>
          </a:p>
          <a:p>
            <a:pPr indent="-317500" lvl="1" marL="914400" rtl="0" algn="l">
              <a:spcBef>
                <a:spcPts val="0"/>
              </a:spcBef>
              <a:spcAft>
                <a:spcPts val="0"/>
              </a:spcAft>
              <a:buSzPts val="1400"/>
              <a:buChar char="○"/>
            </a:pPr>
            <a:r>
              <a:rPr lang="en"/>
              <a:t>Usually a separate TLB for instructions (ITLB) and data (DTLB)</a:t>
            </a:r>
            <a:endParaRPr/>
          </a:p>
          <a:p>
            <a:pPr indent="-342900" lvl="0" marL="457200" rtl="0" algn="l">
              <a:spcBef>
                <a:spcPts val="0"/>
              </a:spcBef>
              <a:spcAft>
                <a:spcPts val="0"/>
              </a:spcAft>
              <a:buSzPts val="1800"/>
              <a:buChar char="●"/>
            </a:pPr>
            <a:r>
              <a:rPr lang="en"/>
              <a:t>Today: </a:t>
            </a:r>
            <a:endParaRPr/>
          </a:p>
          <a:p>
            <a:pPr indent="-317500" lvl="1" marL="914400" rtl="0" algn="l">
              <a:spcBef>
                <a:spcPts val="0"/>
              </a:spcBef>
              <a:spcAft>
                <a:spcPts val="0"/>
              </a:spcAft>
              <a:buSzPts val="1400"/>
              <a:buChar char="○"/>
            </a:pPr>
            <a:r>
              <a:rPr lang="en"/>
              <a:t>Core i7</a:t>
            </a:r>
            <a:endParaRPr/>
          </a:p>
          <a:p>
            <a:pPr indent="-317500" lvl="1" marL="914400" rtl="0" algn="l">
              <a:spcBef>
                <a:spcPts val="0"/>
              </a:spcBef>
              <a:spcAft>
                <a:spcPts val="0"/>
              </a:spcAft>
              <a:buSzPts val="1400"/>
              <a:buChar char="○"/>
            </a:pPr>
            <a:r>
              <a:rPr lang="en"/>
              <a:t>Linux</a:t>
            </a:r>
            <a:endParaRPr/>
          </a:p>
          <a:p>
            <a:pPr indent="-317500" lvl="1" marL="914400" rtl="0" algn="l">
              <a:spcBef>
                <a:spcPts val="0"/>
              </a:spcBef>
              <a:spcAft>
                <a:spcPts val="0"/>
              </a:spcAft>
              <a:buSzPts val="1400"/>
              <a:buChar char="○"/>
            </a:pPr>
            <a:r>
              <a:rPr lang="en"/>
              <a:t>malloc() implementation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Thrashing and page replacement</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When physical memory gets low, physical frames are swapped out</a:t>
            </a:r>
            <a:endParaRPr/>
          </a:p>
          <a:p>
            <a:pPr indent="-317500" lvl="1" marL="914400" rtl="0" algn="l">
              <a:spcBef>
                <a:spcPts val="0"/>
              </a:spcBef>
              <a:spcAft>
                <a:spcPts val="0"/>
              </a:spcAft>
              <a:buSzPts val="1400"/>
              <a:buChar char="○"/>
            </a:pPr>
            <a:r>
              <a:rPr lang="en"/>
              <a:t>They are “swapped” to a swap file; often a separate partition on your hard drive</a:t>
            </a:r>
            <a:endParaRPr/>
          </a:p>
          <a:p>
            <a:pPr indent="-342900" lvl="0" marL="457200" rtl="0" algn="l">
              <a:spcBef>
                <a:spcPts val="0"/>
              </a:spcBef>
              <a:spcAft>
                <a:spcPts val="0"/>
              </a:spcAft>
              <a:buSzPts val="1800"/>
              <a:buChar char="●"/>
            </a:pPr>
            <a:r>
              <a:rPr lang="en"/>
              <a:t>The OS has to select a “victim” frame to swap out</a:t>
            </a:r>
            <a:endParaRPr/>
          </a:p>
          <a:p>
            <a:pPr indent="-317500" lvl="1" marL="914400" rtl="0" algn="l">
              <a:spcBef>
                <a:spcPts val="0"/>
              </a:spcBef>
              <a:spcAft>
                <a:spcPts val="0"/>
              </a:spcAft>
              <a:buSzPts val="1400"/>
              <a:buChar char="○"/>
            </a:pPr>
            <a:r>
              <a:rPr lang="en"/>
              <a:t>Different algorithms: FIFO, LRU, Clock replacement</a:t>
            </a:r>
            <a:endParaRPr/>
          </a:p>
          <a:p>
            <a:pPr indent="-317500" lvl="1" marL="914400" rtl="0" algn="l">
              <a:spcBef>
                <a:spcPts val="0"/>
              </a:spcBef>
              <a:spcAft>
                <a:spcPts val="0"/>
              </a:spcAft>
              <a:buSzPts val="1400"/>
              <a:buChar char="○"/>
            </a:pPr>
            <a:r>
              <a:rPr lang="en"/>
              <a:t>Can’t predict which will be the best choice</a:t>
            </a:r>
            <a:endParaRPr/>
          </a:p>
          <a:p>
            <a:pPr indent="-342900" lvl="0" marL="457200" rtl="0" algn="l">
              <a:spcBef>
                <a:spcPts val="0"/>
              </a:spcBef>
              <a:spcAft>
                <a:spcPts val="0"/>
              </a:spcAft>
              <a:buSzPts val="1800"/>
              <a:buChar char="●"/>
            </a:pPr>
            <a:r>
              <a:rPr lang="en"/>
              <a:t>Thrashing is when you have many page faults and the OS spends most of the time loading in pages</a:t>
            </a:r>
            <a:endParaRPr/>
          </a:p>
          <a:p>
            <a:pPr indent="-317500" lvl="1" marL="914400" rtl="0" algn="l">
              <a:spcBef>
                <a:spcPts val="0"/>
              </a:spcBef>
              <a:spcAft>
                <a:spcPts val="0"/>
              </a:spcAft>
              <a:buSzPts val="1400"/>
              <a:buChar char="○"/>
            </a:pPr>
            <a:r>
              <a:rPr lang="en"/>
              <a:t>Happens when you have a lot of processes running simultaneously and they use a lot of memory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TLB in more detail</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MMU uses the VPN portion of the virtual address to access the TLB:</a:t>
            </a:r>
            <a:endParaRPr/>
          </a:p>
        </p:txBody>
      </p:sp>
      <p:pic>
        <p:nvPicPr>
          <p:cNvPr id="74" name="Google Shape;74;p16"/>
          <p:cNvPicPr preferRelativeResize="0"/>
          <p:nvPr/>
        </p:nvPicPr>
        <p:blipFill>
          <a:blip r:embed="rId3">
            <a:alphaModFix/>
          </a:blip>
          <a:stretch>
            <a:fillRect/>
          </a:stretch>
        </p:blipFill>
        <p:spPr>
          <a:xfrm>
            <a:off x="2102650" y="1712425"/>
            <a:ext cx="5396625" cy="2531900"/>
          </a:xfrm>
          <a:prstGeom prst="rect">
            <a:avLst/>
          </a:prstGeom>
          <a:noFill/>
          <a:ln>
            <a:noFill/>
          </a:ln>
        </p:spPr>
      </p:pic>
      <p:sp>
        <p:nvSpPr>
          <p:cNvPr id="75" name="Google Shape;75;p16"/>
          <p:cNvSpPr txBox="1"/>
          <p:nvPr/>
        </p:nvSpPr>
        <p:spPr>
          <a:xfrm>
            <a:off x="5774525" y="4866550"/>
            <a:ext cx="32922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t>*Figure from </a:t>
            </a:r>
            <a:r>
              <a:rPr i="1" lang="en" sz="800"/>
              <a:t>CMU 5-213: Introduction to Computer Systems</a:t>
            </a:r>
            <a:br>
              <a:rPr i="1" lang="en" sz="800"/>
            </a:br>
            <a:endParaRPr sz="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TLB and context switches</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When a context switch happens, the TLB entries are often invalid</a:t>
            </a:r>
            <a:endParaRPr/>
          </a:p>
          <a:p>
            <a:pPr indent="-342900" lvl="0" marL="457200" rtl="0" algn="l">
              <a:spcBef>
                <a:spcPts val="0"/>
              </a:spcBef>
              <a:spcAft>
                <a:spcPts val="0"/>
              </a:spcAft>
              <a:buSzPts val="1800"/>
              <a:buChar char="●"/>
            </a:pPr>
            <a:r>
              <a:rPr lang="en"/>
              <a:t>On the x86, the kernel can flush the entire TLB or individual entries</a:t>
            </a:r>
            <a:endParaRPr/>
          </a:p>
          <a:p>
            <a:pPr indent="-317500" lvl="1" marL="914400" rtl="0" algn="l">
              <a:spcBef>
                <a:spcPts val="0"/>
              </a:spcBef>
              <a:spcAft>
                <a:spcPts val="0"/>
              </a:spcAft>
              <a:buSzPts val="1400"/>
              <a:buChar char="○"/>
            </a:pPr>
            <a:r>
              <a:rPr lang="en"/>
              <a:t>Which is better depends; the kernel can’t always know ahead of time</a:t>
            </a:r>
            <a:endParaRPr/>
          </a:p>
          <a:p>
            <a:pPr indent="-342900" lvl="0" marL="457200" rtl="0" algn="l">
              <a:spcBef>
                <a:spcPts val="0"/>
              </a:spcBef>
              <a:spcAft>
                <a:spcPts val="0"/>
              </a:spcAft>
              <a:buSzPts val="1800"/>
              <a:buChar char="●"/>
            </a:pPr>
            <a:r>
              <a:rPr lang="en"/>
              <a:t>Example: you switch back to the original process quickly</a:t>
            </a:r>
            <a:endParaRPr/>
          </a:p>
          <a:p>
            <a:pPr indent="-317500" lvl="1" marL="914400" rtl="0" algn="l">
              <a:spcBef>
                <a:spcPts val="0"/>
              </a:spcBef>
              <a:spcAft>
                <a:spcPts val="0"/>
              </a:spcAft>
              <a:buSzPts val="1400"/>
              <a:buChar char="○"/>
            </a:pPr>
            <a:r>
              <a:rPr lang="en"/>
              <a:t>Flushing only a few entries is better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Page tables revisited</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 single level page table usually takes up too much space</a:t>
            </a:r>
            <a:endParaRPr/>
          </a:p>
          <a:p>
            <a:pPr indent="-342900" lvl="0" marL="457200" rtl="0" algn="l">
              <a:spcBef>
                <a:spcPts val="0"/>
              </a:spcBef>
              <a:spcAft>
                <a:spcPts val="0"/>
              </a:spcAft>
              <a:buSzPts val="1800"/>
              <a:buChar char="●"/>
            </a:pPr>
            <a:r>
              <a:rPr lang="en"/>
              <a:t>Examples:</a:t>
            </a:r>
            <a:endParaRPr/>
          </a:p>
          <a:p>
            <a:pPr indent="-317500" lvl="1" marL="914400" rtl="0" algn="l">
              <a:spcBef>
                <a:spcPts val="0"/>
              </a:spcBef>
              <a:spcAft>
                <a:spcPts val="0"/>
              </a:spcAft>
              <a:buSzPts val="1400"/>
              <a:buChar char="○"/>
            </a:pPr>
            <a:r>
              <a:rPr lang="en"/>
              <a:t>4kB page size, 32-bit address space, 4-byte PTE</a:t>
            </a:r>
            <a:endParaRPr/>
          </a:p>
          <a:p>
            <a:pPr indent="-317500" lvl="2" marL="1371600" rtl="0" algn="l">
              <a:spcBef>
                <a:spcPts val="0"/>
              </a:spcBef>
              <a:spcAft>
                <a:spcPts val="0"/>
              </a:spcAft>
              <a:buSzPts val="1400"/>
              <a:buChar char="■"/>
            </a:pPr>
            <a:r>
              <a:rPr lang="en"/>
              <a:t>Need 2</a:t>
            </a:r>
            <a:r>
              <a:rPr baseline="30000" lang="en"/>
              <a:t>20</a:t>
            </a:r>
            <a:r>
              <a:rPr lang="en"/>
              <a:t> PTEs; each is 4 bytes;</a:t>
            </a:r>
            <a:endParaRPr/>
          </a:p>
          <a:p>
            <a:pPr indent="-317500" lvl="2" marL="1371600" rtl="0" algn="l">
              <a:spcBef>
                <a:spcPts val="0"/>
              </a:spcBef>
              <a:spcAft>
                <a:spcPts val="0"/>
              </a:spcAft>
              <a:buSzPts val="1400"/>
              <a:buChar char="■"/>
            </a:pPr>
            <a:r>
              <a:rPr lang="en"/>
              <a:t>2</a:t>
            </a:r>
            <a:r>
              <a:rPr baseline="30000" lang="en"/>
              <a:t>22</a:t>
            </a:r>
            <a:r>
              <a:rPr lang="en"/>
              <a:t> = 4MB -- not too bad, but still quite a bit</a:t>
            </a:r>
            <a:endParaRPr/>
          </a:p>
          <a:p>
            <a:pPr indent="-317500" lvl="1" marL="914400" rtl="0" algn="l">
              <a:spcBef>
                <a:spcPts val="0"/>
              </a:spcBef>
              <a:spcAft>
                <a:spcPts val="0"/>
              </a:spcAft>
              <a:buSzPts val="1400"/>
              <a:buChar char="○"/>
            </a:pPr>
            <a:r>
              <a:rPr lang="en"/>
              <a:t>4kB page size, 48-bit address space, 8-byte PTE</a:t>
            </a:r>
            <a:endParaRPr/>
          </a:p>
          <a:p>
            <a:pPr indent="-317500" lvl="2" marL="1371600" rtl="0" algn="l">
              <a:spcBef>
                <a:spcPts val="0"/>
              </a:spcBef>
              <a:spcAft>
                <a:spcPts val="0"/>
              </a:spcAft>
              <a:buSzPts val="1400"/>
              <a:buChar char="■"/>
            </a:pPr>
            <a:r>
              <a:rPr lang="en"/>
              <a:t>Need 2</a:t>
            </a:r>
            <a:r>
              <a:rPr baseline="30000" lang="en"/>
              <a:t>36</a:t>
            </a:r>
            <a:r>
              <a:rPr lang="en"/>
              <a:t> PTEs; each is 8 bytes</a:t>
            </a:r>
            <a:endParaRPr/>
          </a:p>
          <a:p>
            <a:pPr indent="-317500" lvl="2" marL="1371600" rtl="0" algn="l">
              <a:spcBef>
                <a:spcPts val="0"/>
              </a:spcBef>
              <a:spcAft>
                <a:spcPts val="0"/>
              </a:spcAft>
              <a:buSzPts val="1400"/>
              <a:buChar char="■"/>
            </a:pPr>
            <a:r>
              <a:rPr lang="en"/>
              <a:t>2</a:t>
            </a:r>
            <a:r>
              <a:rPr baseline="30000" lang="en"/>
              <a:t>39</a:t>
            </a:r>
            <a:r>
              <a:rPr lang="en"/>
              <a:t> bytes = 512 GB -- way too big!</a:t>
            </a:r>
            <a:endParaRPr/>
          </a:p>
          <a:p>
            <a:pPr indent="-342900" lvl="0" marL="457200" rtl="0" algn="l">
              <a:spcBef>
                <a:spcPts val="0"/>
              </a:spcBef>
              <a:spcAft>
                <a:spcPts val="0"/>
              </a:spcAft>
              <a:buSzPts val="1800"/>
              <a:buChar char="●"/>
            </a:pPr>
            <a:r>
              <a:rPr lang="en"/>
              <a:t>Common solution: multiple levels of page tables</a:t>
            </a:r>
            <a:endParaRPr/>
          </a:p>
        </p:txBody>
      </p:sp>
      <p:pic>
        <p:nvPicPr>
          <p:cNvPr id="88" name="Google Shape;88;p18"/>
          <p:cNvPicPr preferRelativeResize="0"/>
          <p:nvPr/>
        </p:nvPicPr>
        <p:blipFill>
          <a:blip r:embed="rId3">
            <a:alphaModFix/>
          </a:blip>
          <a:stretch>
            <a:fillRect/>
          </a:stretch>
        </p:blipFill>
        <p:spPr>
          <a:xfrm>
            <a:off x="6095150" y="1931925"/>
            <a:ext cx="1448950" cy="2566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Multi-level page tables</a:t>
            </a:r>
            <a:endParaRPr/>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 four-level page table is usually used on modern systems</a:t>
            </a:r>
            <a:endParaRPr/>
          </a:p>
          <a:p>
            <a:pPr indent="-342900" lvl="0" marL="457200" rtl="0" algn="l">
              <a:spcBef>
                <a:spcPts val="0"/>
              </a:spcBef>
              <a:spcAft>
                <a:spcPts val="0"/>
              </a:spcAft>
              <a:buSzPts val="1800"/>
              <a:buChar char="●"/>
            </a:pPr>
            <a:r>
              <a:rPr lang="en"/>
              <a:t>The number of bits used for each level depends</a:t>
            </a:r>
            <a:endParaRPr/>
          </a:p>
          <a:p>
            <a:pPr indent="-342900" lvl="0" marL="457200" rtl="0" algn="l">
              <a:spcBef>
                <a:spcPts val="0"/>
              </a:spcBef>
              <a:spcAft>
                <a:spcPts val="0"/>
              </a:spcAft>
              <a:buSzPts val="1800"/>
              <a:buChar char="●"/>
            </a:pPr>
            <a:r>
              <a:rPr lang="en"/>
              <a:t>X64 Linux uses 48-bit virtual addresses and 4kB pages (normally)</a:t>
            </a:r>
            <a:endParaRPr/>
          </a:p>
          <a:p>
            <a:pPr indent="-317500" lvl="1" marL="914400" rtl="0" algn="l">
              <a:spcBef>
                <a:spcPts val="0"/>
              </a:spcBef>
              <a:spcAft>
                <a:spcPts val="0"/>
              </a:spcAft>
              <a:buSzPts val="1400"/>
              <a:buChar char="○"/>
            </a:pPr>
            <a:r>
              <a:rPr lang="en"/>
              <a:t>12 bits for offset; 9 bits for each lookup level</a:t>
            </a:r>
            <a:endParaRPr/>
          </a:p>
        </p:txBody>
      </p:sp>
      <p:pic>
        <p:nvPicPr>
          <p:cNvPr id="95" name="Google Shape;95;p19"/>
          <p:cNvPicPr preferRelativeResize="0"/>
          <p:nvPr/>
        </p:nvPicPr>
        <p:blipFill>
          <a:blip r:embed="rId3">
            <a:alphaModFix/>
          </a:blip>
          <a:stretch>
            <a:fillRect/>
          </a:stretch>
        </p:blipFill>
        <p:spPr>
          <a:xfrm>
            <a:off x="2209375" y="2474075"/>
            <a:ext cx="4221751" cy="2423400"/>
          </a:xfrm>
          <a:prstGeom prst="rect">
            <a:avLst/>
          </a:prstGeom>
          <a:noFill/>
          <a:ln>
            <a:noFill/>
          </a:ln>
        </p:spPr>
      </p:pic>
      <p:sp>
        <p:nvSpPr>
          <p:cNvPr id="96" name="Google Shape;96;p19"/>
          <p:cNvSpPr txBox="1"/>
          <p:nvPr/>
        </p:nvSpPr>
        <p:spPr>
          <a:xfrm>
            <a:off x="5774525" y="4866550"/>
            <a:ext cx="32922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t>*Figure from </a:t>
            </a:r>
            <a:r>
              <a:rPr i="1" lang="en" sz="800"/>
              <a:t>CMU 5-213: Introduction to Computer Systems</a:t>
            </a:r>
            <a:br>
              <a:rPr i="1" lang="en" sz="800"/>
            </a:br>
            <a:endParaRPr sz="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Intel Core i7 Memory System</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3" name="Google Shape;103;p20"/>
          <p:cNvPicPr preferRelativeResize="0"/>
          <p:nvPr/>
        </p:nvPicPr>
        <p:blipFill>
          <a:blip r:embed="rId3">
            <a:alphaModFix/>
          </a:blip>
          <a:stretch>
            <a:fillRect/>
          </a:stretch>
        </p:blipFill>
        <p:spPr>
          <a:xfrm>
            <a:off x="371400" y="1017725"/>
            <a:ext cx="6308476" cy="3881650"/>
          </a:xfrm>
          <a:prstGeom prst="rect">
            <a:avLst/>
          </a:prstGeom>
          <a:noFill/>
          <a:ln>
            <a:noFill/>
          </a:ln>
        </p:spPr>
      </p:pic>
      <p:sp>
        <p:nvSpPr>
          <p:cNvPr id="104" name="Google Shape;104;p20"/>
          <p:cNvSpPr txBox="1"/>
          <p:nvPr/>
        </p:nvSpPr>
        <p:spPr>
          <a:xfrm>
            <a:off x="5774525" y="4866550"/>
            <a:ext cx="32922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t>*Figure from </a:t>
            </a:r>
            <a:r>
              <a:rPr i="1" lang="en" sz="800"/>
              <a:t>CMU 5-213: Introduction to Computer Systems</a:t>
            </a:r>
            <a:br>
              <a:rPr i="1" lang="en" sz="800"/>
            </a:br>
            <a:endParaRPr sz="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End to end Core i7 address translation</a:t>
            </a:r>
            <a:endParaRPr/>
          </a:p>
        </p:txBody>
      </p:sp>
      <p:sp>
        <p:nvSpPr>
          <p:cNvPr id="110" name="Google Shape;110;p21"/>
          <p:cNvSpPr txBox="1"/>
          <p:nvPr>
            <p:ph idx="1" type="body"/>
          </p:nvPr>
        </p:nvSpPr>
        <p:spPr>
          <a:xfrm>
            <a:off x="184175" y="11282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1" name="Google Shape;111;p21"/>
          <p:cNvPicPr preferRelativeResize="0"/>
          <p:nvPr/>
        </p:nvPicPr>
        <p:blipFill>
          <a:blip r:embed="rId3">
            <a:alphaModFix/>
          </a:blip>
          <a:stretch>
            <a:fillRect/>
          </a:stretch>
        </p:blipFill>
        <p:spPr>
          <a:xfrm>
            <a:off x="1375475" y="1128200"/>
            <a:ext cx="5760625" cy="3734650"/>
          </a:xfrm>
          <a:prstGeom prst="rect">
            <a:avLst/>
          </a:prstGeom>
          <a:noFill/>
          <a:ln>
            <a:noFill/>
          </a:ln>
        </p:spPr>
      </p:pic>
      <p:sp>
        <p:nvSpPr>
          <p:cNvPr id="112" name="Google Shape;112;p21"/>
          <p:cNvSpPr txBox="1"/>
          <p:nvPr/>
        </p:nvSpPr>
        <p:spPr>
          <a:xfrm>
            <a:off x="5774525" y="4866550"/>
            <a:ext cx="32922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t>*Figure from </a:t>
            </a:r>
            <a:r>
              <a:rPr i="1" lang="en" sz="800"/>
              <a:t>CMU 5-213: Introduction to Computer Systems</a:t>
            </a:r>
            <a:br>
              <a:rPr i="1" lang="en" sz="800"/>
            </a:br>
            <a:endParaRPr sz="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