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63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5"/>
  </p:normalViewPr>
  <p:slideViewPr>
    <p:cSldViewPr snapToGrid="0">
      <p:cViewPr varScale="1">
        <p:scale>
          <a:sx n="109" d="100"/>
          <a:sy n="109" d="100"/>
        </p:scale>
        <p:origin x="11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075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09f6c4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09f6c4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11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76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9f6c4b4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9f6c4b4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64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9f6c4b4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9f6c4b4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03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9f6c4b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9f6c4b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1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9f6c4b4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9f6c4b4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19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9f6c4b4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9f6c4b4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7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9f6c4b4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9f6c4b4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1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B29A-F318-3F40-AEF6-183D791FF91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C87A-A735-8445-9E33-2D500CB3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B29A-F318-3F40-AEF6-183D791FF91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C87A-A735-8445-9E33-2D500CB30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.uclibc.org/uClibc/tree/libc/misc/internals/__uClibc_main.c#n32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.uclibc.org/uClibc/tree/libc/sysdeps/linux/i386/syscall.S" TargetMode="External"/><Relationship Id="rId3" Type="http://schemas.openxmlformats.org/officeDocument/2006/relationships/hyperlink" Target="https://git.uclibc.org/uClibc/tree/libc/sysdeps/linux/comm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elixir.bootlin.com/linux/v4.20/source/arch/x86/entry/syscalls/syscall_32.tb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3: virtualization and system calls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3281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</a:t>
            </a:r>
            <a:r>
              <a:rPr lang="en" dirty="0" err="1" smtClean="0"/>
              <a:t>Balasubramanian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0641" y="4669165"/>
            <a:ext cx="49888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http://www.ibm.com/developerworks/library/l-system-calls/</a:t>
            </a:r>
          </a:p>
        </p:txBody>
      </p:sp>
      <p:pic>
        <p:nvPicPr>
          <p:cNvPr id="2050" name="Picture 2" descr="Simplified flow of a system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8" y="903403"/>
            <a:ext cx="5558084" cy="351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25689" y="2037230"/>
            <a:ext cx="1459006" cy="18153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3921190" y="2324795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This is an interrupt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Call Control Flow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Call Control Flow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0641" y="4669165"/>
            <a:ext cx="49888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http://www.ibm.com/developerworks/library/l-system-calls/</a:t>
            </a:r>
          </a:p>
        </p:txBody>
      </p:sp>
      <p:pic>
        <p:nvPicPr>
          <p:cNvPr id="2050" name="Picture 2" descr="Simplified flow of a system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8" y="903403"/>
            <a:ext cx="5558084" cy="351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25689" y="2037230"/>
            <a:ext cx="1459006" cy="181535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/>
          <p:cNvSpPr txBox="1"/>
          <p:nvPr/>
        </p:nvSpPr>
        <p:spPr>
          <a:xfrm>
            <a:off x="3009239" y="3290148"/>
            <a:ext cx="349647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This is an interrupt</a:t>
            </a:r>
          </a:p>
          <a:p>
            <a:r>
              <a:rPr lang="en-US" sz="900" dirty="0"/>
              <a:t>The instruction used to invoke the system call sets CPL=0. </a:t>
            </a:r>
          </a:p>
          <a:p>
            <a:r>
              <a:rPr lang="en-US" sz="900" dirty="0"/>
              <a:t>Execution jumps to a specific entry point</a:t>
            </a:r>
          </a:p>
          <a:p>
            <a:r>
              <a:rPr lang="en-US" sz="900" dirty="0"/>
              <a:t> in the kernel of the OS, which can then do further validation. </a:t>
            </a:r>
          </a:p>
          <a:p>
            <a:r>
              <a:rPr lang="en-US" sz="900" dirty="0"/>
              <a:t>The system call return sets CPL=3 before returning to user code.</a:t>
            </a:r>
          </a:p>
        </p:txBody>
      </p:sp>
    </p:spTree>
    <p:extLst>
      <p:ext uri="{BB962C8B-B14F-4D97-AF65-F5344CB8AC3E}">
        <p14:creationId xmlns:p14="http://schemas.microsoft.com/office/powerpoint/2010/main" val="280142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Extending the Kernel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Linux is open source: you can modify a kernel </a:t>
            </a:r>
          </a:p>
          <a:p>
            <a:pPr lvl="1"/>
            <a:r>
              <a:rPr lang="en-US" dirty="0"/>
              <a:t>Adding your own system call prototypes</a:t>
            </a:r>
          </a:p>
          <a:p>
            <a:pPr marL="342900" lvl="1" indent="0">
              <a:buNone/>
            </a:pP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asmlinkage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sys_noargs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 </a:t>
            </a:r>
          </a:p>
          <a:p>
            <a:pPr lvl="1"/>
            <a:r>
              <a:rPr lang="en-US" dirty="0"/>
              <a:t>Adding your own system call definitions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SYSCALL_DEFINE0(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noargs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 … }</a:t>
            </a:r>
          </a:p>
          <a:p>
            <a:pPr lvl="1"/>
            <a:r>
              <a:rPr lang="en-US" dirty="0"/>
              <a:t>Connecting them to the system call dispatch table</a:t>
            </a:r>
          </a:p>
          <a:p>
            <a:pPr lvl="1"/>
            <a:r>
              <a:rPr lang="en-US" dirty="0"/>
              <a:t>Adding the new definition files to the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 smtClean="0"/>
              <a:t>In a future assignment you’ll add your own system call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system calls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 i="1">
                <a:solidFill>
                  <a:schemeClr val="dk1"/>
                </a:solidFill>
              </a:rPr>
              <a:t>strace</a:t>
            </a:r>
            <a:r>
              <a:rPr lang="en" sz="1100">
                <a:solidFill>
                  <a:schemeClr val="dk1"/>
                </a:solidFill>
              </a:rPr>
              <a:t> command lets you see the system calls that are made by a process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type “strace ls” at a terminal to see all the system calls that the ls (which lists files in the current directory) makes. You might see calls like: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execve -- this loads a new program and starts running it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open -- open a file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read -- read from a file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close -- close a file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fstat -- get information about a file</a:t>
            </a:r>
            <a:endParaRPr sz="110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100">
                <a:solidFill>
                  <a:srgbClr val="24292E"/>
                </a:solidFill>
              </a:rPr>
              <a:t>See the examples in the repository</a:t>
            </a:r>
            <a:endParaRPr sz="11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systems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1" y="1200151"/>
            <a:ext cx="2344316" cy="3394472"/>
          </a:xfrm>
        </p:spPr>
        <p:txBody>
          <a:bodyPr/>
          <a:lstStyle/>
          <a:p>
            <a:r>
              <a:rPr lang="en-US" dirty="0" err="1"/>
              <a:t>strace</a:t>
            </a:r>
            <a:r>
              <a:rPr lang="en-US" dirty="0"/>
              <a:t> 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5900" y="1956874"/>
            <a:ext cx="5437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vagrant@cs281spring2017devbox:~$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strace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 ls</a:t>
            </a:r>
          </a:p>
          <a:p>
            <a:r>
              <a:rPr lang="en-US" sz="1200" b="1" dirty="0" err="1">
                <a:highlight>
                  <a:srgbClr val="FFFFFF"/>
                </a:highlight>
                <a:latin typeface="Courier New" panose="02070309020205020404" pitchFamily="49" charset="0"/>
              </a:rPr>
              <a:t>execve</a:t>
            </a:r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("/bin/ls", ["ls"], [/* 58 </a:t>
            </a:r>
            <a:r>
              <a:rPr lang="en-US" sz="1200" b="1" dirty="0" err="1">
                <a:highlight>
                  <a:srgbClr val="FFFFFF"/>
                </a:highlight>
                <a:latin typeface="Courier New" panose="02070309020205020404" pitchFamily="49" charset="0"/>
              </a:rPr>
              <a:t>vars</a:t>
            </a:r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 */]) = 0</a:t>
            </a:r>
          </a:p>
          <a:p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brk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(NULL)                               = 0x1164000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access("/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ld.so.nohwcap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", F_OK)      = -1 ENOENT (No such file or directory)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…..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open("/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ld.so.cache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", O_RDONLY|O_CLOEXEC) = 3</a:t>
            </a:r>
          </a:p>
          <a:p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fstat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(3, {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st_mode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=S_IFREG|0644,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st_size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=70675, ...}) = 0</a:t>
            </a:r>
          </a:p>
          <a:p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</a:rPr>
              <a:t>mmap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(NULL, 70675, PROT_READ, MAP_PRIVATE, 3, 0) = 0x7f21e9c83000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close(3)  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….</a:t>
            </a:r>
          </a:p>
          <a:p>
            <a:r>
              <a:rPr lang="en-US" sz="1200" b="1" dirty="0" err="1">
                <a:highlight>
                  <a:srgbClr val="FFFFFF"/>
                </a:highlight>
                <a:latin typeface="Courier New" panose="02070309020205020404" pitchFamily="49" charset="0"/>
              </a:rPr>
              <a:t>exit_group</a:t>
            </a:r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</a:rPr>
              <a:t>(0)                           = ?</a:t>
            </a:r>
          </a:p>
          <a:p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</a:rPr>
              <a:t>+++ exited with 0 +++                             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7445" y="1267677"/>
            <a:ext cx="3110147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err="1"/>
              <a:t>Execv</a:t>
            </a:r>
            <a:r>
              <a:rPr lang="en-US" sz="1050" dirty="0"/>
              <a:t> call loads in a new program into a process</a:t>
            </a:r>
          </a:p>
          <a:p>
            <a:r>
              <a:rPr lang="en-US" sz="1050" dirty="0"/>
              <a:t>- We will learn more about it in next lecture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8064" y="4733122"/>
            <a:ext cx="2629246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 smtClean="0"/>
              <a:t>The </a:t>
            </a:r>
            <a:r>
              <a:rPr lang="en-US" sz="1050" dirty="0" err="1" smtClean="0"/>
              <a:t>exit_group</a:t>
            </a:r>
            <a:r>
              <a:rPr lang="en-US" sz="1050" dirty="0" smtClean="0"/>
              <a:t> </a:t>
            </a:r>
            <a:r>
              <a:rPr lang="en-US" sz="1050" dirty="0"/>
              <a:t>call terminates a process</a:t>
            </a:r>
          </a:p>
        </p:txBody>
      </p:sp>
    </p:spTree>
    <p:extLst>
      <p:ext uri="{BB962C8B-B14F-4D97-AF65-F5344CB8AC3E}">
        <p14:creationId xmlns:p14="http://schemas.microsoft.com/office/powerpoint/2010/main" val="116928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system – The C Library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 library provides mechanisms for the application program to interact with the kernel.</a:t>
            </a:r>
          </a:p>
          <a:p>
            <a:r>
              <a:rPr lang="en-US" dirty="0" smtClean="0"/>
              <a:t>It also includes the entry point of every process code. </a:t>
            </a:r>
          </a:p>
          <a:p>
            <a:pPr lvl="1"/>
            <a:r>
              <a:rPr lang="en-US" dirty="0">
                <a:hlinkClick r:id="rId2"/>
              </a:rPr>
              <a:t>https://git.uclibc.org/uClibc/tree/libc/misc/internals/__</a:t>
            </a:r>
            <a:r>
              <a:rPr lang="en-US" dirty="0" smtClean="0">
                <a:hlinkClick r:id="rId2"/>
              </a:rPr>
              <a:t>uClibc_main.c#n327</a:t>
            </a:r>
            <a:endParaRPr lang="en-US" dirty="0" smtClean="0"/>
          </a:p>
          <a:p>
            <a:pPr lvl="1"/>
            <a:r>
              <a:rPr lang="en-US" dirty="0" smtClean="0"/>
              <a:t>This function is called by special assembler files linked to every program Ctrl1.s .</a:t>
            </a:r>
          </a:p>
          <a:p>
            <a:pPr lvl="1"/>
            <a:r>
              <a:rPr lang="en-US" dirty="0" smtClean="0"/>
              <a:t>These assembly files </a:t>
            </a:r>
            <a:r>
              <a:rPr lang="en-US" dirty="0"/>
              <a:t>do what is needed before calling main() (like initializing stack, setting </a:t>
            </a:r>
            <a:r>
              <a:rPr lang="en-US" dirty="0" err="1"/>
              <a:t>irqs</a:t>
            </a:r>
            <a:r>
              <a:rPr lang="en-US" dirty="0"/>
              <a:t>, etc.). You should link with one or the other but not both. They are not really libraries but really inline assembly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main function you know is called by the __</a:t>
            </a:r>
            <a:r>
              <a:rPr lang="en-US" dirty="0" err="1" smtClean="0"/>
              <a:t>uClibc_main</a:t>
            </a:r>
            <a:r>
              <a:rPr lang="en-US" dirty="0" smtClean="0"/>
              <a:t> or corresponding main function for any C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1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Elements of the C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52" y="1212880"/>
            <a:ext cx="7842081" cy="38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 in 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git.uclibc.org/uClibc/tree/libc/sysdeps/linux/i386/syscall.S</a:t>
            </a:r>
            <a:r>
              <a:rPr lang="en-US" dirty="0" smtClean="0"/>
              <a:t> -- the assembly function used to invoke system calls.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git.uclibc.org/uClibc/tree/libc/sysdeps/linux/common</a:t>
            </a:r>
            <a:r>
              <a:rPr lang="en-US" dirty="0" smtClean="0"/>
              <a:t> -- all common system calls</a:t>
            </a:r>
          </a:p>
          <a:p>
            <a:endParaRPr lang="en-US" dirty="0"/>
          </a:p>
          <a:p>
            <a:r>
              <a:rPr lang="en-US" dirty="0"/>
              <a:t>For example --https://git.uclibc.org/uClibc/tree/libc/sysdeps/linux/common/write.c</a:t>
            </a:r>
          </a:p>
        </p:txBody>
      </p:sp>
    </p:spTree>
    <p:extLst>
      <p:ext uri="{BB962C8B-B14F-4D97-AF65-F5344CB8AC3E}">
        <p14:creationId xmlns:p14="http://schemas.microsoft.com/office/powerpoint/2010/main" val="390496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System call </a:t>
            </a:r>
            <a:r>
              <a:rPr lang="en-US" smtClean="0"/>
              <a:t>functions from C </a:t>
            </a:r>
            <a:r>
              <a:rPr lang="en-US" dirty="0"/>
              <a:t>library</a:t>
            </a:r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 space programs may call kernel functions</a:t>
            </a:r>
          </a:p>
          <a:p>
            <a:pPr lvl="1"/>
            <a:r>
              <a:rPr lang="en-US" dirty="0"/>
              <a:t>Indirectly via library calls (more portable)</a:t>
            </a:r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returned: %u\n",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lvl="1"/>
            <a:r>
              <a:rPr lang="en-US" dirty="0"/>
              <a:t>Directly via the </a:t>
            </a:r>
            <a:r>
              <a:rPr lang="en-US" dirty="0" err="1"/>
              <a:t>syscall</a:t>
            </a:r>
            <a:r>
              <a:rPr lang="en-US" dirty="0"/>
              <a:t> interface</a:t>
            </a:r>
          </a:p>
          <a:p>
            <a:pPr marL="342900" lvl="1" indent="0">
              <a:buNone/>
            </a:pPr>
            <a:r>
              <a:rPr lang="en-US" sz="1650" dirty="0"/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returned: %u\n",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NR_getuid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/>
              <a:t>Look at the man pages, for files to #include</a:t>
            </a:r>
          </a:p>
          <a:p>
            <a:pPr marL="342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[shell]$ man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[shell]$ man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manifest constants (portability, good style)</a:t>
            </a:r>
          </a:p>
          <a:p>
            <a:pPr marL="3429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NR_getuid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system: definition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Operating systems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Many definitions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program that shares a computer among multiple programs and provides a more useful set of services than the hardware alone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program that makes the hardware do “something useful”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Accomplishes this by “virtualizing” the hardware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OS makes it appear as though every process has the hardware all to itself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Provides services through a </a:t>
            </a:r>
            <a:r>
              <a:rPr lang="en" sz="1100" i="1">
                <a:solidFill>
                  <a:schemeClr val="dk1"/>
                </a:solidFill>
              </a:rPr>
              <a:t>system call</a:t>
            </a:r>
            <a:r>
              <a:rPr lang="en" sz="1100">
                <a:solidFill>
                  <a:schemeClr val="dk1"/>
                </a:solidFill>
              </a:rPr>
              <a:t> interface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core part of the OS is called the </a:t>
            </a:r>
            <a:r>
              <a:rPr lang="en" sz="1100" i="1">
                <a:solidFill>
                  <a:schemeClr val="dk1"/>
                </a:solidFill>
              </a:rPr>
              <a:t>OS kernel</a:t>
            </a:r>
            <a:r>
              <a:rPr lang="en" sz="1100">
                <a:solidFill>
                  <a:schemeClr val="dk1"/>
                </a:solidFill>
              </a:rPr>
              <a:t>, or just </a:t>
            </a:r>
            <a:r>
              <a:rPr lang="en" sz="1100" i="1">
                <a:solidFill>
                  <a:schemeClr val="dk1"/>
                </a:solidFill>
              </a:rPr>
              <a:t>kernel</a:t>
            </a:r>
            <a:endParaRPr sz="1100" i="1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Layers: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Hardware: CPU, memory, disks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OS kernel: provides many services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Libraries: provide access to the above services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Applications: gcc (compiler), bash (shell), vi (editor), etc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Key point: the operating system is itself a program!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But unlike other programs, it should have full access to all resources! How can we accomplish this?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process is a running instance of a program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It’s the primary unit of isolation/abstraction provided by the OS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Serves several purposes: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Prevents a process X from wrecking or spying on a process Y.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Prevents a process from wrecking the operating system itself.</a:t>
            </a:r>
            <a:endParaRPr sz="110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process is the abstraction that gives the illusion to a program that it has the machine to itself.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Each process thinks it has the whole CPU.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Each process thinks if has all memory to itself.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The system call API is the interface that makes OS services available to user-level programs.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What are examples of these services?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Create a process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Wait for a process to terminate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Request memory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Tell me what my unique process identifier is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Read/write from/to a file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Send data over the network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 process requests these service from the OS by making a </a:t>
            </a:r>
            <a:r>
              <a:rPr lang="en" sz="1100" i="1" dirty="0">
                <a:solidFill>
                  <a:schemeClr val="dk1"/>
                </a:solidFill>
              </a:rPr>
              <a:t>system call</a:t>
            </a:r>
            <a:endParaRPr sz="1100" i="1" dirty="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Why does the OS provide these services?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User-level processes cannot be trusted to be non-malicious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Example: </a:t>
            </a:r>
            <a:r>
              <a:rPr lang="en-US" sz="1100" smtClean="0">
                <a:solidFill>
                  <a:schemeClr val="dk1"/>
                </a:solidFill>
              </a:rPr>
              <a:t>o</a:t>
            </a:r>
            <a:r>
              <a:rPr lang="en" sz="1100" smtClean="0">
                <a:solidFill>
                  <a:schemeClr val="dk1"/>
                </a:solidFill>
              </a:rPr>
              <a:t>ne </a:t>
            </a:r>
            <a:r>
              <a:rPr lang="en" sz="1100">
                <a:solidFill>
                  <a:schemeClr val="dk1"/>
                </a:solidFill>
              </a:rPr>
              <a:t>malicious process could erase your entire hard drive!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Kernel mode vs user </a:t>
            </a:r>
            <a:r>
              <a:rPr lang="en" dirty="0" smtClean="0"/>
              <a:t>mode (Review abo</a:t>
            </a:r>
            <a:r>
              <a:rPr lang="en-US" dirty="0" err="1" smtClean="0"/>
              <a:t>ut</a:t>
            </a:r>
            <a:r>
              <a:rPr lang="en" dirty="0" smtClean="0"/>
              <a:t> Rings)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Recall: the kernel needs full access to all hardware and CPU instructions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User-level processes (like Chrome or Firefox) should not be allowed full access to all hardware nor should they be able to execute call CPU instructions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 should we enforce this? With hardware support! 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flag in a CPU register determines whether privileged instructions are allowed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On the x86 it’s called the CPL (current privilege level)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 bottom two bits of the cs register.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CPL = 0 means kernel mode: privileged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CPL = 3 means user mode: no privilege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CPL enforces isolation in several ways: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It guards access to the CS register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It checks every memory read/write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I/O port access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Control register access (like the EFLAGS register)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summary: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The CPL, represented by the bottom two bits of the cs register, determine whether instructions can access privileged hardware.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Only the kernel should be allowed to operate in the privileged mode.</a:t>
            </a:r>
            <a:endParaRPr sz="1100">
              <a:solidFill>
                <a:srgbClr val="24292E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a system call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how and when should the CPL change?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 the x86 it happens when a system call is invoked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The instruction used to invoke the system call sets CPL=0.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Execution jumps to a specific entry point in the kernel of the OS, which can then do further validation.</a:t>
            </a:r>
            <a:endParaRPr sz="1100">
              <a:solidFill>
                <a:srgbClr val="24292E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○"/>
            </a:pPr>
            <a:r>
              <a:rPr lang="en" sz="1100">
                <a:solidFill>
                  <a:srgbClr val="24292E"/>
                </a:solidFill>
              </a:rPr>
              <a:t>The system call return sets CPL=3 before returning to user code.</a:t>
            </a:r>
            <a:endParaRPr sz="1100">
              <a:solidFill>
                <a:srgbClr val="24292E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system call implementation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8126" y="790648"/>
            <a:ext cx="8784174" cy="424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The program invokes a wrapper function in the C library. The reason for this is that the wrapper function sets up the system call arguments as expected by the OS. If you've ever noticed files like "libc.so", that's the C library. 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The wrapper function puts any arguments to the system call in the registers expected by the kernel.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All system calls enter the kernel the same way, so the kernel must be able to identify them. The wrapper function in the C library copies the system call number into the %eax register of the CPU.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The wrapper function executes a </a:t>
            </a:r>
            <a:r>
              <a:rPr lang="en" sz="1200" i="1" dirty="0">
                <a:solidFill>
                  <a:srgbClr val="24292E"/>
                </a:solidFill>
              </a:rPr>
              <a:t>trap</a:t>
            </a:r>
            <a:r>
              <a:rPr lang="en" sz="1200" dirty="0">
                <a:solidFill>
                  <a:srgbClr val="24292E"/>
                </a:solidFill>
              </a:rPr>
              <a:t> machine instruction. This is </a:t>
            </a:r>
            <a:r>
              <a:rPr lang="en" sz="1200" i="1" dirty="0">
                <a:solidFill>
                  <a:srgbClr val="24292E"/>
                </a:solidFill>
              </a:rPr>
              <a:t>int 0x80</a:t>
            </a:r>
            <a:r>
              <a:rPr lang="en" sz="1200" dirty="0">
                <a:solidFill>
                  <a:srgbClr val="24292E"/>
                </a:solidFill>
              </a:rPr>
              <a:t>. This causes the processor to switch from user mode to kernel mode (that is, it sets CPL=0) and executes the code pointed to by location </a:t>
            </a:r>
            <a:r>
              <a:rPr lang="en" sz="1200" i="1" dirty="0">
                <a:solidFill>
                  <a:srgbClr val="24292E"/>
                </a:solidFill>
              </a:rPr>
              <a:t>0x80</a:t>
            </a:r>
            <a:r>
              <a:rPr lang="en" sz="1200" dirty="0">
                <a:solidFill>
                  <a:srgbClr val="24292E"/>
                </a:solidFill>
              </a:rPr>
              <a:t> of the system's trap vector.</a:t>
            </a:r>
            <a:endParaRPr sz="1200" dirty="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The kernel invokes its </a:t>
            </a:r>
            <a:r>
              <a:rPr lang="en" sz="1200" i="1" dirty="0">
                <a:solidFill>
                  <a:srgbClr val="24292E"/>
                </a:solidFill>
              </a:rPr>
              <a:t>system_call</a:t>
            </a:r>
            <a:r>
              <a:rPr lang="en" sz="1200" dirty="0">
                <a:solidFill>
                  <a:srgbClr val="24292E"/>
                </a:solidFill>
              </a:rPr>
              <a:t> routine to handle the trap to location </a:t>
            </a:r>
            <a:r>
              <a:rPr lang="en" sz="1200" i="1" dirty="0">
                <a:solidFill>
                  <a:srgbClr val="24292E"/>
                </a:solidFill>
              </a:rPr>
              <a:t>0x80</a:t>
            </a:r>
            <a:r>
              <a:rPr lang="en" sz="1200" dirty="0">
                <a:solidFill>
                  <a:srgbClr val="24292E"/>
                </a:solidFill>
              </a:rPr>
              <a:t>. This is where the meat of the system call logic happens: the kernel does some bookkeeping, checks the validity of the arguments, invokes the service routine, and finally the service routine returns a result status to the </a:t>
            </a:r>
            <a:r>
              <a:rPr lang="en" sz="1200" i="1" dirty="0">
                <a:solidFill>
                  <a:srgbClr val="24292E"/>
                </a:solidFill>
              </a:rPr>
              <a:t>system_call</a:t>
            </a:r>
            <a:r>
              <a:rPr lang="en" sz="1200" dirty="0">
                <a:solidFill>
                  <a:srgbClr val="24292E"/>
                </a:solidFill>
              </a:rPr>
              <a:t> </a:t>
            </a:r>
            <a:r>
              <a:rPr lang="en" sz="1200" dirty="0" smtClean="0">
                <a:solidFill>
                  <a:srgbClr val="24292E"/>
                </a:solidFill>
              </a:rPr>
              <a:t>routine.</a:t>
            </a:r>
          </a:p>
          <a:p>
            <a:pPr lvl="1" indent="-298450">
              <a:spcBef>
                <a:spcPts val="0"/>
              </a:spcBef>
              <a:buClr>
                <a:srgbClr val="24292E"/>
              </a:buClr>
              <a:buSzPts val="1100"/>
              <a:buChar char="●"/>
            </a:pPr>
            <a:r>
              <a:rPr lang="en-US" sz="800" dirty="0" smtClean="0">
                <a:solidFill>
                  <a:srgbClr val="24292E"/>
                </a:solidFill>
              </a:rPr>
              <a:t>Kernel </a:t>
            </a:r>
            <a:r>
              <a:rPr lang="en-US" sz="800" dirty="0">
                <a:solidFill>
                  <a:srgbClr val="24292E"/>
                </a:solidFill>
              </a:rPr>
              <a:t>looks up </a:t>
            </a:r>
            <a:r>
              <a:rPr lang="en-US" sz="800" dirty="0" err="1">
                <a:solidFill>
                  <a:srgbClr val="24292E"/>
                </a:solidFill>
              </a:rPr>
              <a:t>syscall</a:t>
            </a:r>
            <a:r>
              <a:rPr lang="en-US" sz="800" dirty="0">
                <a:solidFill>
                  <a:srgbClr val="24292E"/>
                </a:solidFill>
              </a:rPr>
              <a:t> number in the interrupt vector (we will show that table in next slide)</a:t>
            </a:r>
            <a:endParaRPr sz="800" dirty="0">
              <a:solidFill>
                <a:srgbClr val="24292E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</a:rPr>
              <a:t>The wrapper function checks if the service returned an error, and if so, sets a global variable named </a:t>
            </a:r>
            <a:r>
              <a:rPr lang="en" sz="1200" i="1" dirty="0">
                <a:solidFill>
                  <a:srgbClr val="24292E"/>
                </a:solidFill>
              </a:rPr>
              <a:t>errno</a:t>
            </a:r>
            <a:r>
              <a:rPr lang="en" sz="1200" dirty="0">
                <a:solidFill>
                  <a:srgbClr val="24292E"/>
                </a:solidFill>
              </a:rPr>
              <a:t> with this error value. The wrapper function then returns to the caller and provides an integer return value to indicate success or failure.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78" y="-70615"/>
            <a:ext cx="8520600" cy="572700"/>
          </a:xfrm>
        </p:spPr>
        <p:txBody>
          <a:bodyPr/>
          <a:lstStyle/>
          <a:p>
            <a:r>
              <a:rPr lang="en-US" dirty="0" smtClean="0"/>
              <a:t>System call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25220"/>
            <a:ext cx="7855278" cy="4216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6387" y="502085"/>
            <a:ext cx="3387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3"/>
              </a:rPr>
              <a:t>syscall</a:t>
            </a:r>
            <a:r>
              <a:rPr lang="en-US" dirty="0">
                <a:hlinkClick r:id="rId3"/>
              </a:rPr>
              <a:t> interface </a:t>
            </a:r>
            <a:r>
              <a:rPr lang="en-US" dirty="0"/>
              <a:t>relies on an integer</a:t>
            </a:r>
          </a:p>
        </p:txBody>
      </p:sp>
    </p:spTree>
    <p:extLst>
      <p:ext uri="{BB962C8B-B14F-4D97-AF65-F5344CB8AC3E}">
        <p14:creationId xmlns:p14="http://schemas.microsoft.com/office/powerpoint/2010/main" val="256837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Call Control Flow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0641" y="4669165"/>
            <a:ext cx="49888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http://www.ibm.com/developerworks/library/l-system-calls/</a:t>
            </a:r>
          </a:p>
        </p:txBody>
      </p:sp>
      <p:pic>
        <p:nvPicPr>
          <p:cNvPr id="2050" name="Picture 2" descr="Simplified flow of a system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8" y="903403"/>
            <a:ext cx="5558084" cy="351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46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1483</Words>
  <Application>Microsoft Macintosh PowerPoint</Application>
  <PresentationFormat>On-screen Show (16:9)</PresentationFormat>
  <Paragraphs>148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Courier New</vt:lpstr>
      <vt:lpstr>Arial</vt:lpstr>
      <vt:lpstr>Simple Light</vt:lpstr>
      <vt:lpstr>Lecture 3: virtualization and system calls</vt:lpstr>
      <vt:lpstr>Operating system: definition</vt:lpstr>
      <vt:lpstr>Processes</vt:lpstr>
      <vt:lpstr>System calls</vt:lpstr>
      <vt:lpstr>Kernel mode vs user mode (Review about Rings)</vt:lpstr>
      <vt:lpstr>Invoking a system call</vt:lpstr>
      <vt:lpstr>Details of system call implementation</vt:lpstr>
      <vt:lpstr>System call numbers</vt:lpstr>
      <vt:lpstr>System Call Control Flow example</vt:lpstr>
      <vt:lpstr>System Call Control Flow example</vt:lpstr>
      <vt:lpstr>System Call Control Flow example</vt:lpstr>
      <vt:lpstr>Extending the Kernel in C</vt:lpstr>
      <vt:lpstr>Tracing system calls</vt:lpstr>
      <vt:lpstr>Tracing systems calls</vt:lpstr>
      <vt:lpstr>Accessing the system – The C Library</vt:lpstr>
      <vt:lpstr>C library</vt:lpstr>
      <vt:lpstr>Other Elements of the C library</vt:lpstr>
      <vt:lpstr>System calls in C library</vt:lpstr>
      <vt:lpstr>Using the System call functions from C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virtualization and system calls</dc:title>
  <cp:lastModifiedBy>Daniel</cp:lastModifiedBy>
  <cp:revision>5</cp:revision>
  <dcterms:modified xsi:type="dcterms:W3CDTF">2019-08-29T17:53:11Z</dcterms:modified>
</cp:coreProperties>
</file>