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3fdfcd5e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fdfcd5e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3f6cd1b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f6cd1b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3fdfcd5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fdfcd5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3f6cd1b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f6cd1b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a721f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a721f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f6cd1b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f6cd1b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3f6cd1b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f6cd1b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3fdfcd5e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fdfcd5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3f6cd1b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f6cd1b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2: background and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3281</a:t>
            </a:r>
            <a:endParaRPr/>
          </a:p>
          <a:p>
            <a:pPr indent="0" lvl="0" marL="0" rtl="0" algn="ctr">
              <a:spcBef>
                <a:spcPts val="0"/>
              </a:spcBef>
              <a:spcAft>
                <a:spcPts val="0"/>
              </a:spcAft>
              <a:buNone/>
            </a:pPr>
            <a:r>
              <a:rPr lang="en"/>
              <a:t>Daniel Balasubramanian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source code to running program (5)</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Running hello world</a:t>
            </a:r>
            <a:endParaRPr/>
          </a:p>
          <a:p>
            <a:pPr indent="-317500" lvl="1" marL="914400" marR="0" rtl="0" algn="l">
              <a:lnSpc>
                <a:spcPct val="115000"/>
              </a:lnSpc>
              <a:spcBef>
                <a:spcPts val="0"/>
              </a:spcBef>
              <a:spcAft>
                <a:spcPts val="0"/>
              </a:spcAft>
              <a:buClr>
                <a:schemeClr val="dk2"/>
              </a:buClr>
              <a:buSzPts val="1400"/>
              <a:buFont typeface="Arial"/>
              <a:buChar char="○"/>
            </a:pPr>
            <a:r>
              <a:rPr lang="en"/>
              <a:t>These instructions copy the data bytes “hello, world\n” from main memory to a register. From there they go to the display device where they are displayed on the screen.</a:t>
            </a:r>
            <a:endParaRPr/>
          </a:p>
        </p:txBody>
      </p:sp>
      <p:pic>
        <p:nvPicPr>
          <p:cNvPr id="115" name="Google Shape;115;p22"/>
          <p:cNvPicPr preferRelativeResize="0"/>
          <p:nvPr/>
        </p:nvPicPr>
        <p:blipFill>
          <a:blip r:embed="rId3">
            <a:alphaModFix/>
          </a:blip>
          <a:stretch>
            <a:fillRect/>
          </a:stretch>
        </p:blipFill>
        <p:spPr>
          <a:xfrm>
            <a:off x="2029550" y="2158451"/>
            <a:ext cx="4726749" cy="229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Today we’ll review background concepts everyone should know</a:t>
            </a:r>
            <a:endParaRPr/>
          </a:p>
          <a:p>
            <a:pPr indent="-317500" lvl="1" marL="914400" rtl="0" algn="l">
              <a:spcBef>
                <a:spcPts val="0"/>
              </a:spcBef>
              <a:spcAft>
                <a:spcPts val="0"/>
              </a:spcAft>
              <a:buSzPts val="1400"/>
              <a:buChar char="○"/>
            </a:pPr>
            <a:r>
              <a:rPr lang="en"/>
              <a:t>Compiling, linking, assembly, the shell, CMake, make, running a program</a:t>
            </a:r>
            <a:endParaRPr/>
          </a:p>
          <a:p>
            <a:pPr indent="-342900" lvl="0" marL="457200" rtl="0" algn="l">
              <a:spcBef>
                <a:spcPts val="0"/>
              </a:spcBef>
              <a:spcAft>
                <a:spcPts val="0"/>
              </a:spcAft>
              <a:buSzPts val="1800"/>
              <a:buChar char="●"/>
            </a:pPr>
            <a:r>
              <a:rPr lang="en"/>
              <a:t>We’ll also discuss how we go from source code to a running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 from the video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takeaways from the Linus Torvalds interview (https://www.youtube.com/watch?v=actgZVvs_Jk)</a:t>
            </a:r>
            <a:endParaRPr/>
          </a:p>
          <a:p>
            <a:pPr indent="-317500" lvl="1" marL="914400" rtl="0" algn="l">
              <a:spcBef>
                <a:spcPts val="0"/>
              </a:spcBef>
              <a:spcAft>
                <a:spcPts val="0"/>
              </a:spcAft>
              <a:buSzPts val="1400"/>
              <a:buChar char="○"/>
            </a:pPr>
            <a:r>
              <a:rPr lang="en"/>
              <a:t>Creating a program because you like programming</a:t>
            </a:r>
            <a:endParaRPr/>
          </a:p>
          <a:p>
            <a:pPr indent="-317500" lvl="1" marL="914400" rtl="0" algn="l">
              <a:spcBef>
                <a:spcPts val="0"/>
              </a:spcBef>
              <a:spcAft>
                <a:spcPts val="0"/>
              </a:spcAft>
              <a:buSzPts val="1400"/>
              <a:buChar char="○"/>
            </a:pPr>
            <a:r>
              <a:rPr lang="en"/>
              <a:t>Software is very difficult to write</a:t>
            </a:r>
            <a:endParaRPr/>
          </a:p>
          <a:p>
            <a:pPr indent="-317500" lvl="1" marL="914400" rtl="0" algn="l">
              <a:spcBef>
                <a:spcPts val="0"/>
              </a:spcBef>
              <a:spcAft>
                <a:spcPts val="0"/>
              </a:spcAft>
              <a:buSzPts val="1400"/>
              <a:buChar char="○"/>
            </a:pPr>
            <a:r>
              <a:rPr lang="en"/>
              <a:t>Working on interesting things</a:t>
            </a:r>
            <a:endParaRPr/>
          </a:p>
          <a:p>
            <a:pPr indent="-317500" lvl="1" marL="914400" rtl="0" algn="l">
              <a:spcBef>
                <a:spcPts val="0"/>
              </a:spcBef>
              <a:spcAft>
                <a:spcPts val="0"/>
              </a:spcAft>
              <a:buSzPts val="1400"/>
              <a:buChar char="○"/>
            </a:pPr>
            <a:r>
              <a:rPr lang="en"/>
              <a:t>Linux evolved in ways he didn’t expect</a:t>
            </a:r>
            <a:endParaRPr/>
          </a:p>
          <a:p>
            <a:pPr indent="-317500" lvl="1" marL="914400" rtl="0" algn="l">
              <a:spcBef>
                <a:spcPts val="0"/>
              </a:spcBef>
              <a:spcAft>
                <a:spcPts val="0"/>
              </a:spcAft>
              <a:buSzPts val="1400"/>
              <a:buChar char="○"/>
            </a:pPr>
            <a:r>
              <a:rPr lang="en"/>
              <a:t>Thought it would dominate the desktop (was this right or wrong?)</a:t>
            </a:r>
            <a:endParaRPr/>
          </a:p>
          <a:p>
            <a:pPr indent="-317500" lvl="1" marL="914400" rtl="0" algn="l">
              <a:spcBef>
                <a:spcPts val="0"/>
              </a:spcBef>
              <a:spcAft>
                <a:spcPts val="0"/>
              </a:spcAft>
              <a:buSzPts val="1400"/>
              <a:buChar char="○"/>
            </a:pPr>
            <a:r>
              <a:rPr lang="en"/>
              <a:t>Did he see the mobile market coming?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Terminal: a program that “mimics” an old physical terminal. Runs a shell.</a:t>
            </a:r>
            <a:endParaRPr/>
          </a:p>
          <a:p>
            <a:pPr indent="-317500" lvl="1" marL="914400" rtl="0" algn="l">
              <a:spcBef>
                <a:spcPts val="0"/>
              </a:spcBef>
              <a:spcAft>
                <a:spcPts val="0"/>
              </a:spcAft>
              <a:buSzPts val="1400"/>
              <a:buChar char="○"/>
            </a:pPr>
            <a:r>
              <a:rPr lang="en"/>
              <a:t>Terminal emulators come with Mac and Linux</a:t>
            </a:r>
            <a:endParaRPr/>
          </a:p>
          <a:p>
            <a:pPr indent="-342900" lvl="0" marL="457200" rtl="0" algn="l">
              <a:spcBef>
                <a:spcPts val="0"/>
              </a:spcBef>
              <a:spcAft>
                <a:spcPts val="0"/>
              </a:spcAft>
              <a:buSzPts val="1800"/>
              <a:buChar char="●"/>
            </a:pPr>
            <a:r>
              <a:rPr lang="en"/>
              <a:t>Shell: a command line interpreter. You type commands, it interprets them. Repeat.</a:t>
            </a:r>
            <a:endParaRPr/>
          </a:p>
          <a:p>
            <a:pPr indent="-317500" lvl="1" marL="914400" rtl="0" algn="l">
              <a:spcBef>
                <a:spcPts val="0"/>
              </a:spcBef>
              <a:spcAft>
                <a:spcPts val="0"/>
              </a:spcAft>
              <a:buSzPts val="1400"/>
              <a:buChar char="○"/>
            </a:pPr>
            <a:r>
              <a:rPr lang="en"/>
              <a:t>Most terminals use “bash” as the default shell. Others are zsh, ksh, csh.</a:t>
            </a:r>
            <a:endParaRPr/>
          </a:p>
          <a:p>
            <a:pPr indent="-342900" lvl="0" marL="457200" rtl="0" algn="l">
              <a:spcBef>
                <a:spcPts val="0"/>
              </a:spcBef>
              <a:spcAft>
                <a:spcPts val="0"/>
              </a:spcAft>
              <a:buSzPts val="1800"/>
              <a:buChar char="●"/>
            </a:pPr>
            <a:r>
              <a:rPr lang="en"/>
              <a:t>Make: a program that builds programs for you</a:t>
            </a:r>
            <a:endParaRPr/>
          </a:p>
          <a:p>
            <a:pPr indent="-317500" lvl="1" marL="914400" rtl="0" algn="l">
              <a:spcBef>
                <a:spcPts val="0"/>
              </a:spcBef>
              <a:spcAft>
                <a:spcPts val="0"/>
              </a:spcAft>
              <a:buSzPts val="1400"/>
              <a:buChar char="○"/>
            </a:pPr>
            <a:r>
              <a:rPr lang="en"/>
              <a:t>You specify dependencies, and make figures out when/how to build it</a:t>
            </a:r>
            <a:endParaRPr/>
          </a:p>
          <a:p>
            <a:pPr indent="-342900" lvl="0" marL="457200" rtl="0" algn="l">
              <a:spcBef>
                <a:spcPts val="0"/>
              </a:spcBef>
              <a:spcAft>
                <a:spcPts val="0"/>
              </a:spcAft>
              <a:buSzPts val="1800"/>
              <a:buChar char="●"/>
            </a:pPr>
            <a:r>
              <a:rPr lang="en"/>
              <a:t>CMake: a program that generates build dependencies</a:t>
            </a:r>
            <a:endParaRPr/>
          </a:p>
          <a:p>
            <a:pPr indent="-317500" lvl="1" marL="914400" rtl="0" algn="l">
              <a:spcBef>
                <a:spcPts val="0"/>
              </a:spcBef>
              <a:spcAft>
                <a:spcPts val="0"/>
              </a:spcAft>
              <a:buSzPts val="1400"/>
              <a:buChar char="○"/>
            </a:pPr>
            <a:r>
              <a:rPr lang="en"/>
              <a:t>CMake can generate Makefiles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in assembly: Hello, world</a:t>
            </a:r>
            <a:endParaRPr/>
          </a:p>
        </p:txBody>
      </p:sp>
      <p:sp>
        <p:nvSpPr>
          <p:cNvPr id="79" name="Google Shape;79;p17"/>
          <p:cNvSpPr txBox="1"/>
          <p:nvPr/>
        </p:nvSpPr>
        <p:spPr>
          <a:xfrm>
            <a:off x="4354625" y="3524650"/>
            <a:ext cx="4049700" cy="12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a:p>
            <a:pPr indent="-317500" lvl="0" marL="457200" rtl="0" algn="l">
              <a:spcBef>
                <a:spcPts val="0"/>
              </a:spcBef>
              <a:spcAft>
                <a:spcPts val="0"/>
              </a:spcAft>
              <a:buSzPts val="1400"/>
              <a:buAutoNum type="arabicPeriod"/>
            </a:pPr>
            <a:r>
              <a:rPr lang="en"/>
              <a:t>n</a:t>
            </a:r>
            <a:r>
              <a:rPr lang="en"/>
              <a:t>asm: “assembles” a program</a:t>
            </a:r>
            <a:endParaRPr/>
          </a:p>
          <a:p>
            <a:pPr indent="-317500" lvl="0" marL="457200" rtl="0" algn="l">
              <a:spcBef>
                <a:spcPts val="0"/>
              </a:spcBef>
              <a:spcAft>
                <a:spcPts val="0"/>
              </a:spcAft>
              <a:buSzPts val="1400"/>
              <a:buAutoNum type="arabicPeriod"/>
            </a:pPr>
            <a:r>
              <a:rPr lang="en"/>
              <a:t>l</a:t>
            </a:r>
            <a:r>
              <a:rPr lang="en"/>
              <a:t>d: “links” a program</a:t>
            </a:r>
            <a:endParaRPr/>
          </a:p>
          <a:p>
            <a:pPr indent="-317500" lvl="0" marL="457200" rtl="0" algn="l">
              <a:spcBef>
                <a:spcPts val="0"/>
              </a:spcBef>
              <a:spcAft>
                <a:spcPts val="0"/>
              </a:spcAft>
              <a:buSzPts val="1400"/>
              <a:buAutoNum type="arabicPeriod"/>
            </a:pPr>
            <a:r>
              <a:rPr lang="en"/>
              <a:t>nm: lists the symbols in an object file</a:t>
            </a:r>
            <a:endParaRPr/>
          </a:p>
          <a:p>
            <a:pPr indent="-317500" lvl="0" marL="457200" rtl="0" algn="l">
              <a:spcBef>
                <a:spcPts val="0"/>
              </a:spcBef>
              <a:spcAft>
                <a:spcPts val="0"/>
              </a:spcAft>
              <a:buSzPts val="1400"/>
              <a:buAutoNum type="arabicPeriod"/>
            </a:pPr>
            <a:r>
              <a:rPr lang="en"/>
              <a:t>o</a:t>
            </a:r>
            <a:r>
              <a:rPr lang="en"/>
              <a:t>bjdump: display information in object file</a:t>
            </a:r>
            <a:endParaRPr/>
          </a:p>
        </p:txBody>
      </p:sp>
      <p:pic>
        <p:nvPicPr>
          <p:cNvPr id="80" name="Google Shape;80;p17"/>
          <p:cNvPicPr preferRelativeResize="0"/>
          <p:nvPr/>
        </p:nvPicPr>
        <p:blipFill>
          <a:blip r:embed="rId3">
            <a:alphaModFix/>
          </a:blip>
          <a:stretch>
            <a:fillRect/>
          </a:stretch>
        </p:blipFill>
        <p:spPr>
          <a:xfrm>
            <a:off x="152400" y="1170125"/>
            <a:ext cx="4049826" cy="2859673"/>
          </a:xfrm>
          <a:prstGeom prst="rect">
            <a:avLst/>
          </a:prstGeom>
          <a:noFill/>
          <a:ln>
            <a:noFill/>
          </a:ln>
        </p:spPr>
      </p:pic>
      <p:pic>
        <p:nvPicPr>
          <p:cNvPr id="81" name="Google Shape;81;p17"/>
          <p:cNvPicPr preferRelativeResize="0"/>
          <p:nvPr/>
        </p:nvPicPr>
        <p:blipFill>
          <a:blip r:embed="rId4">
            <a:alphaModFix/>
          </a:blip>
          <a:stretch>
            <a:fillRect/>
          </a:stretch>
        </p:blipFill>
        <p:spPr>
          <a:xfrm>
            <a:off x="4354625" y="1170125"/>
            <a:ext cx="3590264" cy="220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source code to running program (1)</a:t>
            </a:r>
            <a:endParaRPr/>
          </a:p>
        </p:txBody>
      </p:sp>
      <p:sp>
        <p:nvSpPr>
          <p:cNvPr id="87" name="Google Shape;87;p18"/>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go from text to a running program?</a:t>
            </a:r>
            <a:endParaRPr/>
          </a:p>
          <a:p>
            <a:pPr indent="-342900" lvl="0" marL="457200" rtl="0" algn="l">
              <a:spcBef>
                <a:spcPts val="0"/>
              </a:spcBef>
              <a:spcAft>
                <a:spcPts val="0"/>
              </a:spcAft>
              <a:buSzPts val="1800"/>
              <a:buChar char="●"/>
            </a:pPr>
            <a:r>
              <a:rPr lang="en"/>
              <a:t>We begin with a source file saved in a text file</a:t>
            </a:r>
            <a:endParaRPr/>
          </a:p>
          <a:p>
            <a:pPr indent="-317500" lvl="1" marL="914400" rtl="0" algn="l">
              <a:spcBef>
                <a:spcPts val="0"/>
              </a:spcBef>
              <a:spcAft>
                <a:spcPts val="0"/>
              </a:spcAft>
              <a:buSzPts val="1400"/>
              <a:buChar char="○"/>
            </a:pPr>
            <a:r>
              <a:rPr lang="en"/>
              <a:t>This is a sequence of bits organized into 8-bit chunks called bytes. Each byte represents a character.</a:t>
            </a:r>
            <a:endParaRPr/>
          </a:p>
          <a:p>
            <a:pPr indent="-317500" lvl="1" marL="914400" rtl="0" algn="l">
              <a:spcBef>
                <a:spcPts val="0"/>
              </a:spcBef>
              <a:spcAft>
                <a:spcPts val="0"/>
              </a:spcAft>
              <a:buSzPts val="1400"/>
              <a:buChar char="○"/>
            </a:pPr>
            <a:r>
              <a:rPr lang="en"/>
              <a:t>ASCII: unique byte sized integer value for each character. Source file stored as sequence of bytes. Files that consist exclusively of ASCII chars is a text file; binary file otherwise.</a:t>
            </a:r>
            <a:endParaRPr/>
          </a:p>
          <a:p>
            <a:pPr indent="-317500" lvl="1" marL="914400" rtl="0" algn="l">
              <a:spcBef>
                <a:spcPts val="0"/>
              </a:spcBef>
              <a:spcAft>
                <a:spcPts val="0"/>
              </a:spcAft>
              <a:buSzPts val="1400"/>
              <a:buChar char="○"/>
            </a:pPr>
            <a:r>
              <a:rPr lang="en"/>
              <a:t>-Everything is bits: the distinguishing difference is the context in which we view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source code to running program (2)</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it can run, must be translated into a sequence of machine-language instructions. </a:t>
            </a:r>
            <a:endParaRPr/>
          </a:p>
          <a:p>
            <a:pPr indent="-317500" lvl="1" marL="914400" rtl="0" algn="l">
              <a:spcBef>
                <a:spcPts val="0"/>
              </a:spcBef>
              <a:spcAft>
                <a:spcPts val="0"/>
              </a:spcAft>
              <a:buSzPts val="1400"/>
              <a:buChar char="○"/>
            </a:pPr>
            <a:r>
              <a:rPr lang="en"/>
              <a:t>These are packaged into a form called an executable object program and stored as a binary disk file. Also called executable object files.</a:t>
            </a:r>
            <a:endParaRPr/>
          </a:p>
          <a:p>
            <a:pPr indent="-342900" lvl="0" marL="457200" rtl="0" algn="l">
              <a:spcBef>
                <a:spcPts val="0"/>
              </a:spcBef>
              <a:spcAft>
                <a:spcPts val="0"/>
              </a:spcAft>
              <a:buSzPts val="1800"/>
              <a:buChar char="●"/>
            </a:pPr>
            <a:r>
              <a:rPr lang="en"/>
              <a:t>Translation on Unix is done by a compiler driver.</a:t>
            </a:r>
            <a:endParaRPr/>
          </a:p>
          <a:p>
            <a:pPr indent="-342900" lvl="0" marL="457200" rtl="0" algn="l">
              <a:spcBef>
                <a:spcPts val="0"/>
              </a:spcBef>
              <a:spcAft>
                <a:spcPts val="0"/>
              </a:spcAft>
              <a:buSzPts val="1800"/>
              <a:buChar char="●"/>
            </a:pPr>
            <a:r>
              <a:rPr lang="en"/>
              <a:t>Do this individually with:</a:t>
            </a:r>
            <a:endParaRPr/>
          </a:p>
          <a:p>
            <a:pPr indent="-317500" lvl="1" marL="914400" rtl="0" algn="l">
              <a:spcBef>
                <a:spcPts val="0"/>
              </a:spcBef>
              <a:spcAft>
                <a:spcPts val="0"/>
              </a:spcAft>
              <a:buSzPts val="1400"/>
              <a:buChar char="○"/>
            </a:pPr>
            <a:r>
              <a:rPr lang="en"/>
              <a:t>g</a:t>
            </a:r>
            <a:r>
              <a:rPr lang="en"/>
              <a:t>cc -E hello.c -o hello.i // produces a modified source program</a:t>
            </a:r>
            <a:endParaRPr/>
          </a:p>
          <a:p>
            <a:pPr indent="-317500" lvl="1" marL="914400" rtl="0" algn="l">
              <a:spcBef>
                <a:spcPts val="0"/>
              </a:spcBef>
              <a:spcAft>
                <a:spcPts val="0"/>
              </a:spcAft>
              <a:buSzPts val="1400"/>
              <a:buChar char="○"/>
            </a:pPr>
            <a:r>
              <a:rPr lang="en"/>
              <a:t>gcc -S hello.i // produces an assembly language program</a:t>
            </a:r>
            <a:endParaRPr/>
          </a:p>
          <a:p>
            <a:pPr indent="-317500" lvl="1" marL="914400" rtl="0" algn="l">
              <a:spcBef>
                <a:spcPts val="0"/>
              </a:spcBef>
              <a:spcAft>
                <a:spcPts val="0"/>
              </a:spcAft>
              <a:buSzPts val="1400"/>
              <a:buChar char="○"/>
            </a:pPr>
            <a:r>
              <a:rPr lang="en"/>
              <a:t>g</a:t>
            </a:r>
            <a:r>
              <a:rPr lang="en"/>
              <a:t>cc -c hello.s // produces linked executable</a:t>
            </a:r>
            <a:endParaRPr/>
          </a:p>
        </p:txBody>
      </p:sp>
      <p:pic>
        <p:nvPicPr>
          <p:cNvPr id="94" name="Google Shape;94;p19"/>
          <p:cNvPicPr preferRelativeResize="0"/>
          <p:nvPr/>
        </p:nvPicPr>
        <p:blipFill>
          <a:blip r:embed="rId3">
            <a:alphaModFix/>
          </a:blip>
          <a:stretch>
            <a:fillRect/>
          </a:stretch>
        </p:blipFill>
        <p:spPr>
          <a:xfrm>
            <a:off x="1810675" y="3765650"/>
            <a:ext cx="5312602" cy="109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source code to running program (3)</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Running hello world</a:t>
            </a:r>
            <a:endParaRPr/>
          </a:p>
          <a:p>
            <a:pPr indent="-317500" lvl="1" marL="914400" rtl="0" algn="l">
              <a:spcBef>
                <a:spcPts val="0"/>
              </a:spcBef>
              <a:spcAft>
                <a:spcPts val="0"/>
              </a:spcAft>
              <a:buSzPts val="1400"/>
              <a:buChar char="○"/>
            </a:pPr>
            <a:r>
              <a:rPr lang="en"/>
              <a:t>Initially, the shell is executing its instructions</a:t>
            </a:r>
            <a:endParaRPr/>
          </a:p>
          <a:p>
            <a:pPr indent="-317500" lvl="1" marL="914400" rtl="0" algn="l">
              <a:spcBef>
                <a:spcPts val="0"/>
              </a:spcBef>
              <a:spcAft>
                <a:spcPts val="0"/>
              </a:spcAft>
              <a:buSzPts val="1400"/>
              <a:buChar char="○"/>
            </a:pPr>
            <a:r>
              <a:rPr lang="en"/>
              <a:t>We type “./hello” at the keyboard, the shell program reads each into a register, then stores it in memory. We press enter and it knows we are finished typing the command.</a:t>
            </a:r>
            <a:endParaRPr/>
          </a:p>
        </p:txBody>
      </p:sp>
      <p:pic>
        <p:nvPicPr>
          <p:cNvPr id="101" name="Google Shape;101;p20"/>
          <p:cNvPicPr preferRelativeResize="0"/>
          <p:nvPr/>
        </p:nvPicPr>
        <p:blipFill>
          <a:blip r:embed="rId3">
            <a:alphaModFix/>
          </a:blip>
          <a:stretch>
            <a:fillRect/>
          </a:stretch>
        </p:blipFill>
        <p:spPr>
          <a:xfrm>
            <a:off x="2138974" y="2410906"/>
            <a:ext cx="4408401" cy="2366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source code to running program (4)</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Running hello world</a:t>
            </a:r>
            <a:endParaRPr/>
          </a:p>
          <a:p>
            <a:pPr indent="-317500" lvl="1" marL="914400" rtl="0" algn="l">
              <a:spcBef>
                <a:spcPts val="0"/>
              </a:spcBef>
              <a:spcAft>
                <a:spcPts val="0"/>
              </a:spcAft>
              <a:buSzPts val="1400"/>
              <a:buChar char="○"/>
            </a:pPr>
            <a:r>
              <a:rPr lang="en"/>
              <a:t>The shell then loads the executable hello file by executing instructions that copy the code and data in the hello object file into main memory. DMA allows the data to go from disk to main memory directly.</a:t>
            </a:r>
            <a:endParaRPr/>
          </a:p>
          <a:p>
            <a:pPr indent="-317500" lvl="1" marL="914400" marR="0" rtl="0" algn="l">
              <a:lnSpc>
                <a:spcPct val="115000"/>
              </a:lnSpc>
              <a:spcBef>
                <a:spcPts val="0"/>
              </a:spcBef>
              <a:spcAft>
                <a:spcPts val="0"/>
              </a:spcAft>
              <a:buClr>
                <a:schemeClr val="dk2"/>
              </a:buClr>
              <a:buSzPts val="1400"/>
              <a:buFont typeface="Arial"/>
              <a:buChar char="○"/>
            </a:pPr>
            <a:r>
              <a:rPr lang="en"/>
              <a:t>Once the code and data are in memory, the OS switches to the hello process and begins executing its instructions. </a:t>
            </a:r>
            <a:endParaRPr/>
          </a:p>
        </p:txBody>
      </p:sp>
      <p:pic>
        <p:nvPicPr>
          <p:cNvPr id="108" name="Google Shape;108;p21"/>
          <p:cNvPicPr preferRelativeResize="0"/>
          <p:nvPr/>
        </p:nvPicPr>
        <p:blipFill>
          <a:blip r:embed="rId3">
            <a:alphaModFix/>
          </a:blip>
          <a:stretch>
            <a:fillRect/>
          </a:stretch>
        </p:blipFill>
        <p:spPr>
          <a:xfrm>
            <a:off x="4183676" y="2626475"/>
            <a:ext cx="2954475" cy="218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