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73" r:id="rId4"/>
    <p:sldId id="278" r:id="rId5"/>
    <p:sldId id="276" r:id="rId6"/>
    <p:sldId id="300" r:id="rId7"/>
    <p:sldId id="274" r:id="rId8"/>
    <p:sldId id="277" r:id="rId9"/>
    <p:sldId id="288" r:id="rId10"/>
    <p:sldId id="258" r:id="rId11"/>
    <p:sldId id="259" r:id="rId12"/>
    <p:sldId id="261" r:id="rId13"/>
    <p:sldId id="263" r:id="rId14"/>
    <p:sldId id="264" r:id="rId15"/>
    <p:sldId id="265" r:id="rId16"/>
    <p:sldId id="262" r:id="rId17"/>
    <p:sldId id="289" r:id="rId18"/>
    <p:sldId id="290" r:id="rId19"/>
    <p:sldId id="291" r:id="rId20"/>
    <p:sldId id="266" r:id="rId21"/>
    <p:sldId id="267" r:id="rId22"/>
    <p:sldId id="268" r:id="rId23"/>
    <p:sldId id="260" r:id="rId24"/>
    <p:sldId id="269" r:id="rId25"/>
    <p:sldId id="270" r:id="rId26"/>
    <p:sldId id="292" r:id="rId27"/>
    <p:sldId id="295" r:id="rId28"/>
    <p:sldId id="296" r:id="rId29"/>
    <p:sldId id="297" r:id="rId30"/>
    <p:sldId id="298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5"/>
    <p:restoredTop sz="94695"/>
  </p:normalViewPr>
  <p:slideViewPr>
    <p:cSldViewPr snapToGrid="0">
      <p:cViewPr varScale="1">
        <p:scale>
          <a:sx n="113" d="100"/>
          <a:sy n="113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EABAB-9D91-4CDE-ACCB-194F39610613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88556-6A19-4A5B-A703-BDFA41D7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6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88556-6A19-4A5B-A703-BDFA41D703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207" t="3035" r="2141" b="5914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461" y="1279952"/>
            <a:ext cx="7086599" cy="14700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260" y="2749977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94F-4D18-40B2-852C-10FC0313495B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9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231602"/>
            <a:ext cx="9144000" cy="562639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5369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369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94F-4D18-40B2-852C-10FC0313495B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418"/>
            <a:ext cx="8229600" cy="783770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0608"/>
            <a:ext cx="4040188" cy="2143507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40608"/>
            <a:ext cx="4041775" cy="2143507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94F-4D18-40B2-852C-10FC0313495B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859886"/>
            <a:ext cx="9144000" cy="99811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4646612" y="3576938"/>
            <a:ext cx="4040188" cy="2282948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3576937"/>
            <a:ext cx="4040188" cy="2282949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6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174"/>
            <a:ext cx="8229600" cy="783770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94F-4D18-40B2-852C-10FC0313495B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76832"/>
            <a:ext cx="8229600" cy="452596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3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oth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new_isis_ppt_bg_no_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913765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32"/>
            <a:ext cx="8229600" cy="452596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94F-4D18-40B2-852C-10FC0313495B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768"/>
            <a:ext cx="8229600" cy="76452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3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907"/>
            <a:ext cx="8229600" cy="726038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564"/>
            <a:ext cx="4038600" cy="4525963"/>
          </a:xfrm>
        </p:spPr>
        <p:txBody>
          <a:bodyPr/>
          <a:lstStyle>
            <a:lvl1pPr>
              <a:defRPr sz="2800">
                <a:solidFill>
                  <a:srgbClr val="0E1C58"/>
                </a:solidFill>
              </a:defRPr>
            </a:lvl1pPr>
            <a:lvl2pPr>
              <a:defRPr sz="2400">
                <a:solidFill>
                  <a:srgbClr val="0E1C58"/>
                </a:solidFill>
              </a:defRPr>
            </a:lvl2pPr>
            <a:lvl3pPr>
              <a:defRPr sz="2000">
                <a:solidFill>
                  <a:srgbClr val="0E1C58"/>
                </a:solidFill>
              </a:defRPr>
            </a:lvl3pPr>
            <a:lvl4pPr>
              <a:defRPr sz="1800">
                <a:solidFill>
                  <a:srgbClr val="0E1C58"/>
                </a:solidFill>
              </a:defRPr>
            </a:lvl4pPr>
            <a:lvl5pPr>
              <a:defRPr sz="1800">
                <a:solidFill>
                  <a:srgbClr val="0E1C5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4564"/>
            <a:ext cx="4038600" cy="4525963"/>
          </a:xfrm>
        </p:spPr>
        <p:txBody>
          <a:bodyPr/>
          <a:lstStyle>
            <a:lvl1pPr>
              <a:defRPr sz="2800">
                <a:solidFill>
                  <a:srgbClr val="0E1C58"/>
                </a:solidFill>
              </a:defRPr>
            </a:lvl1pPr>
            <a:lvl2pPr>
              <a:defRPr sz="2400">
                <a:solidFill>
                  <a:srgbClr val="0E1C58"/>
                </a:solidFill>
              </a:defRPr>
            </a:lvl2pPr>
            <a:lvl3pPr>
              <a:defRPr sz="2000">
                <a:solidFill>
                  <a:srgbClr val="0E1C58"/>
                </a:solidFill>
              </a:defRPr>
            </a:lvl3pPr>
            <a:lvl4pPr>
              <a:defRPr sz="1800">
                <a:solidFill>
                  <a:srgbClr val="0E1C58"/>
                </a:solidFill>
              </a:defRPr>
            </a:lvl4pPr>
            <a:lvl5pPr>
              <a:defRPr sz="1800">
                <a:solidFill>
                  <a:srgbClr val="0E1C5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94F-4D18-40B2-852C-10FC0313495B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4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418"/>
            <a:ext cx="8229600" cy="783770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0606"/>
            <a:ext cx="4040188" cy="2143507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40606"/>
            <a:ext cx="4041775" cy="2143507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94F-4D18-40B2-852C-10FC0313495B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859886"/>
            <a:ext cx="9144000" cy="99811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4646612" y="3576938"/>
            <a:ext cx="4040188" cy="2282948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3576937"/>
            <a:ext cx="4040188" cy="2282949"/>
          </a:xfrm>
        </p:spPr>
        <p:txBody>
          <a:bodyPr/>
          <a:lstStyle>
            <a:lvl1pPr>
              <a:defRPr sz="2400">
                <a:solidFill>
                  <a:srgbClr val="0E1C58"/>
                </a:solidFill>
              </a:defRPr>
            </a:lvl1pPr>
            <a:lvl2pPr>
              <a:defRPr sz="2000">
                <a:solidFill>
                  <a:srgbClr val="0E1C58"/>
                </a:solidFill>
              </a:defRPr>
            </a:lvl2pPr>
            <a:lvl3pPr>
              <a:defRPr sz="1800">
                <a:solidFill>
                  <a:srgbClr val="0E1C58"/>
                </a:solidFill>
              </a:defRPr>
            </a:lvl3pPr>
            <a:lvl4pPr>
              <a:defRPr sz="1600">
                <a:solidFill>
                  <a:srgbClr val="0E1C58"/>
                </a:solidFill>
              </a:defRPr>
            </a:lvl4pPr>
            <a:lvl5pPr>
              <a:defRPr sz="1600">
                <a:solidFill>
                  <a:srgbClr val="0E1C5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5859886"/>
            <a:ext cx="9144000" cy="99811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3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94F-4D18-40B2-852C-10FC0313495B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8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94F-4D18-40B2-852C-10FC0313495B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231602"/>
            <a:ext cx="9144000" cy="562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9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94F-4D18-40B2-852C-10FC0313495B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231602"/>
            <a:ext cx="9144000" cy="562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8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418"/>
            <a:ext cx="8229600" cy="6683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76832"/>
            <a:ext cx="8229600" cy="4525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94F-4D18-40B2-852C-10FC0313495B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5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494F-4D18-40B2-852C-10FC0313495B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483BD-D02A-4585-B5A0-448929D8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8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CS3281-vu/lectur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6" Type="http://schemas.openxmlformats.org/officeDocument/2006/relationships/image" Target="../media/image15.jpeg"/><Relationship Id="rId7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configure-classes/spring2020/cs328103" TargetMode="External"/><Relationship Id="rId4" Type="http://schemas.openxmlformats.org/officeDocument/2006/relationships/hyperlink" Target="https://github.com/CS3281-vu/lectures" TargetMode="External"/><Relationship Id="rId5" Type="http://schemas.openxmlformats.org/officeDocument/2006/relationships/hyperlink" Target="https://vanderbilt.edu/brightspac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ges.cs.wisc.edu/~remzi/OSTEP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the-command-line" TargetMode="External"/><Relationship Id="rId4" Type="http://schemas.openxmlformats.org/officeDocument/2006/relationships/hyperlink" Target="https://overthewire.org/wargames/bandit/" TargetMode="External"/><Relationship Id="rId5" Type="http://schemas.openxmlformats.org/officeDocument/2006/relationships/hyperlink" Target="https://www.youtube.com/watch?v=actgZVvs_J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orms.gle/n3z9mcoteMwPzDUJ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ges.cs.wisc.edu/~remzi/OSTEP/" TargetMode="Externa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orms.gle/n3z9mcoteMwPzDUJ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 3281</a:t>
            </a:r>
          </a:p>
          <a:p>
            <a:r>
              <a:rPr lang="en-US" dirty="0" smtClean="0"/>
              <a:t>Spring 2020</a:t>
            </a:r>
            <a:endParaRPr lang="en-US" dirty="0" smtClean="0"/>
          </a:p>
          <a:p>
            <a:r>
              <a:rPr lang="en-US" dirty="0" smtClean="0"/>
              <a:t>Dr. Daniel </a:t>
            </a:r>
            <a:r>
              <a:rPr lang="en-US" dirty="0" err="1" smtClean="0"/>
              <a:t>Balasubramanian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20116" y="5045424"/>
            <a:ext cx="549772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hlinkClick r:id="rId2"/>
              </a:rPr>
              <a:t>github.com/cs3281/lectures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 operating systems by learning their architecture and services</a:t>
            </a:r>
          </a:p>
        </p:txBody>
      </p:sp>
      <p:pic>
        <p:nvPicPr>
          <p:cNvPr id="1026" name="Picture 2" descr="http://www.theartcareerproject.com/wp-content/uploads/2011/12/iStock_000016523977XSmall-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58192"/>
            <a:ext cx="4038600" cy="267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4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 operating systems by learning their architecture and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Experience with </a:t>
            </a:r>
            <a:r>
              <a:rPr lang="en-US" dirty="0"/>
              <a:t>writing </a:t>
            </a:r>
            <a:r>
              <a:rPr lang="en-US" dirty="0" smtClean="0"/>
              <a:t>applications that use operating system services</a:t>
            </a:r>
            <a:endParaRPr lang="en-US" dirty="0"/>
          </a:p>
        </p:txBody>
      </p:sp>
      <p:pic>
        <p:nvPicPr>
          <p:cNvPr id="2050" name="Picture 2" descr="http://blog.desdelinux.net/wp-content/uploads/2013/10/UnixArchitecture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78756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Operating system is responsible for </a:t>
            </a:r>
          </a:p>
          <a:p>
            <a:pPr lvl="1"/>
            <a:r>
              <a:rPr lang="en-US" dirty="0" smtClean="0"/>
              <a:t>Abstracting the hardware details for convenience and portability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Multiplex the hardware among multiple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applications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Isolate applications to contain bugs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Allow sharing of resources among applications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076" name="Picture 4" descr="http://img.tomshardware.com/us/2000/08/11/nvidia_3d_under_linux/aufmac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1" y="1860442"/>
            <a:ext cx="47625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4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Operating system is responsible for 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Abstracting the hardware details for convenience and portability</a:t>
            </a:r>
          </a:p>
          <a:p>
            <a:pPr lvl="1"/>
            <a:r>
              <a:rPr lang="en-US" dirty="0"/>
              <a:t>Multiplex the hardware among multiple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Isolate applications to contain bugs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Allow sharing of resources among applications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22" name="Picture 2" descr="https://sc02.alicdn.com/kf/HTB1bcGnKFXXXXXKXFXXq6xXFXXX6/Post-it-Sized-Freescale-iMX6-ARM-Linux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17731"/>
            <a:ext cx="4038600" cy="216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4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Operating system is responsible for 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Abstracting the hardware details for convenience and portability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Multiplex the hardware among multiple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applications</a:t>
            </a:r>
          </a:p>
          <a:p>
            <a:pPr lvl="1"/>
            <a:r>
              <a:rPr lang="en-US" dirty="0" smtClean="0"/>
              <a:t>Isolate applications to contain bugs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Allow sharing of resources among applications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098" name="Picture 2" descr="http://images.techhive.com/images/article/2014/06/6070181195_1417accffe_b-100310846-primary.idge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17" y="2113206"/>
            <a:ext cx="4156368" cy="27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6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Operating system is responsible for 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Abstracting the hardware details for convenience and portability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Multiplex the hardware among multiple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applications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Isolate applications to contain bugs</a:t>
            </a:r>
          </a:p>
          <a:p>
            <a:pPr lvl="1"/>
            <a:r>
              <a:rPr lang="en-US" dirty="0" smtClean="0"/>
              <a:t>Allow sharing of resources among applications</a:t>
            </a:r>
            <a:endParaRPr lang="en-US" dirty="0"/>
          </a:p>
        </p:txBody>
      </p:sp>
      <p:pic>
        <p:nvPicPr>
          <p:cNvPr id="6150" name="Picture 6" descr="http://static.bootic.com/_pictures/1595239/intel-core-i7-2617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5" y="1314460"/>
            <a:ext cx="1531990" cy="131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 descr="Image result for 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4" name="Picture 10" descr="http://www.extremetech.com/wp-content/uploads/2016/02/DRAM-Feature-640x35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308" y="1454524"/>
            <a:ext cx="2130451" cy="117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computer int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1" y="3118201"/>
            <a:ext cx="1725334" cy="96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a5.mzstatic.com/us/r30/Purple18/v4/02/94/9d/02949df3-2595-cbbd-438e-41ec5d3682ac/icon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562" y="2638508"/>
            <a:ext cx="1931152" cy="193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https://upload.wikimedia.org/wikipedia/commons/5/5e/Vertex_2_Solid_State_Drive_by_OCZ-top_oblique_PNr%C2%B0030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0" y="4406304"/>
            <a:ext cx="2063842" cy="135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://www.maxqtech.com/wp-content/uploads/keyboard-mous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562" y="4328493"/>
            <a:ext cx="1987818" cy="115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48562" y="5619565"/>
            <a:ext cx="168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Layers of a modern computing system</a:t>
            </a:r>
            <a:endParaRPr lang="en-US" dirty="0"/>
          </a:p>
        </p:txBody>
      </p:sp>
      <p:pic>
        <p:nvPicPr>
          <p:cNvPr id="7176" name="Picture 8" descr="https://leandrokinoshita.files.wordpress.com/2014/01/andriod-archtecture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668" y="1135474"/>
            <a:ext cx="4038600" cy="305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Application – the user program.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Application framework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Helpful libraries for providing modularity and reuse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System Libraries – the core services of OS are encapsulated by these libraries, e.g.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libc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/>
              <a:t>The operating system kernel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Layers of a modern computing system</a:t>
            </a:r>
            <a:endParaRPr lang="en-US" dirty="0"/>
          </a:p>
        </p:txBody>
      </p:sp>
      <p:pic>
        <p:nvPicPr>
          <p:cNvPr id="7176" name="Picture 8" descr="https://leandrokinoshita.files.wordpress.com/2014/01/andriod-archtecture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668" y="1135474"/>
            <a:ext cx="4038600" cy="305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Application – the user program.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Application framework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Helpful libraries for providing modularity and reuse</a:t>
            </a:r>
          </a:p>
          <a:p>
            <a:r>
              <a:rPr lang="en-US" dirty="0" smtClean="0"/>
              <a:t>System Libraries – the core services of OS are encapsulated by these libraries, e.g. </a:t>
            </a:r>
            <a:r>
              <a:rPr lang="en-US" dirty="0" err="1" smtClean="0"/>
              <a:t>libc</a:t>
            </a:r>
            <a:endParaRPr lang="en-US" dirty="0" smtClean="0"/>
          </a:p>
          <a:p>
            <a:r>
              <a:rPr lang="en-US" dirty="0" smtClean="0"/>
              <a:t>The operating system kernel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Layers of a modern computing system</a:t>
            </a:r>
            <a:endParaRPr lang="en-US" dirty="0"/>
          </a:p>
        </p:txBody>
      </p:sp>
      <p:pic>
        <p:nvPicPr>
          <p:cNvPr id="7176" name="Picture 8" descr="https://leandrokinoshita.files.wordpress.com/2014/01/andriod-archtecture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668" y="1135474"/>
            <a:ext cx="4038600" cy="305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Application – the user program.</a:t>
            </a:r>
          </a:p>
          <a:p>
            <a:r>
              <a:rPr lang="en-US" dirty="0" smtClean="0"/>
              <a:t>Application framework</a:t>
            </a:r>
          </a:p>
          <a:p>
            <a:pPr lvl="1"/>
            <a:r>
              <a:rPr lang="en-US" dirty="0" smtClean="0"/>
              <a:t>Helpful libraries for providing modularity and reuse</a:t>
            </a:r>
          </a:p>
          <a:p>
            <a:r>
              <a:rPr lang="en-US" dirty="0" smtClean="0"/>
              <a:t>System Libraries – the core services of OS are encapsulated by these libraries, e.g. </a:t>
            </a:r>
            <a:r>
              <a:rPr lang="en-US" dirty="0" err="1" smtClean="0"/>
              <a:t>libc</a:t>
            </a:r>
            <a:endParaRPr lang="en-US" dirty="0" smtClean="0"/>
          </a:p>
          <a:p>
            <a:r>
              <a:rPr lang="en-US" dirty="0" smtClean="0"/>
              <a:t>The operating system kernel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Layers of a modern computing system</a:t>
            </a:r>
            <a:endParaRPr lang="en-US" dirty="0"/>
          </a:p>
        </p:txBody>
      </p:sp>
      <p:pic>
        <p:nvPicPr>
          <p:cNvPr id="7176" name="Picture 8" descr="https://leandrokinoshita.files.wordpress.com/2014/01/andriod-archtecture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668" y="1135474"/>
            <a:ext cx="4038600" cy="305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– the user program.</a:t>
            </a:r>
          </a:p>
          <a:p>
            <a:r>
              <a:rPr lang="en-US" dirty="0" smtClean="0"/>
              <a:t>Application framework</a:t>
            </a:r>
          </a:p>
          <a:p>
            <a:pPr lvl="1"/>
            <a:r>
              <a:rPr lang="en-US" dirty="0" smtClean="0"/>
              <a:t>Helpful libraries for providing modularity and reuse</a:t>
            </a:r>
          </a:p>
          <a:p>
            <a:r>
              <a:rPr lang="en-US" dirty="0" smtClean="0"/>
              <a:t>System Libraries – the core services of OS are encapsulated by these libraries, e.g. </a:t>
            </a:r>
            <a:r>
              <a:rPr lang="en-US" dirty="0" err="1" smtClean="0"/>
              <a:t>libc</a:t>
            </a:r>
            <a:endParaRPr lang="en-US" dirty="0" smtClean="0"/>
          </a:p>
          <a:p>
            <a:r>
              <a:rPr lang="en-US" dirty="0" smtClean="0"/>
              <a:t>The operating system kernel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</a:t>
            </a:r>
            <a:endParaRPr lang="en-US" dirty="0" smtClean="0"/>
          </a:p>
          <a:p>
            <a:pPr lvl="1"/>
            <a:r>
              <a:rPr lang="en-US" dirty="0" smtClean="0"/>
              <a:t>Dr. Daniel </a:t>
            </a:r>
            <a:r>
              <a:rPr lang="en-US" dirty="0" err="1" smtClean="0"/>
              <a:t>Balasubramanian</a:t>
            </a:r>
            <a:endParaRPr lang="en-US" dirty="0" smtClean="0"/>
          </a:p>
          <a:p>
            <a:r>
              <a:rPr lang="en-US" dirty="0" smtClean="0"/>
              <a:t>Graders</a:t>
            </a:r>
            <a:endParaRPr lang="en-US" dirty="0" smtClean="0"/>
          </a:p>
          <a:p>
            <a:pPr lvl="1"/>
            <a:r>
              <a:rPr lang="en-US" dirty="0" smtClean="0"/>
              <a:t>Conner </a:t>
            </a:r>
            <a:r>
              <a:rPr lang="en-US" dirty="0" smtClean="0"/>
              <a:t>Pinson</a:t>
            </a:r>
          </a:p>
          <a:p>
            <a:pPr lvl="1"/>
            <a:r>
              <a:rPr lang="en-US" dirty="0" smtClean="0"/>
              <a:t>Matthew </a:t>
            </a:r>
            <a:r>
              <a:rPr lang="en-US" dirty="0" err="1" smtClean="0"/>
              <a:t>Sedam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65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Layers of a modern computing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– the user program.</a:t>
            </a:r>
          </a:p>
          <a:p>
            <a:r>
              <a:rPr lang="en-US" dirty="0" smtClean="0"/>
              <a:t>Application framework</a:t>
            </a:r>
          </a:p>
          <a:p>
            <a:pPr lvl="1"/>
            <a:r>
              <a:rPr lang="en-US" dirty="0" smtClean="0"/>
              <a:t>Helpful libraries for providing modularity and reuse</a:t>
            </a:r>
          </a:p>
          <a:p>
            <a:r>
              <a:rPr lang="en-US" b="1" u="sng" dirty="0" smtClean="0"/>
              <a:t>System Libraries – the core services of OS are encapsulated by these libraries, e.g. </a:t>
            </a:r>
            <a:r>
              <a:rPr lang="en-US" b="1" u="sng" dirty="0" err="1" smtClean="0"/>
              <a:t>libc</a:t>
            </a:r>
            <a:endParaRPr lang="en-US" b="1" u="sng" dirty="0" smtClean="0"/>
          </a:p>
          <a:p>
            <a:r>
              <a:rPr lang="en-US" b="1" u="sng" dirty="0" smtClean="0"/>
              <a:t>The operating system kernel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13582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course we will primarily focus on</a:t>
            </a:r>
          </a:p>
          <a:p>
            <a:r>
              <a:rPr lang="en-US" dirty="0" smtClean="0"/>
              <a:t>The kernel and the system libraries.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096066"/>
              </p:ext>
            </p:extLst>
          </p:nvPr>
        </p:nvGraphicFramePr>
        <p:xfrm>
          <a:off x="221534" y="1425845"/>
          <a:ext cx="4670062" cy="297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Document" r:id="rId3" imgW="6032522" imgH="3839175" progId="Word.Document.12">
                  <p:embed/>
                </p:oleObj>
              </mc:Choice>
              <mc:Fallback>
                <p:oleObj name="Document" r:id="rId3" imgW="6032522" imgH="383917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34" y="1425845"/>
                        <a:ext cx="4670062" cy="297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40528" y="40304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 Kernel</a:t>
            </a:r>
            <a:endParaRPr lang="en-US" dirty="0"/>
          </a:p>
        </p:txBody>
      </p:sp>
      <p:pic>
        <p:nvPicPr>
          <p:cNvPr id="9218" name="Picture 2" descr="https://upload.wikimedia.org/wikipedia/commons/5/5b/Linux_kernel_ma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3" y="1158581"/>
            <a:ext cx="6151125" cy="461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images-na.ssl-images-amazon.com/images/I/51VRBXeCo6L._SY34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476" y="1817427"/>
            <a:ext cx="24765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9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 Kernel</a:t>
            </a:r>
            <a:endParaRPr lang="en-US" dirty="0"/>
          </a:p>
        </p:txBody>
      </p:sp>
      <p:pic>
        <p:nvPicPr>
          <p:cNvPr id="9218" name="Picture 2" descr="https://upload.wikimedia.org/wikipedia/commons/5/5b/Linux_kernel_ma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3" y="1158581"/>
            <a:ext cx="6151125" cy="461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10491" y="1341594"/>
            <a:ext cx="22683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 system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Communication and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others: users, IPC, network, time, terminals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do we interact with the kernel?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76832"/>
            <a:ext cx="3227033" cy="4525963"/>
          </a:xfrm>
        </p:spPr>
        <p:txBody>
          <a:bodyPr>
            <a:normAutofit/>
          </a:bodyPr>
          <a:lstStyle/>
          <a:p>
            <a:r>
              <a:rPr lang="en-US" dirty="0"/>
              <a:t>Applications only see them via system calls (system calls are the API of the kernel)</a:t>
            </a:r>
          </a:p>
          <a:p>
            <a:r>
              <a:rPr lang="en-US" dirty="0" smtClean="0"/>
              <a:t>Examples</a:t>
            </a:r>
            <a:r>
              <a:rPr lang="en-US" dirty="0"/>
              <a:t>, from UNIX / Linux: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143149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fd</a:t>
            </a:r>
            <a:r>
              <a:rPr lang="en-US" dirty="0" smtClean="0"/>
              <a:t> = open("out", 1);</a:t>
            </a:r>
          </a:p>
          <a:p>
            <a:r>
              <a:rPr lang="en-US" dirty="0" smtClean="0"/>
              <a:t>write(</a:t>
            </a:r>
            <a:r>
              <a:rPr lang="en-US" dirty="0" err="1" smtClean="0"/>
              <a:t>fd</a:t>
            </a:r>
            <a:r>
              <a:rPr lang="en-US" dirty="0" smtClean="0"/>
              <a:t>, "hello\n", 6);</a:t>
            </a:r>
          </a:p>
          <a:p>
            <a:r>
              <a:rPr lang="en-US" dirty="0" err="1" smtClean="0"/>
              <a:t>pid</a:t>
            </a:r>
            <a:r>
              <a:rPr lang="en-US" dirty="0" smtClean="0"/>
              <a:t> = fork();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do we interact with the kernel?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76832"/>
            <a:ext cx="3227033" cy="4525963"/>
          </a:xfrm>
        </p:spPr>
        <p:txBody>
          <a:bodyPr>
            <a:normAutofit/>
          </a:bodyPr>
          <a:lstStyle/>
          <a:p>
            <a:r>
              <a:rPr lang="en-US" dirty="0"/>
              <a:t>Applications only see them via system calls (system calls are the API of the kernel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Examples</a:t>
            </a:r>
            <a:r>
              <a:rPr lang="en-US" dirty="0"/>
              <a:t>, from UNIX / Linux: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143149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fd</a:t>
            </a:r>
            <a:r>
              <a:rPr lang="en-US" dirty="0" smtClean="0"/>
              <a:t> = open("out", 1);</a:t>
            </a:r>
          </a:p>
          <a:p>
            <a:r>
              <a:rPr lang="en-US" dirty="0" smtClean="0"/>
              <a:t>write(</a:t>
            </a:r>
            <a:r>
              <a:rPr lang="en-US" dirty="0" err="1" smtClean="0"/>
              <a:t>fd</a:t>
            </a:r>
            <a:r>
              <a:rPr lang="en-US" dirty="0" smtClean="0"/>
              <a:t>, "hello\n", 6);</a:t>
            </a:r>
          </a:p>
          <a:p>
            <a:r>
              <a:rPr lang="en-US" dirty="0" err="1" smtClean="0"/>
              <a:t>pid</a:t>
            </a:r>
            <a:r>
              <a:rPr lang="en-US" dirty="0" smtClean="0"/>
              <a:t> = fork();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01483" y="2676086"/>
            <a:ext cx="48516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brk</a:t>
            </a:r>
            <a:r>
              <a:rPr lang="en-US" dirty="0" smtClean="0"/>
              <a:t>(0x18c9000)                          = 0x18c9000</a:t>
            </a:r>
          </a:p>
          <a:p>
            <a:r>
              <a:rPr lang="en-US" b="1" dirty="0" smtClean="0"/>
              <a:t>clone</a:t>
            </a:r>
            <a:r>
              <a:rPr lang="en-US" dirty="0" smtClean="0"/>
              <a:t>(</a:t>
            </a:r>
            <a:r>
              <a:rPr lang="en-US" dirty="0" err="1" smtClean="0"/>
              <a:t>child_stack</a:t>
            </a:r>
            <a:r>
              <a:rPr lang="en-US" dirty="0" smtClean="0"/>
              <a:t>=0, flags=CLONE_CHILD_CLEARTID|CLONE_CHILD_SETTID|SIGCHLD, </a:t>
            </a:r>
            <a:r>
              <a:rPr lang="en-US" dirty="0" err="1" smtClean="0"/>
              <a:t>child_tidptr</a:t>
            </a:r>
            <a:r>
              <a:rPr lang="en-US" dirty="0" smtClean="0"/>
              <a:t>=0x7fbf4bda1a10) = 3710</a:t>
            </a:r>
          </a:p>
          <a:p>
            <a:r>
              <a:rPr lang="en-US" b="1" dirty="0" err="1" smtClean="0"/>
              <a:t>getpid</a:t>
            </a:r>
            <a:r>
              <a:rPr lang="en-US" dirty="0" smtClean="0"/>
              <a:t>()                                = 3709</a:t>
            </a:r>
          </a:p>
          <a:p>
            <a:r>
              <a:rPr lang="en-US" b="1" dirty="0" err="1" smtClean="0"/>
              <a:t>fstat</a:t>
            </a:r>
            <a:r>
              <a:rPr lang="en-US" dirty="0" smtClean="0"/>
              <a:t>(1, {</a:t>
            </a:r>
            <a:r>
              <a:rPr lang="en-US" dirty="0" err="1" smtClean="0"/>
              <a:t>st_mode</a:t>
            </a:r>
            <a:r>
              <a:rPr lang="en-US" dirty="0" smtClean="0"/>
              <a:t>=S_IFCHR|0620, </a:t>
            </a:r>
            <a:r>
              <a:rPr lang="en-US" dirty="0" err="1" smtClean="0"/>
              <a:t>st_rdev</a:t>
            </a:r>
            <a:r>
              <a:rPr lang="en-US" dirty="0" smtClean="0"/>
              <a:t>=</a:t>
            </a:r>
            <a:r>
              <a:rPr lang="en-US" dirty="0" err="1" smtClean="0"/>
              <a:t>makedev</a:t>
            </a:r>
            <a:r>
              <a:rPr lang="en-US" dirty="0" smtClean="0"/>
              <a:t>(136, 6), ...}) = 0</a:t>
            </a:r>
          </a:p>
          <a:p>
            <a:r>
              <a:rPr lang="en-US" b="1" dirty="0" smtClean="0"/>
              <a:t>write</a:t>
            </a:r>
            <a:r>
              <a:rPr lang="en-US" dirty="0" smtClean="0"/>
              <a:t>(1, "</a:t>
            </a:r>
            <a:r>
              <a:rPr lang="en-US" dirty="0" err="1" smtClean="0"/>
              <a:t>mypid</a:t>
            </a:r>
            <a:r>
              <a:rPr lang="en-US" dirty="0" smtClean="0"/>
              <a:t> is 3709\n", 14mypid is 3709</a:t>
            </a:r>
          </a:p>
          <a:p>
            <a:r>
              <a:rPr lang="en-US" dirty="0" smtClean="0"/>
              <a:t>)         = 14</a:t>
            </a:r>
          </a:p>
          <a:p>
            <a:r>
              <a:rPr lang="en-US" dirty="0" err="1" smtClean="0"/>
              <a:t>exit_group</a:t>
            </a:r>
            <a:r>
              <a:rPr lang="en-US" dirty="0" smtClean="0"/>
              <a:t>(0)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46909" y="5815407"/>
            <a:ext cx="34576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Strace</a:t>
            </a:r>
            <a:r>
              <a:rPr lang="en-US" dirty="0" smtClean="0"/>
              <a:t> output (system calls in bold)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2202" y="29651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OS design challenging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6832"/>
            <a:ext cx="7847045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environment is unforgiving: weird h/w, </a:t>
            </a:r>
            <a:r>
              <a:rPr lang="en-US" dirty="0" smtClean="0"/>
              <a:t>hard to debug</a:t>
            </a:r>
            <a:endParaRPr lang="en-US" dirty="0"/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must be efficient (thus low-level?)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b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abstract/portable (thus high-level?)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Powerful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(thus many features?)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simple (thus a few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composable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building blocks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?)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Features interact: `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= open(); ...; fork()`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Behaviors interact: CPU priority vs memory allocator.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Open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problems: security, multi-core</a:t>
            </a:r>
          </a:p>
        </p:txBody>
      </p:sp>
    </p:spTree>
    <p:extLst>
      <p:ext uri="{BB962C8B-B14F-4D97-AF65-F5344CB8AC3E}">
        <p14:creationId xmlns:p14="http://schemas.microsoft.com/office/powerpoint/2010/main" val="15133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OS design challenging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6832"/>
            <a:ext cx="7847045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environment is unforgiving: weird h/w, </a:t>
            </a:r>
            <a:r>
              <a:rPr lang="en-US" dirty="0" smtClean="0"/>
              <a:t>hard to debug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must be efficient (thus low-level?)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b</a:t>
            </a:r>
            <a:r>
              <a:rPr lang="en-US" dirty="0" smtClean="0">
                <a:solidFill>
                  <a:schemeClr val="tx1"/>
                </a:solidFill>
              </a:rPr>
              <a:t>ut </a:t>
            </a:r>
            <a:r>
              <a:rPr lang="en-US" dirty="0">
                <a:solidFill>
                  <a:schemeClr val="tx1"/>
                </a:solidFill>
              </a:rPr>
              <a:t>abstract/portable (thus high-level?)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Powerful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(thus many features?)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simple (thus a few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composable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building blocks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?)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Features interact: `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= open(); ...; fork()`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Behaviors interact: CPU priority vs memory allocator.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Open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problems: security, multi-core</a:t>
            </a:r>
          </a:p>
        </p:txBody>
      </p:sp>
    </p:spTree>
    <p:extLst>
      <p:ext uri="{BB962C8B-B14F-4D97-AF65-F5344CB8AC3E}">
        <p14:creationId xmlns:p14="http://schemas.microsoft.com/office/powerpoint/2010/main" val="20716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OS design challenging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6832"/>
            <a:ext cx="7847045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environment is unforgiving: weird h/w, </a:t>
            </a:r>
            <a:r>
              <a:rPr lang="en-US" dirty="0" smtClean="0"/>
              <a:t>hard to debug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must be efficient (thus low-level?)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b</a:t>
            </a:r>
            <a:r>
              <a:rPr lang="en-US" dirty="0" smtClean="0">
                <a:solidFill>
                  <a:schemeClr val="tx1"/>
                </a:solidFill>
              </a:rPr>
              <a:t>ut </a:t>
            </a:r>
            <a:r>
              <a:rPr lang="en-US" dirty="0">
                <a:solidFill>
                  <a:schemeClr val="tx1"/>
                </a:solidFill>
              </a:rPr>
              <a:t>abstract/portable (thus high-level?)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Powerful </a:t>
            </a:r>
            <a:r>
              <a:rPr lang="en-US" dirty="0">
                <a:solidFill>
                  <a:schemeClr val="tx1"/>
                </a:solidFill>
              </a:rPr>
              <a:t>(thus many features?)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but </a:t>
            </a:r>
            <a:r>
              <a:rPr lang="en-US" dirty="0">
                <a:solidFill>
                  <a:schemeClr val="tx1"/>
                </a:solidFill>
              </a:rPr>
              <a:t>simple (thus a few </a:t>
            </a:r>
            <a:r>
              <a:rPr lang="en-US" dirty="0" err="1">
                <a:solidFill>
                  <a:schemeClr val="tx1"/>
                </a:solidFill>
              </a:rPr>
              <a:t>composable</a:t>
            </a:r>
            <a:r>
              <a:rPr lang="en-US" dirty="0">
                <a:solidFill>
                  <a:schemeClr val="tx1"/>
                </a:solidFill>
              </a:rPr>
              <a:t> building blocks</a:t>
            </a:r>
            <a:r>
              <a:rPr lang="en-US" dirty="0" smtClean="0">
                <a:solidFill>
                  <a:schemeClr val="tx1"/>
                </a:solidFill>
              </a:rPr>
              <a:t>?)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Features interact: `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fd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= open(); ...; fork()`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Behaviors interact: CPU priority vs memory allocator.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Open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problems: security, multi-core</a:t>
            </a:r>
          </a:p>
        </p:txBody>
      </p:sp>
    </p:spTree>
    <p:extLst>
      <p:ext uri="{BB962C8B-B14F-4D97-AF65-F5344CB8AC3E}">
        <p14:creationId xmlns:p14="http://schemas.microsoft.com/office/powerpoint/2010/main" val="35090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OS design challenging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6832"/>
            <a:ext cx="7847045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environment is unforgiving: weird h/w, </a:t>
            </a:r>
            <a:r>
              <a:rPr lang="en-US" dirty="0" smtClean="0"/>
              <a:t>hard to debug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must be efficient (thus low-level?)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b</a:t>
            </a:r>
            <a:r>
              <a:rPr lang="en-US" dirty="0" smtClean="0">
                <a:solidFill>
                  <a:schemeClr val="tx1"/>
                </a:solidFill>
              </a:rPr>
              <a:t>ut </a:t>
            </a:r>
            <a:r>
              <a:rPr lang="en-US" dirty="0">
                <a:solidFill>
                  <a:schemeClr val="tx1"/>
                </a:solidFill>
              </a:rPr>
              <a:t>abstract/portable (thus high-level?)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Powerful </a:t>
            </a:r>
            <a:r>
              <a:rPr lang="en-US" dirty="0">
                <a:solidFill>
                  <a:schemeClr val="tx1"/>
                </a:solidFill>
              </a:rPr>
              <a:t>(thus many features?)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but </a:t>
            </a:r>
            <a:r>
              <a:rPr lang="en-US" dirty="0">
                <a:solidFill>
                  <a:schemeClr val="tx1"/>
                </a:solidFill>
              </a:rPr>
              <a:t>simple (thus a few </a:t>
            </a:r>
            <a:r>
              <a:rPr lang="en-US" dirty="0" err="1">
                <a:solidFill>
                  <a:schemeClr val="tx1"/>
                </a:solidFill>
              </a:rPr>
              <a:t>composable</a:t>
            </a:r>
            <a:r>
              <a:rPr lang="en-US" dirty="0">
                <a:solidFill>
                  <a:schemeClr val="tx1"/>
                </a:solidFill>
              </a:rPr>
              <a:t> building blocks</a:t>
            </a:r>
            <a:r>
              <a:rPr lang="en-US" dirty="0" smtClean="0">
                <a:solidFill>
                  <a:schemeClr val="tx1"/>
                </a:solidFill>
              </a:rPr>
              <a:t>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Features interact: `</a:t>
            </a:r>
            <a:r>
              <a:rPr lang="en-US" dirty="0" err="1" smtClean="0">
                <a:solidFill>
                  <a:schemeClr val="tx1"/>
                </a:solidFill>
              </a:rPr>
              <a:t>fd</a:t>
            </a:r>
            <a:r>
              <a:rPr lang="en-US" dirty="0" smtClean="0">
                <a:solidFill>
                  <a:schemeClr val="tx1"/>
                </a:solidFill>
              </a:rPr>
              <a:t> = open(); ...; fork()`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Behaviors interact: CPU priority vs memory allocator.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Open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problems: security, multi-core</a:t>
            </a:r>
          </a:p>
        </p:txBody>
      </p:sp>
    </p:spTree>
    <p:extLst>
      <p:ext uri="{BB962C8B-B14F-4D97-AF65-F5344CB8AC3E}">
        <p14:creationId xmlns:p14="http://schemas.microsoft.com/office/powerpoint/2010/main" val="22571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OS design challenging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6832"/>
            <a:ext cx="7847045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environment is unforgiving: weird h/w, </a:t>
            </a:r>
            <a:r>
              <a:rPr lang="en-US" dirty="0" smtClean="0"/>
              <a:t>hard to debug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must be efficient (thus low-level?)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b</a:t>
            </a:r>
            <a:r>
              <a:rPr lang="en-US" dirty="0" smtClean="0">
                <a:solidFill>
                  <a:schemeClr val="tx1"/>
                </a:solidFill>
              </a:rPr>
              <a:t>ut </a:t>
            </a:r>
            <a:r>
              <a:rPr lang="en-US" dirty="0">
                <a:solidFill>
                  <a:schemeClr val="tx1"/>
                </a:solidFill>
              </a:rPr>
              <a:t>abstract/portable (thus high-level?)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Powerful </a:t>
            </a:r>
            <a:r>
              <a:rPr lang="en-US" dirty="0">
                <a:solidFill>
                  <a:schemeClr val="tx1"/>
                </a:solidFill>
              </a:rPr>
              <a:t>(thus many features?)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but </a:t>
            </a:r>
            <a:r>
              <a:rPr lang="en-US" dirty="0">
                <a:solidFill>
                  <a:schemeClr val="tx1"/>
                </a:solidFill>
              </a:rPr>
              <a:t>simple (thus a few </a:t>
            </a:r>
            <a:r>
              <a:rPr lang="en-US" dirty="0" err="1">
                <a:solidFill>
                  <a:schemeClr val="tx1"/>
                </a:solidFill>
              </a:rPr>
              <a:t>composable</a:t>
            </a:r>
            <a:r>
              <a:rPr lang="en-US" dirty="0">
                <a:solidFill>
                  <a:schemeClr val="tx1"/>
                </a:solidFill>
              </a:rPr>
              <a:t> building blocks</a:t>
            </a:r>
            <a:r>
              <a:rPr lang="en-US" dirty="0" smtClean="0">
                <a:solidFill>
                  <a:schemeClr val="tx1"/>
                </a:solidFill>
              </a:rPr>
              <a:t>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Features interact: `</a:t>
            </a:r>
            <a:r>
              <a:rPr lang="en-US" dirty="0" err="1" smtClean="0">
                <a:solidFill>
                  <a:schemeClr val="tx1"/>
                </a:solidFill>
              </a:rPr>
              <a:t>fd</a:t>
            </a:r>
            <a:r>
              <a:rPr lang="en-US" dirty="0" smtClean="0">
                <a:solidFill>
                  <a:schemeClr val="tx1"/>
                </a:solidFill>
              </a:rPr>
              <a:t> = open(); ...; fork()`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Behaviors interact: CPU priority vs memory allocator.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Open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problems: security, multi-core</a:t>
            </a:r>
          </a:p>
        </p:txBody>
      </p:sp>
    </p:spTree>
    <p:extLst>
      <p:ext uri="{BB962C8B-B14F-4D97-AF65-F5344CB8AC3E}">
        <p14:creationId xmlns:p14="http://schemas.microsoft.com/office/powerpoint/2010/main" val="12905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Links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512149"/>
              </p:ext>
            </p:extLst>
          </p:nvPr>
        </p:nvGraphicFramePr>
        <p:xfrm>
          <a:off x="457200" y="2089964"/>
          <a:ext cx="8229600" cy="352167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7811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Textbook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>
                          <a:solidFill>
                            <a:srgbClr val="4078C0"/>
                          </a:solidFill>
                          <a:effectLst/>
                          <a:hlinkClick r:id="rId2"/>
                        </a:rPr>
                        <a:t>http://pages.cs.wisc.edu/~remzi/OSTEP/</a:t>
                      </a:r>
                      <a:endParaRPr lang="en-US" sz="180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Discussion Forum/ Question and </a:t>
                      </a:r>
                      <a:r>
                        <a:rPr lang="en-US" sz="1800" dirty="0" smtClean="0">
                          <a:effectLst/>
                        </a:rPr>
                        <a:t>Answers/ Announcements</a:t>
                      </a:r>
                      <a:endParaRPr lang="en-US" sz="18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3"/>
                        </a:rPr>
                        <a:t>https://piazza.com/configure-classes/spring2020/cs328103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Lectures, </a:t>
                      </a:r>
                      <a:r>
                        <a:rPr lang="en-US" sz="1800" dirty="0" smtClean="0">
                          <a:effectLst/>
                        </a:rPr>
                        <a:t>schedule, assignment submissions</a:t>
                      </a:r>
                      <a:endParaRPr lang="en-US" sz="18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dirty="0">
                          <a:solidFill>
                            <a:srgbClr val="4078C0"/>
                          </a:solidFill>
                          <a:effectLst/>
                          <a:hlinkClick r:id="rId4"/>
                        </a:rPr>
                        <a:t>https://</a:t>
                      </a:r>
                      <a:r>
                        <a:rPr lang="en-US" sz="1800" u="none" strike="noStrike" dirty="0" smtClean="0">
                          <a:solidFill>
                            <a:srgbClr val="4078C0"/>
                          </a:solidFill>
                          <a:effectLst/>
                          <a:hlinkClick r:id="rId4"/>
                        </a:rPr>
                        <a:t>github.com/cs3281/</a:t>
                      </a:r>
                      <a:endParaRPr lang="en-US" sz="18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Reading Assignments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solidFill>
                            <a:srgbClr val="4078C0"/>
                          </a:solidFill>
                          <a:effectLst/>
                          <a:hlinkClick r:id="rId5"/>
                        </a:rPr>
                        <a:t>https://vanderbilt.edu//brightspace/</a:t>
                      </a:r>
                      <a:endParaRPr lang="en-US" sz="1800" dirty="0" smtClean="0">
                        <a:effectLst/>
                      </a:endParaRPr>
                    </a:p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31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OS design challenging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6832"/>
            <a:ext cx="7847045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environment is unforgiving: weird h/w, </a:t>
            </a:r>
            <a:r>
              <a:rPr lang="en-US" dirty="0" smtClean="0"/>
              <a:t>hard to debug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must be efficient (thus low-level?)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b</a:t>
            </a:r>
            <a:r>
              <a:rPr lang="en-US" dirty="0" smtClean="0">
                <a:solidFill>
                  <a:schemeClr val="tx1"/>
                </a:solidFill>
              </a:rPr>
              <a:t>ut </a:t>
            </a:r>
            <a:r>
              <a:rPr lang="en-US" dirty="0">
                <a:solidFill>
                  <a:schemeClr val="tx1"/>
                </a:solidFill>
              </a:rPr>
              <a:t>abstract/portable (thus high-level?)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Powerful </a:t>
            </a:r>
            <a:r>
              <a:rPr lang="en-US" dirty="0">
                <a:solidFill>
                  <a:schemeClr val="tx1"/>
                </a:solidFill>
              </a:rPr>
              <a:t>(thus many features?)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but </a:t>
            </a:r>
            <a:r>
              <a:rPr lang="en-US" dirty="0">
                <a:solidFill>
                  <a:schemeClr val="tx1"/>
                </a:solidFill>
              </a:rPr>
              <a:t>simple (thus a few </a:t>
            </a:r>
            <a:r>
              <a:rPr lang="en-US" dirty="0" err="1">
                <a:solidFill>
                  <a:schemeClr val="tx1"/>
                </a:solidFill>
              </a:rPr>
              <a:t>composable</a:t>
            </a:r>
            <a:r>
              <a:rPr lang="en-US" dirty="0">
                <a:solidFill>
                  <a:schemeClr val="tx1"/>
                </a:solidFill>
              </a:rPr>
              <a:t> building blocks</a:t>
            </a:r>
            <a:r>
              <a:rPr lang="en-US" dirty="0" smtClean="0">
                <a:solidFill>
                  <a:schemeClr val="tx1"/>
                </a:solidFill>
              </a:rPr>
              <a:t>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Features interact: `</a:t>
            </a:r>
            <a:r>
              <a:rPr lang="en-US" dirty="0" err="1" smtClean="0">
                <a:solidFill>
                  <a:schemeClr val="tx1"/>
                </a:solidFill>
              </a:rPr>
              <a:t>fd</a:t>
            </a:r>
            <a:r>
              <a:rPr lang="en-US" dirty="0" smtClean="0">
                <a:solidFill>
                  <a:schemeClr val="tx1"/>
                </a:solidFill>
              </a:rPr>
              <a:t> = open(); ...; fork()`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Behaviors interact: CPU priority vs memory allocator.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Open </a:t>
            </a:r>
            <a:r>
              <a:rPr lang="en-US" dirty="0">
                <a:solidFill>
                  <a:schemeClr val="tx1"/>
                </a:solidFill>
              </a:rPr>
              <a:t>problems: security, multi-core</a:t>
            </a:r>
          </a:p>
        </p:txBody>
      </p:sp>
    </p:spTree>
    <p:extLst>
      <p:ext uri="{BB962C8B-B14F-4D97-AF65-F5344CB8AC3E}">
        <p14:creationId xmlns:p14="http://schemas.microsoft.com/office/powerpoint/2010/main" val="34153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6074"/>
            <a:ext cx="8437418" cy="4918362"/>
          </a:xfrm>
        </p:spPr>
        <p:txBody>
          <a:bodyPr>
            <a:noAutofit/>
          </a:bodyPr>
          <a:lstStyle/>
          <a:p>
            <a:r>
              <a:rPr lang="en-US" sz="2000" dirty="0"/>
              <a:t>Signup for </a:t>
            </a:r>
            <a:r>
              <a:rPr lang="en-US" sz="2000" dirty="0" smtClean="0"/>
              <a:t>a GitHub account if you don’t already have one</a:t>
            </a:r>
          </a:p>
          <a:p>
            <a:r>
              <a:rPr lang="en-US" sz="2000" dirty="0" smtClean="0"/>
              <a:t>Provide your information here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forms.gle/n3z9mcoteMwPzDUJ8</a:t>
            </a:r>
            <a:endParaRPr lang="en-US" sz="2000" dirty="0" smtClean="0"/>
          </a:p>
          <a:p>
            <a:r>
              <a:rPr lang="en-US" sz="2000" dirty="0" smtClean="0"/>
              <a:t>If you are not familiar with how to use the command line, do this tutorial:</a:t>
            </a:r>
          </a:p>
          <a:p>
            <a:pPr lvl="1"/>
            <a:r>
              <a:rPr lang="en-US" sz="1200" dirty="0" smtClean="0">
                <a:hlinkClick r:id="rId3"/>
              </a:rPr>
              <a:t>https://www.codecademy.com/learn/learn-the-command-line</a:t>
            </a:r>
            <a:endParaRPr lang="en-US" sz="1200" dirty="0" smtClean="0"/>
          </a:p>
          <a:p>
            <a:r>
              <a:rPr lang="en-US" sz="2000" dirty="0" smtClean="0"/>
              <a:t>Go here and see how far you can get:</a:t>
            </a:r>
          </a:p>
          <a:p>
            <a:pPr lvl="1"/>
            <a:r>
              <a:rPr lang="en-US" sz="1600" dirty="0">
                <a:hlinkClick r:id="rId4"/>
              </a:rPr>
              <a:t>https://overthewire.org/wargames/bandit/</a:t>
            </a:r>
            <a:endParaRPr lang="en-US" sz="16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/>
              <a:t>next class will be a review of the C programming language, an overview of </a:t>
            </a:r>
            <a:r>
              <a:rPr lang="en-US" sz="2000" dirty="0" err="1" smtClean="0"/>
              <a:t>Git</a:t>
            </a:r>
            <a:r>
              <a:rPr lang="en-US" sz="2000" dirty="0" smtClean="0"/>
              <a:t>, and and an overview of Linux</a:t>
            </a:r>
          </a:p>
          <a:p>
            <a:r>
              <a:rPr lang="en-US" sz="2000" dirty="0" smtClean="0"/>
              <a:t>Install the VM</a:t>
            </a:r>
            <a:endParaRPr lang="en-US" sz="2000" dirty="0"/>
          </a:p>
          <a:p>
            <a:r>
              <a:rPr lang="en-US" sz="2000" dirty="0" smtClean="0"/>
              <a:t>Watch this video: </a:t>
            </a: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www.youtube.com/watch?v=actgZVvs_Jk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8644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740" y="4003829"/>
            <a:ext cx="355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appointment other times at 1025 16</a:t>
            </a:r>
            <a:r>
              <a:rPr lang="en-US" baseline="30000" dirty="0" smtClean="0"/>
              <a:t>th</a:t>
            </a:r>
            <a:r>
              <a:rPr lang="en-US" dirty="0" smtClean="0"/>
              <a:t> avenue south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40" y="1189378"/>
            <a:ext cx="4931260" cy="45633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32"/>
            <a:ext cx="3641834" cy="4525963"/>
          </a:xfrm>
        </p:spPr>
        <p:txBody>
          <a:bodyPr/>
          <a:lstStyle/>
          <a:p>
            <a:r>
              <a:rPr lang="en-US" dirty="0" smtClean="0"/>
              <a:t>TBD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915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32"/>
            <a:ext cx="5481961" cy="4525963"/>
          </a:xfrm>
        </p:spPr>
        <p:txBody>
          <a:bodyPr/>
          <a:lstStyle/>
          <a:p>
            <a:r>
              <a:rPr lang="en-US" dirty="0" smtClean="0"/>
              <a:t>Chapters available </a:t>
            </a:r>
            <a:r>
              <a:rPr lang="en-US" dirty="0"/>
              <a:t>for free at </a:t>
            </a:r>
            <a:r>
              <a:rPr lang="en-US" dirty="0">
                <a:hlinkClick r:id="rId2"/>
              </a:rPr>
              <a:t>http://pages.cs.wisc.edu/~remzi/OSTEP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Strongly recommended (but not “required”): </a:t>
            </a:r>
            <a:r>
              <a:rPr lang="en-US" b="1" u="sng" dirty="0" smtClean="0"/>
              <a:t>The Linux Programming Interface</a:t>
            </a:r>
          </a:p>
          <a:p>
            <a:r>
              <a:rPr lang="en-US" b="1" u="sng" dirty="0" smtClean="0"/>
              <a:t>Computer Systems: A Programmer’s Perspective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 descr="Operating Systems: Three Easy Pieces (Hardcover Version 0.9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88" y="1609586"/>
            <a:ext cx="20478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6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34564"/>
            <a:ext cx="7603067" cy="4525963"/>
          </a:xfrm>
        </p:spPr>
        <p:txBody>
          <a:bodyPr/>
          <a:lstStyle/>
          <a:p>
            <a:r>
              <a:rPr lang="en-US" dirty="0"/>
              <a:t>Programming assignments: 50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Learn by doing</a:t>
            </a:r>
            <a:endParaRPr lang="en-US" dirty="0"/>
          </a:p>
          <a:p>
            <a:r>
              <a:rPr lang="en-US" dirty="0"/>
              <a:t>Quizzes + mid-term: 35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Solidify understanding</a:t>
            </a:r>
            <a:endParaRPr lang="en-US" dirty="0"/>
          </a:p>
          <a:p>
            <a:r>
              <a:rPr lang="en-US" dirty="0"/>
              <a:t>Final project: 10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Build a cool Linux kernel module!</a:t>
            </a:r>
            <a:endParaRPr lang="en-US" dirty="0"/>
          </a:p>
          <a:p>
            <a:r>
              <a:rPr lang="en-US" dirty="0"/>
              <a:t>Attendance: 5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Show up! I’ll be here, too.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7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are expected </a:t>
            </a:r>
            <a:r>
              <a:rPr lang="en-US" dirty="0" smtClean="0"/>
              <a:t>to read </a:t>
            </a:r>
            <a:r>
              <a:rPr lang="en-US" dirty="0"/>
              <a:t>the material for a lecture </a:t>
            </a:r>
            <a:r>
              <a:rPr lang="en-US" dirty="0" smtClean="0"/>
              <a:t>beforehand </a:t>
            </a:r>
            <a:r>
              <a:rPr lang="en-US" dirty="0"/>
              <a:t>and participate in class discussions. </a:t>
            </a:r>
            <a:endParaRPr lang="en-US" dirty="0" smtClean="0"/>
          </a:p>
          <a:p>
            <a:pPr lvl="1"/>
            <a:r>
              <a:rPr lang="en-US" dirty="0" smtClean="0"/>
              <a:t>We may occasionally assign videos to watch; please watch them ahead of time so you can participate in class discussions</a:t>
            </a:r>
          </a:p>
        </p:txBody>
      </p:sp>
    </p:spTree>
    <p:extLst>
      <p:ext uri="{BB962C8B-B14F-4D97-AF65-F5344CB8AC3E}">
        <p14:creationId xmlns:p14="http://schemas.microsoft.com/office/powerpoint/2010/main" val="9487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502"/>
            <a:ext cx="8229600" cy="48694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Most of this course will use C</a:t>
            </a:r>
          </a:p>
          <a:p>
            <a:r>
              <a:rPr lang="en-US" dirty="0" smtClean="0"/>
              <a:t>We will use Ubuntu 18.04.03 as the development environment</a:t>
            </a:r>
          </a:p>
          <a:p>
            <a:pPr lvl="1"/>
            <a:r>
              <a:rPr lang="en-US" dirty="0" smtClean="0"/>
              <a:t>You’re free to choose your particular Linux distribution as long as you can compile and run the assignments</a:t>
            </a:r>
          </a:p>
          <a:p>
            <a:pPr lvl="1"/>
            <a:r>
              <a:rPr lang="en-US" dirty="0" smtClean="0"/>
              <a:t>If we have issues compiling/running your programs, we’ll request to switch to an Ubuntu-based distribution</a:t>
            </a:r>
          </a:p>
          <a:p>
            <a:r>
              <a:rPr lang="en-US" dirty="0" smtClean="0"/>
              <a:t>The Linux Lab is setup with CentOS; you can also use those machines to do your assignments</a:t>
            </a:r>
          </a:p>
          <a:p>
            <a:r>
              <a:rPr lang="en-US" dirty="0" smtClean="0"/>
              <a:t>We will use GitHub and </a:t>
            </a:r>
            <a:r>
              <a:rPr lang="en-US" dirty="0" err="1" smtClean="0"/>
              <a:t>git</a:t>
            </a:r>
            <a:r>
              <a:rPr lang="en-US" dirty="0" smtClean="0"/>
              <a:t> for content and assignment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6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not already done so, I need your </a:t>
            </a:r>
            <a:r>
              <a:rPr lang="en-US" dirty="0" smtClean="0"/>
              <a:t>response: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forms.gle/n3z9mcoteMwPzDUJ8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oftCPSWorkshopDub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ISIS-Overview</Template>
  <TotalTime>395</TotalTime>
  <Words>1105</Words>
  <Application>Microsoft Macintosh PowerPoint</Application>
  <PresentationFormat>On-screen Show (4:3)</PresentationFormat>
  <Paragraphs>205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Arial</vt:lpstr>
      <vt:lpstr>MicrosoftCPSWorkshopDubey</vt:lpstr>
      <vt:lpstr>Document</vt:lpstr>
      <vt:lpstr>Operating Systems</vt:lpstr>
      <vt:lpstr>Team</vt:lpstr>
      <vt:lpstr>Important Links</vt:lpstr>
      <vt:lpstr>Office Hours</vt:lpstr>
      <vt:lpstr>Textbook</vt:lpstr>
      <vt:lpstr>Course Assessment</vt:lpstr>
      <vt:lpstr>Course expectations</vt:lpstr>
      <vt:lpstr>Development Environment</vt:lpstr>
      <vt:lpstr>Github Details</vt:lpstr>
      <vt:lpstr>Course Goals</vt:lpstr>
      <vt:lpstr>Course Goals</vt:lpstr>
      <vt:lpstr>Why is this important?</vt:lpstr>
      <vt:lpstr>Why is this important?</vt:lpstr>
      <vt:lpstr>Why is this important?</vt:lpstr>
      <vt:lpstr>Why is this important?</vt:lpstr>
      <vt:lpstr>Layers of a modern computing system</vt:lpstr>
      <vt:lpstr>Layers of a modern computing system</vt:lpstr>
      <vt:lpstr>Layers of a modern computing system</vt:lpstr>
      <vt:lpstr>Layers of a modern computing system</vt:lpstr>
      <vt:lpstr>Layers of a modern computing system</vt:lpstr>
      <vt:lpstr>The OS Kernel</vt:lpstr>
      <vt:lpstr>The OS Kernel</vt:lpstr>
      <vt:lpstr>How do we interact with the kernel?</vt:lpstr>
      <vt:lpstr>How do we interact with the kernel?</vt:lpstr>
      <vt:lpstr>Why is OS design challenging</vt:lpstr>
      <vt:lpstr>Why is OS design challenging</vt:lpstr>
      <vt:lpstr>Why is OS design challenging</vt:lpstr>
      <vt:lpstr>Why is OS design challenging</vt:lpstr>
      <vt:lpstr>Why is OS design challenging</vt:lpstr>
      <vt:lpstr>Why is OS design challenging</vt:lpstr>
      <vt:lpstr>Before Next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abhishek</dc:creator>
  <cp:lastModifiedBy>Daniel</cp:lastModifiedBy>
  <cp:revision>73</cp:revision>
  <dcterms:created xsi:type="dcterms:W3CDTF">2016-08-21T16:59:37Z</dcterms:created>
  <dcterms:modified xsi:type="dcterms:W3CDTF">2020-01-07T20:00:43Z</dcterms:modified>
</cp:coreProperties>
</file>