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82"/>
  </p:notesMasterIdLst>
  <p:sldIdLst>
    <p:sldId id="256" r:id="rId3"/>
    <p:sldId id="257" r:id="rId4"/>
    <p:sldId id="258" r:id="rId5"/>
    <p:sldId id="259" r:id="rId6"/>
    <p:sldId id="33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7" autoAdjust="0"/>
    <p:restoredTop sz="53108" autoAdjust="0"/>
  </p:normalViewPr>
  <p:slideViewPr>
    <p:cSldViewPr snapToGrid="0">
      <p:cViewPr varScale="1">
        <p:scale>
          <a:sx n="80" d="100"/>
          <a:sy n="80" d="100"/>
        </p:scale>
        <p:origin x="3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S(dog)=.5;</a:t>
            </a:r>
            <a:r>
              <a:rPr lang="en-US" baseline="0" dirty="0" smtClean="0"/>
              <a:t>    s(cat)=1;    s(mouse)=0.3;    s(duck)=-0.2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37547105825172"/>
          <c:y val="0.133707800730112"/>
          <c:w val="0.913795490078712"/>
          <c:h val="0.7473364140684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Dog</c:v>
                </c:pt>
                <c:pt idx="1">
                  <c:v>Cat</c:v>
                </c:pt>
                <c:pt idx="2">
                  <c:v>Mouse</c:v>
                </c:pt>
                <c:pt idx="3">
                  <c:v>Duck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1.0</c:v>
                </c:pt>
                <c:pt idx="2">
                  <c:v>0.3</c:v>
                </c:pt>
                <c:pt idx="3">
                  <c:v>-0.2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Dog</c:v>
                </c:pt>
                <c:pt idx="1">
                  <c:v>Cat</c:v>
                </c:pt>
                <c:pt idx="2">
                  <c:v>Mouse</c:v>
                </c:pt>
                <c:pt idx="3">
                  <c:v>Duck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0.25226</c:v>
                </c:pt>
                <c:pt idx="1">
                  <c:v>0.41591</c:v>
                </c:pt>
                <c:pt idx="2">
                  <c:v>0.20653</c:v>
                </c:pt>
                <c:pt idx="3">
                  <c:v>0.12527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(hard) max (𝜎→0)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Dog</c:v>
                </c:pt>
                <c:pt idx="1">
                  <c:v>Cat</c:v>
                </c:pt>
                <c:pt idx="2">
                  <c:v>Mouse</c:v>
                </c:pt>
                <c:pt idx="3">
                  <c:v>Duck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softmax (𝜎=0.5)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Dog</c:v>
                </c:pt>
                <c:pt idx="1">
                  <c:v>Cat</c:v>
                </c:pt>
                <c:pt idx="2">
                  <c:v>Mouse</c:v>
                </c:pt>
                <c:pt idx="3">
                  <c:v>Duck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0.2157</c:v>
                </c:pt>
                <c:pt idx="1">
                  <c:v>0.5864</c:v>
                </c:pt>
                <c:pt idx="2">
                  <c:v>0.1446</c:v>
                </c:pt>
                <c:pt idx="3">
                  <c:v>0.0532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softmax (𝜎=2)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Dog</c:v>
                </c:pt>
                <c:pt idx="1">
                  <c:v>Cat</c:v>
                </c:pt>
                <c:pt idx="2">
                  <c:v>Mouse</c:v>
                </c:pt>
                <c:pt idx="3">
                  <c:v>Duck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0.2568</c:v>
                </c:pt>
                <c:pt idx="1">
                  <c:v>0.3297</c:v>
                </c:pt>
                <c:pt idx="2">
                  <c:v>0.2324</c:v>
                </c:pt>
                <c:pt idx="3">
                  <c:v>0.181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192864"/>
        <c:axId val="364832576"/>
      </c:barChart>
      <c:catAx>
        <c:axId val="40319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832576"/>
        <c:crosses val="autoZero"/>
        <c:auto val="1"/>
        <c:lblAlgn val="ctr"/>
        <c:lblOffset val="100"/>
        <c:noMultiLvlLbl val="0"/>
      </c:catAx>
      <c:valAx>
        <c:axId val="36483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9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A8E89-45CC-4A83-BF81-DDCCBC28CFCE}" type="slidenum">
              <a:rPr lang="en-US"/>
              <a:pPr/>
              <a:t>58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Take a moment  to go over some of the implications of the previous construction</a:t>
            </a:r>
          </a:p>
          <a:p>
            <a:r>
              <a:rPr lang="en-US"/>
              <a:t>1.	ANY  BINARY classifier can be used -- as long as it respects constraints!!!</a:t>
            </a:r>
          </a:p>
          <a:p>
            <a:endParaRPr lang="en-US"/>
          </a:p>
          <a:p>
            <a:r>
              <a:rPr lang="en-US"/>
              <a:t>2.	In the LINEAR CASE, many nice results</a:t>
            </a:r>
          </a:p>
          <a:p>
            <a:r>
              <a:rPr lang="en-US"/>
              <a:t>	1.  PERCEPTRON CONVERGENCE  implies that ANY argmax function can be learnined </a:t>
            </a:r>
          </a:p>
          <a:p>
            <a:r>
              <a:rPr lang="en-US"/>
              <a:t>		(ulike OvA and other decomp. methods) </a:t>
            </a:r>
          </a:p>
          <a:p>
            <a:r>
              <a:rPr lang="en-US"/>
              <a:t> 	2.  Related to some recent work in MC setting</a:t>
            </a:r>
          </a:p>
          <a:p>
            <a:r>
              <a:rPr lang="en-US"/>
              <a:t>		perceptron --&gt; Ultraconservative online alg</a:t>
            </a:r>
          </a:p>
          <a:p>
            <a:r>
              <a:rPr lang="en-US"/>
              <a:t>		winnow --&gt; multiclass winnow</a:t>
            </a:r>
          </a:p>
          <a:p>
            <a:r>
              <a:rPr lang="en-US"/>
              <a:t>	3.   Not only ALG, but ANALYSIS as well</a:t>
            </a:r>
          </a:p>
          <a:p>
            <a:r>
              <a:rPr lang="en-US"/>
              <a:t>		BEFORE:  new bounds were developed. </a:t>
            </a:r>
          </a:p>
          <a:p>
            <a:r>
              <a:rPr lang="en-US"/>
              <a:t>		NOW: extension is easy.</a:t>
            </a:r>
          </a:p>
          <a:p>
            <a:endParaRPr lang="en-US"/>
          </a:p>
          <a:p>
            <a:r>
              <a:rPr lang="en-US"/>
              <a:t>	[CLICK]</a:t>
            </a:r>
          </a:p>
          <a:p>
            <a:r>
              <a:rPr lang="en-US"/>
              <a:t>	LOOK at separation in low and high!</a:t>
            </a:r>
          </a:p>
          <a:p>
            <a:r>
              <a:rPr lang="en-US"/>
              <a:t>	Requires just a small amount of tweaking to develop margin bounds and VC bounds.</a:t>
            </a:r>
          </a:p>
        </p:txBody>
      </p:sp>
    </p:spTree>
    <p:extLst>
      <p:ext uri="{BB962C8B-B14F-4D97-AF65-F5344CB8AC3E}">
        <p14:creationId xmlns:p14="http://schemas.microsoft.com/office/powerpoint/2010/main" val="453582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63D12-631E-4C9D-BC13-EBA5F25096B4}" type="slidenum">
              <a:rPr lang="en-US"/>
              <a:pPr/>
              <a:t>11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work in ML is for the BINARY problem</a:t>
            </a:r>
          </a:p>
          <a:p>
            <a:r>
              <a:rPr lang="en-US"/>
              <a:t>	Well understood (Theory)</a:t>
            </a:r>
          </a:p>
          <a:p>
            <a:r>
              <a:rPr lang="en-US"/>
              <a:t>	Many algorithms work well (Practice)</a:t>
            </a:r>
          </a:p>
          <a:p>
            <a:r>
              <a:rPr lang="en-US"/>
              <a:t>Therefore </a:t>
            </a:r>
          </a:p>
          <a:p>
            <a:r>
              <a:rPr lang="en-US"/>
              <a:t>	Tempting and DESIREABLE to use binary algs to solve multiclass</a:t>
            </a:r>
          </a:p>
          <a:p>
            <a:endParaRPr lang="en-US"/>
          </a:p>
          <a:p>
            <a:r>
              <a:rPr lang="en-US"/>
              <a:t>The most common approach : **OvA**</a:t>
            </a:r>
          </a:p>
          <a:p>
            <a:r>
              <a:rPr lang="en-US"/>
              <a:t>	Learn a set of classifiers: one for each class versus the rest</a:t>
            </a:r>
          </a:p>
          <a:p>
            <a:r>
              <a:rPr lang="en-US"/>
              <a:t>	Notice however, that while it may be possilbe to find such a classifier</a:t>
            </a:r>
          </a:p>
          <a:p>
            <a:r>
              <a:rPr lang="en-US"/>
              <a:t>		-NOT ALWAYS THE CASE.</a:t>
            </a:r>
          </a:p>
          <a:p>
            <a:r>
              <a:rPr lang="en-US"/>
              <a:t>	In the last partition here, it is impossible to separate the red points</a:t>
            </a:r>
          </a:p>
          <a:p>
            <a:r>
              <a:rPr lang="en-US"/>
              <a:t>		from the rest using a linear function.</a:t>
            </a:r>
          </a:p>
          <a:p>
            <a:r>
              <a:rPr lang="en-US"/>
              <a:t>	Therefore this classifier will FAIL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**No theoretical justification unless the problem is easy**</a:t>
            </a:r>
          </a:p>
          <a:p>
            <a:endParaRPr lang="en-US"/>
          </a:p>
          <a:p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169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5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63D12-631E-4C9D-BC13-EBA5F25096B4}" type="slidenum">
              <a:rPr lang="en-US"/>
              <a:pPr/>
              <a:t>13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work in ML is for the BINARY problem</a:t>
            </a:r>
          </a:p>
          <a:p>
            <a:r>
              <a:rPr lang="en-US"/>
              <a:t>	Well understood (Theory)</a:t>
            </a:r>
          </a:p>
          <a:p>
            <a:r>
              <a:rPr lang="en-US"/>
              <a:t>	Many algorithms work well (Practice)</a:t>
            </a:r>
          </a:p>
          <a:p>
            <a:r>
              <a:rPr lang="en-US"/>
              <a:t>Therefore </a:t>
            </a:r>
          </a:p>
          <a:p>
            <a:r>
              <a:rPr lang="en-US"/>
              <a:t>	Tempting and DESIREABLE to use binary algs to solve multiclass</a:t>
            </a:r>
          </a:p>
          <a:p>
            <a:endParaRPr lang="en-US"/>
          </a:p>
          <a:p>
            <a:r>
              <a:rPr lang="en-US"/>
              <a:t>The most common approach : **OvA**</a:t>
            </a:r>
          </a:p>
          <a:p>
            <a:r>
              <a:rPr lang="en-US"/>
              <a:t>	Learn a set of classifiers: one for each class versus the rest</a:t>
            </a:r>
          </a:p>
          <a:p>
            <a:r>
              <a:rPr lang="en-US"/>
              <a:t>	Notice however, that while it may be possilbe to find such a classifier</a:t>
            </a:r>
          </a:p>
          <a:p>
            <a:r>
              <a:rPr lang="en-US"/>
              <a:t>		-NOT ALWAYS THE CASE.</a:t>
            </a:r>
          </a:p>
          <a:p>
            <a:r>
              <a:rPr lang="en-US"/>
              <a:t>	In the last partition here, it is impossible to separate the red points</a:t>
            </a:r>
          </a:p>
          <a:p>
            <a:r>
              <a:rPr lang="en-US"/>
              <a:t>		from the rest using a linear function.</a:t>
            </a:r>
          </a:p>
          <a:p>
            <a:r>
              <a:rPr lang="en-US"/>
              <a:t>	Therefore this classifier will FAIL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**No theoretical justification unless the problem is easy**</a:t>
            </a:r>
          </a:p>
          <a:p>
            <a:endParaRPr lang="en-US"/>
          </a:p>
          <a:p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96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63D12-631E-4C9D-BC13-EBA5F25096B4}" type="slidenum">
              <a:rPr lang="en-US"/>
              <a:pPr/>
              <a:t>17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work in ML is for the BINARY problem</a:t>
            </a:r>
          </a:p>
          <a:p>
            <a:r>
              <a:rPr lang="en-US"/>
              <a:t>	Well understood (Theory)</a:t>
            </a:r>
          </a:p>
          <a:p>
            <a:r>
              <a:rPr lang="en-US"/>
              <a:t>	Many algorithms work well (Practice)</a:t>
            </a:r>
          </a:p>
          <a:p>
            <a:r>
              <a:rPr lang="en-US"/>
              <a:t>Therefore </a:t>
            </a:r>
          </a:p>
          <a:p>
            <a:r>
              <a:rPr lang="en-US"/>
              <a:t>	Tempting and DESIREABLE to use binary algs to solve multiclass</a:t>
            </a:r>
          </a:p>
          <a:p>
            <a:endParaRPr lang="en-US"/>
          </a:p>
          <a:p>
            <a:r>
              <a:rPr lang="en-US"/>
              <a:t>The most common approach : **OvA**</a:t>
            </a:r>
          </a:p>
          <a:p>
            <a:r>
              <a:rPr lang="en-US"/>
              <a:t>	Learn a set of classifiers: one for each class versus the rest</a:t>
            </a:r>
          </a:p>
          <a:p>
            <a:r>
              <a:rPr lang="en-US"/>
              <a:t>	Notice however, that while it may be possilbe to find such a classifier</a:t>
            </a:r>
          </a:p>
          <a:p>
            <a:r>
              <a:rPr lang="en-US"/>
              <a:t>		-NOT ALWAYS THE CASE.</a:t>
            </a:r>
          </a:p>
          <a:p>
            <a:r>
              <a:rPr lang="en-US"/>
              <a:t>	In the last partition here, it is impossible to separate the red points</a:t>
            </a:r>
          </a:p>
          <a:p>
            <a:r>
              <a:rPr lang="en-US"/>
              <a:t>		from the rest using a linear function.</a:t>
            </a:r>
          </a:p>
          <a:p>
            <a:r>
              <a:rPr lang="en-US"/>
              <a:t>	Therefore this classifier will FAIL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**No theoretical justification unless the problem is easy**</a:t>
            </a:r>
          </a:p>
          <a:p>
            <a:endParaRPr lang="en-US"/>
          </a:p>
          <a:p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80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DD028-3298-4F0E-9BC1-25D21751F847}" type="slidenum">
              <a:rPr lang="en-US"/>
              <a:pPr/>
              <a:t>20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1BF6E-5D0D-44FE-86D0-DB4BBA70FD9F}" type="slidenum">
              <a:rPr lang="en-US"/>
              <a:pPr/>
              <a:t>23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dirty="0"/>
              <a:t>However, a PROBLEM W/ DECOMPOSITION TECHNIQUES</a:t>
            </a:r>
          </a:p>
          <a:p>
            <a:r>
              <a:rPr lang="en-US" dirty="0"/>
              <a:t>	Induced Binary problems are optimized INDEPENDENTLY</a:t>
            </a:r>
          </a:p>
          <a:p>
            <a:r>
              <a:rPr lang="en-US" dirty="0"/>
              <a:t>	NO GLOBAL METRIC IS USED.</a:t>
            </a:r>
          </a:p>
          <a:p>
            <a:endParaRPr lang="en-US" dirty="0"/>
          </a:p>
          <a:p>
            <a:r>
              <a:rPr lang="en-US" dirty="0"/>
              <a:t>FOR EXAMPLE, in MC, 	</a:t>
            </a:r>
          </a:p>
          <a:p>
            <a:r>
              <a:rPr lang="en-US" dirty="0"/>
              <a:t>	we don’t care about 1 </a:t>
            </a:r>
            <a:r>
              <a:rPr lang="en-US" dirty="0" err="1"/>
              <a:t>vs</a:t>
            </a:r>
            <a:r>
              <a:rPr lang="en-US" dirty="0"/>
              <a:t> rest performance</a:t>
            </a:r>
          </a:p>
          <a:p>
            <a:r>
              <a:rPr lang="en-US" dirty="0"/>
              <a:t>	only about the FINAL MC Classification</a:t>
            </a:r>
          </a:p>
          <a:p>
            <a:endParaRPr lang="en-US" dirty="0"/>
          </a:p>
          <a:p>
            <a:r>
              <a:rPr lang="en-US" dirty="0"/>
              <a:t>TRANSISTION: </a:t>
            </a:r>
          </a:p>
          <a:p>
            <a:r>
              <a:rPr lang="en-US" dirty="0"/>
              <a:t>We can look at a simple example:</a:t>
            </a:r>
          </a:p>
        </p:txBody>
      </p:sp>
    </p:spTree>
    <p:extLst>
      <p:ext uri="{BB962C8B-B14F-4D97-AF65-F5344CB8AC3E}">
        <p14:creationId xmlns:p14="http://schemas.microsoft.com/office/powerpoint/2010/main" val="105989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F831A-E11F-4AD7-B7F6-ABF92027085E}" type="slidenum">
              <a:rPr lang="en-US"/>
              <a:pPr/>
              <a:t>55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en-US"/>
              <a:t>The TRANSFORMATIONS are very natural</a:t>
            </a:r>
          </a:p>
          <a:p>
            <a:endParaRPr lang="en-US"/>
          </a:p>
          <a:p>
            <a:r>
              <a:rPr lang="en-US"/>
              <a:t>GO THROUGH!!!</a:t>
            </a:r>
          </a:p>
          <a:p>
            <a:r>
              <a:rPr lang="en-US"/>
              <a:t>MC:</a:t>
            </a:r>
          </a:p>
          <a:p>
            <a:r>
              <a:rPr lang="en-US"/>
              <a:t>ML:</a:t>
            </a:r>
          </a:p>
          <a:p>
            <a:r>
              <a:rPr lang="en-US"/>
              <a:t>LR:</a:t>
            </a:r>
          </a:p>
          <a:p>
            <a:endParaRPr lang="en-US"/>
          </a:p>
          <a:p>
            <a:r>
              <a:rPr lang="en-US"/>
              <a:t>In general, we define a constraint example as one where the labels</a:t>
            </a:r>
          </a:p>
          <a:p>
            <a:r>
              <a:rPr lang="en-US"/>
              <a:t>	partial order</a:t>
            </a:r>
          </a:p>
          <a:p>
            <a:r>
              <a:rPr lang="en-US"/>
              <a:t>	defined by pairwise preferences.</a:t>
            </a:r>
          </a:p>
          <a:p>
            <a:r>
              <a:rPr lang="en-US"/>
              <a:t>CC classifier produces this order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 we map the problem to the (PSEUDO) space </a:t>
            </a:r>
          </a:p>
          <a:p>
            <a:r>
              <a:rPr lang="en-US"/>
              <a:t>	where each of the pairwise constraints can be maintained</a:t>
            </a:r>
          </a:p>
          <a:p>
            <a:r>
              <a:rPr lang="en-US"/>
              <a:t>	and LEARN</a:t>
            </a:r>
          </a:p>
          <a:p>
            <a:endParaRPr lang="en-US"/>
          </a:p>
          <a:p>
            <a:r>
              <a:rPr lang="en-US"/>
              <a:t>TRANSITION:  I describe this mapping for the linear case.</a:t>
            </a:r>
          </a:p>
        </p:txBody>
      </p:sp>
    </p:spTree>
    <p:extLst>
      <p:ext uri="{BB962C8B-B14F-4D97-AF65-F5344CB8AC3E}">
        <p14:creationId xmlns:p14="http://schemas.microsoft.com/office/powerpoint/2010/main" val="81192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F831A-E11F-4AD7-B7F6-ABF92027085E}" type="slidenum">
              <a:rPr lang="en-US"/>
              <a:pPr/>
              <a:t>57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en-US"/>
              <a:t>The TRANSFORMATIONS are very natural</a:t>
            </a:r>
          </a:p>
          <a:p>
            <a:endParaRPr lang="en-US"/>
          </a:p>
          <a:p>
            <a:r>
              <a:rPr lang="en-US"/>
              <a:t>GO THROUGH!!!</a:t>
            </a:r>
          </a:p>
          <a:p>
            <a:r>
              <a:rPr lang="en-US"/>
              <a:t>MC:</a:t>
            </a:r>
          </a:p>
          <a:p>
            <a:r>
              <a:rPr lang="en-US"/>
              <a:t>ML:</a:t>
            </a:r>
          </a:p>
          <a:p>
            <a:r>
              <a:rPr lang="en-US"/>
              <a:t>LR:</a:t>
            </a:r>
          </a:p>
          <a:p>
            <a:endParaRPr lang="en-US"/>
          </a:p>
          <a:p>
            <a:r>
              <a:rPr lang="en-US"/>
              <a:t>In general, we define a constraint example as one where the labels</a:t>
            </a:r>
          </a:p>
          <a:p>
            <a:r>
              <a:rPr lang="en-US"/>
              <a:t>	partial order</a:t>
            </a:r>
          </a:p>
          <a:p>
            <a:r>
              <a:rPr lang="en-US"/>
              <a:t>	defined by pairwise preferences.</a:t>
            </a:r>
          </a:p>
          <a:p>
            <a:r>
              <a:rPr lang="en-US"/>
              <a:t>CC classifier produces this order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 we map the problem to the (PSEUDO) space </a:t>
            </a:r>
          </a:p>
          <a:p>
            <a:r>
              <a:rPr lang="en-US"/>
              <a:t>	where each of the pairwise constraints can be maintained</a:t>
            </a:r>
          </a:p>
          <a:p>
            <a:r>
              <a:rPr lang="en-US"/>
              <a:t>	and LEARN</a:t>
            </a:r>
          </a:p>
          <a:p>
            <a:endParaRPr lang="en-US"/>
          </a:p>
          <a:p>
            <a:r>
              <a:rPr lang="en-US"/>
              <a:t>TRANSITION:  I describe this mapping for the linear case.</a:t>
            </a:r>
          </a:p>
        </p:txBody>
      </p:sp>
    </p:spTree>
    <p:extLst>
      <p:ext uri="{BB962C8B-B14F-4D97-AF65-F5344CB8AC3E}">
        <p14:creationId xmlns:p14="http://schemas.microsoft.com/office/powerpoint/2010/main" val="150449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D02-2487-1F4E-8626-1EF6A5DACCFF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CD4-33F6-274F-AA38-FDD883D8247F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12658"/>
            <a:ext cx="7886700" cy="764304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44844" y="1769806"/>
            <a:ext cx="609600" cy="355466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600" spc="-150" baseline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754444" y="1762432"/>
            <a:ext cx="6760906" cy="3576484"/>
          </a:xfrm>
        </p:spPr>
        <p:txBody>
          <a:bodyPr/>
          <a:lstStyle>
            <a:lvl1pPr marL="0" indent="0">
              <a:buNone/>
              <a:defRPr sz="2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144588" y="1276350"/>
            <a:ext cx="7370762" cy="485775"/>
          </a:xfrm>
        </p:spPr>
        <p:txBody>
          <a:bodyPr/>
          <a:lstStyle>
            <a:lvl1pPr marL="0" indent="0">
              <a:buNone/>
              <a:defRPr spc="-15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96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>
            <a:lvl1pPr>
              <a:defRPr>
                <a:solidFill>
                  <a:srgbClr val="3C58AD"/>
                </a:solidFill>
              </a:defRPr>
            </a:lvl1pPr>
          </a:lstStyle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4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004048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004048" y="6248400"/>
            <a:ext cx="40386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smtClean="0"/>
              <a:t>Kai-Wei Chang</a:t>
            </a:r>
            <a:endParaRPr lang="zh-TW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128248" y="6553200"/>
            <a:ext cx="9144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F71DC22-0103-4060-B7D8-ECD9AE0F74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C342-BAB6-084D-A746-C05E2622B1F7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6FF7-AC7D-9D46-B2C8-49547B09EB09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DC85-A0C7-304F-8302-432F68F14DF3}" type="datetime1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0F5-DDD8-EB4B-8144-26241D6F4F64}" type="datetime1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2859-8B3F-4F43-A4D7-79C78B60652D}" type="datetime1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1920-61ED-A245-9F69-59C491149472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C779-4538-9A40-88BB-F36AF0E35A1D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B93C-05F6-DE45-86D0-16A786FFDD79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w@kwchang.net" TargetMode="External"/><Relationship Id="rId4" Type="http://schemas.openxmlformats.org/officeDocument/2006/relationships/hyperlink" Target="https://uclanlp.github.io/CS269-17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../media/image10.png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NULL"/><Relationship Id="rId12" Type="http://schemas.openxmlformats.org/officeDocument/2006/relationships/image" Target="NULL"/><Relationship Id="rId13" Type="http://schemas.openxmlformats.org/officeDocument/2006/relationships/image" Target="NULL"/><Relationship Id="rId14" Type="http://schemas.openxmlformats.org/officeDocument/2006/relationships/image" Target="NULL"/><Relationship Id="rId15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NULL"/><Relationship Id="rId10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550" y="1097414"/>
            <a:ext cx="8518450" cy="2164383"/>
          </a:xfrm>
        </p:spPr>
        <p:txBody>
          <a:bodyPr/>
          <a:lstStyle/>
          <a:p>
            <a:r>
              <a:rPr lang="en-US" dirty="0"/>
              <a:t>Lecture 3</a:t>
            </a:r>
            <a:r>
              <a:rPr lang="en-US" dirty="0" smtClean="0"/>
              <a:t>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Multi-Class Classification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103076" cy="20738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Kai-Wei Chang</a:t>
            </a:r>
          </a:p>
          <a:p>
            <a:r>
              <a:rPr lang="en-US" dirty="0"/>
              <a:t>CS @ </a:t>
            </a:r>
            <a:r>
              <a:rPr lang="en-US" dirty="0" smtClean="0"/>
              <a:t>UCLA</a:t>
            </a:r>
            <a:endParaRPr lang="en-US" dirty="0"/>
          </a:p>
          <a:p>
            <a:r>
              <a:rPr lang="en-US" dirty="0">
                <a:hlinkClick r:id="rId3"/>
              </a:rPr>
              <a:t>kw@kwchang.net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Couse webpage: </a:t>
            </a:r>
            <a:r>
              <a:rPr lang="en-US" dirty="0">
                <a:hlinkClick r:id="rId4"/>
              </a:rPr>
              <a:t>https://uclanlp.github.io/CS269-17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86" y="1383862"/>
            <a:ext cx="5499100" cy="360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against all strategy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against All learning</a:t>
            </a:r>
            <a:endParaRPr 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8894"/>
            <a:ext cx="8229600" cy="4800600"/>
          </a:xfrm>
        </p:spPr>
        <p:txBody>
          <a:bodyPr>
            <a:noAutofit/>
          </a:bodyPr>
          <a:lstStyle/>
          <a:p>
            <a:r>
              <a:rPr lang="en-US" sz="2600" dirty="0" smtClean="0"/>
              <a:t>Multiclass classifier</a:t>
            </a:r>
          </a:p>
          <a:p>
            <a:pPr lvl="1"/>
            <a:r>
              <a:rPr lang="en-US" dirty="0" smtClean="0"/>
              <a:t>Function   f : </a:t>
            </a:r>
            <a:r>
              <a:rPr lang="en-US" dirty="0" smtClean="0">
                <a:latin typeface="Calibri"/>
              </a:rPr>
              <a:t>R</a:t>
            </a:r>
            <a:r>
              <a:rPr lang="en-US" baseline="30000" dirty="0" smtClean="0">
                <a:latin typeface="Calibri"/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{1,2,3,...,k}</a:t>
            </a:r>
            <a:endParaRPr lang="en-US" sz="2600" dirty="0" smtClean="0"/>
          </a:p>
          <a:p>
            <a:r>
              <a:rPr lang="en-US" sz="2600" dirty="0" smtClean="0"/>
              <a:t>Decompose into binary problems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grpSp>
        <p:nvGrpSpPr>
          <p:cNvPr id="189444" name="Group 4"/>
          <p:cNvGrpSpPr>
            <a:grpSpLocks/>
          </p:cNvGrpSpPr>
          <p:nvPr/>
        </p:nvGrpSpPr>
        <p:grpSpPr bwMode="auto">
          <a:xfrm>
            <a:off x="6863529" y="1269915"/>
            <a:ext cx="1644650" cy="1133475"/>
            <a:chOff x="605" y="1987"/>
            <a:chExt cx="2227" cy="1536"/>
          </a:xfrm>
        </p:grpSpPr>
        <p:sp>
          <p:nvSpPr>
            <p:cNvPr id="189445" name="Oval 5"/>
            <p:cNvSpPr>
              <a:spLocks noChangeArrowheads="1"/>
            </p:cNvSpPr>
            <p:nvPr/>
          </p:nvSpPr>
          <p:spPr bwMode="auto">
            <a:xfrm flipV="1">
              <a:off x="1143" y="2141"/>
              <a:ext cx="153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6" name="Oval 6"/>
            <p:cNvSpPr>
              <a:spLocks noChangeArrowheads="1"/>
            </p:cNvSpPr>
            <p:nvPr/>
          </p:nvSpPr>
          <p:spPr bwMode="auto">
            <a:xfrm flipV="1">
              <a:off x="1373" y="1987"/>
              <a:ext cx="154" cy="1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7" name="Oval 7"/>
            <p:cNvSpPr>
              <a:spLocks noChangeArrowheads="1"/>
            </p:cNvSpPr>
            <p:nvPr/>
          </p:nvSpPr>
          <p:spPr bwMode="auto">
            <a:xfrm flipV="1">
              <a:off x="1373" y="3216"/>
              <a:ext cx="154" cy="1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8" name="Oval 8"/>
            <p:cNvSpPr>
              <a:spLocks noChangeArrowheads="1"/>
            </p:cNvSpPr>
            <p:nvPr/>
          </p:nvSpPr>
          <p:spPr bwMode="auto">
            <a:xfrm flipV="1">
              <a:off x="1603" y="2601"/>
              <a:ext cx="154" cy="1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9" name="Oval 9"/>
            <p:cNvSpPr>
              <a:spLocks noChangeArrowheads="1"/>
            </p:cNvSpPr>
            <p:nvPr/>
          </p:nvSpPr>
          <p:spPr bwMode="auto">
            <a:xfrm flipV="1">
              <a:off x="2448" y="2909"/>
              <a:ext cx="154" cy="15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0" name="Oval 10"/>
            <p:cNvSpPr>
              <a:spLocks noChangeArrowheads="1"/>
            </p:cNvSpPr>
            <p:nvPr/>
          </p:nvSpPr>
          <p:spPr bwMode="auto">
            <a:xfrm flipV="1">
              <a:off x="2602" y="2755"/>
              <a:ext cx="153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1" name="Oval 11"/>
            <p:cNvSpPr>
              <a:spLocks noChangeArrowheads="1"/>
            </p:cNvSpPr>
            <p:nvPr/>
          </p:nvSpPr>
          <p:spPr bwMode="auto">
            <a:xfrm flipV="1">
              <a:off x="1757" y="2909"/>
              <a:ext cx="153" cy="1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2" name="Oval 12"/>
            <p:cNvSpPr>
              <a:spLocks noChangeArrowheads="1"/>
            </p:cNvSpPr>
            <p:nvPr/>
          </p:nvSpPr>
          <p:spPr bwMode="auto">
            <a:xfrm flipV="1">
              <a:off x="1910" y="3139"/>
              <a:ext cx="154" cy="1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3" name="Oval 13"/>
            <p:cNvSpPr>
              <a:spLocks noChangeArrowheads="1"/>
            </p:cNvSpPr>
            <p:nvPr/>
          </p:nvSpPr>
          <p:spPr bwMode="auto">
            <a:xfrm flipV="1">
              <a:off x="1910" y="3369"/>
              <a:ext cx="154" cy="1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4" name="Oval 14"/>
            <p:cNvSpPr>
              <a:spLocks noChangeArrowheads="1"/>
            </p:cNvSpPr>
            <p:nvPr/>
          </p:nvSpPr>
          <p:spPr bwMode="auto">
            <a:xfrm flipV="1">
              <a:off x="2678" y="2985"/>
              <a:ext cx="154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5" name="Oval 15"/>
            <p:cNvSpPr>
              <a:spLocks noChangeArrowheads="1"/>
            </p:cNvSpPr>
            <p:nvPr/>
          </p:nvSpPr>
          <p:spPr bwMode="auto">
            <a:xfrm flipV="1">
              <a:off x="2371" y="2678"/>
              <a:ext cx="154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6" name="Oval 16"/>
            <p:cNvSpPr>
              <a:spLocks noChangeArrowheads="1"/>
            </p:cNvSpPr>
            <p:nvPr/>
          </p:nvSpPr>
          <p:spPr bwMode="auto">
            <a:xfrm flipV="1">
              <a:off x="1680" y="2525"/>
              <a:ext cx="154" cy="1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7" name="Oval 17"/>
            <p:cNvSpPr>
              <a:spLocks noChangeArrowheads="1"/>
            </p:cNvSpPr>
            <p:nvPr/>
          </p:nvSpPr>
          <p:spPr bwMode="auto">
            <a:xfrm flipV="1">
              <a:off x="1527" y="2141"/>
              <a:ext cx="153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8" name="Oval 18"/>
            <p:cNvSpPr>
              <a:spLocks noChangeArrowheads="1"/>
            </p:cNvSpPr>
            <p:nvPr/>
          </p:nvSpPr>
          <p:spPr bwMode="auto">
            <a:xfrm flipV="1">
              <a:off x="1143" y="2371"/>
              <a:ext cx="153" cy="1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9" name="Oval 19"/>
            <p:cNvSpPr>
              <a:spLocks noChangeArrowheads="1"/>
            </p:cNvSpPr>
            <p:nvPr/>
          </p:nvSpPr>
          <p:spPr bwMode="auto">
            <a:xfrm flipV="1">
              <a:off x="605" y="2448"/>
              <a:ext cx="154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9460" name="Oval 20"/>
          <p:cNvSpPr>
            <a:spLocks noChangeArrowheads="1"/>
          </p:cNvSpPr>
          <p:nvPr/>
        </p:nvSpPr>
        <p:spPr bwMode="auto">
          <a:xfrm flipV="1">
            <a:off x="1344810" y="4076346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Oval 21"/>
          <p:cNvSpPr>
            <a:spLocks noChangeArrowheads="1"/>
          </p:cNvSpPr>
          <p:nvPr/>
        </p:nvSpPr>
        <p:spPr bwMode="auto">
          <a:xfrm flipV="1">
            <a:off x="1498797" y="3973158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2" name="Oval 22"/>
          <p:cNvSpPr>
            <a:spLocks noChangeArrowheads="1"/>
          </p:cNvSpPr>
          <p:nvPr/>
        </p:nvSpPr>
        <p:spPr bwMode="auto">
          <a:xfrm flipV="1">
            <a:off x="1498797" y="4795483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 flipV="1">
            <a:off x="2219522" y="4590696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5" name="Oval 25"/>
          <p:cNvSpPr>
            <a:spLocks noChangeArrowheads="1"/>
          </p:cNvSpPr>
          <p:nvPr/>
        </p:nvSpPr>
        <p:spPr bwMode="auto">
          <a:xfrm flipV="1">
            <a:off x="2322710" y="4487508"/>
            <a:ext cx="101600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6" name="Oval 26"/>
          <p:cNvSpPr>
            <a:spLocks noChangeArrowheads="1"/>
          </p:cNvSpPr>
          <p:nvPr/>
        </p:nvSpPr>
        <p:spPr bwMode="auto">
          <a:xfrm flipV="1">
            <a:off x="1755972" y="4590696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7" name="Oval 27"/>
          <p:cNvSpPr>
            <a:spLocks noChangeArrowheads="1"/>
          </p:cNvSpPr>
          <p:nvPr/>
        </p:nvSpPr>
        <p:spPr bwMode="auto">
          <a:xfrm flipV="1">
            <a:off x="1859160" y="4744683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8" name="Oval 28"/>
          <p:cNvSpPr>
            <a:spLocks noChangeArrowheads="1"/>
          </p:cNvSpPr>
          <p:nvPr/>
        </p:nvSpPr>
        <p:spPr bwMode="auto">
          <a:xfrm flipV="1">
            <a:off x="1859160" y="4898671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9" name="Oval 29"/>
          <p:cNvSpPr>
            <a:spLocks noChangeArrowheads="1"/>
          </p:cNvSpPr>
          <p:nvPr/>
        </p:nvSpPr>
        <p:spPr bwMode="auto">
          <a:xfrm flipV="1">
            <a:off x="2373510" y="464149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0" name="Oval 30"/>
          <p:cNvSpPr>
            <a:spLocks noChangeArrowheads="1"/>
          </p:cNvSpPr>
          <p:nvPr/>
        </p:nvSpPr>
        <p:spPr bwMode="auto">
          <a:xfrm flipV="1">
            <a:off x="2167135" y="4436708"/>
            <a:ext cx="103187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2" name="Oval 32"/>
          <p:cNvSpPr>
            <a:spLocks noChangeArrowheads="1"/>
          </p:cNvSpPr>
          <p:nvPr/>
        </p:nvSpPr>
        <p:spPr bwMode="auto">
          <a:xfrm flipV="1">
            <a:off x="1601985" y="4076346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3" name="Oval 33"/>
          <p:cNvSpPr>
            <a:spLocks noChangeArrowheads="1"/>
          </p:cNvSpPr>
          <p:nvPr/>
        </p:nvSpPr>
        <p:spPr bwMode="auto">
          <a:xfrm flipV="1">
            <a:off x="1344810" y="4230333"/>
            <a:ext cx="103187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4" name="Oval 34"/>
          <p:cNvSpPr>
            <a:spLocks noChangeArrowheads="1"/>
          </p:cNvSpPr>
          <p:nvPr/>
        </p:nvSpPr>
        <p:spPr bwMode="auto">
          <a:xfrm flipV="1">
            <a:off x="984447" y="4281133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5" name="Oval 35"/>
          <p:cNvSpPr>
            <a:spLocks noChangeArrowheads="1"/>
          </p:cNvSpPr>
          <p:nvPr/>
        </p:nvSpPr>
        <p:spPr bwMode="auto">
          <a:xfrm flipV="1">
            <a:off x="3402210" y="407634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6" name="Oval 36"/>
          <p:cNvSpPr>
            <a:spLocks noChangeArrowheads="1"/>
          </p:cNvSpPr>
          <p:nvPr/>
        </p:nvSpPr>
        <p:spPr bwMode="auto">
          <a:xfrm flipV="1">
            <a:off x="3556197" y="3973158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7" name="Oval 37"/>
          <p:cNvSpPr>
            <a:spLocks noChangeArrowheads="1"/>
          </p:cNvSpPr>
          <p:nvPr/>
        </p:nvSpPr>
        <p:spPr bwMode="auto">
          <a:xfrm flipV="1">
            <a:off x="3556197" y="4795483"/>
            <a:ext cx="103188" cy="1031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9" name="Oval 39"/>
          <p:cNvSpPr>
            <a:spLocks noChangeArrowheads="1"/>
          </p:cNvSpPr>
          <p:nvPr/>
        </p:nvSpPr>
        <p:spPr bwMode="auto">
          <a:xfrm flipV="1">
            <a:off x="4276922" y="4590696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0" name="Oval 40"/>
          <p:cNvSpPr>
            <a:spLocks noChangeArrowheads="1"/>
          </p:cNvSpPr>
          <p:nvPr/>
        </p:nvSpPr>
        <p:spPr bwMode="auto">
          <a:xfrm flipV="1">
            <a:off x="4380110" y="4487508"/>
            <a:ext cx="101600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1" name="Oval 41"/>
          <p:cNvSpPr>
            <a:spLocks noChangeArrowheads="1"/>
          </p:cNvSpPr>
          <p:nvPr/>
        </p:nvSpPr>
        <p:spPr bwMode="auto">
          <a:xfrm flipV="1">
            <a:off x="3813372" y="4590696"/>
            <a:ext cx="103188" cy="1031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2" name="Oval 42"/>
          <p:cNvSpPr>
            <a:spLocks noChangeArrowheads="1"/>
          </p:cNvSpPr>
          <p:nvPr/>
        </p:nvSpPr>
        <p:spPr bwMode="auto">
          <a:xfrm flipV="1">
            <a:off x="3916560" y="4744683"/>
            <a:ext cx="103187" cy="1031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3" name="Oval 43"/>
          <p:cNvSpPr>
            <a:spLocks noChangeArrowheads="1"/>
          </p:cNvSpPr>
          <p:nvPr/>
        </p:nvSpPr>
        <p:spPr bwMode="auto">
          <a:xfrm flipV="1">
            <a:off x="3916560" y="4898671"/>
            <a:ext cx="103187" cy="1031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4" name="Oval 44"/>
          <p:cNvSpPr>
            <a:spLocks noChangeArrowheads="1"/>
          </p:cNvSpPr>
          <p:nvPr/>
        </p:nvSpPr>
        <p:spPr bwMode="auto">
          <a:xfrm flipV="1">
            <a:off x="4430910" y="464149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5" name="Oval 45"/>
          <p:cNvSpPr>
            <a:spLocks noChangeArrowheads="1"/>
          </p:cNvSpPr>
          <p:nvPr/>
        </p:nvSpPr>
        <p:spPr bwMode="auto">
          <a:xfrm flipV="1">
            <a:off x="4224535" y="4436708"/>
            <a:ext cx="103187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7" name="Oval 47"/>
          <p:cNvSpPr>
            <a:spLocks noChangeArrowheads="1"/>
          </p:cNvSpPr>
          <p:nvPr/>
        </p:nvSpPr>
        <p:spPr bwMode="auto">
          <a:xfrm flipV="1">
            <a:off x="3659385" y="407634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8" name="Oval 48"/>
          <p:cNvSpPr>
            <a:spLocks noChangeArrowheads="1"/>
          </p:cNvSpPr>
          <p:nvPr/>
        </p:nvSpPr>
        <p:spPr bwMode="auto">
          <a:xfrm flipV="1">
            <a:off x="3402210" y="4230333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9" name="Oval 49"/>
          <p:cNvSpPr>
            <a:spLocks noChangeArrowheads="1"/>
          </p:cNvSpPr>
          <p:nvPr/>
        </p:nvSpPr>
        <p:spPr bwMode="auto">
          <a:xfrm flipV="1">
            <a:off x="3041847" y="4281133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90" name="Oval 50"/>
          <p:cNvSpPr>
            <a:spLocks noChangeArrowheads="1"/>
          </p:cNvSpPr>
          <p:nvPr/>
        </p:nvSpPr>
        <p:spPr bwMode="auto">
          <a:xfrm flipV="1">
            <a:off x="5459610" y="407634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91" name="Oval 51"/>
          <p:cNvSpPr>
            <a:spLocks noChangeArrowheads="1"/>
          </p:cNvSpPr>
          <p:nvPr/>
        </p:nvSpPr>
        <p:spPr bwMode="auto">
          <a:xfrm flipV="1">
            <a:off x="5613597" y="3973158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92" name="Oval 52"/>
          <p:cNvSpPr>
            <a:spLocks noChangeArrowheads="1"/>
          </p:cNvSpPr>
          <p:nvPr/>
        </p:nvSpPr>
        <p:spPr bwMode="auto">
          <a:xfrm flipV="1">
            <a:off x="5613597" y="4795483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94" name="Oval 54"/>
          <p:cNvSpPr>
            <a:spLocks noChangeArrowheads="1"/>
          </p:cNvSpPr>
          <p:nvPr/>
        </p:nvSpPr>
        <p:spPr bwMode="auto">
          <a:xfrm flipV="1">
            <a:off x="6334322" y="4590696"/>
            <a:ext cx="103188" cy="1031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95" name="Oval 55"/>
          <p:cNvSpPr>
            <a:spLocks noChangeArrowheads="1"/>
          </p:cNvSpPr>
          <p:nvPr/>
        </p:nvSpPr>
        <p:spPr bwMode="auto">
          <a:xfrm flipV="1">
            <a:off x="6437510" y="4487508"/>
            <a:ext cx="101600" cy="1031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96" name="Oval 56"/>
          <p:cNvSpPr>
            <a:spLocks noChangeArrowheads="1"/>
          </p:cNvSpPr>
          <p:nvPr/>
        </p:nvSpPr>
        <p:spPr bwMode="auto">
          <a:xfrm flipV="1">
            <a:off x="5870772" y="4590696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97" name="Oval 57"/>
          <p:cNvSpPr>
            <a:spLocks noChangeArrowheads="1"/>
          </p:cNvSpPr>
          <p:nvPr/>
        </p:nvSpPr>
        <p:spPr bwMode="auto">
          <a:xfrm flipV="1">
            <a:off x="5973960" y="4744683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98" name="Oval 58"/>
          <p:cNvSpPr>
            <a:spLocks noChangeArrowheads="1"/>
          </p:cNvSpPr>
          <p:nvPr/>
        </p:nvSpPr>
        <p:spPr bwMode="auto">
          <a:xfrm flipV="1">
            <a:off x="5973960" y="4898671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99" name="Oval 59"/>
          <p:cNvSpPr>
            <a:spLocks noChangeArrowheads="1"/>
          </p:cNvSpPr>
          <p:nvPr/>
        </p:nvSpPr>
        <p:spPr bwMode="auto">
          <a:xfrm flipV="1">
            <a:off x="6488310" y="4641496"/>
            <a:ext cx="103187" cy="1031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00" name="Oval 60"/>
          <p:cNvSpPr>
            <a:spLocks noChangeArrowheads="1"/>
          </p:cNvSpPr>
          <p:nvPr/>
        </p:nvSpPr>
        <p:spPr bwMode="auto">
          <a:xfrm flipV="1">
            <a:off x="6281935" y="4436708"/>
            <a:ext cx="103187" cy="101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02" name="Oval 62"/>
          <p:cNvSpPr>
            <a:spLocks noChangeArrowheads="1"/>
          </p:cNvSpPr>
          <p:nvPr/>
        </p:nvSpPr>
        <p:spPr bwMode="auto">
          <a:xfrm flipV="1">
            <a:off x="5716785" y="407634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03" name="Oval 63"/>
          <p:cNvSpPr>
            <a:spLocks noChangeArrowheads="1"/>
          </p:cNvSpPr>
          <p:nvPr/>
        </p:nvSpPr>
        <p:spPr bwMode="auto">
          <a:xfrm flipV="1">
            <a:off x="5459610" y="4230333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04" name="Oval 64"/>
          <p:cNvSpPr>
            <a:spLocks noChangeArrowheads="1"/>
          </p:cNvSpPr>
          <p:nvPr/>
        </p:nvSpPr>
        <p:spPr bwMode="auto">
          <a:xfrm flipV="1">
            <a:off x="5099247" y="4281133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20" name="Line 80"/>
          <p:cNvSpPr>
            <a:spLocks noChangeShapeType="1"/>
          </p:cNvSpPr>
          <p:nvPr/>
        </p:nvSpPr>
        <p:spPr bwMode="auto">
          <a:xfrm flipH="1">
            <a:off x="1136847" y="3973158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521" name="Line 81"/>
          <p:cNvSpPr>
            <a:spLocks noChangeShapeType="1"/>
          </p:cNvSpPr>
          <p:nvPr/>
        </p:nvSpPr>
        <p:spPr bwMode="auto">
          <a:xfrm>
            <a:off x="3194247" y="4506558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522" name="Line 82"/>
          <p:cNvSpPr>
            <a:spLocks noChangeShapeType="1"/>
          </p:cNvSpPr>
          <p:nvPr/>
        </p:nvSpPr>
        <p:spPr bwMode="auto">
          <a:xfrm flipH="1">
            <a:off x="6166047" y="4049358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7487566" y="1534622"/>
            <a:ext cx="425301" cy="397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One-again-All learning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Learning: Given a </a:t>
                </a:r>
                <a:r>
                  <a:rPr lang="en-US" sz="2600" dirty="0"/>
                  <a:t>dataset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𝐷</m:t>
                    </m:r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600" b="0" i="1" dirty="0" smtClean="0">
                    <a:latin typeface="Cambria Math" charset="0"/>
                  </a:rPr>
                  <a:t/>
                </a:r>
                <a:br>
                  <a:rPr lang="en-US" sz="2600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1,2,3,…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600" b="0" dirty="0" smtClean="0"/>
                  <a:t> </a:t>
                </a:r>
              </a:p>
              <a:p>
                <a:r>
                  <a:rPr lang="en-US" sz="2600" dirty="0" smtClean="0"/>
                  <a:t>Decompose </a:t>
                </a:r>
                <a:r>
                  <a:rPr lang="en-US" sz="2600" dirty="0"/>
                  <a:t>into K binary classification </a:t>
                </a:r>
                <a:r>
                  <a:rPr lang="en-US" sz="2600" dirty="0" smtClean="0"/>
                  <a:t>tasks</a:t>
                </a:r>
              </a:p>
              <a:p>
                <a:pPr lvl="1"/>
                <a:r>
                  <a:rPr lang="en-US" sz="2200" dirty="0" smtClean="0"/>
                  <a:t>Learn  K models: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pPr lvl="1"/>
                <a:r>
                  <a:rPr lang="en-US" sz="2600" dirty="0" smtClean="0"/>
                  <a:t>For </a:t>
                </a:r>
                <a:r>
                  <a:rPr lang="en-US" sz="2600" dirty="0"/>
                  <a:t>class k, construct a binary classification task as: </a:t>
                </a:r>
                <a:endParaRPr lang="en-US" dirty="0" smtClean="0"/>
              </a:p>
              <a:p>
                <a:pPr lvl="2"/>
                <a:r>
                  <a:rPr lang="en-US" sz="2400" dirty="0" smtClean="0"/>
                  <a:t>Positive </a:t>
                </a:r>
                <a:r>
                  <a:rPr lang="en-US" sz="2400" dirty="0"/>
                  <a:t>examples: Elements of D with label k </a:t>
                </a:r>
                <a:endParaRPr lang="en-US" sz="2400" dirty="0" smtClean="0"/>
              </a:p>
              <a:p>
                <a:pPr lvl="2"/>
                <a:r>
                  <a:rPr lang="en-US" sz="2400" dirty="0" smtClean="0"/>
                  <a:t>Negative </a:t>
                </a:r>
                <a:r>
                  <a:rPr lang="en-US" sz="2400" dirty="0"/>
                  <a:t>examples: All other elements of </a:t>
                </a:r>
                <a:r>
                  <a:rPr lang="en-US" sz="2400" dirty="0" smtClean="0"/>
                  <a:t>D</a:t>
                </a:r>
              </a:p>
              <a:p>
                <a:pPr lvl="1"/>
                <a:r>
                  <a:rPr lang="en-US" dirty="0" smtClean="0"/>
                  <a:t>The binary classification can be solved by any algorithm we have seen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against All learning</a:t>
            </a:r>
            <a:endParaRPr 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8894"/>
            <a:ext cx="8229600" cy="4800600"/>
          </a:xfrm>
        </p:spPr>
        <p:txBody>
          <a:bodyPr>
            <a:noAutofit/>
          </a:bodyPr>
          <a:lstStyle/>
          <a:p>
            <a:r>
              <a:rPr lang="en-US" sz="2600" dirty="0" smtClean="0"/>
              <a:t>Multiclass classifier</a:t>
            </a:r>
          </a:p>
          <a:p>
            <a:pPr lvl="1"/>
            <a:r>
              <a:rPr lang="en-US" dirty="0" smtClean="0"/>
              <a:t>Function   f : </a:t>
            </a:r>
            <a:r>
              <a:rPr lang="en-US" dirty="0" smtClean="0">
                <a:latin typeface="Calibri"/>
              </a:rPr>
              <a:t>R</a:t>
            </a:r>
            <a:r>
              <a:rPr lang="en-US" baseline="30000" dirty="0" smtClean="0">
                <a:latin typeface="Calibri"/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{1,2,3,...,k}</a:t>
            </a:r>
            <a:endParaRPr lang="en-US" sz="2600" dirty="0" smtClean="0"/>
          </a:p>
          <a:p>
            <a:r>
              <a:rPr lang="en-US" sz="2600" dirty="0" smtClean="0"/>
              <a:t>Decompose into binary problems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grpSp>
        <p:nvGrpSpPr>
          <p:cNvPr id="189444" name="Group 4"/>
          <p:cNvGrpSpPr>
            <a:grpSpLocks/>
          </p:cNvGrpSpPr>
          <p:nvPr/>
        </p:nvGrpSpPr>
        <p:grpSpPr bwMode="auto">
          <a:xfrm>
            <a:off x="6863529" y="1269915"/>
            <a:ext cx="1644650" cy="1133475"/>
            <a:chOff x="605" y="1987"/>
            <a:chExt cx="2227" cy="1536"/>
          </a:xfrm>
        </p:grpSpPr>
        <p:sp>
          <p:nvSpPr>
            <p:cNvPr id="189445" name="Oval 5"/>
            <p:cNvSpPr>
              <a:spLocks noChangeArrowheads="1"/>
            </p:cNvSpPr>
            <p:nvPr/>
          </p:nvSpPr>
          <p:spPr bwMode="auto">
            <a:xfrm flipV="1">
              <a:off x="1143" y="2141"/>
              <a:ext cx="153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6" name="Oval 6"/>
            <p:cNvSpPr>
              <a:spLocks noChangeArrowheads="1"/>
            </p:cNvSpPr>
            <p:nvPr/>
          </p:nvSpPr>
          <p:spPr bwMode="auto">
            <a:xfrm flipV="1">
              <a:off x="1373" y="1987"/>
              <a:ext cx="154" cy="1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7" name="Oval 7"/>
            <p:cNvSpPr>
              <a:spLocks noChangeArrowheads="1"/>
            </p:cNvSpPr>
            <p:nvPr/>
          </p:nvSpPr>
          <p:spPr bwMode="auto">
            <a:xfrm flipV="1">
              <a:off x="1373" y="3216"/>
              <a:ext cx="154" cy="1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8" name="Oval 8"/>
            <p:cNvSpPr>
              <a:spLocks noChangeArrowheads="1"/>
            </p:cNvSpPr>
            <p:nvPr/>
          </p:nvSpPr>
          <p:spPr bwMode="auto">
            <a:xfrm flipV="1">
              <a:off x="1603" y="2601"/>
              <a:ext cx="154" cy="1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9" name="Oval 9"/>
            <p:cNvSpPr>
              <a:spLocks noChangeArrowheads="1"/>
            </p:cNvSpPr>
            <p:nvPr/>
          </p:nvSpPr>
          <p:spPr bwMode="auto">
            <a:xfrm flipV="1">
              <a:off x="2448" y="2909"/>
              <a:ext cx="154" cy="15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0" name="Oval 10"/>
            <p:cNvSpPr>
              <a:spLocks noChangeArrowheads="1"/>
            </p:cNvSpPr>
            <p:nvPr/>
          </p:nvSpPr>
          <p:spPr bwMode="auto">
            <a:xfrm flipV="1">
              <a:off x="2602" y="2755"/>
              <a:ext cx="153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1" name="Oval 11"/>
            <p:cNvSpPr>
              <a:spLocks noChangeArrowheads="1"/>
            </p:cNvSpPr>
            <p:nvPr/>
          </p:nvSpPr>
          <p:spPr bwMode="auto">
            <a:xfrm flipV="1">
              <a:off x="1757" y="2909"/>
              <a:ext cx="153" cy="1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2" name="Oval 12"/>
            <p:cNvSpPr>
              <a:spLocks noChangeArrowheads="1"/>
            </p:cNvSpPr>
            <p:nvPr/>
          </p:nvSpPr>
          <p:spPr bwMode="auto">
            <a:xfrm flipV="1">
              <a:off x="1910" y="3139"/>
              <a:ext cx="154" cy="1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3" name="Oval 13"/>
            <p:cNvSpPr>
              <a:spLocks noChangeArrowheads="1"/>
            </p:cNvSpPr>
            <p:nvPr/>
          </p:nvSpPr>
          <p:spPr bwMode="auto">
            <a:xfrm flipV="1">
              <a:off x="1910" y="3369"/>
              <a:ext cx="154" cy="1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4" name="Oval 14"/>
            <p:cNvSpPr>
              <a:spLocks noChangeArrowheads="1"/>
            </p:cNvSpPr>
            <p:nvPr/>
          </p:nvSpPr>
          <p:spPr bwMode="auto">
            <a:xfrm flipV="1">
              <a:off x="2678" y="2985"/>
              <a:ext cx="154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5" name="Oval 15"/>
            <p:cNvSpPr>
              <a:spLocks noChangeArrowheads="1"/>
            </p:cNvSpPr>
            <p:nvPr/>
          </p:nvSpPr>
          <p:spPr bwMode="auto">
            <a:xfrm flipV="1">
              <a:off x="2371" y="2678"/>
              <a:ext cx="154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6" name="Oval 16"/>
            <p:cNvSpPr>
              <a:spLocks noChangeArrowheads="1"/>
            </p:cNvSpPr>
            <p:nvPr/>
          </p:nvSpPr>
          <p:spPr bwMode="auto">
            <a:xfrm flipV="1">
              <a:off x="1680" y="2525"/>
              <a:ext cx="154" cy="1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7" name="Oval 17"/>
            <p:cNvSpPr>
              <a:spLocks noChangeArrowheads="1"/>
            </p:cNvSpPr>
            <p:nvPr/>
          </p:nvSpPr>
          <p:spPr bwMode="auto">
            <a:xfrm flipV="1">
              <a:off x="1527" y="2141"/>
              <a:ext cx="153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8" name="Oval 18"/>
            <p:cNvSpPr>
              <a:spLocks noChangeArrowheads="1"/>
            </p:cNvSpPr>
            <p:nvPr/>
          </p:nvSpPr>
          <p:spPr bwMode="auto">
            <a:xfrm flipV="1">
              <a:off x="1143" y="2371"/>
              <a:ext cx="153" cy="1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9" name="Oval 19"/>
            <p:cNvSpPr>
              <a:spLocks noChangeArrowheads="1"/>
            </p:cNvSpPr>
            <p:nvPr/>
          </p:nvSpPr>
          <p:spPr bwMode="auto">
            <a:xfrm flipV="1">
              <a:off x="605" y="2448"/>
              <a:ext cx="154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7487566" y="1534622"/>
            <a:ext cx="425301" cy="397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03834" y="5416527"/>
                <a:ext cx="1294585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𝑏𝑙𝑎𝑐𝑘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34" y="5416527"/>
                <a:ext cx="1294585" cy="288092"/>
              </a:xfrm>
              <a:prstGeom prst="rect">
                <a:avLst/>
              </a:prstGeom>
              <a:blipFill rotWithShape="0">
                <a:blip r:embed="rId3"/>
                <a:stretch>
                  <a:fillRect l="-1878" t="-138298" r="-3756" b="-17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181598" y="5416527"/>
                <a:ext cx="1201739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C58AD"/>
                              </a:solidFill>
                              <a:latin typeface="Cambria Math" charset="0"/>
                            </a:rPr>
                            <m:t>𝑏𝑙𝑢𝑒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8" y="5416527"/>
                <a:ext cx="1201739" cy="288092"/>
              </a:xfrm>
              <a:prstGeom prst="rect">
                <a:avLst/>
              </a:prstGeom>
              <a:blipFill rotWithShape="0">
                <a:blip r:embed="rId4"/>
                <a:stretch>
                  <a:fillRect l="-2538" t="-138298" r="-4061" b="-17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286415" y="5410981"/>
                <a:ext cx="1314142" cy="305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𝑔𝑟𝑒𝑒𝑛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5" y="5410981"/>
                <a:ext cx="1314142" cy="305212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30000" r="-3704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80009" y="3067475"/>
            <a:ext cx="7983981" cy="492443"/>
          </a:xfrm>
          <a:prstGeom prst="rect">
            <a:avLst/>
          </a:prstGeom>
          <a:ln w="57150">
            <a:solidFill>
              <a:srgbClr val="3C58AD"/>
            </a:solidFill>
          </a:ln>
        </p:spPr>
        <p:txBody>
          <a:bodyPr wrap="none">
            <a:spAutoFit/>
          </a:bodyPr>
          <a:lstStyle/>
          <a:p>
            <a:r>
              <a:rPr lang="en-US" sz="2600" dirty="0" smtClean="0"/>
              <a:t>Ideal case: only </a:t>
            </a:r>
            <a:r>
              <a:rPr lang="en-US" sz="2600" dirty="0"/>
              <a:t>the correct label will have a positive score</a:t>
            </a:r>
          </a:p>
        </p:txBody>
      </p:sp>
      <p:sp>
        <p:nvSpPr>
          <p:cNvPr id="73" name="Oval 20"/>
          <p:cNvSpPr>
            <a:spLocks noChangeArrowheads="1"/>
          </p:cNvSpPr>
          <p:nvPr/>
        </p:nvSpPr>
        <p:spPr bwMode="auto">
          <a:xfrm flipV="1">
            <a:off x="2238187" y="4076346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21"/>
          <p:cNvSpPr>
            <a:spLocks noChangeArrowheads="1"/>
          </p:cNvSpPr>
          <p:nvPr/>
        </p:nvSpPr>
        <p:spPr bwMode="auto">
          <a:xfrm flipV="1">
            <a:off x="2392174" y="3973158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22"/>
          <p:cNvSpPr>
            <a:spLocks noChangeArrowheads="1"/>
          </p:cNvSpPr>
          <p:nvPr/>
        </p:nvSpPr>
        <p:spPr bwMode="auto">
          <a:xfrm flipV="1">
            <a:off x="2392174" y="4795483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24"/>
          <p:cNvSpPr>
            <a:spLocks noChangeArrowheads="1"/>
          </p:cNvSpPr>
          <p:nvPr/>
        </p:nvSpPr>
        <p:spPr bwMode="auto">
          <a:xfrm flipV="1">
            <a:off x="3112899" y="4590696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25"/>
          <p:cNvSpPr>
            <a:spLocks noChangeArrowheads="1"/>
          </p:cNvSpPr>
          <p:nvPr/>
        </p:nvSpPr>
        <p:spPr bwMode="auto">
          <a:xfrm flipV="1">
            <a:off x="3216087" y="4487508"/>
            <a:ext cx="101600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 flipV="1">
            <a:off x="2649349" y="4590696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27"/>
          <p:cNvSpPr>
            <a:spLocks noChangeArrowheads="1"/>
          </p:cNvSpPr>
          <p:nvPr/>
        </p:nvSpPr>
        <p:spPr bwMode="auto">
          <a:xfrm flipV="1">
            <a:off x="2752537" y="4744683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28"/>
          <p:cNvSpPr>
            <a:spLocks noChangeArrowheads="1"/>
          </p:cNvSpPr>
          <p:nvPr/>
        </p:nvSpPr>
        <p:spPr bwMode="auto">
          <a:xfrm flipV="1">
            <a:off x="2752537" y="4898671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29"/>
          <p:cNvSpPr>
            <a:spLocks noChangeArrowheads="1"/>
          </p:cNvSpPr>
          <p:nvPr/>
        </p:nvSpPr>
        <p:spPr bwMode="auto">
          <a:xfrm flipV="1">
            <a:off x="3266887" y="464149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30"/>
          <p:cNvSpPr>
            <a:spLocks noChangeArrowheads="1"/>
          </p:cNvSpPr>
          <p:nvPr/>
        </p:nvSpPr>
        <p:spPr bwMode="auto">
          <a:xfrm flipV="1">
            <a:off x="3060512" y="4436708"/>
            <a:ext cx="103187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32"/>
          <p:cNvSpPr>
            <a:spLocks noChangeArrowheads="1"/>
          </p:cNvSpPr>
          <p:nvPr/>
        </p:nvSpPr>
        <p:spPr bwMode="auto">
          <a:xfrm flipV="1">
            <a:off x="2495362" y="4076346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 flipV="1">
            <a:off x="2238187" y="4230333"/>
            <a:ext cx="103187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Oval 34"/>
          <p:cNvSpPr>
            <a:spLocks noChangeArrowheads="1"/>
          </p:cNvSpPr>
          <p:nvPr/>
        </p:nvSpPr>
        <p:spPr bwMode="auto">
          <a:xfrm flipV="1">
            <a:off x="1877824" y="4281133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35"/>
          <p:cNvSpPr>
            <a:spLocks noChangeArrowheads="1"/>
          </p:cNvSpPr>
          <p:nvPr/>
        </p:nvSpPr>
        <p:spPr bwMode="auto">
          <a:xfrm flipV="1">
            <a:off x="4295587" y="407634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36"/>
          <p:cNvSpPr>
            <a:spLocks noChangeArrowheads="1"/>
          </p:cNvSpPr>
          <p:nvPr/>
        </p:nvSpPr>
        <p:spPr bwMode="auto">
          <a:xfrm flipV="1">
            <a:off x="4449574" y="3973158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37"/>
          <p:cNvSpPr>
            <a:spLocks noChangeArrowheads="1"/>
          </p:cNvSpPr>
          <p:nvPr/>
        </p:nvSpPr>
        <p:spPr bwMode="auto">
          <a:xfrm flipV="1">
            <a:off x="4449574" y="4795483"/>
            <a:ext cx="103188" cy="1031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39"/>
          <p:cNvSpPr>
            <a:spLocks noChangeArrowheads="1"/>
          </p:cNvSpPr>
          <p:nvPr/>
        </p:nvSpPr>
        <p:spPr bwMode="auto">
          <a:xfrm flipV="1">
            <a:off x="5170299" y="4590696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40"/>
          <p:cNvSpPr>
            <a:spLocks noChangeArrowheads="1"/>
          </p:cNvSpPr>
          <p:nvPr/>
        </p:nvSpPr>
        <p:spPr bwMode="auto">
          <a:xfrm flipV="1">
            <a:off x="5273487" y="4487508"/>
            <a:ext cx="101600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41"/>
          <p:cNvSpPr>
            <a:spLocks noChangeArrowheads="1"/>
          </p:cNvSpPr>
          <p:nvPr/>
        </p:nvSpPr>
        <p:spPr bwMode="auto">
          <a:xfrm flipV="1">
            <a:off x="4706749" y="4590696"/>
            <a:ext cx="103188" cy="1031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42"/>
          <p:cNvSpPr>
            <a:spLocks noChangeArrowheads="1"/>
          </p:cNvSpPr>
          <p:nvPr/>
        </p:nvSpPr>
        <p:spPr bwMode="auto">
          <a:xfrm flipV="1">
            <a:off x="4809937" y="4744683"/>
            <a:ext cx="103187" cy="1031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43"/>
          <p:cNvSpPr>
            <a:spLocks noChangeArrowheads="1"/>
          </p:cNvSpPr>
          <p:nvPr/>
        </p:nvSpPr>
        <p:spPr bwMode="auto">
          <a:xfrm flipV="1">
            <a:off x="4809937" y="4898671"/>
            <a:ext cx="103187" cy="1031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44"/>
          <p:cNvSpPr>
            <a:spLocks noChangeArrowheads="1"/>
          </p:cNvSpPr>
          <p:nvPr/>
        </p:nvSpPr>
        <p:spPr bwMode="auto">
          <a:xfrm flipV="1">
            <a:off x="5324287" y="464149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45"/>
          <p:cNvSpPr>
            <a:spLocks noChangeArrowheads="1"/>
          </p:cNvSpPr>
          <p:nvPr/>
        </p:nvSpPr>
        <p:spPr bwMode="auto">
          <a:xfrm flipV="1">
            <a:off x="5117912" y="4436708"/>
            <a:ext cx="103187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47"/>
          <p:cNvSpPr>
            <a:spLocks noChangeArrowheads="1"/>
          </p:cNvSpPr>
          <p:nvPr/>
        </p:nvSpPr>
        <p:spPr bwMode="auto">
          <a:xfrm flipV="1">
            <a:off x="4552762" y="407634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 flipV="1">
            <a:off x="4295587" y="4230333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49"/>
          <p:cNvSpPr>
            <a:spLocks noChangeArrowheads="1"/>
          </p:cNvSpPr>
          <p:nvPr/>
        </p:nvSpPr>
        <p:spPr bwMode="auto">
          <a:xfrm flipV="1">
            <a:off x="3935224" y="4281133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50"/>
          <p:cNvSpPr>
            <a:spLocks noChangeArrowheads="1"/>
          </p:cNvSpPr>
          <p:nvPr/>
        </p:nvSpPr>
        <p:spPr bwMode="auto">
          <a:xfrm flipV="1">
            <a:off x="6352987" y="407634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51"/>
          <p:cNvSpPr>
            <a:spLocks noChangeArrowheads="1"/>
          </p:cNvSpPr>
          <p:nvPr/>
        </p:nvSpPr>
        <p:spPr bwMode="auto">
          <a:xfrm flipV="1">
            <a:off x="6506974" y="3973158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52"/>
          <p:cNvSpPr>
            <a:spLocks noChangeArrowheads="1"/>
          </p:cNvSpPr>
          <p:nvPr/>
        </p:nvSpPr>
        <p:spPr bwMode="auto">
          <a:xfrm flipV="1">
            <a:off x="6506974" y="4795483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54"/>
          <p:cNvSpPr>
            <a:spLocks noChangeArrowheads="1"/>
          </p:cNvSpPr>
          <p:nvPr/>
        </p:nvSpPr>
        <p:spPr bwMode="auto">
          <a:xfrm flipV="1">
            <a:off x="7227699" y="4590696"/>
            <a:ext cx="103188" cy="1031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55"/>
          <p:cNvSpPr>
            <a:spLocks noChangeArrowheads="1"/>
          </p:cNvSpPr>
          <p:nvPr/>
        </p:nvSpPr>
        <p:spPr bwMode="auto">
          <a:xfrm flipV="1">
            <a:off x="7330887" y="4487508"/>
            <a:ext cx="101600" cy="1031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56"/>
          <p:cNvSpPr>
            <a:spLocks noChangeArrowheads="1"/>
          </p:cNvSpPr>
          <p:nvPr/>
        </p:nvSpPr>
        <p:spPr bwMode="auto">
          <a:xfrm flipV="1">
            <a:off x="6764149" y="4590696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57"/>
          <p:cNvSpPr>
            <a:spLocks noChangeArrowheads="1"/>
          </p:cNvSpPr>
          <p:nvPr/>
        </p:nvSpPr>
        <p:spPr bwMode="auto">
          <a:xfrm flipV="1">
            <a:off x="6867337" y="4744683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58"/>
          <p:cNvSpPr>
            <a:spLocks noChangeArrowheads="1"/>
          </p:cNvSpPr>
          <p:nvPr/>
        </p:nvSpPr>
        <p:spPr bwMode="auto">
          <a:xfrm flipV="1">
            <a:off x="6867337" y="4898671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60"/>
          <p:cNvSpPr>
            <a:spLocks noChangeArrowheads="1"/>
          </p:cNvSpPr>
          <p:nvPr/>
        </p:nvSpPr>
        <p:spPr bwMode="auto">
          <a:xfrm flipV="1">
            <a:off x="7175312" y="4436708"/>
            <a:ext cx="103187" cy="101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62"/>
          <p:cNvSpPr>
            <a:spLocks noChangeArrowheads="1"/>
          </p:cNvSpPr>
          <p:nvPr/>
        </p:nvSpPr>
        <p:spPr bwMode="auto">
          <a:xfrm flipV="1">
            <a:off x="6610162" y="4076346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63"/>
          <p:cNvSpPr>
            <a:spLocks noChangeArrowheads="1"/>
          </p:cNvSpPr>
          <p:nvPr/>
        </p:nvSpPr>
        <p:spPr bwMode="auto">
          <a:xfrm flipV="1">
            <a:off x="6352987" y="4230333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64"/>
          <p:cNvSpPr>
            <a:spLocks noChangeArrowheads="1"/>
          </p:cNvSpPr>
          <p:nvPr/>
        </p:nvSpPr>
        <p:spPr bwMode="auto">
          <a:xfrm flipV="1">
            <a:off x="5992624" y="4281133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80"/>
          <p:cNvSpPr>
            <a:spLocks noChangeShapeType="1"/>
          </p:cNvSpPr>
          <p:nvPr/>
        </p:nvSpPr>
        <p:spPr bwMode="auto">
          <a:xfrm flipH="1">
            <a:off x="2030224" y="3973158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81"/>
          <p:cNvSpPr>
            <a:spLocks noChangeShapeType="1"/>
          </p:cNvSpPr>
          <p:nvPr/>
        </p:nvSpPr>
        <p:spPr bwMode="auto">
          <a:xfrm>
            <a:off x="4087624" y="4506558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82"/>
          <p:cNvSpPr>
            <a:spLocks noChangeShapeType="1"/>
          </p:cNvSpPr>
          <p:nvPr/>
        </p:nvSpPr>
        <p:spPr bwMode="auto">
          <a:xfrm flipH="1">
            <a:off x="7059424" y="4049358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One-again-All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>
                    <a:solidFill>
                      <a:schemeClr val="bg2">
                        <a:lumMod val="50000"/>
                      </a:schemeClr>
                    </a:solidFill>
                  </a:rPr>
                  <a:t>Learning: Given a </a:t>
                </a:r>
                <a:r>
                  <a:rPr lang="en-US" sz="2600" dirty="0">
                    <a:solidFill>
                      <a:schemeClr val="bg2">
                        <a:lumMod val="50000"/>
                      </a:schemeClr>
                    </a:solidFill>
                  </a:rPr>
                  <a:t>dataset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</a:rPr>
                      <m:t>𝐷</m:t>
                    </m:r>
                    <m:r>
                      <a:rPr lang="en-US" sz="2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600" b="0" i="1" dirty="0" smtClean="0">
                    <a:solidFill>
                      <a:schemeClr val="bg2">
                        <a:lumMod val="50000"/>
                      </a:schemeClr>
                    </a:solidFill>
                    <a:latin typeface="Cambria Math" charset="0"/>
                  </a:rPr>
                  <a:t/>
                </a:r>
                <a:br>
                  <a:rPr lang="en-US" sz="2600" b="0" i="1" dirty="0" smtClean="0">
                    <a:solidFill>
                      <a:schemeClr val="bg2">
                        <a:lumMod val="50000"/>
                      </a:schemeClr>
                    </a:solidFill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1,2,3,…</m:t>
                        </m:r>
                        <m:r>
                          <a:rPr lang="en-US" sz="2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600" b="0" dirty="0" smtClean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 sz="2600" dirty="0">
                    <a:solidFill>
                      <a:schemeClr val="bg2">
                        <a:lumMod val="50000"/>
                      </a:schemeClr>
                    </a:solidFill>
                  </a:rPr>
                  <a:t>Decompose into K binary classification tasks</a:t>
                </a:r>
              </a:p>
              <a:p>
                <a:pPr lvl="1"/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Learn  K models: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Inference: “Winner takes all”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max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∈{1,2,…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}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sz="2600" b="0" dirty="0"/>
              </a:p>
              <a:p>
                <a:endParaRPr lang="en-US" sz="2800" i="1" dirty="0" smtClean="0">
                  <a:latin typeface="Cambria Math" charset="0"/>
                </a:endParaRPr>
              </a:p>
              <a:p>
                <a:pPr lvl="1"/>
                <a:r>
                  <a:rPr lang="en-US" sz="2400" dirty="0" smtClean="0"/>
                  <a:t>An instance of the general form</a:t>
                </a:r>
                <a:br>
                  <a:rPr lang="en-US" sz="2400" dirty="0" smtClean="0"/>
                </a:br>
                <a:r>
                  <a:rPr lang="en-US" sz="2400" dirty="0" smtClean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𝒴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600" dirty="0" smtClean="0"/>
              </a:p>
              <a:p>
                <a:endParaRPr lang="en-US" sz="2600" b="0" dirty="0"/>
              </a:p>
              <a:p>
                <a:endParaRPr lang="en-US" sz="26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4607" y="4318153"/>
                <a:ext cx="7390743" cy="474297"/>
              </a:xfrm>
              <a:prstGeom prst="rect">
                <a:avLst/>
              </a:prstGeom>
              <a:noFill/>
              <a:ln>
                <a:solidFill>
                  <a:srgbClr val="3C58A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For example: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charset="0"/>
                      </a:rPr>
                      <m:t>y</m:t>
                    </m:r>
                    <m:r>
                      <a:rPr lang="en-US" sz="2200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charset="0"/>
                      </a:rPr>
                      <m:t>argmax</m:t>
                    </m:r>
                    <m:r>
                      <a:rPr lang="en-US" sz="2200" b="0" i="1" smtClean="0">
                        <a:latin typeface="Cambria Math" charset="0"/>
                      </a:rPr>
                      <m:t>⁡(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𝑏𝑙𝑎𝑐𝑘</m:t>
                        </m:r>
                      </m:sub>
                      <m:sup>
                        <m:r>
                          <a:rPr lang="en-US" sz="22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200" i="1">
                        <a:latin typeface="Cambria Math" charset="0"/>
                      </a:rPr>
                      <m:t> 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b="0" i="0" smtClean="0">
                        <a:latin typeface="Cambria Math" charset="0"/>
                      </a:rPr>
                      <m:t> ,</m:t>
                    </m:r>
                    <m:sSubSup>
                      <m:sSubSupPr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  </m:t>
                        </m:r>
                        <m:r>
                          <a:rPr lang="en-US" sz="22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solidFill>
                              <a:srgbClr val="3C58AD"/>
                            </a:solidFill>
                            <a:latin typeface="Cambria Math" charset="0"/>
                          </a:rPr>
                          <m:t>𝑏𝑙𝑢𝑒</m:t>
                        </m:r>
                      </m:sub>
                      <m:sup>
                        <m:r>
                          <a:rPr lang="en-US" sz="22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200" i="1">
                        <a:latin typeface="Cambria Math" charset="0"/>
                      </a:rPr>
                      <m:t> 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,  </m:t>
                        </m:r>
                        <m:r>
                          <a:rPr lang="en-US" sz="22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𝑔𝑟𝑒𝑒𝑛</m:t>
                        </m:r>
                      </m:sub>
                      <m:sup>
                        <m:r>
                          <a:rPr lang="en-US" sz="22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200" i="1">
                        <a:latin typeface="Cambria Math" charset="0"/>
                      </a:rPr>
                      <m:t> 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07" y="4318153"/>
                <a:ext cx="7390743" cy="474297"/>
              </a:xfrm>
              <a:prstGeom prst="rect">
                <a:avLst/>
              </a:prstGeom>
              <a:blipFill rotWithShape="0">
                <a:blip r:embed="rId3"/>
                <a:stretch>
                  <a:fillRect l="-988" t="-85000" b="-107500"/>
                </a:stretch>
              </a:blipFill>
              <a:ln>
                <a:solidFill>
                  <a:srgbClr val="3C58A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86225" y="5693369"/>
                <a:ext cx="4743450" cy="483594"/>
              </a:xfrm>
              <a:prstGeom prst="rect">
                <a:avLst/>
              </a:prstGeom>
              <a:noFill/>
              <a:ln>
                <a:solidFill>
                  <a:srgbClr val="3C58AD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</a:rPr>
                      <m:t>𝑤</m:t>
                    </m:r>
                    <m:r>
                      <a:rPr lang="en-US" sz="2000" b="0" i="1" smtClean="0">
                        <a:latin typeface="Cambria Math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000" i="1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25" y="5693369"/>
                <a:ext cx="4743450" cy="483594"/>
              </a:xfrm>
              <a:prstGeom prst="rect">
                <a:avLst/>
              </a:prstGeom>
              <a:blipFill rotWithShape="0">
                <a:blip r:embed="rId4"/>
                <a:stretch>
                  <a:fillRect t="-67901" b="-95062"/>
                </a:stretch>
              </a:blipFill>
              <a:ln>
                <a:solidFill>
                  <a:srgbClr val="3C58A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2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One-again-All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Not always possible to learn </a:t>
            </a:r>
            <a:endParaRPr lang="en-US" sz="2600" dirty="0" smtClean="0"/>
          </a:p>
          <a:p>
            <a:pPr lvl="1"/>
            <a:r>
              <a:rPr lang="en-US" sz="2400" dirty="0"/>
              <a:t>Assumption: </a:t>
            </a:r>
            <a:r>
              <a:rPr lang="en-US" sz="2400" dirty="0" smtClean="0"/>
              <a:t>each </a:t>
            </a:r>
            <a:r>
              <a:rPr lang="en-US" sz="2400" dirty="0"/>
              <a:t>class individually separable from all the others</a:t>
            </a:r>
            <a:endParaRPr lang="en-US" sz="2200" dirty="0"/>
          </a:p>
          <a:p>
            <a:r>
              <a:rPr lang="en-US" sz="2600" dirty="0"/>
              <a:t>No theoretical justification </a:t>
            </a:r>
          </a:p>
          <a:p>
            <a:pPr lvl="1"/>
            <a:r>
              <a:rPr lang="en-US" dirty="0"/>
              <a:t>Need to make sure the range of all classifiers is the same – we </a:t>
            </a:r>
            <a:r>
              <a:rPr lang="en-US" dirty="0" smtClean="0"/>
              <a:t> </a:t>
            </a:r>
            <a:r>
              <a:rPr lang="en-US" dirty="0"/>
              <a:t>are comparing scores produced by K classifiers trained independently.</a:t>
            </a:r>
            <a:endParaRPr lang="en-US" dirty="0" smtClean="0"/>
          </a:p>
          <a:p>
            <a:r>
              <a:rPr lang="en-US" sz="2600" dirty="0" smtClean="0"/>
              <a:t>Easy to implement; work well in practice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  <p:sp>
        <p:nvSpPr>
          <p:cNvPr id="6" name="Oval 66"/>
          <p:cNvSpPr>
            <a:spLocks noChangeArrowheads="1"/>
          </p:cNvSpPr>
          <p:nvPr/>
        </p:nvSpPr>
        <p:spPr bwMode="auto">
          <a:xfrm flipV="1">
            <a:off x="7397671" y="4918841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7"/>
          <p:cNvSpPr>
            <a:spLocks noChangeArrowheads="1"/>
          </p:cNvSpPr>
          <p:nvPr/>
        </p:nvSpPr>
        <p:spPr bwMode="auto">
          <a:xfrm flipV="1">
            <a:off x="7397671" y="5741166"/>
            <a:ext cx="103188" cy="1031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8"/>
          <p:cNvSpPr>
            <a:spLocks noChangeArrowheads="1"/>
          </p:cNvSpPr>
          <p:nvPr/>
        </p:nvSpPr>
        <p:spPr bwMode="auto">
          <a:xfrm flipV="1">
            <a:off x="7551659" y="5330004"/>
            <a:ext cx="103187" cy="103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9"/>
          <p:cNvSpPr>
            <a:spLocks noChangeArrowheads="1"/>
          </p:cNvSpPr>
          <p:nvPr/>
        </p:nvSpPr>
        <p:spPr bwMode="auto">
          <a:xfrm flipV="1">
            <a:off x="8118396" y="5536379"/>
            <a:ext cx="103188" cy="1031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0"/>
          <p:cNvSpPr>
            <a:spLocks noChangeArrowheads="1"/>
          </p:cNvSpPr>
          <p:nvPr/>
        </p:nvSpPr>
        <p:spPr bwMode="auto">
          <a:xfrm flipV="1">
            <a:off x="8221584" y="5433191"/>
            <a:ext cx="101600" cy="1031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1"/>
          <p:cNvSpPr>
            <a:spLocks noChangeArrowheads="1"/>
          </p:cNvSpPr>
          <p:nvPr/>
        </p:nvSpPr>
        <p:spPr bwMode="auto">
          <a:xfrm flipV="1">
            <a:off x="7654846" y="5536379"/>
            <a:ext cx="103188" cy="1031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72"/>
          <p:cNvSpPr>
            <a:spLocks noChangeArrowheads="1"/>
          </p:cNvSpPr>
          <p:nvPr/>
        </p:nvSpPr>
        <p:spPr bwMode="auto">
          <a:xfrm flipV="1">
            <a:off x="7758034" y="5690366"/>
            <a:ext cx="103187" cy="1031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73"/>
          <p:cNvSpPr>
            <a:spLocks noChangeArrowheads="1"/>
          </p:cNvSpPr>
          <p:nvPr/>
        </p:nvSpPr>
        <p:spPr bwMode="auto">
          <a:xfrm flipV="1">
            <a:off x="7758034" y="5844354"/>
            <a:ext cx="103187" cy="1031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74"/>
          <p:cNvSpPr>
            <a:spLocks noChangeArrowheads="1"/>
          </p:cNvSpPr>
          <p:nvPr/>
        </p:nvSpPr>
        <p:spPr bwMode="auto">
          <a:xfrm flipV="1">
            <a:off x="8272384" y="5587179"/>
            <a:ext cx="103187" cy="1031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75"/>
          <p:cNvSpPr>
            <a:spLocks noChangeArrowheads="1"/>
          </p:cNvSpPr>
          <p:nvPr/>
        </p:nvSpPr>
        <p:spPr bwMode="auto">
          <a:xfrm flipV="1">
            <a:off x="8066009" y="5382391"/>
            <a:ext cx="103187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76"/>
          <p:cNvSpPr>
            <a:spLocks noChangeArrowheads="1"/>
          </p:cNvSpPr>
          <p:nvPr/>
        </p:nvSpPr>
        <p:spPr bwMode="auto">
          <a:xfrm flipV="1">
            <a:off x="7604046" y="5279204"/>
            <a:ext cx="103188" cy="103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77"/>
          <p:cNvSpPr>
            <a:spLocks noChangeArrowheads="1"/>
          </p:cNvSpPr>
          <p:nvPr/>
        </p:nvSpPr>
        <p:spPr bwMode="auto">
          <a:xfrm flipV="1">
            <a:off x="7500859" y="5022029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65"/>
          <p:cNvSpPr>
            <a:spLocks noChangeArrowheads="1"/>
          </p:cNvSpPr>
          <p:nvPr/>
        </p:nvSpPr>
        <p:spPr bwMode="auto">
          <a:xfrm flipV="1">
            <a:off x="7861222" y="4391655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78"/>
          <p:cNvSpPr>
            <a:spLocks noChangeArrowheads="1"/>
          </p:cNvSpPr>
          <p:nvPr/>
        </p:nvSpPr>
        <p:spPr bwMode="auto">
          <a:xfrm flipV="1">
            <a:off x="7861222" y="4545642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79"/>
          <p:cNvSpPr>
            <a:spLocks noChangeArrowheads="1"/>
          </p:cNvSpPr>
          <p:nvPr/>
        </p:nvSpPr>
        <p:spPr bwMode="auto">
          <a:xfrm flipV="1">
            <a:off x="7500859" y="4596442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83"/>
          <p:cNvSpPr>
            <a:spLocks noChangeShapeType="1"/>
          </p:cNvSpPr>
          <p:nvPr/>
        </p:nvSpPr>
        <p:spPr bwMode="auto">
          <a:xfrm flipH="1">
            <a:off x="7492921" y="4766441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smtClean="0"/>
              <a:t>One (All against All)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19" y="1823528"/>
            <a:ext cx="5400347" cy="39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8894"/>
            <a:ext cx="8229600" cy="4800600"/>
          </a:xfrm>
        </p:spPr>
        <p:txBody>
          <a:bodyPr>
            <a:noAutofit/>
          </a:bodyPr>
          <a:lstStyle/>
          <a:p>
            <a:r>
              <a:rPr lang="en-US" sz="2600" dirty="0" smtClean="0"/>
              <a:t>Multiclass classifier</a:t>
            </a:r>
          </a:p>
          <a:p>
            <a:pPr lvl="1"/>
            <a:r>
              <a:rPr lang="en-US" dirty="0" smtClean="0"/>
              <a:t>Function   f : </a:t>
            </a:r>
            <a:r>
              <a:rPr lang="en-US" dirty="0" smtClean="0">
                <a:latin typeface="Calibri"/>
              </a:rPr>
              <a:t>R</a:t>
            </a:r>
            <a:r>
              <a:rPr lang="en-US" baseline="30000" dirty="0" smtClean="0">
                <a:latin typeface="Calibri"/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{1,2,3,...,k}</a:t>
            </a:r>
            <a:endParaRPr lang="en-US" sz="2600" dirty="0" smtClean="0"/>
          </a:p>
          <a:p>
            <a:r>
              <a:rPr lang="en-US" sz="2600" dirty="0" smtClean="0"/>
              <a:t>Decompose into binary problems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28650" y="3144344"/>
            <a:ext cx="5488371" cy="2606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Training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 smtClean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 smtClean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One learning</a:t>
            </a:r>
            <a:endParaRPr lang="en-US" dirty="0"/>
          </a:p>
        </p:txBody>
      </p:sp>
      <p:grpSp>
        <p:nvGrpSpPr>
          <p:cNvPr id="189444" name="Group 4"/>
          <p:cNvGrpSpPr>
            <a:grpSpLocks/>
          </p:cNvGrpSpPr>
          <p:nvPr/>
        </p:nvGrpSpPr>
        <p:grpSpPr bwMode="auto">
          <a:xfrm>
            <a:off x="6863529" y="1269915"/>
            <a:ext cx="1644650" cy="1133475"/>
            <a:chOff x="605" y="1987"/>
            <a:chExt cx="2227" cy="1536"/>
          </a:xfrm>
        </p:grpSpPr>
        <p:sp>
          <p:nvSpPr>
            <p:cNvPr id="189445" name="Oval 5"/>
            <p:cNvSpPr>
              <a:spLocks noChangeArrowheads="1"/>
            </p:cNvSpPr>
            <p:nvPr/>
          </p:nvSpPr>
          <p:spPr bwMode="auto">
            <a:xfrm flipV="1">
              <a:off x="1143" y="2141"/>
              <a:ext cx="153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6" name="Oval 6"/>
            <p:cNvSpPr>
              <a:spLocks noChangeArrowheads="1"/>
            </p:cNvSpPr>
            <p:nvPr/>
          </p:nvSpPr>
          <p:spPr bwMode="auto">
            <a:xfrm flipV="1">
              <a:off x="1373" y="1987"/>
              <a:ext cx="154" cy="1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7" name="Oval 7"/>
            <p:cNvSpPr>
              <a:spLocks noChangeArrowheads="1"/>
            </p:cNvSpPr>
            <p:nvPr/>
          </p:nvSpPr>
          <p:spPr bwMode="auto">
            <a:xfrm flipV="1">
              <a:off x="1373" y="3216"/>
              <a:ext cx="154" cy="1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8" name="Oval 8"/>
            <p:cNvSpPr>
              <a:spLocks noChangeArrowheads="1"/>
            </p:cNvSpPr>
            <p:nvPr/>
          </p:nvSpPr>
          <p:spPr bwMode="auto">
            <a:xfrm flipV="1">
              <a:off x="1603" y="2601"/>
              <a:ext cx="154" cy="1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9" name="Oval 9"/>
            <p:cNvSpPr>
              <a:spLocks noChangeArrowheads="1"/>
            </p:cNvSpPr>
            <p:nvPr/>
          </p:nvSpPr>
          <p:spPr bwMode="auto">
            <a:xfrm flipV="1">
              <a:off x="2448" y="2909"/>
              <a:ext cx="154" cy="15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0" name="Oval 10"/>
            <p:cNvSpPr>
              <a:spLocks noChangeArrowheads="1"/>
            </p:cNvSpPr>
            <p:nvPr/>
          </p:nvSpPr>
          <p:spPr bwMode="auto">
            <a:xfrm flipV="1">
              <a:off x="2602" y="2755"/>
              <a:ext cx="153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1" name="Oval 11"/>
            <p:cNvSpPr>
              <a:spLocks noChangeArrowheads="1"/>
            </p:cNvSpPr>
            <p:nvPr/>
          </p:nvSpPr>
          <p:spPr bwMode="auto">
            <a:xfrm flipV="1">
              <a:off x="1757" y="2909"/>
              <a:ext cx="153" cy="1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2" name="Oval 12"/>
            <p:cNvSpPr>
              <a:spLocks noChangeArrowheads="1"/>
            </p:cNvSpPr>
            <p:nvPr/>
          </p:nvSpPr>
          <p:spPr bwMode="auto">
            <a:xfrm flipV="1">
              <a:off x="1910" y="3139"/>
              <a:ext cx="154" cy="1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3" name="Oval 13"/>
            <p:cNvSpPr>
              <a:spLocks noChangeArrowheads="1"/>
            </p:cNvSpPr>
            <p:nvPr/>
          </p:nvSpPr>
          <p:spPr bwMode="auto">
            <a:xfrm flipV="1">
              <a:off x="1910" y="3369"/>
              <a:ext cx="154" cy="1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4" name="Oval 14"/>
            <p:cNvSpPr>
              <a:spLocks noChangeArrowheads="1"/>
            </p:cNvSpPr>
            <p:nvPr/>
          </p:nvSpPr>
          <p:spPr bwMode="auto">
            <a:xfrm flipV="1">
              <a:off x="2678" y="2985"/>
              <a:ext cx="154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5" name="Oval 15"/>
            <p:cNvSpPr>
              <a:spLocks noChangeArrowheads="1"/>
            </p:cNvSpPr>
            <p:nvPr/>
          </p:nvSpPr>
          <p:spPr bwMode="auto">
            <a:xfrm flipV="1">
              <a:off x="2371" y="2678"/>
              <a:ext cx="154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6" name="Oval 16"/>
            <p:cNvSpPr>
              <a:spLocks noChangeArrowheads="1"/>
            </p:cNvSpPr>
            <p:nvPr/>
          </p:nvSpPr>
          <p:spPr bwMode="auto">
            <a:xfrm flipV="1">
              <a:off x="1680" y="2525"/>
              <a:ext cx="154" cy="1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7" name="Oval 17"/>
            <p:cNvSpPr>
              <a:spLocks noChangeArrowheads="1"/>
            </p:cNvSpPr>
            <p:nvPr/>
          </p:nvSpPr>
          <p:spPr bwMode="auto">
            <a:xfrm flipV="1">
              <a:off x="1527" y="2141"/>
              <a:ext cx="153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8" name="Oval 18"/>
            <p:cNvSpPr>
              <a:spLocks noChangeArrowheads="1"/>
            </p:cNvSpPr>
            <p:nvPr/>
          </p:nvSpPr>
          <p:spPr bwMode="auto">
            <a:xfrm flipV="1">
              <a:off x="1143" y="2371"/>
              <a:ext cx="153" cy="1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9" name="Oval 19"/>
            <p:cNvSpPr>
              <a:spLocks noChangeArrowheads="1"/>
            </p:cNvSpPr>
            <p:nvPr/>
          </p:nvSpPr>
          <p:spPr bwMode="auto">
            <a:xfrm flipV="1">
              <a:off x="605" y="2448"/>
              <a:ext cx="154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7487566" y="1534622"/>
            <a:ext cx="425301" cy="397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 flipV="1">
            <a:off x="1344810" y="4076346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21"/>
          <p:cNvSpPr>
            <a:spLocks noChangeArrowheads="1"/>
          </p:cNvSpPr>
          <p:nvPr/>
        </p:nvSpPr>
        <p:spPr bwMode="auto">
          <a:xfrm flipV="1">
            <a:off x="1498797" y="3973158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22"/>
          <p:cNvSpPr>
            <a:spLocks noChangeArrowheads="1"/>
          </p:cNvSpPr>
          <p:nvPr/>
        </p:nvSpPr>
        <p:spPr bwMode="auto">
          <a:xfrm flipV="1">
            <a:off x="1498797" y="4795483"/>
            <a:ext cx="103188" cy="103188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 flipV="1">
            <a:off x="1755972" y="4590696"/>
            <a:ext cx="103188" cy="103187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27"/>
          <p:cNvSpPr>
            <a:spLocks noChangeArrowheads="1"/>
          </p:cNvSpPr>
          <p:nvPr/>
        </p:nvSpPr>
        <p:spPr bwMode="auto">
          <a:xfrm flipV="1">
            <a:off x="1859160" y="4744683"/>
            <a:ext cx="103187" cy="103188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 flipV="1">
            <a:off x="1859160" y="4898671"/>
            <a:ext cx="103187" cy="103187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32"/>
          <p:cNvSpPr>
            <a:spLocks noChangeArrowheads="1"/>
          </p:cNvSpPr>
          <p:nvPr/>
        </p:nvSpPr>
        <p:spPr bwMode="auto">
          <a:xfrm flipV="1">
            <a:off x="1601985" y="4076346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 flipV="1">
            <a:off x="1344810" y="4230333"/>
            <a:ext cx="103187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34"/>
          <p:cNvSpPr>
            <a:spLocks noChangeArrowheads="1"/>
          </p:cNvSpPr>
          <p:nvPr/>
        </p:nvSpPr>
        <p:spPr bwMode="auto">
          <a:xfrm flipV="1">
            <a:off x="984447" y="4281133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37"/>
          <p:cNvSpPr>
            <a:spLocks noChangeArrowheads="1"/>
          </p:cNvSpPr>
          <p:nvPr/>
        </p:nvSpPr>
        <p:spPr bwMode="auto">
          <a:xfrm flipV="1">
            <a:off x="2715371" y="4795483"/>
            <a:ext cx="103188" cy="1031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Oval 39"/>
          <p:cNvSpPr>
            <a:spLocks noChangeArrowheads="1"/>
          </p:cNvSpPr>
          <p:nvPr/>
        </p:nvSpPr>
        <p:spPr bwMode="auto">
          <a:xfrm flipV="1">
            <a:off x="3436096" y="4590696"/>
            <a:ext cx="103188" cy="103187"/>
          </a:xfrm>
          <a:prstGeom prst="ellipse">
            <a:avLst/>
          </a:prstGeom>
          <a:solidFill>
            <a:srgbClr val="73FB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40"/>
          <p:cNvSpPr>
            <a:spLocks noChangeArrowheads="1"/>
          </p:cNvSpPr>
          <p:nvPr/>
        </p:nvSpPr>
        <p:spPr bwMode="auto">
          <a:xfrm flipV="1">
            <a:off x="3539284" y="4520790"/>
            <a:ext cx="101600" cy="103188"/>
          </a:xfrm>
          <a:prstGeom prst="ellipse">
            <a:avLst/>
          </a:prstGeom>
          <a:solidFill>
            <a:srgbClr val="73FB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41"/>
          <p:cNvSpPr>
            <a:spLocks noChangeArrowheads="1"/>
          </p:cNvSpPr>
          <p:nvPr/>
        </p:nvSpPr>
        <p:spPr bwMode="auto">
          <a:xfrm flipV="1">
            <a:off x="2972546" y="4590696"/>
            <a:ext cx="103188" cy="1031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42"/>
          <p:cNvSpPr>
            <a:spLocks noChangeArrowheads="1"/>
          </p:cNvSpPr>
          <p:nvPr/>
        </p:nvSpPr>
        <p:spPr bwMode="auto">
          <a:xfrm flipV="1">
            <a:off x="3075734" y="4744683"/>
            <a:ext cx="103187" cy="1031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43"/>
          <p:cNvSpPr>
            <a:spLocks noChangeArrowheads="1"/>
          </p:cNvSpPr>
          <p:nvPr/>
        </p:nvSpPr>
        <p:spPr bwMode="auto">
          <a:xfrm flipV="1">
            <a:off x="3075734" y="4898671"/>
            <a:ext cx="103187" cy="1031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44"/>
          <p:cNvSpPr>
            <a:spLocks noChangeArrowheads="1"/>
          </p:cNvSpPr>
          <p:nvPr/>
        </p:nvSpPr>
        <p:spPr bwMode="auto">
          <a:xfrm flipV="1">
            <a:off x="3590084" y="4674778"/>
            <a:ext cx="103187" cy="103187"/>
          </a:xfrm>
          <a:prstGeom prst="ellipse">
            <a:avLst/>
          </a:prstGeom>
          <a:solidFill>
            <a:srgbClr val="73FB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45"/>
          <p:cNvSpPr>
            <a:spLocks noChangeArrowheads="1"/>
          </p:cNvSpPr>
          <p:nvPr/>
        </p:nvSpPr>
        <p:spPr bwMode="auto">
          <a:xfrm flipV="1">
            <a:off x="3383709" y="4469990"/>
            <a:ext cx="103187" cy="101600"/>
          </a:xfrm>
          <a:prstGeom prst="ellipse">
            <a:avLst/>
          </a:prstGeom>
          <a:solidFill>
            <a:srgbClr val="73FB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50"/>
          <p:cNvSpPr>
            <a:spLocks noChangeArrowheads="1"/>
          </p:cNvSpPr>
          <p:nvPr/>
        </p:nvSpPr>
        <p:spPr bwMode="auto">
          <a:xfrm flipV="1">
            <a:off x="4576740" y="4160428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51"/>
          <p:cNvSpPr>
            <a:spLocks noChangeArrowheads="1"/>
          </p:cNvSpPr>
          <p:nvPr/>
        </p:nvSpPr>
        <p:spPr bwMode="auto">
          <a:xfrm flipV="1">
            <a:off x="4730727" y="4057240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54"/>
          <p:cNvSpPr>
            <a:spLocks noChangeArrowheads="1"/>
          </p:cNvSpPr>
          <p:nvPr/>
        </p:nvSpPr>
        <p:spPr bwMode="auto">
          <a:xfrm flipV="1">
            <a:off x="5451452" y="4674778"/>
            <a:ext cx="103188" cy="1031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55"/>
          <p:cNvSpPr>
            <a:spLocks noChangeArrowheads="1"/>
          </p:cNvSpPr>
          <p:nvPr/>
        </p:nvSpPr>
        <p:spPr bwMode="auto">
          <a:xfrm flipV="1">
            <a:off x="5554640" y="4571590"/>
            <a:ext cx="101600" cy="1031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60"/>
          <p:cNvSpPr>
            <a:spLocks noChangeArrowheads="1"/>
          </p:cNvSpPr>
          <p:nvPr/>
        </p:nvSpPr>
        <p:spPr bwMode="auto">
          <a:xfrm flipV="1">
            <a:off x="5399065" y="4520790"/>
            <a:ext cx="103187" cy="101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62"/>
          <p:cNvSpPr>
            <a:spLocks noChangeArrowheads="1"/>
          </p:cNvSpPr>
          <p:nvPr/>
        </p:nvSpPr>
        <p:spPr bwMode="auto">
          <a:xfrm flipV="1">
            <a:off x="4833915" y="4160428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63"/>
          <p:cNvSpPr>
            <a:spLocks noChangeArrowheads="1"/>
          </p:cNvSpPr>
          <p:nvPr/>
        </p:nvSpPr>
        <p:spPr bwMode="auto">
          <a:xfrm flipV="1">
            <a:off x="4576740" y="4314415"/>
            <a:ext cx="103187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4"/>
          <p:cNvSpPr>
            <a:spLocks noChangeArrowheads="1"/>
          </p:cNvSpPr>
          <p:nvPr/>
        </p:nvSpPr>
        <p:spPr bwMode="auto">
          <a:xfrm flipV="1">
            <a:off x="4216377" y="4365215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 flipH="1">
            <a:off x="1105097" y="4161277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81"/>
          <p:cNvSpPr>
            <a:spLocks noChangeShapeType="1"/>
          </p:cNvSpPr>
          <p:nvPr/>
        </p:nvSpPr>
        <p:spPr bwMode="auto">
          <a:xfrm>
            <a:off x="2880667" y="3878317"/>
            <a:ext cx="709417" cy="1390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82"/>
          <p:cNvSpPr>
            <a:spLocks noChangeShapeType="1"/>
          </p:cNvSpPr>
          <p:nvPr/>
        </p:nvSpPr>
        <p:spPr bwMode="auto">
          <a:xfrm flipH="1">
            <a:off x="4627539" y="3962400"/>
            <a:ext cx="874712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271009" y="3111062"/>
            <a:ext cx="2771588" cy="2606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 smtClean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 smtClean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12" name="Line 81"/>
          <p:cNvSpPr>
            <a:spLocks noChangeShapeType="1"/>
          </p:cNvSpPr>
          <p:nvPr/>
        </p:nvSpPr>
        <p:spPr bwMode="auto">
          <a:xfrm>
            <a:off x="7434544" y="3840217"/>
            <a:ext cx="709417" cy="1390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80"/>
          <p:cNvSpPr>
            <a:spLocks noChangeShapeType="1"/>
          </p:cNvSpPr>
          <p:nvPr/>
        </p:nvSpPr>
        <p:spPr bwMode="auto">
          <a:xfrm flipH="1">
            <a:off x="7078746" y="3752464"/>
            <a:ext cx="1608053" cy="1181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82"/>
          <p:cNvSpPr>
            <a:spLocks noChangeShapeType="1"/>
          </p:cNvSpPr>
          <p:nvPr/>
        </p:nvSpPr>
        <p:spPr bwMode="auto">
          <a:xfrm flipH="1">
            <a:off x="7334558" y="3790704"/>
            <a:ext cx="1116756" cy="1453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 flipV="1">
            <a:off x="5602810" y="4753606"/>
            <a:ext cx="103187" cy="103187"/>
          </a:xfrm>
          <a:prstGeom prst="ellipse">
            <a:avLst/>
          </a:prstGeom>
          <a:solidFill>
            <a:srgbClr val="73FB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Oval 50"/>
          <p:cNvSpPr>
            <a:spLocks noChangeArrowheads="1"/>
          </p:cNvSpPr>
          <p:nvPr/>
        </p:nvSpPr>
        <p:spPr bwMode="auto">
          <a:xfrm flipV="1">
            <a:off x="7756111" y="4081601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v.s</a:t>
            </a:r>
            <a:r>
              <a:rPr lang="en-US" dirty="0" smtClean="0"/>
              <a:t>-One learning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Learning: Given a </a:t>
                </a:r>
                <a:r>
                  <a:rPr lang="en-US" sz="2600" dirty="0"/>
                  <a:t>dataset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𝐷</m:t>
                    </m:r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600" b="0" i="1" dirty="0" smtClean="0">
                    <a:latin typeface="Cambria Math" charset="0"/>
                  </a:rPr>
                  <a:t/>
                </a:r>
                <a:br>
                  <a:rPr lang="en-US" sz="2600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1,2,3,…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600" b="0" dirty="0" smtClean="0"/>
                  <a:t> </a:t>
                </a:r>
              </a:p>
              <a:p>
                <a:r>
                  <a:rPr lang="en-US" sz="2600" dirty="0" smtClean="0"/>
                  <a:t>Decompose </a:t>
                </a:r>
                <a:r>
                  <a:rPr lang="en-US" sz="2600" dirty="0"/>
                  <a:t>into </a:t>
                </a:r>
                <a:r>
                  <a:rPr lang="en-US" sz="2600" dirty="0" smtClean="0"/>
                  <a:t>C(K,2) </a:t>
                </a:r>
                <a:r>
                  <a:rPr lang="en-US" sz="2600" dirty="0"/>
                  <a:t>binary classification </a:t>
                </a:r>
                <a:r>
                  <a:rPr lang="en-US" sz="2600" dirty="0" smtClean="0"/>
                  <a:t>tasks</a:t>
                </a:r>
              </a:p>
              <a:p>
                <a:pPr lvl="1"/>
                <a:r>
                  <a:rPr lang="en-US" sz="2200" dirty="0" smtClean="0"/>
                  <a:t>Learn </a:t>
                </a:r>
                <a:r>
                  <a:rPr lang="en-US" sz="2400" dirty="0"/>
                  <a:t>C(K,2)</a:t>
                </a:r>
                <a:r>
                  <a:rPr lang="en-US" sz="2200" dirty="0" smtClean="0"/>
                  <a:t> models: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∗(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−1)/2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pPr lvl="1"/>
                <a:r>
                  <a:rPr lang="en-US" sz="2600" dirty="0" smtClean="0"/>
                  <a:t>For each </a:t>
                </a:r>
                <a:r>
                  <a:rPr lang="en-US" sz="2600" dirty="0"/>
                  <a:t>class </a:t>
                </a:r>
                <a:r>
                  <a:rPr lang="en-US" sz="2600" dirty="0" smtClean="0"/>
                  <a:t>pair (</a:t>
                </a:r>
                <a:r>
                  <a:rPr lang="en-US" dirty="0" err="1"/>
                  <a:t>i</a:t>
                </a:r>
                <a:r>
                  <a:rPr lang="en-US" sz="2600" dirty="0" err="1" smtClean="0"/>
                  <a:t>,j</a:t>
                </a:r>
                <a:r>
                  <a:rPr lang="en-US" sz="2600" dirty="0" smtClean="0"/>
                  <a:t>), </a:t>
                </a:r>
                <a:r>
                  <a:rPr lang="en-US" sz="2600" dirty="0"/>
                  <a:t>construct a binary classification task as: </a:t>
                </a:r>
                <a:endParaRPr lang="en-US" dirty="0" smtClean="0"/>
              </a:p>
              <a:p>
                <a:pPr lvl="2"/>
                <a:r>
                  <a:rPr lang="en-US" sz="2400" dirty="0" smtClean="0"/>
                  <a:t>Positive </a:t>
                </a:r>
                <a:r>
                  <a:rPr lang="en-US" sz="2400" dirty="0"/>
                  <a:t>examples: Elements of D with label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</a:t>
                </a:r>
              </a:p>
              <a:p>
                <a:pPr lvl="2"/>
                <a:r>
                  <a:rPr lang="en-US" sz="2400" dirty="0" smtClean="0"/>
                  <a:t>Negative examples</a:t>
                </a:r>
                <a:r>
                  <a:rPr lang="en-US" dirty="0"/>
                  <a:t> Elements of D with label </a:t>
                </a:r>
                <a:r>
                  <a:rPr lang="en-US" dirty="0" smtClean="0"/>
                  <a:t>j</a:t>
                </a:r>
              </a:p>
              <a:p>
                <a:pPr lvl="2"/>
                <a:r>
                  <a:rPr lang="en-US" dirty="0" smtClean="0"/>
                  <a:t>The binary classification can be solved by any algorithm we have seen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994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</a:t>
            </a:r>
            <a:r>
              <a:rPr lang="en-US" dirty="0" err="1"/>
              <a:t>v.s</a:t>
            </a:r>
            <a:r>
              <a:rPr lang="en-US" dirty="0"/>
              <a:t>-One </a:t>
            </a:r>
            <a:r>
              <a:rPr lang="en-US" dirty="0" smtClean="0"/>
              <a:t>Inference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Decision Options: </a:t>
            </a:r>
          </a:p>
          <a:p>
            <a:pPr lvl="1"/>
            <a:r>
              <a:rPr lang="en-US" dirty="0" smtClean="0"/>
              <a:t>More complex; each </a:t>
            </a:r>
            <a:r>
              <a:rPr lang="en-US" dirty="0"/>
              <a:t>label gets k-1 </a:t>
            </a:r>
            <a:r>
              <a:rPr lang="en-US" dirty="0" smtClean="0"/>
              <a:t>votes</a:t>
            </a:r>
          </a:p>
          <a:p>
            <a:pPr lvl="1"/>
            <a:r>
              <a:rPr lang="en-US" dirty="0" smtClean="0"/>
              <a:t>Output of </a:t>
            </a:r>
            <a:r>
              <a:rPr lang="en-US" dirty="0"/>
              <a:t>binary classifier may not cohere.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Majority</a:t>
            </a:r>
            <a:r>
              <a:rPr lang="en-US" dirty="0">
                <a:solidFill>
                  <a:schemeClr val="accent5"/>
                </a:solidFill>
              </a:rPr>
              <a:t>:</a:t>
            </a:r>
            <a:r>
              <a:rPr lang="en-US" dirty="0"/>
              <a:t> classify example x to take label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 err="1"/>
              <a:t>i</a:t>
            </a:r>
            <a:r>
              <a:rPr lang="en-US" dirty="0"/>
              <a:t> wins on x more often than j (j=1,…k)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 tournament</a:t>
            </a:r>
            <a:r>
              <a:rPr lang="en-US" dirty="0"/>
              <a:t>: start with n/2 pairs; continue with </a:t>
            </a:r>
            <a:r>
              <a:rPr lang="en-US" dirty="0" smtClean="0"/>
              <a:t>winners</a:t>
            </a:r>
            <a:endParaRPr lang="en-US" b="1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Binary linear classification models</a:t>
                </a:r>
              </a:p>
              <a:p>
                <a:pPr lvl="1"/>
                <a:r>
                  <a:rPr lang="en-US" dirty="0" smtClean="0"/>
                  <a:t>Perceptron, SVMs, Logistic regression</a:t>
                </a:r>
                <a:endParaRPr lang="en-US" dirty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Prediction is simple: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Given an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prediction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Note that all these linear classifier have the same inference rule</a:t>
                </a:r>
              </a:p>
              <a:p>
                <a:pPr lvl="1"/>
                <a:r>
                  <a:rPr lang="en-US" dirty="0" smtClean="0"/>
                  <a:t>In logistic regression, we can further estimate the probability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D5570C"/>
                    </a:solidFill>
                  </a:rPr>
                  <a:t>Question?</a:t>
                </a:r>
                <a:endParaRPr lang="en-US" dirty="0">
                  <a:solidFill>
                    <a:srgbClr val="D5570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1242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98" y="4747973"/>
            <a:ext cx="5083139" cy="9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dirty="0"/>
              <a:t>Classifying with </a:t>
            </a:r>
            <a:r>
              <a:rPr lang="en-US" dirty="0" smtClean="0"/>
              <a:t>One-vs-one</a:t>
            </a:r>
            <a:endParaRPr lang="en-US" dirty="0"/>
          </a:p>
        </p:txBody>
      </p:sp>
      <p:grpSp>
        <p:nvGrpSpPr>
          <p:cNvPr id="173059" name="Group 3"/>
          <p:cNvGrpSpPr>
            <a:grpSpLocks/>
          </p:cNvGrpSpPr>
          <p:nvPr/>
        </p:nvGrpSpPr>
        <p:grpSpPr bwMode="auto">
          <a:xfrm>
            <a:off x="1600200" y="1828800"/>
            <a:ext cx="2362200" cy="1676400"/>
            <a:chOff x="1008" y="1152"/>
            <a:chExt cx="1488" cy="1056"/>
          </a:xfrm>
        </p:grpSpPr>
        <p:grpSp>
          <p:nvGrpSpPr>
            <p:cNvPr id="173060" name="Group 4"/>
            <p:cNvGrpSpPr>
              <a:grpSpLocks/>
            </p:cNvGrpSpPr>
            <p:nvPr/>
          </p:nvGrpSpPr>
          <p:grpSpPr bwMode="auto">
            <a:xfrm>
              <a:off x="1248" y="1488"/>
              <a:ext cx="1248" cy="720"/>
              <a:chOff x="1248" y="1488"/>
              <a:chExt cx="1248" cy="720"/>
            </a:xfrm>
          </p:grpSpPr>
          <p:sp>
            <p:nvSpPr>
              <p:cNvPr id="173061" name="Rectangle 5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2" name="Rectangle 6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3063" name="Rectangle 7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4" name="Rectangle 8"/>
              <p:cNvSpPr>
                <a:spLocks noChangeArrowheads="1"/>
              </p:cNvSpPr>
              <p:nvPr/>
            </p:nvSpPr>
            <p:spPr bwMode="auto">
              <a:xfrm>
                <a:off x="1536" y="1776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5" name="Rectangle 9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6" name="Rectangle 10"/>
              <p:cNvSpPr>
                <a:spLocks noChangeArrowheads="1"/>
              </p:cNvSpPr>
              <p:nvPr/>
            </p:nvSpPr>
            <p:spPr bwMode="auto">
              <a:xfrm>
                <a:off x="2208" y="1776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7" name="Rectangle 11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8" name="Rectangle 12"/>
              <p:cNvSpPr>
                <a:spLocks noChangeArrowheads="1"/>
              </p:cNvSpPr>
              <p:nvPr/>
            </p:nvSpPr>
            <p:spPr bwMode="auto">
              <a:xfrm>
                <a:off x="1344" y="2064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9" name="Rectangle 13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0" name="Rectangle 14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1" name="Rectangle 15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2" name="Rectangle 16"/>
              <p:cNvSpPr>
                <a:spLocks noChangeArrowheads="1"/>
              </p:cNvSpPr>
              <p:nvPr/>
            </p:nvSpPr>
            <p:spPr bwMode="auto">
              <a:xfrm>
                <a:off x="2064" y="2064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3" name="Rectangle 17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4" name="Rectangle 18"/>
              <p:cNvSpPr>
                <a:spLocks noChangeArrowheads="1"/>
              </p:cNvSpPr>
              <p:nvPr/>
            </p:nvSpPr>
            <p:spPr bwMode="auto">
              <a:xfrm>
                <a:off x="2400" y="2064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3075" name="AutoShape 19"/>
              <p:cNvCxnSpPr>
                <a:cxnSpLocks noChangeShapeType="1"/>
                <a:stCxn id="173061" idx="2"/>
                <a:endCxn id="173064" idx="0"/>
              </p:cNvCxnSpPr>
              <p:nvPr/>
            </p:nvCxnSpPr>
            <p:spPr bwMode="auto">
              <a:xfrm flipH="1">
                <a:off x="1584" y="163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76" name="AutoShape 20"/>
              <p:cNvCxnSpPr>
                <a:cxnSpLocks noChangeShapeType="1"/>
                <a:stCxn id="173062" idx="2"/>
                <a:endCxn id="173065" idx="0"/>
              </p:cNvCxnSpPr>
              <p:nvPr/>
            </p:nvCxnSpPr>
            <p:spPr bwMode="auto">
              <a:xfrm>
                <a:off x="1920" y="1638"/>
                <a:ext cx="240" cy="13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77" name="AutoShape 21"/>
              <p:cNvCxnSpPr>
                <a:cxnSpLocks noChangeShapeType="1"/>
                <a:stCxn id="173063" idx="2"/>
                <a:endCxn id="173068" idx="0"/>
              </p:cNvCxnSpPr>
              <p:nvPr/>
            </p:nvCxnSpPr>
            <p:spPr bwMode="auto">
              <a:xfrm flipH="1">
                <a:off x="1392" y="1920"/>
                <a:ext cx="96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78" name="AutoShape 22"/>
              <p:cNvCxnSpPr>
                <a:cxnSpLocks noChangeShapeType="1"/>
                <a:stCxn id="173064" idx="2"/>
                <a:endCxn id="173069" idx="0"/>
              </p:cNvCxnSpPr>
              <p:nvPr/>
            </p:nvCxnSpPr>
            <p:spPr bwMode="auto">
              <a:xfrm>
                <a:off x="1584" y="1920"/>
                <a:ext cx="48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79" name="AutoShape 23"/>
              <p:cNvCxnSpPr>
                <a:cxnSpLocks noChangeShapeType="1"/>
                <a:stCxn id="173065" idx="2"/>
                <a:endCxn id="173072" idx="0"/>
              </p:cNvCxnSpPr>
              <p:nvPr/>
            </p:nvCxnSpPr>
            <p:spPr bwMode="auto">
              <a:xfrm flipH="1">
                <a:off x="2112" y="1926"/>
                <a:ext cx="48" cy="13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80" name="AutoShape 24"/>
              <p:cNvCxnSpPr>
                <a:cxnSpLocks noChangeShapeType="1"/>
                <a:stCxn id="173066" idx="2"/>
                <a:endCxn id="173073" idx="0"/>
              </p:cNvCxnSpPr>
              <p:nvPr/>
            </p:nvCxnSpPr>
            <p:spPr bwMode="auto">
              <a:xfrm>
                <a:off x="2256" y="1920"/>
                <a:ext cx="96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3081" name="Text Box 25"/>
            <p:cNvSpPr txBox="1">
              <a:spLocks noChangeArrowheads="1"/>
            </p:cNvSpPr>
            <p:nvPr/>
          </p:nvSpPr>
          <p:spPr bwMode="auto">
            <a:xfrm>
              <a:off x="1008" y="1152"/>
              <a:ext cx="10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latin typeface="Calibri" panose="020F0502020204030204" pitchFamily="34" charset="0"/>
                </a:rPr>
                <a:t>Tournament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73082" name="Group 26"/>
          <p:cNvGrpSpPr>
            <a:grpSpLocks/>
          </p:cNvGrpSpPr>
          <p:nvPr/>
        </p:nvGrpSpPr>
        <p:grpSpPr bwMode="auto">
          <a:xfrm>
            <a:off x="4724401" y="1828801"/>
            <a:ext cx="3298826" cy="1744663"/>
            <a:chOff x="2976" y="1152"/>
            <a:chExt cx="2078" cy="1099"/>
          </a:xfrm>
        </p:grpSpPr>
        <p:grpSp>
          <p:nvGrpSpPr>
            <p:cNvPr id="173083" name="Group 27"/>
            <p:cNvGrpSpPr>
              <a:grpSpLocks/>
            </p:cNvGrpSpPr>
            <p:nvPr/>
          </p:nvGrpSpPr>
          <p:grpSpPr bwMode="auto">
            <a:xfrm>
              <a:off x="3264" y="1488"/>
              <a:ext cx="1632" cy="144"/>
              <a:chOff x="3264" y="1488"/>
              <a:chExt cx="1632" cy="144"/>
            </a:xfrm>
          </p:grpSpPr>
          <p:sp>
            <p:nvSpPr>
              <p:cNvPr id="173084" name="Rectangle 28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5" name="Rectangle 29"/>
              <p:cNvSpPr>
                <a:spLocks noChangeArrowheads="1"/>
              </p:cNvSpPr>
              <p:nvPr/>
            </p:nvSpPr>
            <p:spPr bwMode="auto">
              <a:xfrm>
                <a:off x="3648" y="1488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3086" name="Rectangle 30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7" name="Rectangle 31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8" name="Rectangle 32"/>
              <p:cNvSpPr>
                <a:spLocks noChangeArrowheads="1"/>
              </p:cNvSpPr>
              <p:nvPr/>
            </p:nvSpPr>
            <p:spPr bwMode="auto">
              <a:xfrm>
                <a:off x="3840" y="1488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9" name="Rectangle 3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0" name="Rectangle 34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1" name="Rectangle 35"/>
              <p:cNvSpPr>
                <a:spLocks noChangeArrowheads="1"/>
              </p:cNvSpPr>
              <p:nvPr/>
            </p:nvSpPr>
            <p:spPr bwMode="auto">
              <a:xfrm>
                <a:off x="4224" y="1488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2" name="Rectangle 36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3" name="Rectangle 37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4" name="Rectangle 38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5" name="Rectangle 39"/>
              <p:cNvSpPr>
                <a:spLocks noChangeArrowheads="1"/>
              </p:cNvSpPr>
              <p:nvPr/>
            </p:nvSpPr>
            <p:spPr bwMode="auto">
              <a:xfrm>
                <a:off x="4800" y="1488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3096" name="Text Box 40"/>
            <p:cNvSpPr txBox="1">
              <a:spLocks noChangeArrowheads="1"/>
            </p:cNvSpPr>
            <p:nvPr/>
          </p:nvSpPr>
          <p:spPr bwMode="auto">
            <a:xfrm>
              <a:off x="3120" y="1728"/>
              <a:ext cx="193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Calibri" panose="020F0502020204030204" pitchFamily="34" charset="0"/>
                </a:rPr>
                <a:t>1 red, 2 yellow, 2 green</a:t>
              </a:r>
            </a:p>
            <a:p>
              <a:pPr algn="l"/>
              <a:r>
                <a:rPr lang="en-US" sz="2400" dirty="0">
                  <a:latin typeface="Times New Roman" pitchFamily="18" charset="0"/>
                </a:rPr>
                <a:t>	</a:t>
              </a:r>
              <a:r>
                <a:rPr lang="en-US" sz="2400" dirty="0">
                  <a:latin typeface="Times New Roman" pitchFamily="18" charset="0"/>
                  <a:sym typeface="Wingdings" pitchFamily="2" charset="2"/>
                </a:rPr>
                <a:t> ?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73097" name="Text Box 41"/>
            <p:cNvSpPr txBox="1">
              <a:spLocks noChangeArrowheads="1"/>
            </p:cNvSpPr>
            <p:nvPr/>
          </p:nvSpPr>
          <p:spPr bwMode="auto">
            <a:xfrm>
              <a:off x="2976" y="11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Calibri" panose="020F0502020204030204" pitchFamily="34" charset="0"/>
                </a:rPr>
                <a:t>Majority Vote</a:t>
              </a:r>
            </a:p>
          </p:txBody>
        </p:sp>
      </p:grpSp>
      <p:sp>
        <p:nvSpPr>
          <p:cNvPr id="173111" name="Text Box 55"/>
          <p:cNvSpPr txBox="1">
            <a:spLocks noChangeArrowheads="1"/>
          </p:cNvSpPr>
          <p:nvPr/>
        </p:nvSpPr>
        <p:spPr bwMode="auto">
          <a:xfrm>
            <a:off x="1321969" y="4244815"/>
            <a:ext cx="670125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600" dirty="0">
                <a:solidFill>
                  <a:schemeClr val="accent5"/>
                </a:solidFill>
                <a:latin typeface="Times New Roman" pitchFamily="18" charset="0"/>
              </a:rPr>
              <a:t>All are post-learning and </a:t>
            </a:r>
            <a:r>
              <a:rPr lang="en-US" sz="2600" i="1" dirty="0">
                <a:solidFill>
                  <a:schemeClr val="accent5"/>
                </a:solidFill>
                <a:latin typeface="Times New Roman" pitchFamily="18" charset="0"/>
              </a:rPr>
              <a:t>might</a:t>
            </a:r>
            <a:r>
              <a:rPr lang="en-US" sz="2600" dirty="0">
                <a:solidFill>
                  <a:schemeClr val="accent5"/>
                </a:solidFill>
                <a:latin typeface="Times New Roman" pitchFamily="18" charset="0"/>
              </a:rPr>
              <a:t> cause weird stuff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v.s</a:t>
            </a:r>
            <a:r>
              <a:rPr lang="en-US" dirty="0" smtClean="0"/>
              <a:t>.-one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pair of classes is separable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79987" y="5820377"/>
            <a:ext cx="2057400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1510862" y="2151993"/>
            <a:ext cx="1981200" cy="1676400"/>
            <a:chOff x="1680" y="1632"/>
            <a:chExt cx="2304" cy="1920"/>
          </a:xfrm>
        </p:grpSpPr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1680" y="1632"/>
              <a:ext cx="1920" cy="1920"/>
              <a:chOff x="3936" y="1008"/>
              <a:chExt cx="1200" cy="1200"/>
            </a:xfrm>
          </p:grpSpPr>
          <p:sp>
            <p:nvSpPr>
              <p:cNvPr id="25" name="Line 86"/>
              <p:cNvSpPr>
                <a:spLocks noChangeShapeType="1"/>
              </p:cNvSpPr>
              <p:nvPr/>
            </p:nvSpPr>
            <p:spPr bwMode="auto">
              <a:xfrm flipH="1">
                <a:off x="4320" y="1440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87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48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8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89"/>
              <p:cNvSpPr>
                <a:spLocks noChangeShapeType="1"/>
              </p:cNvSpPr>
              <p:nvPr/>
            </p:nvSpPr>
            <p:spPr bwMode="auto">
              <a:xfrm flipV="1">
                <a:off x="4800" y="1008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90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91"/>
            <p:cNvGrpSpPr>
              <a:grpSpLocks/>
            </p:cNvGrpSpPr>
            <p:nvPr/>
          </p:nvGrpSpPr>
          <p:grpSpPr bwMode="auto">
            <a:xfrm>
              <a:off x="1757" y="1939"/>
              <a:ext cx="2227" cy="1536"/>
              <a:chOff x="1757" y="1939"/>
              <a:chExt cx="2227" cy="1536"/>
            </a:xfrm>
          </p:grpSpPr>
          <p:sp>
            <p:nvSpPr>
              <p:cNvPr id="9" name="Oval 92"/>
              <p:cNvSpPr>
                <a:spLocks noChangeArrowheads="1"/>
              </p:cNvSpPr>
              <p:nvPr/>
            </p:nvSpPr>
            <p:spPr bwMode="auto">
              <a:xfrm flipV="1">
                <a:off x="2295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3"/>
              <p:cNvSpPr>
                <a:spLocks noChangeArrowheads="1"/>
              </p:cNvSpPr>
              <p:nvPr/>
            </p:nvSpPr>
            <p:spPr bwMode="auto">
              <a:xfrm flipV="1">
                <a:off x="2525" y="1939"/>
                <a:ext cx="154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94"/>
              <p:cNvSpPr>
                <a:spLocks noChangeArrowheads="1"/>
              </p:cNvSpPr>
              <p:nvPr/>
            </p:nvSpPr>
            <p:spPr bwMode="auto">
              <a:xfrm flipV="1">
                <a:off x="2525" y="3168"/>
                <a:ext cx="154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95"/>
              <p:cNvSpPr>
                <a:spLocks noChangeArrowheads="1"/>
              </p:cNvSpPr>
              <p:nvPr/>
            </p:nvSpPr>
            <p:spPr bwMode="auto">
              <a:xfrm flipV="1">
                <a:off x="2755" y="2553"/>
                <a:ext cx="154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96"/>
              <p:cNvSpPr>
                <a:spLocks noChangeArrowheads="1"/>
              </p:cNvSpPr>
              <p:nvPr/>
            </p:nvSpPr>
            <p:spPr bwMode="auto">
              <a:xfrm flipV="1">
                <a:off x="3600" y="2861"/>
                <a:ext cx="154" cy="15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97"/>
              <p:cNvSpPr>
                <a:spLocks noChangeArrowheads="1"/>
              </p:cNvSpPr>
              <p:nvPr/>
            </p:nvSpPr>
            <p:spPr bwMode="auto">
              <a:xfrm flipV="1">
                <a:off x="3754" y="2707"/>
                <a:ext cx="153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8"/>
              <p:cNvSpPr>
                <a:spLocks noChangeShapeType="1"/>
              </p:cNvSpPr>
              <p:nvPr/>
            </p:nvSpPr>
            <p:spPr bwMode="auto">
              <a:xfrm flipV="1">
                <a:off x="3062" y="232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Oval 99"/>
              <p:cNvSpPr>
                <a:spLocks noChangeArrowheads="1"/>
              </p:cNvSpPr>
              <p:nvPr/>
            </p:nvSpPr>
            <p:spPr bwMode="auto">
              <a:xfrm flipV="1">
                <a:off x="2909" y="2861"/>
                <a:ext cx="153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100"/>
              <p:cNvSpPr>
                <a:spLocks noChangeArrowheads="1"/>
              </p:cNvSpPr>
              <p:nvPr/>
            </p:nvSpPr>
            <p:spPr bwMode="auto">
              <a:xfrm flipV="1">
                <a:off x="3062" y="309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101"/>
              <p:cNvSpPr>
                <a:spLocks noChangeArrowheads="1"/>
              </p:cNvSpPr>
              <p:nvPr/>
            </p:nvSpPr>
            <p:spPr bwMode="auto">
              <a:xfrm flipV="1">
                <a:off x="3062" y="332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02"/>
              <p:cNvSpPr>
                <a:spLocks noChangeArrowheads="1"/>
              </p:cNvSpPr>
              <p:nvPr/>
            </p:nvSpPr>
            <p:spPr bwMode="auto">
              <a:xfrm flipV="1">
                <a:off x="3830" y="2937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03"/>
              <p:cNvSpPr>
                <a:spLocks noChangeArrowheads="1"/>
              </p:cNvSpPr>
              <p:nvPr/>
            </p:nvSpPr>
            <p:spPr bwMode="auto">
              <a:xfrm flipV="1">
                <a:off x="3523" y="2630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04"/>
              <p:cNvSpPr>
                <a:spLocks noChangeArrowheads="1"/>
              </p:cNvSpPr>
              <p:nvPr/>
            </p:nvSpPr>
            <p:spPr bwMode="auto">
              <a:xfrm flipV="1">
                <a:off x="2832" y="2477"/>
                <a:ext cx="154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05"/>
              <p:cNvSpPr>
                <a:spLocks noChangeArrowheads="1"/>
              </p:cNvSpPr>
              <p:nvPr/>
            </p:nvSpPr>
            <p:spPr bwMode="auto">
              <a:xfrm flipV="1">
                <a:off x="2679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106"/>
              <p:cNvSpPr>
                <a:spLocks noChangeArrowheads="1"/>
              </p:cNvSpPr>
              <p:nvPr/>
            </p:nvSpPr>
            <p:spPr bwMode="auto">
              <a:xfrm flipV="1">
                <a:off x="2295" y="2323"/>
                <a:ext cx="153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07"/>
              <p:cNvSpPr>
                <a:spLocks noChangeArrowheads="1"/>
              </p:cNvSpPr>
              <p:nvPr/>
            </p:nvSpPr>
            <p:spPr bwMode="auto">
              <a:xfrm flipV="1">
                <a:off x="1757" y="2400"/>
                <a:ext cx="154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" name="Rectangle 101"/>
          <p:cNvSpPr/>
          <p:nvPr/>
        </p:nvSpPr>
        <p:spPr>
          <a:xfrm>
            <a:off x="4493019" y="2151993"/>
            <a:ext cx="2757386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alibri" panose="020F0502020204030204" pitchFamily="34" charset="0"/>
              </a:rPr>
              <a:t>It is possible to separate all k classes with the </a:t>
            </a:r>
            <a:r>
              <a:rPr lang="en-US" sz="2600" dirty="0" smtClean="0">
                <a:latin typeface="Calibri"/>
              </a:rPr>
              <a:t>O(k</a:t>
            </a:r>
            <a:r>
              <a:rPr lang="en-US" sz="2600" baseline="30000" dirty="0" smtClean="0">
                <a:latin typeface="Calibri"/>
              </a:rPr>
              <a:t>2</a:t>
            </a:r>
            <a:r>
              <a:rPr lang="en-US" sz="2600" dirty="0" smtClean="0">
                <a:latin typeface="Calibri" panose="020F0502020204030204" pitchFamily="34" charset="0"/>
              </a:rPr>
              <a:t>) classifiers</a:t>
            </a:r>
            <a:endParaRPr lang="en-US" sz="2600" dirty="0">
              <a:latin typeface="Calibri" panose="020F0502020204030204" pitchFamily="34" charset="0"/>
            </a:endParaRPr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3028950" y="5158389"/>
            <a:ext cx="1343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imes New Roman" pitchFamily="18" charset="0"/>
              </a:rPr>
              <a:t>Decision </a:t>
            </a:r>
          </a:p>
          <a:p>
            <a:pPr algn="l"/>
            <a:r>
              <a:rPr lang="en-US" sz="2400">
                <a:latin typeface="Times New Roman" pitchFamily="18" charset="0"/>
              </a:rPr>
              <a:t>Regions</a:t>
            </a:r>
          </a:p>
        </p:txBody>
      </p:sp>
      <p:grpSp>
        <p:nvGrpSpPr>
          <p:cNvPr id="104" name="Group 31"/>
          <p:cNvGrpSpPr>
            <a:grpSpLocks/>
          </p:cNvGrpSpPr>
          <p:nvPr/>
        </p:nvGrpSpPr>
        <p:grpSpPr bwMode="auto">
          <a:xfrm>
            <a:off x="4313237" y="3978876"/>
            <a:ext cx="2770188" cy="2190750"/>
            <a:chOff x="1858" y="2652"/>
            <a:chExt cx="1745" cy="1380"/>
          </a:xfrm>
        </p:grpSpPr>
        <p:sp>
          <p:nvSpPr>
            <p:cNvPr id="105" name="Freeform 32"/>
            <p:cNvSpPr>
              <a:spLocks/>
            </p:cNvSpPr>
            <p:nvPr/>
          </p:nvSpPr>
          <p:spPr bwMode="auto">
            <a:xfrm>
              <a:off x="3005" y="2652"/>
              <a:ext cx="151" cy="131"/>
            </a:xfrm>
            <a:custGeom>
              <a:avLst/>
              <a:gdLst>
                <a:gd name="T0" fmla="*/ 0 w 151"/>
                <a:gd name="T1" fmla="*/ 131 h 131"/>
                <a:gd name="T2" fmla="*/ 151 w 151"/>
                <a:gd name="T3" fmla="*/ 0 h 131"/>
                <a:gd name="T4" fmla="*/ 45 w 151"/>
                <a:gd name="T5" fmla="*/ 12 h 131"/>
                <a:gd name="T6" fmla="*/ 0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131"/>
                  </a:moveTo>
                  <a:lnTo>
                    <a:pt x="151" y="0"/>
                  </a:lnTo>
                  <a:lnTo>
                    <a:pt x="45" y="12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3"/>
            <p:cNvSpPr>
              <a:spLocks/>
            </p:cNvSpPr>
            <p:nvPr/>
          </p:nvSpPr>
          <p:spPr bwMode="auto">
            <a:xfrm>
              <a:off x="2862" y="3227"/>
              <a:ext cx="161" cy="262"/>
            </a:xfrm>
            <a:custGeom>
              <a:avLst/>
              <a:gdLst>
                <a:gd name="T0" fmla="*/ 0 w 161"/>
                <a:gd name="T1" fmla="*/ 45 h 262"/>
                <a:gd name="T2" fmla="*/ 92 w 161"/>
                <a:gd name="T3" fmla="*/ 0 h 262"/>
                <a:gd name="T4" fmla="*/ 161 w 161"/>
                <a:gd name="T5" fmla="*/ 262 h 262"/>
                <a:gd name="T6" fmla="*/ 0 w 161"/>
                <a:gd name="T7" fmla="*/ 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62">
                  <a:moveTo>
                    <a:pt x="0" y="45"/>
                  </a:moveTo>
                  <a:lnTo>
                    <a:pt x="92" y="0"/>
                  </a:lnTo>
                  <a:lnTo>
                    <a:pt x="161" y="2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4"/>
            <p:cNvSpPr>
              <a:spLocks/>
            </p:cNvSpPr>
            <p:nvPr/>
          </p:nvSpPr>
          <p:spPr bwMode="auto">
            <a:xfrm>
              <a:off x="2867" y="2793"/>
              <a:ext cx="132" cy="236"/>
            </a:xfrm>
            <a:custGeom>
              <a:avLst/>
              <a:gdLst>
                <a:gd name="T0" fmla="*/ 0 w 132"/>
                <a:gd name="T1" fmla="*/ 110 h 236"/>
                <a:gd name="T2" fmla="*/ 132 w 132"/>
                <a:gd name="T3" fmla="*/ 0 h 236"/>
                <a:gd name="T4" fmla="*/ 33 w 132"/>
                <a:gd name="T5" fmla="*/ 236 h 236"/>
                <a:gd name="T6" fmla="*/ 0 w 132"/>
                <a:gd name="T7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36">
                  <a:moveTo>
                    <a:pt x="0" y="110"/>
                  </a:moveTo>
                  <a:lnTo>
                    <a:pt x="132" y="0"/>
                  </a:lnTo>
                  <a:lnTo>
                    <a:pt x="33" y="236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5"/>
            <p:cNvSpPr>
              <a:spLocks/>
            </p:cNvSpPr>
            <p:nvPr/>
          </p:nvSpPr>
          <p:spPr bwMode="auto">
            <a:xfrm>
              <a:off x="1858" y="2906"/>
              <a:ext cx="1091" cy="872"/>
            </a:xfrm>
            <a:custGeom>
              <a:avLst/>
              <a:gdLst>
                <a:gd name="T0" fmla="*/ 438 w 1091"/>
                <a:gd name="T1" fmla="*/ 492 h 872"/>
                <a:gd name="T2" fmla="*/ 1006 w 1091"/>
                <a:gd name="T3" fmla="*/ 0 h 872"/>
                <a:gd name="T4" fmla="*/ 1091 w 1091"/>
                <a:gd name="T5" fmla="*/ 322 h 872"/>
                <a:gd name="T6" fmla="*/ 0 w 1091"/>
                <a:gd name="T7" fmla="*/ 872 h 872"/>
                <a:gd name="T8" fmla="*/ 438 w 1091"/>
                <a:gd name="T9" fmla="*/ 49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1" h="872">
                  <a:moveTo>
                    <a:pt x="438" y="492"/>
                  </a:moveTo>
                  <a:lnTo>
                    <a:pt x="1006" y="0"/>
                  </a:lnTo>
                  <a:lnTo>
                    <a:pt x="1091" y="322"/>
                  </a:lnTo>
                  <a:lnTo>
                    <a:pt x="0" y="872"/>
                  </a:lnTo>
                  <a:lnTo>
                    <a:pt x="438" y="492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6"/>
            <p:cNvSpPr>
              <a:spLocks/>
            </p:cNvSpPr>
            <p:nvPr/>
          </p:nvSpPr>
          <p:spPr bwMode="auto">
            <a:xfrm>
              <a:off x="2028" y="2688"/>
              <a:ext cx="1011" cy="771"/>
            </a:xfrm>
            <a:custGeom>
              <a:avLst/>
              <a:gdLst>
                <a:gd name="T0" fmla="*/ 72 w 1011"/>
                <a:gd name="T1" fmla="*/ 771 h 771"/>
                <a:gd name="T2" fmla="*/ 258 w 1011"/>
                <a:gd name="T3" fmla="*/ 717 h 771"/>
                <a:gd name="T4" fmla="*/ 972 w 1011"/>
                <a:gd name="T5" fmla="*/ 99 h 771"/>
                <a:gd name="T6" fmla="*/ 1011 w 1011"/>
                <a:gd name="T7" fmla="*/ 0 h 771"/>
                <a:gd name="T8" fmla="*/ 504 w 1011"/>
                <a:gd name="T9" fmla="*/ 9 h 771"/>
                <a:gd name="T10" fmla="*/ 0 w 1011"/>
                <a:gd name="T11" fmla="*/ 414 h 771"/>
                <a:gd name="T12" fmla="*/ 72 w 1011"/>
                <a:gd name="T13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1" h="771">
                  <a:moveTo>
                    <a:pt x="72" y="771"/>
                  </a:moveTo>
                  <a:lnTo>
                    <a:pt x="258" y="717"/>
                  </a:lnTo>
                  <a:lnTo>
                    <a:pt x="972" y="99"/>
                  </a:lnTo>
                  <a:lnTo>
                    <a:pt x="1011" y="0"/>
                  </a:lnTo>
                  <a:lnTo>
                    <a:pt x="504" y="9"/>
                  </a:lnTo>
                  <a:lnTo>
                    <a:pt x="0" y="414"/>
                  </a:lnTo>
                  <a:lnTo>
                    <a:pt x="72" y="771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7"/>
            <p:cNvSpPr>
              <a:spLocks/>
            </p:cNvSpPr>
            <p:nvPr/>
          </p:nvSpPr>
          <p:spPr bwMode="auto">
            <a:xfrm>
              <a:off x="2265" y="3273"/>
              <a:ext cx="1038" cy="618"/>
            </a:xfrm>
            <a:custGeom>
              <a:avLst/>
              <a:gdLst>
                <a:gd name="T0" fmla="*/ 0 w 1038"/>
                <a:gd name="T1" fmla="*/ 306 h 618"/>
                <a:gd name="T2" fmla="*/ 594 w 1038"/>
                <a:gd name="T3" fmla="*/ 0 h 618"/>
                <a:gd name="T4" fmla="*/ 1038 w 1038"/>
                <a:gd name="T5" fmla="*/ 618 h 618"/>
                <a:gd name="T6" fmla="*/ 153 w 1038"/>
                <a:gd name="T7" fmla="*/ 525 h 618"/>
                <a:gd name="T8" fmla="*/ 0 w 1038"/>
                <a:gd name="T9" fmla="*/ 30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618">
                  <a:moveTo>
                    <a:pt x="0" y="306"/>
                  </a:moveTo>
                  <a:lnTo>
                    <a:pt x="594" y="0"/>
                  </a:lnTo>
                  <a:lnTo>
                    <a:pt x="1038" y="618"/>
                  </a:lnTo>
                  <a:lnTo>
                    <a:pt x="153" y="525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8"/>
            <p:cNvSpPr>
              <a:spLocks/>
            </p:cNvSpPr>
            <p:nvPr/>
          </p:nvSpPr>
          <p:spPr bwMode="auto">
            <a:xfrm>
              <a:off x="2898" y="2697"/>
              <a:ext cx="705" cy="1200"/>
            </a:xfrm>
            <a:custGeom>
              <a:avLst/>
              <a:gdLst>
                <a:gd name="T0" fmla="*/ 102 w 705"/>
                <a:gd name="T1" fmla="*/ 93 h 1200"/>
                <a:gd name="T2" fmla="*/ 0 w 705"/>
                <a:gd name="T3" fmla="*/ 330 h 1200"/>
                <a:gd name="T4" fmla="*/ 129 w 705"/>
                <a:gd name="T5" fmla="*/ 807 h 1200"/>
                <a:gd name="T6" fmla="*/ 405 w 705"/>
                <a:gd name="T7" fmla="*/ 1188 h 1200"/>
                <a:gd name="T8" fmla="*/ 705 w 705"/>
                <a:gd name="T9" fmla="*/ 1200 h 1200"/>
                <a:gd name="T10" fmla="*/ 213 w 705"/>
                <a:gd name="T11" fmla="*/ 0 h 1200"/>
                <a:gd name="T12" fmla="*/ 102 w 705"/>
                <a:gd name="T13" fmla="*/ 9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5" h="1200">
                  <a:moveTo>
                    <a:pt x="102" y="93"/>
                  </a:moveTo>
                  <a:lnTo>
                    <a:pt x="0" y="330"/>
                  </a:lnTo>
                  <a:lnTo>
                    <a:pt x="129" y="807"/>
                  </a:lnTo>
                  <a:lnTo>
                    <a:pt x="405" y="1188"/>
                  </a:lnTo>
                  <a:lnTo>
                    <a:pt x="705" y="1200"/>
                  </a:lnTo>
                  <a:lnTo>
                    <a:pt x="213" y="0"/>
                  </a:lnTo>
                  <a:lnTo>
                    <a:pt x="102" y="93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" name="Group 39"/>
            <p:cNvGrpSpPr>
              <a:grpSpLocks/>
            </p:cNvGrpSpPr>
            <p:nvPr/>
          </p:nvGrpSpPr>
          <p:grpSpPr bwMode="auto">
            <a:xfrm>
              <a:off x="2106" y="2854"/>
              <a:ext cx="1206" cy="832"/>
              <a:chOff x="2106" y="2854"/>
              <a:chExt cx="1206" cy="832"/>
            </a:xfrm>
          </p:grpSpPr>
          <p:sp>
            <p:nvSpPr>
              <p:cNvPr id="120" name="Oval 40"/>
              <p:cNvSpPr>
                <a:spLocks noChangeArrowheads="1"/>
              </p:cNvSpPr>
              <p:nvPr/>
            </p:nvSpPr>
            <p:spPr bwMode="auto">
              <a:xfrm flipV="1">
                <a:off x="2397" y="2937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41"/>
              <p:cNvSpPr>
                <a:spLocks noChangeArrowheads="1"/>
              </p:cNvSpPr>
              <p:nvPr/>
            </p:nvSpPr>
            <p:spPr bwMode="auto">
              <a:xfrm flipV="1">
                <a:off x="2522" y="2854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Oval 42"/>
              <p:cNvSpPr>
                <a:spLocks noChangeArrowheads="1"/>
              </p:cNvSpPr>
              <p:nvPr/>
            </p:nvSpPr>
            <p:spPr bwMode="auto">
              <a:xfrm flipV="1">
                <a:off x="2522" y="3520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Oval 43"/>
              <p:cNvSpPr>
                <a:spLocks noChangeArrowheads="1"/>
              </p:cNvSpPr>
              <p:nvPr/>
            </p:nvSpPr>
            <p:spPr bwMode="auto">
              <a:xfrm flipV="1">
                <a:off x="2647" y="3187"/>
                <a:ext cx="83" cy="8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Oval 44"/>
              <p:cNvSpPr>
                <a:spLocks noChangeArrowheads="1"/>
              </p:cNvSpPr>
              <p:nvPr/>
            </p:nvSpPr>
            <p:spPr bwMode="auto">
              <a:xfrm flipV="1">
                <a:off x="3104" y="3353"/>
                <a:ext cx="83" cy="8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Oval 45"/>
              <p:cNvSpPr>
                <a:spLocks noChangeArrowheads="1"/>
              </p:cNvSpPr>
              <p:nvPr/>
            </p:nvSpPr>
            <p:spPr bwMode="auto">
              <a:xfrm flipV="1">
                <a:off x="3187" y="3270"/>
                <a:ext cx="83" cy="8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Oval 46"/>
              <p:cNvSpPr>
                <a:spLocks noChangeArrowheads="1"/>
              </p:cNvSpPr>
              <p:nvPr/>
            </p:nvSpPr>
            <p:spPr bwMode="auto">
              <a:xfrm flipV="1">
                <a:off x="2730" y="3353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Oval 47"/>
              <p:cNvSpPr>
                <a:spLocks noChangeArrowheads="1"/>
              </p:cNvSpPr>
              <p:nvPr/>
            </p:nvSpPr>
            <p:spPr bwMode="auto">
              <a:xfrm flipV="1">
                <a:off x="2813" y="3478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Oval 48"/>
              <p:cNvSpPr>
                <a:spLocks noChangeArrowheads="1"/>
              </p:cNvSpPr>
              <p:nvPr/>
            </p:nvSpPr>
            <p:spPr bwMode="auto">
              <a:xfrm flipV="1">
                <a:off x="2813" y="3603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Oval 49"/>
              <p:cNvSpPr>
                <a:spLocks noChangeArrowheads="1"/>
              </p:cNvSpPr>
              <p:nvPr/>
            </p:nvSpPr>
            <p:spPr bwMode="auto">
              <a:xfrm flipV="1">
                <a:off x="3229" y="3395"/>
                <a:ext cx="83" cy="8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50"/>
              <p:cNvSpPr>
                <a:spLocks noChangeArrowheads="1"/>
              </p:cNvSpPr>
              <p:nvPr/>
            </p:nvSpPr>
            <p:spPr bwMode="auto">
              <a:xfrm flipV="1">
                <a:off x="3062" y="3228"/>
                <a:ext cx="84" cy="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51"/>
              <p:cNvSpPr>
                <a:spLocks noChangeArrowheads="1"/>
              </p:cNvSpPr>
              <p:nvPr/>
            </p:nvSpPr>
            <p:spPr bwMode="auto">
              <a:xfrm flipV="1">
                <a:off x="2688" y="3145"/>
                <a:ext cx="83" cy="8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52"/>
              <p:cNvSpPr>
                <a:spLocks noChangeArrowheads="1"/>
              </p:cNvSpPr>
              <p:nvPr/>
            </p:nvSpPr>
            <p:spPr bwMode="auto">
              <a:xfrm flipV="1">
                <a:off x="2605" y="2937"/>
                <a:ext cx="83" cy="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53"/>
              <p:cNvSpPr>
                <a:spLocks noChangeArrowheads="1"/>
              </p:cNvSpPr>
              <p:nvPr/>
            </p:nvSpPr>
            <p:spPr bwMode="auto">
              <a:xfrm flipV="1">
                <a:off x="2397" y="3062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Oval 54"/>
              <p:cNvSpPr>
                <a:spLocks noChangeArrowheads="1"/>
              </p:cNvSpPr>
              <p:nvPr/>
            </p:nvSpPr>
            <p:spPr bwMode="auto">
              <a:xfrm flipV="1">
                <a:off x="2106" y="3104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2073" y="2679"/>
              <a:ext cx="1053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2832" y="2784"/>
              <a:ext cx="33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 flipV="1">
              <a:off x="2259" y="3093"/>
              <a:ext cx="954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8"/>
            <p:cNvSpPr>
              <a:spLocks noChangeShapeType="1"/>
            </p:cNvSpPr>
            <p:nvPr/>
          </p:nvSpPr>
          <p:spPr bwMode="auto">
            <a:xfrm>
              <a:off x="2544" y="2832"/>
              <a:ext cx="86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59"/>
            <p:cNvSpPr>
              <a:spLocks noChangeShapeType="1"/>
            </p:cNvSpPr>
            <p:nvPr/>
          </p:nvSpPr>
          <p:spPr bwMode="auto">
            <a:xfrm flipV="1">
              <a:off x="2019" y="3198"/>
              <a:ext cx="9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60"/>
            <p:cNvSpPr>
              <a:spLocks noChangeShapeType="1"/>
            </p:cNvSpPr>
            <p:nvPr/>
          </p:nvSpPr>
          <p:spPr bwMode="auto">
            <a:xfrm flipH="1">
              <a:off x="2544" y="2661"/>
              <a:ext cx="507" cy="1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61"/>
            <p:cNvSpPr>
              <a:spLocks/>
            </p:cNvSpPr>
            <p:nvPr/>
          </p:nvSpPr>
          <p:spPr bwMode="auto">
            <a:xfrm>
              <a:off x="2025" y="3411"/>
              <a:ext cx="249" cy="222"/>
            </a:xfrm>
            <a:custGeom>
              <a:avLst/>
              <a:gdLst>
                <a:gd name="T0" fmla="*/ 12 w 249"/>
                <a:gd name="T1" fmla="*/ 69 h 222"/>
                <a:gd name="T2" fmla="*/ 249 w 249"/>
                <a:gd name="T3" fmla="*/ 0 h 222"/>
                <a:gd name="T4" fmla="*/ 0 w 249"/>
                <a:gd name="T5" fmla="*/ 222 h 222"/>
                <a:gd name="T6" fmla="*/ 12 w 249"/>
                <a:gd name="T7" fmla="*/ 6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222">
                  <a:moveTo>
                    <a:pt x="12" y="69"/>
                  </a:moveTo>
                  <a:lnTo>
                    <a:pt x="249" y="0"/>
                  </a:lnTo>
                  <a:lnTo>
                    <a:pt x="0" y="222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4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70861"/>
                <a:ext cx="8189529" cy="49061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One against all</a:t>
                </a:r>
              </a:p>
              <a:p>
                <a:pPr lvl="1"/>
                <a:r>
                  <a:rPr lang="en-US" dirty="0" smtClean="0"/>
                  <a:t>O(K) </a:t>
                </a:r>
                <a:r>
                  <a:rPr lang="en-US" dirty="0"/>
                  <a:t>weight vectors to train and </a:t>
                </a:r>
                <a:r>
                  <a:rPr lang="en-US" dirty="0" smtClean="0"/>
                  <a:t>store</a:t>
                </a:r>
              </a:p>
              <a:p>
                <a:pPr lvl="1"/>
                <a:r>
                  <a:rPr lang="en-US" dirty="0" smtClean="0"/>
                  <a:t>Training set of the binary classifiers may unbalanced</a:t>
                </a:r>
                <a:endParaRPr lang="en-US" dirty="0"/>
              </a:p>
              <a:p>
                <a:pPr lvl="1"/>
                <a:r>
                  <a:rPr lang="en-US" dirty="0" smtClean="0"/>
                  <a:t>Less expressive; make a strong assumption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One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One (All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All)</a:t>
                </a:r>
              </a:p>
              <a:p>
                <a:pPr lvl="1"/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weight vectors to train and store</a:t>
                </a:r>
              </a:p>
              <a:p>
                <a:pPr lvl="1"/>
                <a:r>
                  <a:rPr lang="en-US" dirty="0"/>
                  <a:t>Size of training set for a pair of labels could be </a:t>
                </a:r>
                <a:r>
                  <a:rPr lang="en-US" dirty="0" smtClean="0"/>
                  <a:t>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>
                    <a:solidFill>
                      <a:schemeClr val="accent5"/>
                    </a:solidFill>
                  </a:rPr>
                  <a:t>overfitting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dirty="0"/>
                  <a:t>of the binary </a:t>
                </a:r>
                <a:r>
                  <a:rPr lang="en-US" dirty="0" smtClean="0"/>
                  <a:t>classifiers</a:t>
                </a:r>
              </a:p>
              <a:p>
                <a:pPr lvl="1"/>
                <a:r>
                  <a:rPr lang="en-US" dirty="0" smtClean="0"/>
                  <a:t>Need large space to store model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70861"/>
                <a:ext cx="8189529" cy="4906102"/>
              </a:xfrm>
              <a:blipFill rotWithShape="0">
                <a:blip r:embed="rId2"/>
                <a:stretch>
                  <a:fillRect l="-1265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6944711" y="2885712"/>
            <a:ext cx="1981200" cy="1676400"/>
            <a:chOff x="1680" y="1632"/>
            <a:chExt cx="2304" cy="1920"/>
          </a:xfrm>
        </p:grpSpPr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1680" y="1632"/>
              <a:ext cx="1920" cy="1920"/>
              <a:chOff x="3936" y="1008"/>
              <a:chExt cx="1200" cy="1200"/>
            </a:xfrm>
          </p:grpSpPr>
          <p:sp>
            <p:nvSpPr>
              <p:cNvPr id="25" name="Line 86"/>
              <p:cNvSpPr>
                <a:spLocks noChangeShapeType="1"/>
              </p:cNvSpPr>
              <p:nvPr/>
            </p:nvSpPr>
            <p:spPr bwMode="auto">
              <a:xfrm flipH="1">
                <a:off x="4320" y="1440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87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48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8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89"/>
              <p:cNvSpPr>
                <a:spLocks noChangeShapeType="1"/>
              </p:cNvSpPr>
              <p:nvPr/>
            </p:nvSpPr>
            <p:spPr bwMode="auto">
              <a:xfrm flipV="1">
                <a:off x="4800" y="1008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90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91"/>
            <p:cNvGrpSpPr>
              <a:grpSpLocks/>
            </p:cNvGrpSpPr>
            <p:nvPr/>
          </p:nvGrpSpPr>
          <p:grpSpPr bwMode="auto">
            <a:xfrm>
              <a:off x="1757" y="1939"/>
              <a:ext cx="2227" cy="1536"/>
              <a:chOff x="1757" y="1939"/>
              <a:chExt cx="2227" cy="1536"/>
            </a:xfrm>
          </p:grpSpPr>
          <p:sp>
            <p:nvSpPr>
              <p:cNvPr id="9" name="Oval 92"/>
              <p:cNvSpPr>
                <a:spLocks noChangeArrowheads="1"/>
              </p:cNvSpPr>
              <p:nvPr/>
            </p:nvSpPr>
            <p:spPr bwMode="auto">
              <a:xfrm flipV="1">
                <a:off x="2295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3"/>
              <p:cNvSpPr>
                <a:spLocks noChangeArrowheads="1"/>
              </p:cNvSpPr>
              <p:nvPr/>
            </p:nvSpPr>
            <p:spPr bwMode="auto">
              <a:xfrm flipV="1">
                <a:off x="2525" y="1939"/>
                <a:ext cx="154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94"/>
              <p:cNvSpPr>
                <a:spLocks noChangeArrowheads="1"/>
              </p:cNvSpPr>
              <p:nvPr/>
            </p:nvSpPr>
            <p:spPr bwMode="auto">
              <a:xfrm flipV="1">
                <a:off x="2525" y="3168"/>
                <a:ext cx="154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95"/>
              <p:cNvSpPr>
                <a:spLocks noChangeArrowheads="1"/>
              </p:cNvSpPr>
              <p:nvPr/>
            </p:nvSpPr>
            <p:spPr bwMode="auto">
              <a:xfrm flipV="1">
                <a:off x="2755" y="2553"/>
                <a:ext cx="154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96"/>
              <p:cNvSpPr>
                <a:spLocks noChangeArrowheads="1"/>
              </p:cNvSpPr>
              <p:nvPr/>
            </p:nvSpPr>
            <p:spPr bwMode="auto">
              <a:xfrm flipV="1">
                <a:off x="3600" y="2861"/>
                <a:ext cx="154" cy="15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97"/>
              <p:cNvSpPr>
                <a:spLocks noChangeArrowheads="1"/>
              </p:cNvSpPr>
              <p:nvPr/>
            </p:nvSpPr>
            <p:spPr bwMode="auto">
              <a:xfrm flipV="1">
                <a:off x="3754" y="2707"/>
                <a:ext cx="153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8"/>
              <p:cNvSpPr>
                <a:spLocks noChangeShapeType="1"/>
              </p:cNvSpPr>
              <p:nvPr/>
            </p:nvSpPr>
            <p:spPr bwMode="auto">
              <a:xfrm flipV="1">
                <a:off x="3062" y="232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Oval 99"/>
              <p:cNvSpPr>
                <a:spLocks noChangeArrowheads="1"/>
              </p:cNvSpPr>
              <p:nvPr/>
            </p:nvSpPr>
            <p:spPr bwMode="auto">
              <a:xfrm flipV="1">
                <a:off x="2909" y="2861"/>
                <a:ext cx="153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100"/>
              <p:cNvSpPr>
                <a:spLocks noChangeArrowheads="1"/>
              </p:cNvSpPr>
              <p:nvPr/>
            </p:nvSpPr>
            <p:spPr bwMode="auto">
              <a:xfrm flipV="1">
                <a:off x="3062" y="309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101"/>
              <p:cNvSpPr>
                <a:spLocks noChangeArrowheads="1"/>
              </p:cNvSpPr>
              <p:nvPr/>
            </p:nvSpPr>
            <p:spPr bwMode="auto">
              <a:xfrm flipV="1">
                <a:off x="3062" y="332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02"/>
              <p:cNvSpPr>
                <a:spLocks noChangeArrowheads="1"/>
              </p:cNvSpPr>
              <p:nvPr/>
            </p:nvSpPr>
            <p:spPr bwMode="auto">
              <a:xfrm flipV="1">
                <a:off x="3830" y="2937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03"/>
              <p:cNvSpPr>
                <a:spLocks noChangeArrowheads="1"/>
              </p:cNvSpPr>
              <p:nvPr/>
            </p:nvSpPr>
            <p:spPr bwMode="auto">
              <a:xfrm flipV="1">
                <a:off x="3523" y="2630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04"/>
              <p:cNvSpPr>
                <a:spLocks noChangeArrowheads="1"/>
              </p:cNvSpPr>
              <p:nvPr/>
            </p:nvSpPr>
            <p:spPr bwMode="auto">
              <a:xfrm flipV="1">
                <a:off x="2832" y="2477"/>
                <a:ext cx="154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05"/>
              <p:cNvSpPr>
                <a:spLocks noChangeArrowheads="1"/>
              </p:cNvSpPr>
              <p:nvPr/>
            </p:nvSpPr>
            <p:spPr bwMode="auto">
              <a:xfrm flipV="1">
                <a:off x="2679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106"/>
              <p:cNvSpPr>
                <a:spLocks noChangeArrowheads="1"/>
              </p:cNvSpPr>
              <p:nvPr/>
            </p:nvSpPr>
            <p:spPr bwMode="auto">
              <a:xfrm flipV="1">
                <a:off x="2295" y="2323"/>
                <a:ext cx="153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07"/>
              <p:cNvSpPr>
                <a:spLocks noChangeArrowheads="1"/>
              </p:cNvSpPr>
              <p:nvPr/>
            </p:nvSpPr>
            <p:spPr bwMode="auto">
              <a:xfrm flipV="1">
                <a:off x="1757" y="2400"/>
                <a:ext cx="154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62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Decompositions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2600" dirty="0"/>
              <a:t> </a:t>
            </a:r>
            <a:r>
              <a:rPr lang="en-US" sz="2600" dirty="0">
                <a:solidFill>
                  <a:schemeClr val="accent5"/>
                </a:solidFill>
              </a:rPr>
              <a:t>Learning optimizes over </a:t>
            </a:r>
            <a:r>
              <a:rPr lang="en-US" sz="2600" i="1" dirty="0">
                <a:solidFill>
                  <a:schemeClr val="accent5"/>
                </a:solidFill>
              </a:rPr>
              <a:t>local</a:t>
            </a:r>
            <a:r>
              <a:rPr lang="en-US" sz="2600" dirty="0">
                <a:solidFill>
                  <a:schemeClr val="accent5"/>
                </a:solidFill>
              </a:rPr>
              <a:t> metrics</a:t>
            </a: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dirty="0"/>
              <a:t>Does not guarantee good </a:t>
            </a:r>
            <a:r>
              <a:rPr lang="en-US" i="1" dirty="0"/>
              <a:t>global</a:t>
            </a:r>
            <a:r>
              <a:rPr lang="en-US" dirty="0"/>
              <a:t> performance</a:t>
            </a: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dirty="0"/>
              <a:t>We don’t care about the performance of the </a:t>
            </a:r>
            <a:r>
              <a:rPr lang="en-US" i="1" dirty="0"/>
              <a:t>local</a:t>
            </a:r>
            <a:r>
              <a:rPr lang="en-US" dirty="0"/>
              <a:t> </a:t>
            </a:r>
            <a:r>
              <a:rPr lang="en-US" dirty="0" smtClean="0"/>
              <a:t>classifiers</a:t>
            </a:r>
            <a:endParaRPr lang="en-US" sz="2600" dirty="0"/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2600" dirty="0">
                <a:solidFill>
                  <a:schemeClr val="accent5"/>
                </a:solidFill>
              </a:rPr>
              <a:t>Poor decomposition </a:t>
            </a:r>
            <a:r>
              <a:rPr lang="en-US" sz="2600" dirty="0">
                <a:solidFill>
                  <a:schemeClr val="accent5"/>
                </a:solidFill>
                <a:sym typeface="Symbol" pitchFamily="18" charset="2"/>
              </a:rPr>
              <a:t></a:t>
            </a:r>
            <a:r>
              <a:rPr lang="en-US" sz="2600" dirty="0">
                <a:solidFill>
                  <a:schemeClr val="accent5"/>
                </a:solidFill>
              </a:rPr>
              <a:t> poor performance</a:t>
            </a: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dirty="0"/>
              <a:t>Difficult local problems</a:t>
            </a: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dirty="0"/>
              <a:t>Irrelevant local </a:t>
            </a:r>
            <a:r>
              <a:rPr lang="en-US" dirty="0" smtClean="0"/>
              <a:t>problems</a:t>
            </a:r>
            <a:endParaRPr lang="en-US" sz="2600" dirty="0"/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2600" dirty="0">
                <a:solidFill>
                  <a:schemeClr val="accent5"/>
                </a:solidFill>
              </a:rPr>
              <a:t>Efficiency</a:t>
            </a:r>
            <a:r>
              <a:rPr lang="en-US" sz="2600" dirty="0"/>
              <a:t>: e.g., All vs. All vs. One vs. All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2600" dirty="0" smtClean="0">
                <a:solidFill>
                  <a:srgbClr val="FF0000"/>
                </a:solidFill>
              </a:rPr>
              <a:t>Not </a:t>
            </a:r>
            <a:r>
              <a:rPr lang="en-US" sz="2600" dirty="0">
                <a:solidFill>
                  <a:srgbClr val="FF0000"/>
                </a:solidFill>
              </a:rPr>
              <a:t>clear how to generalize multi-class to problems with a very large # of </a:t>
            </a:r>
            <a:r>
              <a:rPr lang="en-US" sz="2600" dirty="0" smtClean="0">
                <a:solidFill>
                  <a:srgbClr val="FF0000"/>
                </a:solidFill>
              </a:rPr>
              <a:t>output</a:t>
            </a:r>
            <a:endParaRPr lang="en-US" sz="2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endParaRPr lang="en-US" sz="2600" dirty="0"/>
          </a:p>
          <a:p>
            <a:endParaRPr lang="en-US" sz="2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an ongoing research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Key questions:</a:t>
            </a:r>
          </a:p>
          <a:p>
            <a:pPr lvl="1"/>
            <a:r>
              <a:rPr lang="en-US" sz="2200" dirty="0" smtClean="0"/>
              <a:t>How to deal with large number of classes</a:t>
            </a:r>
          </a:p>
          <a:p>
            <a:pPr lvl="1"/>
            <a:r>
              <a:rPr lang="en-US" sz="2200" dirty="0" smtClean="0"/>
              <a:t>How to select “</a:t>
            </a:r>
            <a:r>
              <a:rPr lang="en-US" sz="2200" dirty="0" smtClean="0">
                <a:solidFill>
                  <a:schemeClr val="accent5"/>
                </a:solidFill>
              </a:rPr>
              <a:t>right samples</a:t>
            </a:r>
            <a:r>
              <a:rPr lang="en-US" sz="2200" dirty="0" smtClean="0"/>
              <a:t>” to train binary classifiers</a:t>
            </a:r>
            <a:r>
              <a:rPr lang="en-US" sz="2200" dirty="0"/>
              <a:t>	</a:t>
            </a:r>
            <a:endParaRPr lang="en-US" sz="2200" dirty="0" smtClean="0"/>
          </a:p>
          <a:p>
            <a:r>
              <a:rPr lang="en-US" sz="2800" dirty="0"/>
              <a:t>Error-correcting </a:t>
            </a:r>
            <a:r>
              <a:rPr lang="en-US" sz="2800" dirty="0" smtClean="0"/>
              <a:t>tournaments</a:t>
            </a:r>
            <a:br>
              <a:rPr lang="en-US" sz="2800" dirty="0" smtClean="0"/>
            </a:br>
            <a:r>
              <a:rPr lang="en-US" sz="1600" dirty="0" smtClean="0"/>
              <a:t>[</a:t>
            </a:r>
            <a:r>
              <a:rPr lang="en-US" sz="1600" dirty="0" err="1"/>
              <a:t>Beygelzimer</a:t>
            </a:r>
            <a:r>
              <a:rPr lang="en-US" sz="1600" dirty="0" smtClean="0"/>
              <a:t>, Langford, </a:t>
            </a:r>
            <a:r>
              <a:rPr lang="en-US" sz="1600" dirty="0" err="1"/>
              <a:t>Ravikumar</a:t>
            </a:r>
            <a:r>
              <a:rPr lang="en-US" sz="1600" dirty="0" smtClean="0"/>
              <a:t> 09]</a:t>
            </a:r>
          </a:p>
          <a:p>
            <a:r>
              <a:rPr lang="en-US" sz="2600" dirty="0"/>
              <a:t>Logarithmic Time </a:t>
            </a:r>
            <a:r>
              <a:rPr lang="en-US" sz="2600" dirty="0" smtClean="0"/>
              <a:t>One-Against-Some </a:t>
            </a:r>
            <a:br>
              <a:rPr lang="en-US" sz="2600" dirty="0" smtClean="0"/>
            </a:br>
            <a:r>
              <a:rPr lang="en-US" sz="1600" dirty="0" smtClean="0"/>
              <a:t>[</a:t>
            </a:r>
            <a:r>
              <a:rPr lang="en-US" sz="1600" dirty="0" err="1" smtClean="0"/>
              <a:t>Daume</a:t>
            </a:r>
            <a:r>
              <a:rPr lang="en-US" sz="1600" dirty="0" smtClean="0"/>
              <a:t>, </a:t>
            </a:r>
            <a:r>
              <a:rPr lang="en-US" sz="1600" dirty="0" err="1"/>
              <a:t>Karampatziakis</a:t>
            </a:r>
            <a:r>
              <a:rPr lang="en-US" sz="1600" dirty="0" smtClean="0"/>
              <a:t>, </a:t>
            </a:r>
            <a:r>
              <a:rPr lang="en-US" sz="1600" dirty="0"/>
              <a:t>Langford</a:t>
            </a:r>
            <a:r>
              <a:rPr lang="en-US" sz="1600" dirty="0" smtClean="0"/>
              <a:t>, </a:t>
            </a:r>
            <a:r>
              <a:rPr lang="en-US" sz="1600" dirty="0" err="1" smtClean="0"/>
              <a:t>Mineiro</a:t>
            </a:r>
            <a:r>
              <a:rPr lang="en-US" sz="1600" dirty="0" smtClean="0"/>
              <a:t> 16]</a:t>
            </a:r>
          </a:p>
          <a:p>
            <a:r>
              <a:rPr lang="en-US" sz="2600" dirty="0"/>
              <a:t>Label embedding trees for large multi-class tasks</a:t>
            </a:r>
            <a:r>
              <a:rPr lang="en-US" sz="2600" dirty="0" smtClean="0"/>
              <a:t>.</a:t>
            </a:r>
            <a:br>
              <a:rPr lang="en-US" sz="2600" dirty="0" smtClean="0"/>
            </a:br>
            <a:r>
              <a:rPr lang="en-US" sz="1600" dirty="0" smtClean="0"/>
              <a:t>[</a:t>
            </a:r>
            <a:r>
              <a:rPr lang="en-US" sz="1600" dirty="0" err="1"/>
              <a:t>Bengio</a:t>
            </a:r>
            <a:r>
              <a:rPr lang="en-US" sz="1600" dirty="0"/>
              <a:t>, </a:t>
            </a:r>
            <a:r>
              <a:rPr lang="en-US" sz="1600" dirty="0" smtClean="0"/>
              <a:t>Weston, </a:t>
            </a:r>
            <a:r>
              <a:rPr lang="en-US" sz="1600" dirty="0" err="1" smtClean="0"/>
              <a:t>Grangier</a:t>
            </a:r>
            <a:r>
              <a:rPr lang="en-US" sz="1600" dirty="0" smtClean="0"/>
              <a:t> 10]</a:t>
            </a:r>
          </a:p>
          <a:p>
            <a:r>
              <a:rPr lang="is-IS" sz="2600" dirty="0" smtClean="0"/>
              <a:t>…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methods: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Ideas:</a:t>
            </a:r>
          </a:p>
          <a:p>
            <a:pPr lvl="1"/>
            <a:r>
              <a:rPr lang="en-US" sz="2400" dirty="0"/>
              <a:t>Decompose the multiclass problem into many binary </a:t>
            </a:r>
            <a:r>
              <a:rPr lang="en-US" sz="2400" dirty="0" smtClean="0"/>
              <a:t>problems</a:t>
            </a:r>
          </a:p>
          <a:p>
            <a:pPr lvl="1"/>
            <a:r>
              <a:rPr lang="en-US" sz="2400" dirty="0"/>
              <a:t>Prediction depends on the </a:t>
            </a:r>
            <a:r>
              <a:rPr lang="en-US" sz="2400" dirty="0" smtClean="0"/>
              <a:t>decomposition</a:t>
            </a:r>
          </a:p>
          <a:p>
            <a:pPr lvl="2"/>
            <a:r>
              <a:rPr lang="en-US" dirty="0"/>
              <a:t>Constructs the multiclass label from the output of the binary </a:t>
            </a:r>
            <a:r>
              <a:rPr lang="en-US" dirty="0" smtClean="0"/>
              <a:t>classifiers</a:t>
            </a:r>
          </a:p>
          <a:p>
            <a:r>
              <a:rPr lang="en-US" dirty="0"/>
              <a:t>Learning optimizes </a:t>
            </a:r>
            <a:r>
              <a:rPr lang="en-US" dirty="0">
                <a:solidFill>
                  <a:schemeClr val="accent5"/>
                </a:solidFill>
              </a:rPr>
              <a:t>local correctness</a:t>
            </a:r>
          </a:p>
          <a:p>
            <a:pPr lvl="1"/>
            <a:r>
              <a:rPr lang="en-US" sz="2400" dirty="0"/>
              <a:t>Each binary classifier </a:t>
            </a:r>
            <a:r>
              <a:rPr lang="en-US" sz="2400" dirty="0" smtClean="0"/>
              <a:t>don’t </a:t>
            </a:r>
            <a:r>
              <a:rPr lang="en-US" sz="2400" dirty="0"/>
              <a:t>need to be globally </a:t>
            </a:r>
            <a:r>
              <a:rPr lang="en-US" sz="2400" dirty="0" smtClean="0"/>
              <a:t>correct </a:t>
            </a:r>
            <a:r>
              <a:rPr lang="en-US" sz="2400" dirty="0"/>
              <a:t>and </a:t>
            </a:r>
            <a:r>
              <a:rPr lang="en-US" sz="2400" dirty="0" smtClean="0"/>
              <a:t>isn’t aware </a:t>
            </a:r>
            <a:r>
              <a:rPr lang="en-US" sz="2400" dirty="0"/>
              <a:t>of the prediction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Multiclass classification overview</a:t>
            </a:r>
          </a:p>
          <a:p>
            <a:r>
              <a:rPr lang="en-US" dirty="0" smtClean="0"/>
              <a:t>Reducing multiclass to binary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One-against-all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3C58AD"/>
                </a:solidFill>
              </a:rPr>
              <a:t>One-vs-one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Error correcting codes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Training a single classifier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Multiclass Perceptron: </a:t>
            </a:r>
            <a:r>
              <a:rPr lang="en-US" dirty="0" err="1" smtClean="0"/>
              <a:t>Kesler’s</a:t>
            </a:r>
            <a:r>
              <a:rPr lang="en-US" dirty="0" smtClean="0"/>
              <a:t> construction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Multiclass SVMs: </a:t>
            </a:r>
            <a:r>
              <a:rPr lang="en-US" dirty="0" err="1" smtClean="0"/>
              <a:t>Crammer&amp;Singer</a:t>
            </a:r>
            <a:r>
              <a:rPr lang="en-US" dirty="0"/>
              <a:t> </a:t>
            </a:r>
            <a:r>
              <a:rPr lang="en-US" dirty="0" smtClean="0"/>
              <a:t>formulation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Multinomial </a:t>
            </a:r>
            <a:r>
              <a:rPr lang="en-US" dirty="0">
                <a:solidFill>
                  <a:srgbClr val="3C58AD"/>
                </a:solidFill>
              </a:rPr>
              <a:t>logistic </a:t>
            </a:r>
            <a:r>
              <a:rPr lang="en-US" dirty="0" smtClean="0">
                <a:solidFill>
                  <a:srgbClr val="3C58AD"/>
                </a:solidFill>
              </a:rPr>
              <a:t>regression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Revisit </a:t>
            </a:r>
            <a:r>
              <a:rPr lang="en-US" dirty="0" smtClean="0"/>
              <a:t>One-again-All learning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Learning: Given a </a:t>
                </a:r>
                <a:r>
                  <a:rPr lang="en-US" sz="2600" dirty="0"/>
                  <a:t>dataset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𝐷</m:t>
                    </m:r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600" b="0" i="1" dirty="0" smtClean="0">
                    <a:latin typeface="Cambria Math" charset="0"/>
                  </a:rPr>
                  <a:t/>
                </a:r>
                <a:br>
                  <a:rPr lang="en-US" sz="2600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1,2,3,…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600" b="0" dirty="0" smtClean="0"/>
                  <a:t> </a:t>
                </a:r>
              </a:p>
              <a:p>
                <a:r>
                  <a:rPr lang="en-US" sz="2600" dirty="0" smtClean="0"/>
                  <a:t>Decompose </a:t>
                </a:r>
                <a:r>
                  <a:rPr lang="en-US" sz="2600" dirty="0"/>
                  <a:t>into K binary classification </a:t>
                </a:r>
                <a:r>
                  <a:rPr lang="en-US" sz="2600" dirty="0" smtClean="0"/>
                  <a:t>tasks</a:t>
                </a:r>
              </a:p>
              <a:p>
                <a:pPr lvl="1"/>
                <a:r>
                  <a:rPr lang="en-US" sz="2200" dirty="0" smtClean="0"/>
                  <a:t>Learn  K models: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latin typeface="Cambria Math" charset="0"/>
                      </a:rPr>
                      <m:t>: </m:t>
                    </m:r>
                  </m:oMath>
                </a14:m>
                <a:r>
                  <a:rPr lang="en-US" sz="2400" b="0" dirty="0" smtClean="0"/>
                  <a:t>separate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400" b="0" dirty="0" smtClean="0"/>
                  <a:t> from others</a:t>
                </a:r>
              </a:p>
              <a:p>
                <a:pPr marL="403225" lvl="1" indent="-403225">
                  <a:spcBef>
                    <a:spcPts val="750"/>
                  </a:spcBef>
                </a:pPr>
                <a:r>
                  <a:rPr lang="en-US" sz="2800" dirty="0" smtClean="0"/>
                  <a:t>Prediction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max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∈{1,2,…</m:t>
                        </m:r>
                        <m:r>
                          <a:rPr lang="en-US" sz="2400" i="1">
                            <a:latin typeface="Cambria Math" charset="0"/>
                          </a:rPr>
                          <m:t>𝐾</m:t>
                        </m:r>
                        <m:r>
                          <a:rPr lang="en-US" sz="2400" i="1">
                            <a:latin typeface="Cambria Math" charset="0"/>
                          </a:rPr>
                          <m:t>}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sz="2400" b="0" dirty="0" smtClean="0"/>
              </a:p>
              <a:p>
                <a:pPr lvl="1"/>
                <a:endParaRPr lang="en-US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3225" lvl="1" indent="-403225">
                  <a:spcBef>
                    <a:spcPts val="750"/>
                  </a:spcBef>
                </a:pPr>
                <a:r>
                  <a:rPr lang="en-US" dirty="0" smtClean="0"/>
                  <a:t>At </a:t>
                </a:r>
                <a:r>
                  <a:rPr lang="en-US" dirty="0"/>
                  <a:t>training time, we require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to be positive for examples of </a:t>
                </a:r>
                <a:r>
                  <a:rPr lang="en-US" dirty="0" smtClean="0"/>
                  <a:t>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403225" lvl="1" indent="-403225">
                  <a:spcBef>
                    <a:spcPts val="750"/>
                  </a:spcBef>
                </a:pPr>
                <a:r>
                  <a:rPr lang="en-US" dirty="0" smtClean="0"/>
                  <a:t>Really</a:t>
                </a:r>
                <a:r>
                  <a:rPr lang="en-US" dirty="0"/>
                  <a:t>, all we need is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8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be more than all others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dirty="0" smtClean="0"/>
                  <a:t> this is a weaker requirement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994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0745" y="3384331"/>
                <a:ext cx="4963731" cy="95975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For examples with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600" dirty="0" smtClean="0"/>
                  <a:t>, we need </a:t>
                </a:r>
                <a:br>
                  <a:rPr lang="en-US" sz="2600" dirty="0" smtClean="0"/>
                </a:br>
                <a:r>
                  <a:rPr lang="en-US" sz="2600" dirty="0" smtClean="0"/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6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600" i="1">
                        <a:latin typeface="Cambria Math" charset="0"/>
                      </a:rPr>
                      <m:t>𝑥</m:t>
                    </m:r>
                    <m:r>
                      <a:rPr lang="en-US" sz="2600" b="0" i="1" smtClean="0">
                        <a:latin typeface="Cambria Math" charset="0"/>
                      </a:rPr>
                      <m:t>&gt;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6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600" dirty="0" smtClean="0"/>
                  <a:t>       for all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45" y="3384331"/>
                <a:ext cx="4963731" cy="959750"/>
              </a:xfrm>
              <a:prstGeom prst="rect">
                <a:avLst/>
              </a:prstGeom>
              <a:blipFill rotWithShape="0">
                <a:blip r:embed="rId3"/>
                <a:stretch>
                  <a:fillRect l="-1829" t="-3049" r="-854" b="-914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51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Perceptron-style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 smtClean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/>
                  <a:t> </a:t>
                </a:r>
                <a:r>
                  <a:rPr lang="en-US" dirty="0" smtClean="0"/>
                  <a:t>for some y’,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mistake!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          update to promote 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    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update </a:t>
                </a:r>
                <a:r>
                  <a:rPr lang="en-US" dirty="0">
                    <a:solidFill>
                      <a:srgbClr val="FF0000"/>
                    </a:solidFill>
                  </a:rPr>
                  <a:t>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demote y’</a:t>
                </a:r>
                <a:endParaRPr lang="en-US" dirty="0"/>
              </a:p>
              <a:p>
                <a:pPr lvl="2"/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80269" y="963959"/>
                <a:ext cx="4595745" cy="89300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For examples with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, we need </a:t>
                </a:r>
                <a:br>
                  <a:rPr lang="en-US" sz="2400" dirty="0" smtClean="0"/>
                </a:br>
                <a:r>
                  <a:rPr lang="en-US" sz="2400" dirty="0" smtClean="0"/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&gt;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     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69" y="963959"/>
                <a:ext cx="4595745" cy="893001"/>
              </a:xfrm>
              <a:prstGeom prst="rect">
                <a:avLst/>
              </a:prstGeom>
              <a:blipFill rotWithShape="0">
                <a:blip r:embed="rId3"/>
                <a:stretch>
                  <a:fillRect l="-1711" t="-3268" r="-526" b="-78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8494" y="4243420"/>
                <a:ext cx="6462603" cy="1933543"/>
              </a:xfrm>
              <a:prstGeom prst="rect">
                <a:avLst/>
              </a:prstGeom>
              <a:noFill/>
              <a:ln w="28575">
                <a:solidFill>
                  <a:srgbClr val="3C58A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Why add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𝜂</m:t>
                    </m:r>
                    <m:r>
                      <a:rPr lang="en-US" sz="22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promote label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200" dirty="0" smtClean="0"/>
                  <a:t>:</a:t>
                </a:r>
              </a:p>
              <a:p>
                <a:r>
                  <a:rPr lang="en-US" sz="2200" dirty="0" smtClean="0"/>
                  <a:t>Before update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charset="0"/>
                      </a:rPr>
                      <m:t>s</m:t>
                    </m:r>
                    <m:d>
                      <m:d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charset="0"/>
                          </a:rPr>
                          <m:t>y</m:t>
                        </m:r>
                      </m:e>
                    </m:d>
                    <m:r>
                      <a:rPr lang="en-US" sz="2200" b="0" i="0" smtClean="0">
                        <a:latin typeface="Cambria Math" charset="0"/>
                      </a:rPr>
                      <m:t>= 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sz="22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lang="en-US" sz="2200" b="0" i="1" smtClean="0">
                        <a:latin typeface="Cambria Math" charset="0"/>
                      </a:rPr>
                      <m:t>, 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b="0" i="1" smtClean="0">
                        <a:latin typeface="Cambria Math" charset="0"/>
                      </a:rPr>
                      <m:t>&gt;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After update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charset="0"/>
                      </a:rPr>
                      <m:t>s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y</m:t>
                        </m:r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charset="0"/>
                          </a:rPr>
                          <m:t>&lt;</m:t>
                        </m:r>
                        <m:r>
                          <a:rPr lang="en-US" sz="22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lang="en-US" sz="2200" i="1">
                        <a:latin typeface="Cambria Math" charset="0"/>
                      </a:rPr>
                      <m:t>, 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i="1">
                        <a:latin typeface="Cambria Math" charset="0"/>
                      </a:rPr>
                      <m:t>&gt;=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charset="0"/>
                          </a:rPr>
                          <m:t>&lt;</m:t>
                        </m:r>
                        <m:r>
                          <a:rPr lang="en-US" sz="22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sz="2200" i="1">
                            <a:latin typeface="Cambria Math" charset="0"/>
                          </a:rPr>
                          <m:t>𝑜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𝑙𝑑</m:t>
                        </m:r>
                      </m:sup>
                    </m:sSubSup>
                    <m:r>
                      <a:rPr lang="en-US" sz="2200" b="0" i="1" smtClean="0">
                        <a:latin typeface="Cambria Math" charset="0"/>
                      </a:rPr>
                      <m:t>+</m:t>
                    </m:r>
                    <m:r>
                      <a:rPr lang="en-US" sz="2200" b="0" i="1" smtClean="0">
                        <a:latin typeface="Cambria Math" charset="0"/>
                      </a:rPr>
                      <m:t>𝜂</m:t>
                    </m:r>
                    <m:r>
                      <a:rPr lang="en-US" sz="2200" b="0" i="1" smtClean="0">
                        <a:latin typeface="Cambria Math" charset="0"/>
                      </a:rPr>
                      <m:t>𝑥</m:t>
                    </m:r>
                    <m:r>
                      <a:rPr lang="en-US" sz="2200" i="1">
                        <a:latin typeface="Cambria Math" charset="0"/>
                      </a:rPr>
                      <m:t>, 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i="1">
                        <a:latin typeface="Cambria Math" charset="0"/>
                      </a:rPr>
                      <m:t>&gt;</m:t>
                    </m:r>
                  </m:oMath>
                </a14:m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2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= </m:t>
                    </m:r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charset="0"/>
                          </a:rPr>
                          <m:t>&lt;</m:t>
                        </m:r>
                        <m:r>
                          <a:rPr lang="en-US" sz="22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sz="2200" i="1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lang="en-US" sz="2200" i="1">
                        <a:latin typeface="Cambria Math" charset="0"/>
                      </a:rPr>
                      <m:t>, 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i="1">
                        <a:latin typeface="Cambria Math" charset="0"/>
                      </a:rPr>
                      <m:t>&gt;+</m:t>
                    </m:r>
                    <m:r>
                      <a:rPr lang="en-US" sz="2200" b="0" i="1" smtClean="0">
                        <a:latin typeface="Cambria Math" charset="0"/>
                      </a:rPr>
                      <m:t>𝜂</m:t>
                    </m:r>
                    <m:r>
                      <a:rPr lang="en-US" sz="2200" b="0" i="1" smtClean="0">
                        <a:latin typeface="Cambria Math" charset="0"/>
                      </a:rPr>
                      <m:t>&lt;</m:t>
                    </m:r>
                    <m:r>
                      <a:rPr lang="en-US" sz="2200" b="0" i="1" smtClean="0">
                        <a:latin typeface="Cambria Math" charset="0"/>
                      </a:rPr>
                      <m:t>𝑥</m:t>
                    </m:r>
                    <m:r>
                      <a:rPr lang="en-US" sz="2200" i="1">
                        <a:latin typeface="Cambria Math" charset="0"/>
                      </a:rPr>
                      <m:t>, 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i="1">
                        <a:latin typeface="Cambria Math" charset="0"/>
                      </a:rPr>
                      <m:t>&gt;</m:t>
                    </m:r>
                  </m:oMath>
                </a14:m>
                <a:endParaRPr lang="en-US" sz="2200" dirty="0" smtClean="0"/>
              </a:p>
              <a:p>
                <a:r>
                  <a:rPr lang="en-US" sz="2200" b="0" i="1" dirty="0" smtClean="0">
                    <a:latin typeface="Cambria Math" charset="0"/>
                  </a:rPr>
                  <a:t>Note!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&lt;</m:t>
                    </m:r>
                    <m:r>
                      <a:rPr lang="en-US" sz="2200" b="0" i="1" smtClean="0">
                        <a:latin typeface="Cambria Math" charset="0"/>
                      </a:rPr>
                      <m:t>𝑥</m:t>
                    </m:r>
                    <m:r>
                      <a:rPr lang="en-US" sz="2200" i="1">
                        <a:latin typeface="Cambria Math" charset="0"/>
                      </a:rPr>
                      <m:t> </m:t>
                    </m:r>
                    <m:r>
                      <a:rPr lang="en-US" sz="2200" b="0" i="1" smtClean="0">
                        <a:latin typeface="Cambria Math" charset="0"/>
                      </a:rPr>
                      <m:t>, 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b="0" i="1" smtClean="0">
                        <a:latin typeface="Cambria Math" charset="0"/>
                      </a:rPr>
                      <m:t>&gt; </m:t>
                    </m:r>
                    <m:sSup>
                      <m:s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20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𝑥</m:t>
                    </m:r>
                    <m:r>
                      <a:rPr lang="en-US" sz="2200" b="0" i="1" smtClean="0">
                        <a:latin typeface="Cambria Math" charset="0"/>
                      </a:rPr>
                      <m:t>&gt;0 </m:t>
                    </m:r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94" y="4243420"/>
                <a:ext cx="6462603" cy="1933543"/>
              </a:xfrm>
              <a:prstGeom prst="rect">
                <a:avLst/>
              </a:prstGeom>
              <a:blipFill rotWithShape="0">
                <a:blip r:embed="rId4"/>
                <a:stretch>
                  <a:fillRect l="-1032" t="-21429" b="-26398"/>
                </a:stretch>
              </a:blipFill>
              <a:ln w="28575">
                <a:solidFill>
                  <a:srgbClr val="3C58A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Multiclass classification overview</a:t>
            </a:r>
          </a:p>
          <a:p>
            <a:r>
              <a:rPr lang="en-US" dirty="0" smtClean="0"/>
              <a:t>Reducing multiclass to binary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One-against-all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3C58AD"/>
                </a:solidFill>
              </a:rPr>
              <a:t>One-vs-one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Error correcting codes</a:t>
            </a:r>
          </a:p>
          <a:p>
            <a:r>
              <a:rPr lang="en-US" dirty="0" smtClean="0"/>
              <a:t>Training a single classifier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Multiclass Perceptron: </a:t>
            </a:r>
            <a:r>
              <a:rPr lang="en-US" dirty="0" err="1" smtClean="0"/>
              <a:t>Kesler’s</a:t>
            </a:r>
            <a:r>
              <a:rPr lang="en-US" dirty="0" smtClean="0"/>
              <a:t> construction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Multiclass SVMs: </a:t>
            </a:r>
            <a:r>
              <a:rPr lang="en-US" dirty="0" err="1" smtClean="0"/>
              <a:t>Crammer&amp;Singer</a:t>
            </a:r>
            <a:r>
              <a:rPr lang="en-US" dirty="0"/>
              <a:t> </a:t>
            </a:r>
            <a:r>
              <a:rPr lang="en-US" dirty="0" smtClean="0"/>
              <a:t>formulation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Multinomial </a:t>
            </a:r>
            <a:r>
              <a:rPr lang="en-US" dirty="0">
                <a:solidFill>
                  <a:srgbClr val="3C58AD"/>
                </a:solidFill>
              </a:rPr>
              <a:t>logistic </a:t>
            </a:r>
            <a:r>
              <a:rPr lang="en-US" dirty="0" smtClean="0">
                <a:solidFill>
                  <a:srgbClr val="3C58AD"/>
                </a:solidFill>
              </a:rPr>
              <a:t>regression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Perceptron-style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Prediction: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  <a:blipFill rotWithShape="0">
                <a:blip r:embed="rId2"/>
                <a:stretch>
                  <a:fillRect t="-555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1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𝒙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50" smtClean="0">
                            <a:latin typeface="Cambria Math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i="1" spc="-150" smtClean="0">
                            <a:latin typeface="Cambria Math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p>
                        <m:r>
                          <a:rPr lang="en-US" b="0" i="1" spc="-150" smtClean="0">
                            <a:latin typeface="Cambria Math" charset="0"/>
                            <a:cs typeface="Consolas" panose="020B0609020204030204" pitchFamily="49" charset="0"/>
                          </a:rPr>
                          <m:t>′</m:t>
                        </m:r>
                      </m:sup>
                    </m:sSup>
                    <m:r>
                      <a:rPr lang="en-US" b="0" i="1" spc="-150" smtClean="0">
                        <a:latin typeface="Cambria Math" charset="0"/>
                        <a:cs typeface="Consolas" panose="020B0609020204030204" pitchFamily="49" charset="0"/>
                      </a:rPr>
                      <m:t>≠</m:t>
                    </m:r>
                    <m:r>
                      <a:rPr lang="en-US" b="0" i="1" spc="-150" smtClean="0">
                        <a:latin typeface="Cambria Math" charset="0"/>
                        <a:cs typeface="Consolas" panose="020B0609020204030204" pitchFamily="49" charset="0"/>
                      </a:rPr>
                      <m:t>𝑦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 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make a  mistake</a:t>
                </a:r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pPr marL="685800" lvl="2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         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promote </a:t>
                </a: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  <a:p>
                <a:pPr marL="685800" lvl="2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demote </a:t>
                </a:r>
                <a:r>
                  <a:rPr lang="en-US" dirty="0">
                    <a:solidFill>
                      <a:srgbClr val="FF0000"/>
                    </a:solidFill>
                  </a:rPr>
                  <a:t>y’</a:t>
                </a:r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1623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4"/>
                <a:stretch>
                  <a:fillRect l="-1985" t="-3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11613" y="2355063"/>
            <a:ext cx="3964740" cy="830997"/>
          </a:xfrm>
          <a:prstGeom prst="rect">
            <a:avLst/>
          </a:prstGeom>
          <a:noFill/>
          <a:ln w="57150">
            <a:solidFill>
              <a:srgbClr val="3C58A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analyze this algorithm</a:t>
            </a:r>
          </a:p>
          <a:p>
            <a:r>
              <a:rPr lang="en-US" sz="2400" dirty="0" smtClean="0"/>
              <a:t>and simplify the update rules?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0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with multiple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rewrite the equation</a:t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     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dirty="0" smtClean="0"/>
                  <a:t>Instead of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2800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 smtClean="0"/>
                  <a:t> we want to represent the model using a single vector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/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       </m:t>
                    </m:r>
                    <m:r>
                      <a:rPr lang="en-US" sz="2800" i="1" smtClean="0">
                        <a:latin typeface="Cambria Math" charset="0"/>
                      </a:rPr>
                      <m:t>&gt;</m:t>
                    </m:r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/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m:rPr>
                        <m:nor/>
                      </m:rPr>
                      <a:rPr lang="en-US" sz="2800" b="0" i="0">
                        <a:latin typeface="Cambria Math" charset="0"/>
                      </a:rPr>
                      <m:t>  </m:t>
                    </m:r>
                    <m:r>
                      <m:rPr>
                        <m:nor/>
                      </m:rPr>
                      <a:rPr lang="en-US" sz="2800" dirty="0"/>
                      <m:t>       </m:t>
                    </m:r>
                    <m:r>
                      <m:rPr>
                        <m:nor/>
                      </m:rPr>
                      <a:rPr lang="en-US" sz="2800" dirty="0"/>
                      <m:t>for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all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b="0" i="0" dirty="0" smtClean="0"/>
                      <m:t>j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How?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76701" y="4278797"/>
                <a:ext cx="5883823" cy="136761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/>
                  <a:t>Change the input representation</a:t>
                </a:r>
              </a:p>
              <a:p>
                <a:r>
                  <a:rPr lang="en-US" sz="2600" dirty="0" smtClean="0"/>
                  <a:t>Let’s define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𝜙</m:t>
                    </m:r>
                    <m:r>
                      <a:rPr lang="en-US" sz="2600" b="0" i="1" smtClean="0">
                        <a:latin typeface="Cambria Math" charset="0"/>
                      </a:rPr>
                      <m:t>(</m:t>
                    </m:r>
                    <m:r>
                      <a:rPr lang="en-US" sz="2600" b="0" i="1" smtClean="0">
                        <a:latin typeface="Cambria Math" charset="0"/>
                      </a:rPr>
                      <m:t>𝑥</m:t>
                    </m:r>
                    <m:r>
                      <a:rPr lang="en-US" sz="2600" b="0" i="1" smtClean="0">
                        <a:latin typeface="Cambria Math" charset="0"/>
                      </a:rPr>
                      <m:t>, </m:t>
                    </m:r>
                    <m:r>
                      <a:rPr lang="en-US" sz="2600" b="0" i="1" smtClean="0">
                        <a:latin typeface="Cambria Math" charset="0"/>
                      </a:rPr>
                      <m:t>𝑦</m:t>
                    </m:r>
                    <m:r>
                      <a:rPr lang="en-US" sz="26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, such that</a:t>
                </a:r>
              </a:p>
              <a:p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/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&gt;</m:t>
                    </m:r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/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  ∀</m:t>
                    </m:r>
                    <m:r>
                      <a:rPr lang="en-US" sz="2800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01" y="4278797"/>
                <a:ext cx="5883823" cy="1367618"/>
              </a:xfrm>
              <a:prstGeom prst="rect">
                <a:avLst/>
              </a:prstGeom>
              <a:blipFill rotWithShape="0">
                <a:blip r:embed="rId3"/>
                <a:stretch>
                  <a:fillRect l="-1543" t="-217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76701" y="3300248"/>
            <a:ext cx="504497" cy="5150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9751" y="3300247"/>
            <a:ext cx="504497" cy="5150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9371" y="5780876"/>
            <a:ext cx="60852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multiple models </a:t>
            </a:r>
            <a:r>
              <a:rPr lang="en-US" sz="2800" dirty="0" err="1" smtClean="0">
                <a:solidFill>
                  <a:srgbClr val="FF0000"/>
                </a:solidFill>
              </a:rPr>
              <a:t>v.s</a:t>
            </a:r>
            <a:r>
              <a:rPr lang="en-US" sz="2800" dirty="0" smtClean="0">
                <a:solidFill>
                  <a:srgbClr val="FF0000"/>
                </a:solidFill>
              </a:rPr>
              <a:t>. multiple data points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Kesler</a:t>
            </a:r>
            <a:r>
              <a:rPr lang="en-US" dirty="0"/>
              <a:t> construction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36331" y="2280745"/>
                <a:ext cx="4330262" cy="38962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j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models: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600" dirty="0" smtClean="0"/>
              </a:p>
              <a:p>
                <a:r>
                  <a:rPr lang="en-US" dirty="0" smtClean="0"/>
                  <a:t>Input:</a:t>
                </a:r>
                <a:br>
                  <a:rPr lang="en-US" dirty="0" smtClean="0"/>
                </a:b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31" y="2280745"/>
                <a:ext cx="4330262" cy="3896218"/>
              </a:xfrm>
              <a:blipFill rotWithShape="0">
                <a:blip r:embed="rId2"/>
                <a:stretch>
                  <a:fillRect l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666593" y="2280745"/>
                <a:ext cx="4330262" cy="3896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3" y="2280745"/>
                <a:ext cx="4330262" cy="3896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561490" y="2207172"/>
            <a:ext cx="10510" cy="3969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6125" y="1217775"/>
            <a:ext cx="92371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Assume we have a multi-class problem with K class and n features.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253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Kesler</a:t>
            </a:r>
            <a:r>
              <a:rPr lang="en-US" dirty="0"/>
              <a:t> construction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36331" y="2280745"/>
                <a:ext cx="4330262" cy="38962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j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models: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600" dirty="0" smtClean="0"/>
              </a:p>
              <a:p>
                <a:r>
                  <a:rPr lang="en-US" dirty="0"/>
                  <a:t>Input:</a:t>
                </a:r>
                <a:br>
                  <a:rPr lang="en-US" dirty="0"/>
                </a:b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31" y="2280745"/>
                <a:ext cx="4330262" cy="3896218"/>
              </a:xfrm>
              <a:blipFill rotWithShape="0">
                <a:blip r:embed="rId2"/>
                <a:stretch>
                  <a:fillRect l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666593" y="2280745"/>
                <a:ext cx="4330262" cy="3896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Only one model: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𝑤</m:t>
                    </m:r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×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sz="260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3" y="2280745"/>
                <a:ext cx="4330262" cy="3896218"/>
              </a:xfrm>
              <a:prstGeom prst="rect">
                <a:avLst/>
              </a:prstGeom>
              <a:blipFill rotWithShape="0">
                <a:blip r:embed="rId3"/>
                <a:stretch>
                  <a:fillRect l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561490" y="2207172"/>
            <a:ext cx="10510" cy="3969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6125" y="1217775"/>
            <a:ext cx="92371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Assume we have a multi-class problem with K class and n features. 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245" y="3982305"/>
            <a:ext cx="2908957" cy="21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Kesler</a:t>
            </a:r>
            <a:r>
              <a:rPr lang="en-US" dirty="0"/>
              <a:t> construction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36331" y="2280745"/>
                <a:ext cx="4330262" cy="38962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models: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600" dirty="0" smtClean="0"/>
              </a:p>
              <a:p>
                <a:r>
                  <a:rPr lang="en-US" dirty="0"/>
                  <a:t>Input:</a:t>
                </a:r>
                <a:br>
                  <a:rPr lang="en-US" dirty="0"/>
                </a:b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31" y="2280745"/>
                <a:ext cx="4330262" cy="3896218"/>
              </a:xfrm>
              <a:blipFill rotWithShape="0">
                <a:blip r:embed="rId2"/>
                <a:stretch>
                  <a:fillRect l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666593" y="2280745"/>
                <a:ext cx="4330262" cy="3896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Only one model: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𝑤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𝑛𝐾</m:t>
                        </m:r>
                      </m:sup>
                    </m:sSup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for label y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being associated to input </a:t>
                </a:r>
                <a:r>
                  <a:rPr lang="en-US" sz="2400" dirty="0" smtClean="0"/>
                  <a:t>x</a:t>
                </a:r>
              </a:p>
              <a:p>
                <a:pPr marL="0" indent="0">
                  <a:buNone/>
                </a:pP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uk-UA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cs-CZ" sz="2400" b="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cs-CZ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cs-CZ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𝑛𝐾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×1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3" y="2280745"/>
                <a:ext cx="4330262" cy="3896218"/>
              </a:xfrm>
              <a:prstGeom prst="rect">
                <a:avLst/>
              </a:prstGeom>
              <a:blipFill rotWithShape="0">
                <a:blip r:embed="rId3"/>
                <a:stretch>
                  <a:fillRect l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561490" y="2207172"/>
            <a:ext cx="10510" cy="3969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6125" y="1217775"/>
            <a:ext cx="92371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Assume we have a multi-class problem with K class and n features. 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57849" y="4383059"/>
                <a:ext cx="229069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in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/>
                  <a:t> block;</a:t>
                </a:r>
              </a:p>
              <a:p>
                <a:r>
                  <a:rPr lang="en-US" sz="2400" dirty="0" err="1" smtClean="0"/>
                  <a:t>Zeros</a:t>
                </a:r>
                <a:r>
                  <a:rPr lang="en-US" sz="2400" dirty="0" smtClean="0"/>
                  <a:t> elsewhere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849" y="4383059"/>
                <a:ext cx="2290692" cy="837537"/>
              </a:xfrm>
              <a:prstGeom prst="rect">
                <a:avLst/>
              </a:prstGeom>
              <a:blipFill rotWithShape="0">
                <a:blip r:embed="rId4"/>
                <a:stretch>
                  <a:fillRect l="-3989" t="-56204" r="-3191" b="-28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6457950" y="4801828"/>
            <a:ext cx="499899" cy="453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Kesler</a:t>
            </a:r>
            <a:r>
              <a:rPr lang="en-US" dirty="0"/>
              <a:t> construction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36331" y="2280745"/>
                <a:ext cx="2692619" cy="38962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models: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 </m:t>
                    </m:r>
                  </m:oMath>
                </a14:m>
                <a:r>
                  <a:rPr lang="en-US" sz="2400" b="0" i="1" dirty="0" smtClean="0">
                    <a:latin typeface="Cambria Math" charset="0"/>
                  </a:rPr>
                  <a:t/>
                </a:r>
                <a:br>
                  <a:rPr lang="en-US" sz="2400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Input: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31" y="2280745"/>
                <a:ext cx="2692619" cy="3896218"/>
              </a:xfrm>
              <a:blipFill rotWithShape="0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3111062" y="2280745"/>
                <a:ext cx="5885793" cy="3896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×1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062" y="2280745"/>
                <a:ext cx="5885793" cy="3896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3018440" y="2207172"/>
            <a:ext cx="10510" cy="3969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38884" y="3335070"/>
                <a:ext cx="1240083" cy="464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𝑥</m:t>
                    </m:r>
                    <m:r>
                      <a:rPr lang="en-US" sz="12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charset="0"/>
                      </a:rPr>
                      <m:t>in</m:t>
                    </m:r>
                    <m:r>
                      <a:rPr lang="en-US" sz="12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200" dirty="0" smtClean="0"/>
                  <a:t> block;</a:t>
                </a:r>
              </a:p>
              <a:p>
                <a:r>
                  <a:rPr lang="en-US" sz="1200" dirty="0" err="1" smtClean="0"/>
                  <a:t>Zeros</a:t>
                </a:r>
                <a:r>
                  <a:rPr lang="en-US" sz="1200" dirty="0" smtClean="0"/>
                  <a:t> elsewhere 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884" y="3335070"/>
                <a:ext cx="1240083" cy="464999"/>
              </a:xfrm>
              <a:prstGeom prst="rect">
                <a:avLst/>
              </a:prstGeom>
              <a:blipFill rotWithShape="0">
                <a:blip r:embed="rId4"/>
                <a:stretch>
                  <a:fillRect t="-43590" b="-192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7598979" y="3800069"/>
            <a:ext cx="859947" cy="78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125" y="1217775"/>
            <a:ext cx="92371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Assume we have a multi-class problem with K class and n features.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67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Kesler</a:t>
            </a:r>
            <a:r>
              <a:rPr lang="en-US" dirty="0"/>
              <a:t> construction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-188091" y="2212610"/>
                <a:ext cx="8368205" cy="3896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&gt;0   ∀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×1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]=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091" y="2212610"/>
                <a:ext cx="8368205" cy="38962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2764" y="3282518"/>
                <a:ext cx="1927772" cy="4682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in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/>
                  <a:t> block;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64" y="3282518"/>
                <a:ext cx="1927772" cy="468205"/>
              </a:xfrm>
              <a:prstGeom prst="rect">
                <a:avLst/>
              </a:prstGeom>
              <a:blipFill rotWithShape="0">
                <a:blip r:embed="rId3"/>
                <a:stretch>
                  <a:fillRect t="-96203" r="-3459" b="-1240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6306207" y="3750723"/>
            <a:ext cx="1180443" cy="443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125" y="1217775"/>
            <a:ext cx="92371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Assume we have a multi-class problem with K class and n features. 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12759" y="4087147"/>
                <a:ext cx="2167773" cy="4682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in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/>
                  <a:t> block;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59" y="4087147"/>
                <a:ext cx="2167773" cy="468205"/>
              </a:xfrm>
              <a:prstGeom prst="rect">
                <a:avLst/>
              </a:prstGeom>
              <a:blipFill rotWithShape="0">
                <a:blip r:embed="rId4"/>
                <a:stretch>
                  <a:fillRect t="-96203" r="-2801" b="-1240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6306207" y="4555352"/>
            <a:ext cx="1270439" cy="4090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67243" y="1750945"/>
                <a:ext cx="40767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binary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classification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problem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43" y="1750945"/>
                <a:ext cx="4076757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98718" b="-1256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6125779" y="2250511"/>
            <a:ext cx="1306348" cy="474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with multiple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2" y="1166649"/>
            <a:ext cx="2532325" cy="5189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110" y="4085200"/>
            <a:ext cx="5863240" cy="2181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64524" y="1181167"/>
                <a:ext cx="6821214" cy="318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 smtClean="0">
                    <a:latin typeface="Cambria Math" charset="0"/>
                  </a:rPr>
                  <a:t>What we want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6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600" i="1">
                          <a:latin typeface="Cambria Math" charset="0"/>
                        </a:rPr>
                        <m:t>   ∀</m:t>
                      </m:r>
                      <m:r>
                        <a:rPr lang="en-US" sz="2600">
                          <a:latin typeface="Cambria Math" charset="0"/>
                        </a:rPr>
                        <m:t> </m:t>
                      </m:r>
                      <m:r>
                        <a:rPr lang="en-US" sz="2600" i="1">
                          <a:latin typeface="Cambria Math" charset="0"/>
                        </a:rPr>
                        <m:t>𝑗</m:t>
                      </m:r>
                    </m:oMath>
                    <m:oMath xmlns:m="http://schemas.openxmlformats.org/officeDocument/2006/math"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⇒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&gt;0   ∀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26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For all example </a:t>
                </a:r>
                <a:r>
                  <a:rPr lang="en-US" sz="2400" dirty="0"/>
                  <a:t>(x, </a:t>
                </a:r>
                <a:r>
                  <a:rPr lang="en-US" sz="2400" dirty="0" smtClean="0"/>
                  <a:t>y) with all </a:t>
                </a:r>
                <a:r>
                  <a:rPr lang="en-US" sz="2400" dirty="0"/>
                  <a:t>other labels </a:t>
                </a:r>
                <a:r>
                  <a:rPr lang="en-US" sz="2400" dirty="0" smtClean="0"/>
                  <a:t>y’ </a:t>
                </a:r>
                <a:r>
                  <a:rPr lang="en-US" sz="2400" dirty="0"/>
                  <a:t>in </a:t>
                </a:r>
                <a:r>
                  <a:rPr lang="en-US" sz="2400" dirty="0" smtClean="0"/>
                  <a:t>dataset,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nK</a:t>
                </a:r>
                <a:r>
                  <a:rPr lang="en-US" sz="2400" dirty="0" smtClean="0"/>
                  <a:t> dimension should linearly separate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−[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1181167"/>
                <a:ext cx="6821214" cy="3180422"/>
              </a:xfrm>
              <a:prstGeom prst="rect">
                <a:avLst/>
              </a:prstGeom>
              <a:blipFill rotWithShape="0">
                <a:blip r:embed="rId4"/>
                <a:stretch>
                  <a:fillRect l="-1609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4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predict?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-412202" y="1499284"/>
                <a:ext cx="5885793" cy="3896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400" b="0" dirty="0" smtClean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×1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202" y="1499284"/>
                <a:ext cx="5885793" cy="38962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5906814" y="1860331"/>
            <a:ext cx="2301765" cy="31741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457950" y="3371980"/>
            <a:ext cx="415816" cy="380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43734" y="3078061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34" y="3078061"/>
                <a:ext cx="4142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88700" y="2284530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,3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00" y="2284530"/>
                <a:ext cx="93718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364474" y="1098945"/>
            <a:ext cx="3150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input an input x,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model predict label is 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852292" y="2708929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94870" y="2924388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585286" y="2619580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,2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86" y="2619580"/>
                <a:ext cx="93718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6414760" y="3911234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05176" y="3606426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,1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76" y="3606426"/>
                <a:ext cx="93718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7749573" y="3371980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39989" y="3067172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,4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989" y="3067172"/>
                <a:ext cx="93718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983868" y="4309225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974284" y="4004417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,5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84" y="4004417"/>
                <a:ext cx="9371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0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predict?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-412202" y="1499284"/>
                <a:ext cx="5885793" cy="3896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400" b="0" dirty="0" smtClean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×1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202" y="1499284"/>
                <a:ext cx="5885793" cy="38962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 flipV="1">
            <a:off x="5097520" y="2420649"/>
            <a:ext cx="3698333" cy="2623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20622" y="205131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622" y="2051317"/>
                <a:ext cx="4142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88700" y="2284530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,3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00" y="2284530"/>
                <a:ext cx="93718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364474" y="1098945"/>
            <a:ext cx="3150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input an input x,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model predict label is 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852292" y="2708929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94870" y="2924388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585286" y="2619580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,2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86" y="2619580"/>
                <a:ext cx="93718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6414760" y="3911234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05176" y="3606426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,1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76" y="3606426"/>
                <a:ext cx="93718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7749573" y="3371980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39989" y="3067172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,4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989" y="3067172"/>
                <a:ext cx="93718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983868" y="4309225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974284" y="4004417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,5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84" y="4004417"/>
                <a:ext cx="9371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752445" y="2861329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67302" y="3276484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77357" y="3502455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23744" y="3980673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33345" y="4401087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2" idx="3"/>
            <a:endCxn id="29" idx="7"/>
          </p:cNvCxnSpPr>
          <p:nvPr/>
        </p:nvCxnSpPr>
        <p:spPr>
          <a:xfrm flipH="1">
            <a:off x="7439650" y="3504396"/>
            <a:ext cx="329809" cy="49899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0" idx="7"/>
          </p:cNvCxnSpPr>
          <p:nvPr/>
        </p:nvCxnSpPr>
        <p:spPr>
          <a:xfrm flipH="1">
            <a:off x="6530666" y="3613181"/>
            <a:ext cx="213904" cy="320772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430819" y="3029858"/>
            <a:ext cx="213904" cy="320772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6" idx="7"/>
          </p:cNvCxnSpPr>
          <p:nvPr/>
        </p:nvCxnSpPr>
        <p:spPr>
          <a:xfrm flipH="1">
            <a:off x="5868351" y="2803888"/>
            <a:ext cx="45908" cy="8016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967796" y="4781693"/>
                <a:ext cx="3527056" cy="87485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marL="403225" lvl="1" indent="-403225">
                  <a:spcBef>
                    <a:spcPts val="750"/>
                  </a:spcBef>
                </a:pPr>
                <a:r>
                  <a:rPr lang="en-US" sz="2400" dirty="0" smtClean="0">
                    <a:latin typeface="Cambria Math" charset="0"/>
                  </a:rPr>
                  <a:t>This is equivalent to</a:t>
                </a:r>
              </a:p>
              <a:p>
                <a:pPr marL="403225" lvl="1" indent="-403225">
                  <a:spcBef>
                    <a:spcPts val="7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max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∈{1,2,…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}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96" y="4781693"/>
                <a:ext cx="3527056" cy="874855"/>
              </a:xfrm>
              <a:prstGeom prst="rect">
                <a:avLst/>
              </a:prstGeom>
              <a:blipFill rotWithShape="0">
                <a:blip r:embed="rId9"/>
                <a:stretch>
                  <a:fillRect l="-2586" t="-10274" b="-6301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3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multiclass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Output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1,2,3, …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𝐾</m:t>
                        </m:r>
                      </m:e>
                    </m:d>
                  </m:oMath>
                </a14:m>
                <a:endParaRPr lang="en-US" sz="2600" b="0" dirty="0" smtClean="0"/>
              </a:p>
              <a:p>
                <a:pPr lvl="1"/>
                <a:r>
                  <a:rPr lang="en-US" dirty="0" smtClean="0"/>
                  <a:t>In some cases, output space can be very large (i.e., K is very large)</a:t>
                </a:r>
              </a:p>
              <a:p>
                <a:r>
                  <a:rPr lang="en-US" sz="2600" dirty="0" smtClean="0"/>
                  <a:t>Each input belongs to exactly one class</a:t>
                </a:r>
                <a:br>
                  <a:rPr lang="en-US" sz="2600" dirty="0" smtClean="0"/>
                </a:br>
                <a:r>
                  <a:rPr lang="en-US" sz="2600" dirty="0" smtClean="0"/>
                  <a:t>(c.f. in </a:t>
                </a:r>
                <a:r>
                  <a:rPr lang="en-US" sz="2600" dirty="0" err="1" smtClean="0"/>
                  <a:t>multilabel</a:t>
                </a:r>
                <a:r>
                  <a:rPr lang="en-US" sz="2600" dirty="0" smtClean="0"/>
                  <a:t>, input belongs to many classes)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994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90" y="3723911"/>
            <a:ext cx="4027470" cy="28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</a:t>
                </a:r>
              </a:p>
              <a:p>
                <a:r>
                  <a:rPr lang="en-US" dirty="0" smtClean="0"/>
                  <a:t>Training:</a:t>
                </a:r>
              </a:p>
              <a:p>
                <a:pPr lvl="1"/>
                <a:r>
                  <a:rPr lang="en-US" dirty="0" smtClean="0"/>
                  <a:t>For each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/>
                  <a:t>Update model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∀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12471" y="1270861"/>
                <a:ext cx="45190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∀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71" y="1270861"/>
                <a:ext cx="451905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2232025" y="3524457"/>
            <a:ext cx="4876800" cy="304800"/>
            <a:chOff x="1056" y="1968"/>
            <a:chExt cx="3072" cy="192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976" y="1968"/>
              <a:ext cx="384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-x</a:t>
              </a:r>
            </a:p>
          </p:txBody>
        </p:sp>
        <p:sp>
          <p:nvSpPr>
            <p:cNvPr id="36" name="Rectangle 6" descr="Wide upward diagonal"/>
            <p:cNvSpPr>
              <a:spLocks noChangeArrowheads="1"/>
            </p:cNvSpPr>
            <p:nvPr/>
          </p:nvSpPr>
          <p:spPr bwMode="auto">
            <a:xfrm>
              <a:off x="1056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7" name="Rectangle 7" descr="Wide upward diagonal"/>
            <p:cNvSpPr>
              <a:spLocks noChangeArrowheads="1"/>
            </p:cNvSpPr>
            <p:nvPr/>
          </p:nvSpPr>
          <p:spPr bwMode="auto">
            <a:xfrm>
              <a:off x="2208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8" descr="Wide upward diagonal"/>
            <p:cNvSpPr>
              <a:spLocks noChangeArrowheads="1"/>
            </p:cNvSpPr>
            <p:nvPr/>
          </p:nvSpPr>
          <p:spPr bwMode="auto">
            <a:xfrm>
              <a:off x="2592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9" descr="Wide upward diagonal"/>
            <p:cNvSpPr>
              <a:spLocks noChangeArrowheads="1"/>
            </p:cNvSpPr>
            <p:nvPr/>
          </p:nvSpPr>
          <p:spPr bwMode="auto">
            <a:xfrm>
              <a:off x="1440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0" descr="Wide upward diagonal"/>
            <p:cNvSpPr>
              <a:spLocks noChangeArrowheads="1"/>
            </p:cNvSpPr>
            <p:nvPr/>
          </p:nvSpPr>
          <p:spPr bwMode="auto">
            <a:xfrm>
              <a:off x="3360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1" descr="Wide upward diagonal"/>
            <p:cNvSpPr>
              <a:spLocks noChangeArrowheads="1"/>
            </p:cNvSpPr>
            <p:nvPr/>
          </p:nvSpPr>
          <p:spPr bwMode="auto">
            <a:xfrm>
              <a:off x="3744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1824" y="1968"/>
              <a:ext cx="38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5502" y="3920358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Transform Examples</a:t>
            </a:r>
            <a:endParaRPr lang="en-US" b="1" dirty="0">
              <a:sym typeface="Symbol" pitchFamily="18" charset="2"/>
            </a:endParaRPr>
          </a:p>
        </p:txBody>
      </p:sp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1833302" y="4377558"/>
            <a:ext cx="1600200" cy="1600200"/>
            <a:chOff x="912" y="1344"/>
            <a:chExt cx="1008" cy="1008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 flipV="1">
              <a:off x="912" y="158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 flipV="1">
              <a:off x="1152" y="1488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 flipV="1">
              <a:off x="1056" y="22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 flipV="1">
              <a:off x="1200" y="187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 flipV="1">
              <a:off x="1728" y="20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 flipV="1">
              <a:off x="1824" y="19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 flipV="1">
              <a:off x="1248" y="134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1248" y="20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13"/>
          <p:cNvGrpSpPr>
            <a:grpSpLocks/>
          </p:cNvGrpSpPr>
          <p:nvPr/>
        </p:nvGrpSpPr>
        <p:grpSpPr bwMode="auto">
          <a:xfrm>
            <a:off x="609340" y="4756971"/>
            <a:ext cx="1223962" cy="1190625"/>
            <a:chOff x="141" y="1583"/>
            <a:chExt cx="771" cy="750"/>
          </a:xfrm>
        </p:grpSpPr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141" y="1583"/>
              <a:ext cx="418" cy="7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2&gt;1</a:t>
              </a:r>
            </a:p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2&gt;3</a:t>
              </a:r>
            </a:p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2&gt;4</a:t>
              </a:r>
            </a:p>
          </p:txBody>
        </p:sp>
        <p:cxnSp>
          <p:nvCxnSpPr>
            <p:cNvPr id="55" name="AutoShape 15"/>
            <p:cNvCxnSpPr>
              <a:cxnSpLocks noChangeShapeType="1"/>
            </p:cNvCxnSpPr>
            <p:nvPr/>
          </p:nvCxnSpPr>
          <p:spPr bwMode="auto">
            <a:xfrm flipV="1">
              <a:off x="559" y="1632"/>
              <a:ext cx="353" cy="326"/>
            </a:xfrm>
            <a:prstGeom prst="curved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16"/>
          <p:cNvGrpSpPr>
            <a:grpSpLocks/>
          </p:cNvGrpSpPr>
          <p:nvPr/>
        </p:nvGrpSpPr>
        <p:grpSpPr bwMode="auto">
          <a:xfrm>
            <a:off x="6860915" y="3920358"/>
            <a:ext cx="2112962" cy="609600"/>
            <a:chOff x="4079" y="1056"/>
            <a:chExt cx="1331" cy="384"/>
          </a:xfrm>
        </p:grpSpPr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4992" y="1056"/>
              <a:ext cx="418" cy="29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2&gt;1</a:t>
              </a:r>
            </a:p>
          </p:txBody>
        </p:sp>
        <p:cxnSp>
          <p:nvCxnSpPr>
            <p:cNvPr id="58" name="AutoShape 18"/>
            <p:cNvCxnSpPr>
              <a:cxnSpLocks noChangeShapeType="1"/>
            </p:cNvCxnSpPr>
            <p:nvPr/>
          </p:nvCxnSpPr>
          <p:spPr bwMode="auto">
            <a:xfrm rot="5400000">
              <a:off x="4593" y="832"/>
              <a:ext cx="94" cy="11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19"/>
          <p:cNvGrpSpPr>
            <a:grpSpLocks/>
          </p:cNvGrpSpPr>
          <p:nvPr/>
        </p:nvGrpSpPr>
        <p:grpSpPr bwMode="auto">
          <a:xfrm>
            <a:off x="3814502" y="4453758"/>
            <a:ext cx="3048000" cy="1828800"/>
            <a:chOff x="2160" y="1392"/>
            <a:chExt cx="1920" cy="1152"/>
          </a:xfrm>
        </p:grpSpPr>
        <p:grpSp>
          <p:nvGrpSpPr>
            <p:cNvPr id="60" name="Group 20"/>
            <p:cNvGrpSpPr>
              <a:grpSpLocks/>
            </p:cNvGrpSpPr>
            <p:nvPr/>
          </p:nvGrpSpPr>
          <p:grpSpPr bwMode="auto">
            <a:xfrm>
              <a:off x="3216" y="2304"/>
              <a:ext cx="240" cy="240"/>
              <a:chOff x="3792" y="1680"/>
              <a:chExt cx="240" cy="240"/>
            </a:xfrm>
          </p:grpSpPr>
          <p:sp>
            <p:nvSpPr>
              <p:cNvPr id="88" name="Oval 21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Oval 22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Oval 23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4"/>
            <p:cNvGrpSpPr>
              <a:grpSpLocks/>
            </p:cNvGrpSpPr>
            <p:nvPr/>
          </p:nvGrpSpPr>
          <p:grpSpPr bwMode="auto">
            <a:xfrm>
              <a:off x="3072" y="1440"/>
              <a:ext cx="240" cy="240"/>
              <a:chOff x="3792" y="1680"/>
              <a:chExt cx="240" cy="240"/>
            </a:xfrm>
          </p:grpSpPr>
          <p:sp>
            <p:nvSpPr>
              <p:cNvPr id="85" name="Oval 25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Oval 27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8"/>
            <p:cNvGrpSpPr>
              <a:grpSpLocks/>
            </p:cNvGrpSpPr>
            <p:nvPr/>
          </p:nvGrpSpPr>
          <p:grpSpPr bwMode="auto">
            <a:xfrm>
              <a:off x="2832" y="1824"/>
              <a:ext cx="240" cy="240"/>
              <a:chOff x="3792" y="1680"/>
              <a:chExt cx="240" cy="240"/>
            </a:xfrm>
          </p:grpSpPr>
          <p:sp>
            <p:nvSpPr>
              <p:cNvPr id="82" name="Oval 29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3840" y="1392"/>
              <a:ext cx="240" cy="240"/>
              <a:chOff x="3792" y="1680"/>
              <a:chExt cx="240" cy="240"/>
            </a:xfrm>
          </p:grpSpPr>
          <p:sp>
            <p:nvSpPr>
              <p:cNvPr id="79" name="Oval 33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Oval 34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Oval 35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" name="Group 36"/>
            <p:cNvGrpSpPr>
              <a:grpSpLocks/>
            </p:cNvGrpSpPr>
            <p:nvPr/>
          </p:nvGrpSpPr>
          <p:grpSpPr bwMode="auto">
            <a:xfrm>
              <a:off x="3744" y="1824"/>
              <a:ext cx="240" cy="240"/>
              <a:chOff x="3792" y="1680"/>
              <a:chExt cx="240" cy="240"/>
            </a:xfrm>
          </p:grpSpPr>
          <p:sp>
            <p:nvSpPr>
              <p:cNvPr id="76" name="Oval 37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38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39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40"/>
            <p:cNvGrpSpPr>
              <a:grpSpLocks/>
            </p:cNvGrpSpPr>
            <p:nvPr/>
          </p:nvGrpSpPr>
          <p:grpSpPr bwMode="auto">
            <a:xfrm>
              <a:off x="3600" y="2064"/>
              <a:ext cx="240" cy="240"/>
              <a:chOff x="3792" y="1680"/>
              <a:chExt cx="240" cy="240"/>
            </a:xfrm>
          </p:grpSpPr>
          <p:sp>
            <p:nvSpPr>
              <p:cNvPr id="73" name="Oval 41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42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43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flipV="1">
              <a:off x="340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 flipV="1">
              <a:off x="3408" y="192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auto">
            <a:xfrm flipH="1" flipV="1">
              <a:off x="3216" y="19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7"/>
            <p:cNvSpPr>
              <a:spLocks noChangeShapeType="1"/>
            </p:cNvSpPr>
            <p:nvPr/>
          </p:nvSpPr>
          <p:spPr bwMode="auto">
            <a:xfrm>
              <a:off x="3408" y="206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8"/>
            <p:cNvSpPr>
              <a:spLocks noChangeShapeType="1"/>
            </p:cNvSpPr>
            <p:nvPr/>
          </p:nvSpPr>
          <p:spPr bwMode="auto">
            <a:xfrm flipH="1">
              <a:off x="3264" y="206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>
              <a:off x="2160" y="1728"/>
              <a:ext cx="528" cy="192"/>
            </a:xfrm>
            <a:prstGeom prst="notchedRightArrow">
              <a:avLst>
                <a:gd name="adj1" fmla="val 50000"/>
                <a:gd name="adj2" fmla="val 68750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AutoShape 50"/>
            <p:cNvSpPr>
              <a:spLocks noChangeArrowheads="1"/>
            </p:cNvSpPr>
            <p:nvPr/>
          </p:nvSpPr>
          <p:spPr bwMode="auto">
            <a:xfrm flipH="1">
              <a:off x="2160" y="1968"/>
              <a:ext cx="528" cy="192"/>
            </a:xfrm>
            <a:prstGeom prst="notchedRightArrow">
              <a:avLst>
                <a:gd name="adj1" fmla="val 50000"/>
                <a:gd name="adj2" fmla="val 68750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51"/>
          <p:cNvGrpSpPr>
            <a:grpSpLocks/>
          </p:cNvGrpSpPr>
          <p:nvPr/>
        </p:nvGrpSpPr>
        <p:grpSpPr bwMode="auto">
          <a:xfrm>
            <a:off x="6838690" y="4682358"/>
            <a:ext cx="2135187" cy="460375"/>
            <a:chOff x="4065" y="1536"/>
            <a:chExt cx="1345" cy="290"/>
          </a:xfrm>
        </p:grpSpPr>
        <p:sp>
          <p:nvSpPr>
            <p:cNvPr id="92" name="Text Box 52"/>
            <p:cNvSpPr txBox="1">
              <a:spLocks noChangeArrowheads="1"/>
            </p:cNvSpPr>
            <p:nvPr/>
          </p:nvSpPr>
          <p:spPr bwMode="auto">
            <a:xfrm>
              <a:off x="4992" y="1536"/>
              <a:ext cx="418" cy="29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2&gt;3</a:t>
              </a:r>
            </a:p>
          </p:txBody>
        </p:sp>
        <p:cxnSp>
          <p:nvCxnSpPr>
            <p:cNvPr id="93" name="AutoShape 53"/>
            <p:cNvCxnSpPr>
              <a:cxnSpLocks noChangeShapeType="1"/>
            </p:cNvCxnSpPr>
            <p:nvPr/>
          </p:nvCxnSpPr>
          <p:spPr bwMode="auto">
            <a:xfrm rot="10800000">
              <a:off x="4065" y="1617"/>
              <a:ext cx="927" cy="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4" name="Group 56"/>
          <p:cNvGrpSpPr>
            <a:grpSpLocks/>
          </p:cNvGrpSpPr>
          <p:nvPr/>
        </p:nvGrpSpPr>
        <p:grpSpPr bwMode="auto">
          <a:xfrm>
            <a:off x="6481502" y="3920358"/>
            <a:ext cx="1425575" cy="609600"/>
            <a:chOff x="3840" y="1056"/>
            <a:chExt cx="898" cy="384"/>
          </a:xfrm>
        </p:grpSpPr>
        <p:sp>
          <p:nvSpPr>
            <p:cNvPr id="95" name="Text Box 57"/>
            <p:cNvSpPr txBox="1">
              <a:spLocks noChangeArrowheads="1"/>
            </p:cNvSpPr>
            <p:nvPr/>
          </p:nvSpPr>
          <p:spPr bwMode="auto">
            <a:xfrm>
              <a:off x="4320" y="1056"/>
              <a:ext cx="418" cy="29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ea typeface="ＭＳ Ｐゴシック" pitchFamily="20" charset="-128"/>
                </a:rPr>
                <a:t>2&gt;4</a:t>
              </a:r>
            </a:p>
          </p:txBody>
        </p:sp>
        <p:cxnSp>
          <p:nvCxnSpPr>
            <p:cNvPr id="96" name="AutoShape 58"/>
            <p:cNvCxnSpPr>
              <a:cxnSpLocks noChangeShapeType="1"/>
            </p:cNvCxnSpPr>
            <p:nvPr/>
          </p:nvCxnSpPr>
          <p:spPr bwMode="auto">
            <a:xfrm rot="10800000" flipV="1">
              <a:off x="3840" y="1201"/>
              <a:ext cx="480" cy="239"/>
            </a:xfrm>
            <a:prstGeom prst="curvedConnector3">
              <a:avLst>
                <a:gd name="adj1" fmla="val 13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77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Perceptron-style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Prediction: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  <a:blipFill rotWithShape="0">
                <a:blip r:embed="rId2"/>
                <a:stretch>
                  <a:fillRect t="-555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1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𝒙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50" smtClean="0">
                            <a:latin typeface="Cambria Math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i="1" spc="-150" smtClean="0">
                            <a:latin typeface="Cambria Math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p>
                        <m:r>
                          <a:rPr lang="en-US" b="0" i="1" spc="-150" smtClean="0">
                            <a:latin typeface="Cambria Math" charset="0"/>
                            <a:cs typeface="Consolas" panose="020B0609020204030204" pitchFamily="49" charset="0"/>
                          </a:rPr>
                          <m:t>′</m:t>
                        </m:r>
                      </m:sup>
                    </m:sSup>
                    <m:r>
                      <a:rPr lang="en-US" b="0" i="1" spc="-150" smtClean="0">
                        <a:latin typeface="Cambria Math" charset="0"/>
                        <a:cs typeface="Consolas" panose="020B0609020204030204" pitchFamily="49" charset="0"/>
                      </a:rPr>
                      <m:t>≠</m:t>
                    </m:r>
                    <m:r>
                      <a:rPr lang="en-US" b="0" i="1" spc="-150" smtClean="0">
                        <a:latin typeface="Cambria Math" charset="0"/>
                        <a:cs typeface="Consolas" panose="020B0609020204030204" pitchFamily="49" charset="0"/>
                      </a:rPr>
                      <m:t>𝑦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&lt;0</m:t>
                    </m:r>
                  </m:oMath>
                </a14:m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  </m:t>
                    </m:r>
                    <m:r>
                      <a:rPr lang="en-US" sz="2400" b="1" i="1" spc="-15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←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sz="2400" b="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𝜂</m:t>
                    </m:r>
                    <m:r>
                      <a:rPr lang="en-US" sz="2400" b="0" i="1" spc="-150" dirty="0" smtClean="0">
                        <a:latin typeface="Cambria Math" charset="0"/>
                        <a:cs typeface="Consolas" panose="020B0609020204030204" pitchFamily="49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162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4"/>
                <a:stretch>
                  <a:fillRect l="-1985" t="-3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53445" y="4574612"/>
            <a:ext cx="4809009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5"/>
                </a:solidFill>
              </a:rPr>
              <a:t>How to interpret this update rule?</a:t>
            </a:r>
            <a:endParaRPr lang="en-US" sz="26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34897" y="2513111"/>
                <a:ext cx="3657283" cy="830997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This needs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×</m:t>
                    </m:r>
                    <m:r>
                      <a:rPr lang="en-US" sz="2400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updates, </a:t>
                </a:r>
                <a:br>
                  <a:rPr lang="en-US" sz="2400" dirty="0" smtClean="0"/>
                </a:br>
                <a:r>
                  <a:rPr lang="en-US" sz="2400" dirty="0" smtClean="0"/>
                  <a:t>do we need all of them?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7" y="2513111"/>
                <a:ext cx="3657283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2149" t="-4225" r="-1157" b="-12676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5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training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Training:</a:t>
                </a:r>
              </a:p>
              <a:p>
                <a:pPr lvl="1"/>
                <a:r>
                  <a:rPr lang="en-US" dirty="0" smtClean="0"/>
                  <a:t>For each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/>
                  <a:t>Find the prediction of the current model:</a:t>
                </a:r>
                <a:br>
                  <a:rPr lang="en-US" dirty="0" smtClean="0"/>
                </a:b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j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latin typeface="Cambria Math" charset="0"/>
                      </a:rPr>
                      <m:t>𝑗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Update model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∀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12471" y="1270861"/>
                <a:ext cx="5867119" cy="2196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0   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 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−</m:t>
                    </m:r>
                    <m:limLow>
                      <m:limLowPr>
                        <m:ctrlP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≠</m:t>
                        </m:r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⇒</m:t>
                    </m:r>
                    <m:sSup>
                      <m:s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  <m:r>
                          <a:rPr lang="en-US" sz="2800" i="1">
                            <a:latin typeface="Cambria Math" charset="0"/>
                          </a:rPr>
                          <m:t>, </m:t>
                        </m:r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  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charset="0"/>
                      </a:rPr>
                      <m:t>−</m:t>
                    </m:r>
                    <m:limLow>
                      <m:limLowPr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𝑗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accent5"/>
                        </a:solidFill>
                        <a:latin typeface="Cambria Math" charset="0"/>
                      </a:rPr>
                      <m:t>≥</m:t>
                    </m:r>
                    <m:r>
                      <a:rPr lang="en-US" sz="2800" i="1">
                        <a:latin typeface="Cambria Math" charset="0"/>
                      </a:rPr>
                      <m:t>0 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71" y="1270861"/>
                <a:ext cx="5867119" cy="2196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Perceptron-style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Prediction: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  <a:blipFill rotWithShape="0">
                <a:blip r:embed="rId2"/>
                <a:stretch>
                  <a:fillRect t="-555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1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𝒙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acc>
                    <m:r>
                      <a:rPr lang="en-US" b="0" i="1" spc="-150" dirty="0" smtClean="0">
                        <a:solidFill>
                          <a:srgbClr val="3C58AD"/>
                        </a:solidFill>
                        <a:latin typeface="Cambria Math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&lt;0</m:t>
                    </m:r>
                  </m:oMath>
                </a14:m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  </m:t>
                    </m:r>
                    <m:r>
                      <a:rPr lang="en-US" sz="2000" b="1" i="1" spc="-15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0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←</m:t>
                    </m:r>
                    <m:r>
                      <a:rPr lang="en-US" sz="20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0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sz="2000" b="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𝜂</m:t>
                    </m:r>
                    <m:r>
                      <a:rPr lang="en-US" sz="2000" b="0" i="1" spc="-150" dirty="0" smtClean="0">
                        <a:latin typeface="Cambria Math" charset="0"/>
                        <a:cs typeface="Consolas" panose="020B0609020204030204" pitchFamily="49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162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4"/>
                <a:stretch>
                  <a:fillRect l="-1985" t="-3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53445" y="4574612"/>
            <a:ext cx="4809009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5"/>
                </a:solidFill>
              </a:rPr>
              <a:t>How to interpret this update rule?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Perceptron-style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Prediction: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  <a:blipFill rotWithShape="0">
                <a:blip r:embed="rId2"/>
                <a:stretch>
                  <a:fillRect t="-555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1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𝒙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acc>
                    <m:r>
                      <a:rPr lang="en-US" b="0" i="1" spc="-150" dirty="0" smtClean="0">
                        <a:solidFill>
                          <a:srgbClr val="3C58AD"/>
                        </a:solidFill>
                        <a:latin typeface="Cambria Math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&lt;0</m:t>
                    </m:r>
                  </m:oMath>
                </a14:m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  </m:t>
                    </m:r>
                    <m:r>
                      <a:rPr lang="en-US" sz="2400" b="1" i="1" spc="-15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←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sz="2400" b="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𝜂</m:t>
                    </m:r>
                    <m:r>
                      <a:rPr lang="en-US" sz="2400" b="0" i="1" spc="-150" dirty="0" smtClean="0">
                        <a:latin typeface="Cambria Math" charset="0"/>
                        <a:cs typeface="Consolas" panose="020B0609020204030204" pitchFamily="49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162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4"/>
                <a:stretch>
                  <a:fillRect l="-1985" t="-3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53445" y="4574612"/>
            <a:ext cx="4809009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5"/>
                </a:solidFill>
              </a:rPr>
              <a:t>How to interpret this update rule?</a:t>
            </a:r>
            <a:endParaRPr lang="en-US" sz="26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34897" y="1990623"/>
                <a:ext cx="3889976" cy="1107996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There are only two situations:</a:t>
                </a:r>
              </a:p>
              <a:p>
                <a:r>
                  <a:rPr lang="en-US" sz="2400" dirty="0"/>
                  <a:t>1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 =0</a:t>
                </a:r>
              </a:p>
              <a:p>
                <a:r>
                  <a:rPr lang="en-US" sz="2400" dirty="0" smtClean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&lt;0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7" y="1990623"/>
                <a:ext cx="3889976" cy="1107996"/>
              </a:xfrm>
              <a:prstGeom prst="rect">
                <a:avLst/>
              </a:prstGeom>
              <a:blipFill rotWithShape="0">
                <a:blip r:embed="rId5"/>
                <a:stretch>
                  <a:fillRect l="-4193" t="-6952" r="-3261" b="-13904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360428" y="3678865"/>
            <a:ext cx="5465135" cy="297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Perceptron-style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Prediction: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  <a:blipFill rotWithShape="0">
                <a:blip r:embed="rId2"/>
                <a:stretch>
                  <a:fillRect t="-555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1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𝒙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acc>
                    <m:r>
                      <a:rPr lang="en-US" b="0" i="1" spc="-150" dirty="0" smtClean="0">
                        <a:solidFill>
                          <a:srgbClr val="3C58AD"/>
                        </a:solidFill>
                        <a:latin typeface="Cambria Math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400" b="1" i="1" spc="-15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←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sz="2400" b="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𝜂</m:t>
                    </m:r>
                    <m:r>
                      <a:rPr lang="en-US" sz="2400" b="0" i="1" spc="-150" dirty="0" smtClean="0">
                        <a:latin typeface="Cambria Math" charset="0"/>
                        <a:cs typeface="Consolas" panose="020B0609020204030204" pitchFamily="49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162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4"/>
                <a:stretch>
                  <a:fillRect l="-1985" t="-3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53445" y="4574612"/>
            <a:ext cx="4809009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5"/>
                </a:solidFill>
              </a:rPr>
              <a:t>How to interpret this update rule?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multiclass margin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/>
          </a:p>
          <a:p>
            <a:pPr lvl="1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633244"/>
            <a:ext cx="8443097" cy="35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constraint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for every (</a:t>
            </a:r>
            <a:r>
              <a:rPr lang="en-US" dirty="0" err="1" smtClean="0"/>
              <a:t>x,y</a:t>
            </a:r>
            <a:r>
              <a:rPr lang="en-US" dirty="0" smtClean="0"/>
              <a:t>) in the training data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56849" y="1936530"/>
                <a:ext cx="5811912" cy="2504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≠</m:t>
                            </m:r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≥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sz="26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⇒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600" i="1">
                        <a:solidFill>
                          <a:srgbClr val="0070C0"/>
                        </a:solidFill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600" i="1">
                        <a:solidFill>
                          <a:srgbClr val="0070C0"/>
                        </a:solidFill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≠</m:t>
                            </m:r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70C0"/>
                        </a:solidFill>
                        <a:latin typeface="Cambria Math" charset="0"/>
                      </a:rPr>
                      <m:t>≥</m:t>
                    </m:r>
                    <m:r>
                      <a:rPr lang="en-US" sz="2600" i="1">
                        <a:solidFill>
                          <a:srgbClr val="0070C0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endParaRPr lang="en-US" sz="26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70C0"/>
                        </a:solidFill>
                        <a:latin typeface="Cambria Math" charset="0"/>
                      </a:rPr>
                      <m:t>⇒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600" i="1">
                        <a:solidFill>
                          <a:srgbClr val="0070C0"/>
                        </a:solidFill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2600" i="1">
                        <a:solidFill>
                          <a:srgbClr val="0070C0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[</m:t>
                    </m:r>
                    <m:func>
                      <m:func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≠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𝛿</m:t>
                        </m:r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70C0"/>
                        </a:solidFill>
                        <a:latin typeface="Cambria Math" charset="0"/>
                      </a:rPr>
                      <m:t>≥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endParaRPr lang="en-US" sz="2600" dirty="0">
                  <a:solidFill>
                    <a:srgbClr val="0070C0"/>
                  </a:solidFill>
                </a:endParaRPr>
              </a:p>
              <a:p>
                <a:endParaRPr lang="en-US" sz="2600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endParaRPr lang="en-US" sz="2600" b="0" i="1" dirty="0" smtClean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9" y="1936530"/>
                <a:ext cx="5811912" cy="25041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3937591"/>
            <a:ext cx="4438467" cy="2263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74766" y="4375439"/>
                <a:ext cx="342900" cy="5741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66" y="4375439"/>
                <a:ext cx="342900" cy="574158"/>
              </a:xfrm>
              <a:prstGeom prst="rect">
                <a:avLst/>
              </a:prstGeom>
              <a:blipFill rotWithShape="0">
                <a:blip r:embed="rId4"/>
                <a:stretch>
                  <a:fillRect l="-15517" t="-42708" b="-5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95037" y="4495116"/>
                <a:ext cx="342900" cy="5741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37" y="4495116"/>
                <a:ext cx="342900" cy="574158"/>
              </a:xfrm>
              <a:prstGeom prst="rect">
                <a:avLst/>
              </a:prstGeom>
              <a:blipFill rotWithShape="0">
                <a:blip r:embed="rId5"/>
                <a:stretch>
                  <a:fillRect l="-17241" t="-41237" b="-57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35000" y="4162725"/>
                <a:ext cx="342900" cy="5741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000" y="4162725"/>
                <a:ext cx="342900" cy="574158"/>
              </a:xfrm>
              <a:prstGeom prst="rect">
                <a:avLst/>
              </a:prstGeom>
              <a:blipFill rotWithShape="0">
                <a:blip r:embed="rId6"/>
                <a:stretch>
                  <a:fillRect l="-15254" t="-42708" b="-5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306726" y="3796726"/>
                <a:ext cx="4940186" cy="4890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3C58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Constraints  violated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need  an update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26" y="3796726"/>
                <a:ext cx="4940186" cy="489097"/>
              </a:xfrm>
              <a:prstGeom prst="rect">
                <a:avLst/>
              </a:prstGeom>
              <a:blipFill rotWithShape="0">
                <a:blip r:embed="rId7"/>
                <a:stretch>
                  <a:fillRect b="-6098"/>
                </a:stretch>
              </a:blipFill>
              <a:ln>
                <a:solidFill>
                  <a:srgbClr val="3C58A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70741" y="4236718"/>
                <a:ext cx="5217903" cy="2064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 smtClean="0">
                    <a:solidFill>
                      <a:schemeClr val="tx1"/>
                    </a:solidFill>
                    <a:latin typeface="Cambria Math" charset="0"/>
                  </a:rPr>
                  <a:t>Let’s define: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Δ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0      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/>
                <a:r>
                  <a:rPr lang="en-US" sz="2400" dirty="0" smtClean="0"/>
                  <a:t>Check if 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Δ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41" y="4236718"/>
                <a:ext cx="5217903" cy="2064155"/>
              </a:xfrm>
              <a:prstGeom prst="rect">
                <a:avLst/>
              </a:prstGeom>
              <a:blipFill rotWithShape="0">
                <a:blip r:embed="rId8"/>
                <a:stretch>
                  <a:fillRect l="-1752" t="-2360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3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Perceptron-style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Prediction: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  <a:blipFill rotWithShape="0">
                <a:blip r:embed="rId2"/>
                <a:stretch>
                  <a:fillRect t="-555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1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𝒙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acc>
                    <m:r>
                      <a:rPr lang="en-US" b="0" i="1" spc="-150" dirty="0" smtClean="0">
                        <a:solidFill>
                          <a:srgbClr val="3C58AD"/>
                        </a:solidFill>
                        <a:latin typeface="Cambria Math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y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’)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 </m:t>
                    </m:r>
                  </m:oMath>
                </a14:m>
                <a:endParaRPr lang="en-US" spc="-15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400" b="1" i="1" spc="-15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←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sz="2400" b="0" i="1" spc="-15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𝜂</m:t>
                    </m:r>
                    <m:r>
                      <a:rPr lang="en-US" sz="2400" b="0" i="1" spc="-150" dirty="0" smtClean="0">
                        <a:solidFill>
                          <a:schemeClr val="tx1"/>
                        </a:solidFill>
                        <a:latin typeface="Cambria Math" charset="0"/>
                        <a:cs typeface="Consolas" panose="020B0609020204030204" pitchFamily="49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162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4"/>
                <a:stretch>
                  <a:fillRect l="-1985" t="-3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53445" y="4574612"/>
            <a:ext cx="4809009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5"/>
                </a:solidFill>
              </a:rPr>
              <a:t>How to interpret this update rule?</a:t>
            </a:r>
            <a:endParaRPr lang="en-US" sz="2600" dirty="0">
              <a:solidFill>
                <a:schemeClr val="accent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15050" y="1804598"/>
            <a:ext cx="2808158" cy="1300110"/>
            <a:chOff x="319012" y="3937591"/>
            <a:chExt cx="4438467" cy="226336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012" y="3937591"/>
              <a:ext cx="4438467" cy="22633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754444" y="4412574"/>
                  <a:ext cx="342900" cy="5741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444" y="4412574"/>
                  <a:ext cx="342900" cy="5741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632" t="-108929" r="-10526" b="-1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095037" y="4533440"/>
                  <a:ext cx="342900" cy="5741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037" y="4533440"/>
                  <a:ext cx="342900" cy="5741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000" t="-107143" r="-10526" b="-1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435000" y="4183991"/>
                  <a:ext cx="342900" cy="5741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000" y="4183991"/>
                  <a:ext cx="342900" cy="5741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054" t="-107143" r="-10811" b="-1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39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This approach can be generalized to train a ranker; in fact, any output structure</a:t>
            </a:r>
          </a:p>
          <a:p>
            <a:pPr lvl="1"/>
            <a:r>
              <a:rPr lang="en-US" sz="2200" dirty="0" smtClean="0"/>
              <a:t>We have preference over label assignments</a:t>
            </a:r>
          </a:p>
          <a:p>
            <a:pPr lvl="1"/>
            <a:r>
              <a:rPr lang="en-US" sz="2200" dirty="0" smtClean="0"/>
              <a:t>E.g., rank search results, rank movies / products</a:t>
            </a:r>
          </a:p>
          <a:p>
            <a:pPr lvl="1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91232"/>
            <a:ext cx="7886700" cy="673260"/>
          </a:xfrm>
        </p:spPr>
        <p:txBody>
          <a:bodyPr/>
          <a:lstStyle/>
          <a:p>
            <a:r>
              <a:rPr lang="en-US" altLang="zh-TW" dirty="0" smtClean="0"/>
              <a:t>Multi-class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Applications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NLP?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3260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 peek of </a:t>
            </a:r>
            <a:r>
              <a:rPr lang="en-US" smtClean="0"/>
              <a:t>a generalized Perceptron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Prediction: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  <a:blipFill rotWithShape="0">
                <a:blip r:embed="rId2"/>
                <a:stretch>
                  <a:fillRect t="-555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1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𝒙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acc>
                    <m:r>
                      <a:rPr lang="en-US" b="0" i="1" spc="-150" dirty="0" smtClean="0">
                        <a:solidFill>
                          <a:srgbClr val="3C58AD"/>
                        </a:solidFill>
                        <a:latin typeface="Cambria Math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y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’)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 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400" b="1" i="1" spc="-15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←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sz="2400" b="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𝜂</m:t>
                    </m:r>
                    <m:r>
                      <a:rPr lang="en-US" sz="2400" b="0" i="1" spc="-150" dirty="0" smtClean="0">
                        <a:latin typeface="Cambria Math" charset="0"/>
                        <a:cs typeface="Consolas" panose="020B0609020204030204" pitchFamily="49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162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4"/>
                <a:stretch>
                  <a:fillRect l="-1985" t="-3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97252" y="2485834"/>
            <a:ext cx="4403393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smtClean="0">
                <a:solidFill>
                  <a:schemeClr val="accent5"/>
                </a:solidFill>
              </a:rPr>
              <a:t>Structural prediction/Inference </a:t>
            </a:r>
            <a:endParaRPr lang="en-US" sz="26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7137" y="4574612"/>
            <a:ext cx="2093907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5"/>
                </a:solidFill>
              </a:rPr>
              <a:t>Model update</a:t>
            </a:r>
            <a:endParaRPr lang="en-US" sz="2600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6283842" y="2978277"/>
            <a:ext cx="515107" cy="370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4597252" y="4167963"/>
            <a:ext cx="2066839" cy="406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6642" y="1807047"/>
            <a:ext cx="2852401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smtClean="0">
                <a:solidFill>
                  <a:schemeClr val="accent5"/>
                </a:solidFill>
              </a:rPr>
              <a:t>Structured output</a:t>
            </a:r>
            <a:endParaRPr lang="en-US" sz="2600" dirty="0">
              <a:solidFill>
                <a:schemeClr val="accent5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664091" y="1667127"/>
            <a:ext cx="968000" cy="13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82673" y="3764101"/>
            <a:ext cx="2156153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smtClean="0">
                <a:solidFill>
                  <a:schemeClr val="accent5"/>
                </a:solidFill>
              </a:rPr>
              <a:t>Structural loss</a:t>
            </a:r>
            <a:endParaRPr lang="en-US" sz="2600" dirty="0">
              <a:solidFill>
                <a:schemeClr val="accent5"/>
              </a:solidFill>
            </a:endParaRPr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7824537" y="3438169"/>
            <a:ext cx="136213" cy="325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5760"/>
            <a:ext cx="7886700" cy="673260"/>
          </a:xfrm>
        </p:spPr>
        <p:txBody>
          <a:bodyPr>
            <a:normAutofit/>
          </a:bodyPr>
          <a:lstStyle/>
          <a:p>
            <a:r>
              <a:rPr lang="en-US" dirty="0" smtClean="0"/>
              <a:t>Recap: A Perceptron-style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Prediction: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  <a:blipFill rotWithShape="0">
                <a:blip r:embed="rId2"/>
                <a:stretch>
                  <a:fillRect t="-555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1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𝒙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50" smtClean="0">
                            <a:latin typeface="Cambria Math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i="1" spc="-150" smtClean="0">
                            <a:latin typeface="Cambria Math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p>
                        <m:r>
                          <a:rPr lang="en-US" b="0" i="1" spc="-150" smtClean="0">
                            <a:latin typeface="Cambria Math" charset="0"/>
                            <a:cs typeface="Consolas" panose="020B0609020204030204" pitchFamily="49" charset="0"/>
                          </a:rPr>
                          <m:t>′</m:t>
                        </m:r>
                      </m:sup>
                    </m:sSup>
                    <m:r>
                      <a:rPr lang="en-US" b="0" i="1" spc="-150" smtClean="0">
                        <a:latin typeface="Cambria Math" charset="0"/>
                        <a:cs typeface="Consolas" panose="020B0609020204030204" pitchFamily="49" charset="0"/>
                      </a:rPr>
                      <m:t>≠</m:t>
                    </m:r>
                    <m:r>
                      <a:rPr lang="en-US" b="0" i="1" spc="-150" smtClean="0">
                        <a:latin typeface="Cambria Math" charset="0"/>
                        <a:cs typeface="Consolas" panose="020B0609020204030204" pitchFamily="49" charset="0"/>
                      </a:rPr>
                      <m:t>𝑦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 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make a  mistake</a:t>
                </a:r>
                <a:r>
                  <a:rPr lang="en-US" spc="-15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pPr marL="685800" lvl="2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         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promote </a:t>
                </a: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  <a:p>
                <a:pPr marL="685800" lvl="2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demote </a:t>
                </a:r>
                <a:r>
                  <a:rPr lang="en-US" dirty="0">
                    <a:solidFill>
                      <a:srgbClr val="FF0000"/>
                    </a:solidFill>
                  </a:rPr>
                  <a:t>y’</a:t>
                </a:r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1623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4"/>
                <a:stretch>
                  <a:fillRect l="-1985" t="-3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</a:t>
            </a:r>
            <a:r>
              <a:rPr lang="en-US" dirty="0" err="1" smtClean="0"/>
              <a:t>Kesler</a:t>
            </a:r>
            <a:r>
              <a:rPr lang="en-US" dirty="0" smtClean="0"/>
              <a:t> </a:t>
            </a:r>
            <a:r>
              <a:rPr lang="en-US" dirty="0"/>
              <a:t>construction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36331" y="2280745"/>
                <a:ext cx="2692619" cy="38962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models: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  </m:t>
                    </m:r>
                  </m:oMath>
                </a14:m>
                <a:r>
                  <a:rPr lang="en-US" sz="2400" b="0" i="1" dirty="0" smtClean="0">
                    <a:latin typeface="Cambria Math" charset="0"/>
                  </a:rPr>
                  <a:t/>
                </a:r>
                <a:br>
                  <a:rPr lang="en-US" sz="2400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Input: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31" y="2280745"/>
                <a:ext cx="2692619" cy="3896218"/>
              </a:xfrm>
              <a:blipFill rotWithShape="0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3111062" y="2280745"/>
                <a:ext cx="5885793" cy="3896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   ∀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×1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s-CZ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𝑛𝐾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062" y="2280745"/>
                <a:ext cx="5885793" cy="3896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3018440" y="2207172"/>
            <a:ext cx="10510" cy="3969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38884" y="3335070"/>
                <a:ext cx="1240083" cy="464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𝑥</m:t>
                    </m:r>
                    <m:r>
                      <a:rPr lang="en-US" sz="12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charset="0"/>
                      </a:rPr>
                      <m:t>in</m:t>
                    </m:r>
                    <m:r>
                      <a:rPr lang="en-US" sz="12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200" dirty="0" smtClean="0"/>
                  <a:t> block;</a:t>
                </a:r>
              </a:p>
              <a:p>
                <a:r>
                  <a:rPr lang="en-US" sz="1200" dirty="0" err="1" smtClean="0"/>
                  <a:t>Zeros</a:t>
                </a:r>
                <a:r>
                  <a:rPr lang="en-US" sz="1200" dirty="0" smtClean="0"/>
                  <a:t> elsewhere 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884" y="3335070"/>
                <a:ext cx="1240083" cy="464999"/>
              </a:xfrm>
              <a:prstGeom prst="rect">
                <a:avLst/>
              </a:prstGeom>
              <a:blipFill rotWithShape="0">
                <a:blip r:embed="rId4"/>
                <a:stretch>
                  <a:fillRect t="-43590" b="-192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7598979" y="3800069"/>
            <a:ext cx="859947" cy="78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125" y="1217775"/>
            <a:ext cx="92371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Assume we have a multi-class problem with K class and n features.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90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</a:t>
            </a:r>
            <a:r>
              <a:rPr lang="en-US" dirty="0"/>
              <a:t>interpretation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4380847" y="5219949"/>
                <a:ext cx="5885793" cy="9213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400" b="0" dirty="0" smtClean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847" y="5219949"/>
                <a:ext cx="5885793" cy="921365"/>
              </a:xfrm>
              <a:prstGeom prst="rect">
                <a:avLst/>
              </a:prstGeom>
              <a:blipFill rotWithShape="0">
                <a:blip r:embed="rId2"/>
                <a:stretch>
                  <a:fillRect t="-47020" b="-20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 flipV="1">
            <a:off x="5097520" y="2420649"/>
            <a:ext cx="3698333" cy="2623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20622" y="2051317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622" y="2051317"/>
                <a:ext cx="4142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88700" y="2284530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,3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00" y="2284530"/>
                <a:ext cx="93718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174135" y="608315"/>
            <a:ext cx="315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# features = n; # classes = 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852292" y="2708929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94870" y="2924388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585286" y="2619580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,2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86" y="2619580"/>
                <a:ext cx="93718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6414760" y="3911234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05176" y="3606426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,1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76" y="3606426"/>
                <a:ext cx="93718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7749573" y="3371980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39989" y="3067172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,4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989" y="3067172"/>
                <a:ext cx="93718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983868" y="4309225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974284" y="4004417"/>
                <a:ext cx="937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𝜙</m:t>
                      </m:r>
                      <m:r>
                        <a:rPr lang="en-US" i="1" smtClean="0"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,5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84" y="4004417"/>
                <a:ext cx="9371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752445" y="2861329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67302" y="3276484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77357" y="3502455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23744" y="3980673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33345" y="4401087"/>
            <a:ext cx="135792" cy="155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2" idx="3"/>
            <a:endCxn id="29" idx="7"/>
          </p:cNvCxnSpPr>
          <p:nvPr/>
        </p:nvCxnSpPr>
        <p:spPr>
          <a:xfrm flipH="1">
            <a:off x="7439650" y="3504396"/>
            <a:ext cx="329809" cy="49899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0" idx="7"/>
          </p:cNvCxnSpPr>
          <p:nvPr/>
        </p:nvCxnSpPr>
        <p:spPr>
          <a:xfrm flipH="1">
            <a:off x="6530666" y="3613181"/>
            <a:ext cx="213904" cy="320772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430819" y="3029858"/>
            <a:ext cx="213904" cy="320772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6" idx="7"/>
          </p:cNvCxnSpPr>
          <p:nvPr/>
        </p:nvCxnSpPr>
        <p:spPr>
          <a:xfrm flipH="1">
            <a:off x="5868351" y="2803888"/>
            <a:ext cx="45908" cy="8016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5392" y="5272615"/>
                <a:ext cx="3527055" cy="50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03225" lvl="1" indent="-403225">
                  <a:spcBef>
                    <a:spcPts val="7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max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∈{1,2,…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}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92" y="5272615"/>
                <a:ext cx="3527055" cy="505523"/>
              </a:xfrm>
              <a:prstGeom prst="rect">
                <a:avLst/>
              </a:prstGeom>
              <a:blipFill rotWithShape="0">
                <a:blip r:embed="rId9"/>
                <a:stretch>
                  <a:fillRect t="-92771" b="-1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8"/>
              <p:cNvSpPr txBox="1">
                <a:spLocks/>
              </p:cNvSpPr>
              <p:nvPr/>
            </p:nvSpPr>
            <p:spPr>
              <a:xfrm>
                <a:off x="5930630" y="1393546"/>
                <a:ext cx="2121134" cy="4405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400" b="0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𝑁𝐾</m:t>
                        </m:r>
                      </m:sup>
                    </m:sSup>
                  </m:oMath>
                </a14:m>
                <a:r>
                  <a:rPr lang="en-US" sz="2400" dirty="0" smtClean="0"/>
                  <a:t> space</a:t>
                </a:r>
                <a:endParaRPr lang="en-US" sz="2400" dirty="0"/>
              </a:p>
            </p:txBody>
          </p:sp>
        </mc:Choice>
        <mc:Fallback xmlns="">
          <p:sp>
            <p:nvSpPr>
              <p:cNvPr id="3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630" y="1393546"/>
                <a:ext cx="2121134" cy="440565"/>
              </a:xfrm>
              <a:prstGeom prst="rect">
                <a:avLst/>
              </a:prstGeom>
              <a:blipFill rotWithShape="0">
                <a:blip r:embed="rId10"/>
                <a:stretch>
                  <a:fillRect l="-3736" t="-8333" b="-2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8"/>
              <p:cNvSpPr txBox="1">
                <a:spLocks/>
              </p:cNvSpPr>
              <p:nvPr/>
            </p:nvSpPr>
            <p:spPr>
              <a:xfrm>
                <a:off x="1170788" y="1393545"/>
                <a:ext cx="2121134" cy="4405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03225" indent="-403225" algn="l" defTabSz="685800" rtl="0" eaLnBrk="1" latinLnBrk="0" hangingPunct="1">
                  <a:lnSpc>
                    <a:spcPct val="110000"/>
                  </a:lnSpc>
                  <a:spcBef>
                    <a:spcPts val="750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3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8975" indent="-34607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30288" indent="-34448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17625" indent="-288925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658938" indent="-287338" algn="l" defTabSz="685800" rtl="0" eaLnBrk="1" latinLnBrk="0" hangingPunct="1">
                  <a:lnSpc>
                    <a:spcPct val="110000"/>
                  </a:lnSpc>
                  <a:spcBef>
                    <a:spcPts val="375"/>
                  </a:spcBef>
                  <a:buClr>
                    <a:srgbClr val="3C58AD"/>
                  </a:buClr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400" b="0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 space</a:t>
                </a:r>
                <a:endParaRPr lang="en-US" sz="2400" dirty="0"/>
              </a:p>
            </p:txBody>
          </p:sp>
        </mc:Choice>
        <mc:Fallback xmlns="">
          <p:sp>
            <p:nvSpPr>
              <p:cNvPr id="34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88" y="1393545"/>
                <a:ext cx="2121134" cy="440565"/>
              </a:xfrm>
              <a:prstGeom prst="rect">
                <a:avLst/>
              </a:prstGeom>
              <a:blipFill rotWithShape="0">
                <a:blip r:embed="rId11"/>
                <a:stretch>
                  <a:fillRect l="-3736" t="-8333" b="-2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1260855" y="2725910"/>
            <a:ext cx="135792" cy="15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8650" y="3502455"/>
            <a:ext cx="3028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47778" y="2071575"/>
            <a:ext cx="22061" cy="2507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02628" y="2550503"/>
            <a:ext cx="1567212" cy="951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13591" y="-1180214"/>
            <a:ext cx="18473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39972" y="3527115"/>
            <a:ext cx="1329867" cy="951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158809" y="2938896"/>
            <a:ext cx="1628292" cy="588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99099" y="2299993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" y="2299993"/>
                <a:ext cx="50712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573112" y="264713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12" y="2647132"/>
                <a:ext cx="50180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134651" y="413580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51" y="4135808"/>
                <a:ext cx="507127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2143125" y="3522112"/>
            <a:ext cx="1718138" cy="425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169839" y="3522112"/>
            <a:ext cx="803116" cy="1194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16300" y="3574576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300" y="3574576"/>
                <a:ext cx="50712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78733" y="4337441"/>
                <a:ext cx="4273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33" y="4337441"/>
                <a:ext cx="427363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A Perceptron-style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Prediction: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26475"/>
                <a:ext cx="7886700" cy="764304"/>
              </a:xfrm>
              <a:blipFill rotWithShape="0">
                <a:blip r:embed="rId2"/>
                <a:stretch>
                  <a:fillRect t="-5556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1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𝒙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US" b="0" i="1" spc="-15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b="0" i="1" spc="-150" dirty="0" smtClean="0">
                            <a:solidFill>
                              <a:srgbClr val="3C58AD"/>
                            </a:solidFill>
                            <a:latin typeface="Cambria Math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</m:acc>
                    <m:r>
                      <a:rPr lang="en-US" b="0" i="1" spc="-150" dirty="0" smtClean="0">
                        <a:solidFill>
                          <a:srgbClr val="3C58AD"/>
                        </a:solidFill>
                        <a:latin typeface="Cambria Math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400" b="1" i="1" spc="-15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←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𝒘</m:t>
                    </m:r>
                    <m:r>
                      <a:rPr lang="en-US" sz="2400" b="1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sz="2400" b="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𝜂</m:t>
                    </m:r>
                    <m:r>
                      <a:rPr lang="en-US" sz="2400" b="0" i="1" spc="-150" dirty="0" smtClean="0">
                        <a:latin typeface="Cambria Math" charset="0"/>
                        <a:cs typeface="Consolas" panose="020B0609020204030204" pitchFamily="49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200" dirty="0" smtClean="0">
                  <a:solidFill>
                    <a:srgbClr val="D5570C"/>
                  </a:solidFill>
                </a:endParaRPr>
              </a:p>
              <a:p>
                <a:r>
                  <a:rPr lang="en-US" spc="-150" dirty="0" smtClean="0">
                    <a:solidFill>
                      <a:srgbClr val="3C58AD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1623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4"/>
                <a:stretch>
                  <a:fillRect l="-1985" t="-3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53445" y="4574612"/>
            <a:ext cx="4809009" cy="4924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5"/>
                </a:solidFill>
              </a:rPr>
              <a:t>How to interpret this update rule?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7"/>
            <a:ext cx="8153843" cy="67326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Multi-category </a:t>
            </a:r>
            <a:r>
              <a:rPr lang="en-US" sz="3200"/>
              <a:t>to </a:t>
            </a:r>
            <a:r>
              <a:rPr lang="en-US" sz="3200" smtClean="0">
                <a:sym typeface="Wingdings" pitchFamily="2" charset="2"/>
              </a:rPr>
              <a:t>Constraint Classification</a:t>
            </a:r>
            <a:endParaRPr lang="en-US" sz="32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Multiclass</a:t>
            </a:r>
            <a:endParaRPr lang="en-US" sz="2400" dirty="0"/>
          </a:p>
          <a:p>
            <a:pPr lvl="1"/>
            <a:r>
              <a:rPr lang="en-US" sz="2400" dirty="0"/>
              <a:t>(x,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 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sz="2400" dirty="0">
                <a:sym typeface="Symbol" pitchFamily="18" charset="2"/>
              </a:rPr>
              <a:t>(x, (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2400" dirty="0">
                <a:sym typeface="Symbol" pitchFamily="18" charset="2"/>
              </a:rPr>
              <a:t>) )</a:t>
            </a:r>
          </a:p>
          <a:p>
            <a:r>
              <a:rPr lang="en-US" sz="2400" dirty="0" err="1"/>
              <a:t>Multilabel</a:t>
            </a:r>
            <a:endParaRPr lang="en-US" sz="2400" dirty="0"/>
          </a:p>
          <a:p>
            <a:pPr lvl="1"/>
            <a:r>
              <a:rPr lang="en-US" sz="2400" dirty="0"/>
              <a:t>(x, 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chemeClr val="accent2"/>
                </a:solidFill>
              </a:rPr>
              <a:t>, B</a:t>
            </a:r>
            <a:r>
              <a:rPr lang="en-US" sz="2400" dirty="0" smtClean="0"/>
              <a:t>))</a:t>
            </a:r>
            <a:r>
              <a:rPr lang="en-US" sz="2400" dirty="0"/>
              <a:t>	</a:t>
            </a:r>
            <a:r>
              <a:rPr lang="en-US" sz="2400" dirty="0">
                <a:sym typeface="Symbol" pitchFamily="18" charset="2"/>
              </a:rPr>
              <a:t> (x, ( (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2400" dirty="0">
                <a:sym typeface="Symbol" pitchFamily="18" charset="2"/>
              </a:rPr>
              <a:t>) ) 	</a:t>
            </a:r>
          </a:p>
          <a:p>
            <a:r>
              <a:rPr lang="en-US" sz="2400" dirty="0">
                <a:sym typeface="Symbol" pitchFamily="18" charset="2"/>
              </a:rPr>
              <a:t>Label Ranking</a:t>
            </a:r>
          </a:p>
          <a:p>
            <a:pPr lvl="1"/>
            <a:r>
              <a:rPr lang="en-US" sz="2400" dirty="0">
                <a:sym typeface="Symbol" pitchFamily="18" charset="2"/>
              </a:rPr>
              <a:t>(x, (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3&gt;2&gt;1</a:t>
            </a:r>
            <a:r>
              <a:rPr lang="en-US" sz="2400" dirty="0">
                <a:sym typeface="Symbol" pitchFamily="18" charset="2"/>
              </a:rPr>
              <a:t>))    (x, ( (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3, 3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2, 2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 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b="1" baseline="-25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constraint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all cases, we have examples (</a:t>
            </a:r>
            <a:r>
              <a:rPr lang="en-US" sz="2400" dirty="0" err="1"/>
              <a:t>x,y</a:t>
            </a:r>
            <a:r>
              <a:rPr lang="en-US" sz="2400" dirty="0"/>
              <a:t>)  with  y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b="1" dirty="0" err="1"/>
              <a:t>S</a:t>
            </a:r>
            <a:r>
              <a:rPr lang="en-US" sz="2400" b="1" baseline="-25000" dirty="0" err="1"/>
              <a:t>k</a:t>
            </a:r>
            <a:endParaRPr lang="en-US" sz="2400" b="1" baseline="-25000" dirty="0"/>
          </a:p>
          <a:p>
            <a:pPr>
              <a:lnSpc>
                <a:spcPct val="90000"/>
              </a:lnSpc>
            </a:pPr>
            <a:r>
              <a:rPr lang="en-US" sz="2400" dirty="0"/>
              <a:t>Where</a:t>
            </a:r>
            <a:r>
              <a:rPr lang="en-US" sz="2400" b="1" dirty="0"/>
              <a:t> </a:t>
            </a:r>
            <a:r>
              <a:rPr lang="en-US" sz="2400" b="1" dirty="0" err="1"/>
              <a:t>S</a:t>
            </a:r>
            <a:r>
              <a:rPr lang="en-US" sz="2400" b="1" baseline="-25000" dirty="0" err="1"/>
              <a:t>k</a:t>
            </a:r>
            <a:r>
              <a:rPr lang="en-US" sz="2400" dirty="0"/>
              <a:t> : partial order over class labels {1,...,k}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defines “</a:t>
            </a:r>
            <a:r>
              <a:rPr lang="en-US" sz="2400" i="1" dirty="0"/>
              <a:t>preference</a:t>
            </a:r>
            <a:r>
              <a:rPr lang="en-US" sz="2400" dirty="0"/>
              <a:t>” relation ( 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 </a:t>
            </a:r>
            <a:r>
              <a:rPr lang="en-US" sz="2400" dirty="0"/>
              <a:t>) for class labeling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Consequently, the Constraint Classifier is:  h: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b="1" dirty="0" err="1"/>
              <a:t>S</a:t>
            </a:r>
            <a:r>
              <a:rPr lang="en-US" sz="2400" b="1" baseline="-25000" dirty="0" err="1"/>
              <a:t>k</a:t>
            </a:r>
            <a:endParaRPr lang="en-US" sz="2400" b="1" baseline="-25000" dirty="0"/>
          </a:p>
          <a:p>
            <a:pPr lvl="1"/>
            <a:r>
              <a:rPr lang="en-US" sz="2400" dirty="0"/>
              <a:t>h(x) is a partial order</a:t>
            </a:r>
          </a:p>
          <a:p>
            <a:pPr lvl="1"/>
            <a:r>
              <a:rPr lang="en-US" sz="2400" dirty="0"/>
              <a:t>h(x) is </a:t>
            </a:r>
            <a:r>
              <a:rPr lang="en-US" sz="2400" i="1" dirty="0"/>
              <a:t>consistent</a:t>
            </a:r>
            <a:r>
              <a:rPr lang="en-US" sz="2400" dirty="0"/>
              <a:t> with y if (</a:t>
            </a:r>
            <a:r>
              <a:rPr lang="en-US" sz="2400" dirty="0" err="1"/>
              <a:t>i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&lt;</a:t>
            </a:r>
            <a:r>
              <a:rPr lang="en-US" sz="2400" dirty="0"/>
              <a:t>j) </a:t>
            </a:r>
            <a:r>
              <a:rPr lang="en-US" sz="2400" dirty="0">
                <a:sym typeface="Symbol" pitchFamily="18" charset="2"/>
              </a:rPr>
              <a:t> y </a:t>
            </a:r>
            <a:r>
              <a:rPr lang="en-US" sz="2400" dirty="0">
                <a:sym typeface="Wingdings" pitchFamily="2" charset="2"/>
              </a:rPr>
              <a:t> (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&lt;</a:t>
            </a:r>
            <a:r>
              <a:rPr lang="en-US" sz="2400" dirty="0">
                <a:sym typeface="Wingdings" pitchFamily="2" charset="2"/>
              </a:rPr>
              <a:t>j) </a:t>
            </a:r>
            <a:r>
              <a:rPr lang="en-US" sz="2400" dirty="0">
                <a:sym typeface="Symbol" pitchFamily="18" charset="2"/>
              </a:rPr>
              <a:t>h(x)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3888" y="4045923"/>
            <a:ext cx="7123814" cy="1421928"/>
          </a:xfrm>
          <a:prstGeom prst="rect">
            <a:avLst/>
          </a:prstGeom>
          <a:ln w="38100">
            <a:solidFill>
              <a:srgbClr val="3C58A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Just like in the multiclass we learn one </a:t>
            </a:r>
            <a:r>
              <a:rPr lang="en-US" sz="2400" dirty="0" err="1">
                <a:cs typeface="Calibri" pitchFamily="34" charset="0"/>
              </a:rPr>
              <a:t>w</a:t>
            </a:r>
            <a:r>
              <a:rPr lang="en-US" sz="2400" baseline="-25000" dirty="0" err="1">
                <a:cs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dirty="0" smtClean="0">
                <a:cs typeface="Calibri" pitchFamily="34" charset="0"/>
              </a:rPr>
              <a:t>R</a:t>
            </a:r>
            <a:r>
              <a:rPr lang="en-US" sz="2400" baseline="30000" dirty="0" smtClean="0"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for each label, the same is done for multi-label and ranking. The weight vectors are updated according with the requirements from y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cs typeface="Calibri" pitchFamily="34" charset="0"/>
              </a:rPr>
              <a:t>S</a:t>
            </a:r>
            <a:r>
              <a:rPr lang="en-US" sz="2400" baseline="-25000" dirty="0" err="1" smtClean="0">
                <a:cs typeface="Calibri" pitchFamily="34" charset="0"/>
              </a:rPr>
              <a:t>k</a:t>
            </a:r>
            <a:endParaRPr lang="en-US" sz="2400" baseline="-250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7"/>
            <a:ext cx="8153843" cy="67326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Multi-category </a:t>
            </a:r>
            <a:r>
              <a:rPr lang="en-US" sz="3200"/>
              <a:t>to </a:t>
            </a:r>
            <a:r>
              <a:rPr lang="en-US" sz="3200" smtClean="0">
                <a:sym typeface="Wingdings" pitchFamily="2" charset="2"/>
              </a:rPr>
              <a:t>Constraint Classification</a:t>
            </a:r>
            <a:endParaRPr lang="en-US" sz="32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270861"/>
            <a:ext cx="8419657" cy="4906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Solving structured </a:t>
            </a:r>
            <a:r>
              <a:rPr lang="en-US" sz="2400" smtClean="0"/>
              <a:t>prediction problems by ranking algorithms</a:t>
            </a:r>
            <a:endParaRPr lang="en-US" sz="2400" dirty="0" smtClean="0"/>
          </a:p>
          <a:p>
            <a:r>
              <a:rPr lang="en-US" sz="2400" dirty="0" smtClean="0"/>
              <a:t>Multiclass</a:t>
            </a:r>
            <a:endParaRPr lang="en-US" sz="2400" dirty="0"/>
          </a:p>
          <a:p>
            <a:pPr lvl="1"/>
            <a:r>
              <a:rPr lang="en-US" sz="2400" dirty="0"/>
              <a:t>(x,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 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sz="2400" dirty="0">
                <a:sym typeface="Symbol" pitchFamily="18" charset="2"/>
              </a:rPr>
              <a:t>(x, (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2400" dirty="0">
                <a:sym typeface="Symbol" pitchFamily="18" charset="2"/>
              </a:rPr>
              <a:t>) )</a:t>
            </a:r>
          </a:p>
          <a:p>
            <a:r>
              <a:rPr lang="en-US" sz="2400" dirty="0" err="1"/>
              <a:t>Multilabel</a:t>
            </a:r>
            <a:endParaRPr lang="en-US" sz="2400" dirty="0"/>
          </a:p>
          <a:p>
            <a:pPr lvl="1"/>
            <a:r>
              <a:rPr lang="en-US" sz="2400" dirty="0"/>
              <a:t>(x, 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chemeClr val="accent2"/>
                </a:solidFill>
              </a:rPr>
              <a:t>, B</a:t>
            </a:r>
            <a:r>
              <a:rPr lang="en-US" sz="2400" dirty="0" smtClean="0"/>
              <a:t>))</a:t>
            </a:r>
            <a:r>
              <a:rPr lang="en-US" sz="2400" dirty="0"/>
              <a:t>	</a:t>
            </a:r>
            <a:r>
              <a:rPr lang="en-US" sz="2400" dirty="0">
                <a:sym typeface="Symbol" pitchFamily="18" charset="2"/>
              </a:rPr>
              <a:t> (x, ( (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2400" dirty="0">
                <a:sym typeface="Symbol" pitchFamily="18" charset="2"/>
              </a:rPr>
              <a:t>) ) 	</a:t>
            </a:r>
          </a:p>
          <a:p>
            <a:r>
              <a:rPr lang="en-US" sz="2400" dirty="0">
                <a:sym typeface="Symbol" pitchFamily="18" charset="2"/>
              </a:rPr>
              <a:t>Label Ranking</a:t>
            </a:r>
          </a:p>
          <a:p>
            <a:pPr lvl="1"/>
            <a:r>
              <a:rPr lang="en-US" sz="2400" dirty="0">
                <a:sym typeface="Symbol" pitchFamily="18" charset="2"/>
              </a:rPr>
              <a:t>(x, (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3&gt;2&gt;1</a:t>
            </a:r>
            <a:r>
              <a:rPr lang="en-US" sz="2400" dirty="0">
                <a:sym typeface="Symbol" pitchFamily="18" charset="2"/>
              </a:rPr>
              <a:t>))    (x, ( (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3, 3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2, 2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 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b="1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1957274" y="4584035"/>
            <a:ext cx="9877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y </a:t>
            </a:r>
            <a:r>
              <a:rPr lang="en-US" sz="2600" dirty="0">
                <a:sym typeface="Symbol" pitchFamily="18" charset="2"/>
              </a:rPr>
              <a:t></a:t>
            </a:r>
            <a:r>
              <a:rPr lang="en-US" sz="2600" dirty="0"/>
              <a:t> </a:t>
            </a:r>
            <a:r>
              <a:rPr lang="en-US" sz="2600" b="1" dirty="0" err="1"/>
              <a:t>S</a:t>
            </a:r>
            <a:r>
              <a:rPr lang="en-US" sz="2600" b="1" baseline="-25000" dirty="0" err="1"/>
              <a:t>k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3401688" y="4624046"/>
            <a:ext cx="145264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h: </a:t>
            </a:r>
            <a:r>
              <a:rPr lang="en-US" sz="2600" b="1" dirty="0"/>
              <a:t>X</a:t>
            </a:r>
            <a:r>
              <a:rPr lang="en-US" sz="2600" dirty="0"/>
              <a:t> </a:t>
            </a:r>
            <a:r>
              <a:rPr lang="en-US" sz="2600" dirty="0">
                <a:sym typeface="Symbol" pitchFamily="18" charset="2"/>
              </a:rPr>
              <a:t>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b="1" dirty="0" err="1"/>
              <a:t>S</a:t>
            </a:r>
            <a:r>
              <a:rPr lang="en-US" sz="2600" b="1" baseline="-25000" dirty="0" err="1"/>
              <a:t>k</a:t>
            </a:r>
            <a:endParaRPr lang="en-US" sz="2600" b="1" baseline="-25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ym typeface="Wingdings" pitchFamily="2" charset="2"/>
              </a:rPr>
              <a:t>Properties of </a:t>
            </a:r>
            <a:r>
              <a:rPr lang="en-US" sz="3200" dirty="0" smtClean="0">
                <a:sym typeface="Wingdings" pitchFamily="2" charset="2"/>
              </a:rPr>
              <a:t>Construction </a:t>
            </a:r>
            <a:r>
              <a:rPr lang="en-US" sz="1600" dirty="0" smtClean="0">
                <a:sym typeface="Wingdings" pitchFamily="2" charset="2"/>
              </a:rPr>
              <a:t>(Zimak et. al 2002, 2003)</a:t>
            </a:r>
            <a:endParaRPr lang="en-US" sz="3200" dirty="0">
              <a:sym typeface="Wingdings" pitchFamily="2" charset="2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37264" y="1261279"/>
            <a:ext cx="8515350" cy="49061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Can learn </a:t>
            </a:r>
            <a:r>
              <a:rPr lang="en-US" sz="2400" i="1" dirty="0">
                <a:sym typeface="Wingdings" pitchFamily="2" charset="2"/>
              </a:rPr>
              <a:t>any </a:t>
            </a:r>
            <a:r>
              <a:rPr lang="en-US" sz="2400" dirty="0" err="1">
                <a:solidFill>
                  <a:srgbClr val="3C58AD"/>
                </a:solidFill>
                <a:sym typeface="Wingdings" pitchFamily="2" charset="2"/>
              </a:rPr>
              <a:t>argmax</a:t>
            </a:r>
            <a:r>
              <a:rPr lang="en-US" sz="2400" dirty="0">
                <a:solidFill>
                  <a:srgbClr val="3C58AD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3C58AD"/>
                </a:solidFill>
                <a:sym typeface="Wingdings" pitchFamily="2" charset="2"/>
              </a:rPr>
              <a:t>w</a:t>
            </a:r>
            <a:r>
              <a:rPr lang="en-US" sz="2400" baseline="-25000" dirty="0" err="1" smtClean="0">
                <a:solidFill>
                  <a:srgbClr val="3C58AD"/>
                </a:solidFill>
                <a:sym typeface="Wingdings" pitchFamily="2" charset="2"/>
              </a:rPr>
              <a:t>i</a:t>
            </a:r>
            <a:r>
              <a:rPr lang="en-US" sz="2400" dirty="0" err="1" smtClean="0">
                <a:solidFill>
                  <a:srgbClr val="3C58AD"/>
                </a:solidFill>
                <a:sym typeface="Wingdings" pitchFamily="2" charset="2"/>
              </a:rPr>
              <a:t>.x</a:t>
            </a:r>
            <a:r>
              <a:rPr lang="en-US" sz="2400" dirty="0" smtClean="0">
                <a:solidFill>
                  <a:srgbClr val="3C58AD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function (even when </a:t>
            </a:r>
            <a:r>
              <a:rPr lang="en-US" sz="2400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isn’t linearly separable from the </a:t>
            </a:r>
            <a:r>
              <a:rPr lang="en-US" sz="2400" dirty="0">
                <a:solidFill>
                  <a:srgbClr val="3C58AD"/>
                </a:solidFill>
                <a:sym typeface="Wingdings" pitchFamily="2" charset="2"/>
              </a:rPr>
              <a:t>union </a:t>
            </a:r>
            <a:r>
              <a:rPr lang="en-US" sz="2400" dirty="0">
                <a:sym typeface="Wingdings" pitchFamily="2" charset="2"/>
              </a:rPr>
              <a:t>of the others)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Can use </a:t>
            </a:r>
            <a:r>
              <a:rPr lang="en-US" sz="2400" i="1" dirty="0">
                <a:sym typeface="Wingdings" pitchFamily="2" charset="2"/>
              </a:rPr>
              <a:t>any </a:t>
            </a:r>
            <a:r>
              <a:rPr lang="en-US" sz="2400" dirty="0">
                <a:sym typeface="Wingdings" pitchFamily="2" charset="2"/>
              </a:rPr>
              <a:t>algorithm to find linear separation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Perceptron Algorithm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ym typeface="Wingdings" pitchFamily="2" charset="2"/>
              </a:rPr>
              <a:t>ultraconservative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online algorithm </a:t>
            </a:r>
            <a:r>
              <a:rPr lang="en-US" sz="1600" dirty="0">
                <a:sym typeface="Wingdings" pitchFamily="2" charset="2"/>
              </a:rPr>
              <a:t>[Crammer, Singer 2001]</a:t>
            </a:r>
            <a:endParaRPr lang="en-US" sz="1600" i="1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Winnow Algorithm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ym typeface="Wingdings" pitchFamily="2" charset="2"/>
              </a:rPr>
              <a:t>multiclass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winnow </a:t>
            </a:r>
            <a:r>
              <a:rPr lang="en-US" dirty="0">
                <a:sym typeface="Wingdings" pitchFamily="2" charset="2"/>
              </a:rPr>
              <a:t>[ </a:t>
            </a:r>
            <a:r>
              <a:rPr lang="en-US" dirty="0" err="1">
                <a:sym typeface="Wingdings" pitchFamily="2" charset="2"/>
              </a:rPr>
              <a:t>Masterharm</a:t>
            </a:r>
            <a:r>
              <a:rPr lang="en-US" dirty="0">
                <a:sym typeface="Wingdings" pitchFamily="2" charset="2"/>
              </a:rPr>
              <a:t> 2000 ] </a:t>
            </a:r>
            <a:endParaRPr lang="en-US" i="1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Defines a </a:t>
            </a:r>
            <a:r>
              <a:rPr lang="en-US" sz="2400" i="1" dirty="0">
                <a:sym typeface="Wingdings" pitchFamily="2" charset="2"/>
              </a:rPr>
              <a:t>multiclass </a:t>
            </a:r>
            <a:r>
              <a:rPr lang="en-US" sz="2400" i="1" dirty="0" smtClean="0">
                <a:sym typeface="Wingdings" pitchFamily="2" charset="2"/>
              </a:rPr>
              <a:t>margin </a:t>
            </a:r>
            <a:r>
              <a:rPr lang="en-US" sz="2400" dirty="0" smtClean="0">
                <a:sym typeface="Wingdings" pitchFamily="2" charset="2"/>
              </a:rPr>
              <a:t>by </a:t>
            </a:r>
            <a:r>
              <a:rPr lang="en-US" sz="2400" dirty="0">
                <a:sym typeface="Wingdings" pitchFamily="2" charset="2"/>
              </a:rPr>
              <a:t>binary margin in </a:t>
            </a:r>
            <a:r>
              <a:rPr lang="en-US" sz="2400" dirty="0" smtClean="0">
                <a:sym typeface="Wingdings" pitchFamily="2" charset="2"/>
              </a:rPr>
              <a:t>R</a:t>
            </a:r>
            <a:r>
              <a:rPr lang="en-US" sz="2400" baseline="30000" dirty="0" smtClean="0">
                <a:sym typeface="Wingdings" pitchFamily="2" charset="2"/>
              </a:rPr>
              <a:t>KN</a:t>
            </a:r>
            <a:endParaRPr lang="en-US" sz="24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multiclass SVM [Crammer, Singer 2001]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47" name="Group 4"/>
          <p:cNvGrpSpPr>
            <a:grpSpLocks/>
          </p:cNvGrpSpPr>
          <p:nvPr/>
        </p:nvGrpSpPr>
        <p:grpSpPr bwMode="auto">
          <a:xfrm flipH="1">
            <a:off x="1722474" y="4963738"/>
            <a:ext cx="6361814" cy="1426535"/>
            <a:chOff x="480" y="1248"/>
            <a:chExt cx="4800" cy="168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480" y="1248"/>
              <a:ext cx="4800" cy="1680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6"/>
            <p:cNvGrpSpPr>
              <a:grpSpLocks/>
            </p:cNvGrpSpPr>
            <p:nvPr/>
          </p:nvGrpSpPr>
          <p:grpSpPr bwMode="auto">
            <a:xfrm>
              <a:off x="800" y="1485"/>
              <a:ext cx="4048" cy="1148"/>
              <a:chOff x="570" y="2716"/>
              <a:chExt cx="4785" cy="1356"/>
            </a:xfrm>
          </p:grpSpPr>
          <p:grpSp>
            <p:nvGrpSpPr>
              <p:cNvPr id="50" name="Group 7"/>
              <p:cNvGrpSpPr>
                <a:grpSpLocks/>
              </p:cNvGrpSpPr>
              <p:nvPr/>
            </p:nvGrpSpPr>
            <p:grpSpPr bwMode="auto">
              <a:xfrm>
                <a:off x="570" y="2880"/>
                <a:ext cx="1782" cy="1152"/>
                <a:chOff x="570" y="2880"/>
                <a:chExt cx="1782" cy="1152"/>
              </a:xfrm>
            </p:grpSpPr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 rot="2999230">
                  <a:off x="1012" y="2588"/>
                  <a:ext cx="754" cy="163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768" y="2880"/>
                  <a:ext cx="1248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Oval 10"/>
                <p:cNvSpPr>
                  <a:spLocks noChangeArrowheads="1"/>
                </p:cNvSpPr>
                <p:nvPr/>
              </p:nvSpPr>
              <p:spPr bwMode="auto">
                <a:xfrm>
                  <a:off x="696" y="295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11"/>
                <p:cNvSpPr>
                  <a:spLocks noChangeArrowheads="1"/>
                </p:cNvSpPr>
                <p:nvPr/>
              </p:nvSpPr>
              <p:spPr bwMode="auto">
                <a:xfrm>
                  <a:off x="1008" y="297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2"/>
                <p:cNvSpPr>
                  <a:spLocks noChangeArrowheads="1"/>
                </p:cNvSpPr>
                <p:nvPr/>
              </p:nvSpPr>
              <p:spPr bwMode="auto">
                <a:xfrm>
                  <a:off x="624" y="340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13"/>
                <p:cNvSpPr>
                  <a:spLocks noChangeArrowheads="1"/>
                </p:cNvSpPr>
                <p:nvPr/>
              </p:nvSpPr>
              <p:spPr bwMode="auto">
                <a:xfrm>
                  <a:off x="1392" y="288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14"/>
                <p:cNvSpPr>
                  <a:spLocks noChangeArrowheads="1"/>
                </p:cNvSpPr>
                <p:nvPr/>
              </p:nvSpPr>
              <p:spPr bwMode="auto">
                <a:xfrm>
                  <a:off x="2160" y="3216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Oval 15"/>
                <p:cNvSpPr>
                  <a:spLocks noChangeArrowheads="1"/>
                </p:cNvSpPr>
                <p:nvPr/>
              </p:nvSpPr>
              <p:spPr bwMode="auto">
                <a:xfrm>
                  <a:off x="1440" y="384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16"/>
                <p:cNvSpPr>
                  <a:spLocks noChangeArrowheads="1"/>
                </p:cNvSpPr>
                <p:nvPr/>
              </p:nvSpPr>
              <p:spPr bwMode="auto">
                <a:xfrm>
                  <a:off x="1584" y="3888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17"/>
                <p:cNvSpPr>
                  <a:spLocks noChangeArrowheads="1"/>
                </p:cNvSpPr>
                <p:nvPr/>
              </p:nvSpPr>
              <p:spPr bwMode="auto">
                <a:xfrm>
                  <a:off x="1680" y="3984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18"/>
                <p:cNvSpPr>
                  <a:spLocks noChangeArrowheads="1"/>
                </p:cNvSpPr>
                <p:nvPr/>
              </p:nvSpPr>
              <p:spPr bwMode="auto">
                <a:xfrm>
                  <a:off x="2064" y="3552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auto">
                <a:xfrm>
                  <a:off x="864" y="3264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auto">
                <a:xfrm>
                  <a:off x="1968" y="384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3408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22"/>
              <p:cNvGrpSpPr>
                <a:grpSpLocks/>
              </p:cNvGrpSpPr>
              <p:nvPr/>
            </p:nvGrpSpPr>
            <p:grpSpPr bwMode="auto">
              <a:xfrm>
                <a:off x="3072" y="2716"/>
                <a:ext cx="2283" cy="1356"/>
                <a:chOff x="3072" y="2716"/>
                <a:chExt cx="2283" cy="1356"/>
              </a:xfrm>
            </p:grpSpPr>
            <p:sp>
              <p:nvSpPr>
                <p:cNvPr id="52" name="Rectangle 23"/>
                <p:cNvSpPr>
                  <a:spLocks noChangeArrowheads="1"/>
                </p:cNvSpPr>
                <p:nvPr/>
              </p:nvSpPr>
              <p:spPr bwMode="auto">
                <a:xfrm rot="13694486">
                  <a:off x="3336" y="3267"/>
                  <a:ext cx="288" cy="71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24"/>
                <p:cNvSpPr>
                  <a:spLocks noChangeArrowheads="1"/>
                </p:cNvSpPr>
                <p:nvPr/>
              </p:nvSpPr>
              <p:spPr bwMode="auto">
                <a:xfrm rot="6111585">
                  <a:off x="4043" y="3037"/>
                  <a:ext cx="288" cy="91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25"/>
                <p:cNvSpPr>
                  <a:spLocks noChangeArrowheads="1"/>
                </p:cNvSpPr>
                <p:nvPr/>
              </p:nvSpPr>
              <p:spPr bwMode="auto">
                <a:xfrm rot="11302415">
                  <a:off x="3635" y="2785"/>
                  <a:ext cx="288" cy="59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26"/>
                <p:cNvSpPr>
                  <a:spLocks noChangeArrowheads="1"/>
                </p:cNvSpPr>
                <p:nvPr/>
              </p:nvSpPr>
              <p:spPr bwMode="auto">
                <a:xfrm rot="9679373">
                  <a:off x="4338" y="2716"/>
                  <a:ext cx="288" cy="89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Rectangle 27"/>
                <p:cNvSpPr>
                  <a:spLocks noChangeArrowheads="1"/>
                </p:cNvSpPr>
                <p:nvPr/>
              </p:nvSpPr>
              <p:spPr bwMode="auto">
                <a:xfrm rot="7648232">
                  <a:off x="4802" y="3404"/>
                  <a:ext cx="288" cy="81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28"/>
                <p:cNvSpPr>
                  <a:spLocks noChangeShapeType="1"/>
                </p:cNvSpPr>
                <p:nvPr/>
              </p:nvSpPr>
              <p:spPr bwMode="auto">
                <a:xfrm>
                  <a:off x="4349" y="2736"/>
                  <a:ext cx="283" cy="8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3742" y="3384"/>
                  <a:ext cx="890" cy="2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742" y="2776"/>
                  <a:ext cx="81" cy="6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216" y="3384"/>
                  <a:ext cx="526" cy="4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32" y="3586"/>
                  <a:ext cx="648" cy="4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Oval 33"/>
                <p:cNvSpPr>
                  <a:spLocks noChangeArrowheads="1"/>
                </p:cNvSpPr>
                <p:nvPr/>
              </p:nvSpPr>
              <p:spPr bwMode="auto">
                <a:xfrm>
                  <a:off x="4944" y="3216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Oval 34"/>
                <p:cNvSpPr>
                  <a:spLocks noChangeArrowheads="1"/>
                </p:cNvSpPr>
                <p:nvPr/>
              </p:nvSpPr>
              <p:spPr bwMode="auto">
                <a:xfrm>
                  <a:off x="4224" y="3840"/>
                  <a:ext cx="48" cy="4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35"/>
                <p:cNvSpPr>
                  <a:spLocks noChangeArrowheads="1"/>
                </p:cNvSpPr>
                <p:nvPr/>
              </p:nvSpPr>
              <p:spPr bwMode="auto">
                <a:xfrm>
                  <a:off x="4368" y="3888"/>
                  <a:ext cx="48" cy="4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Oval 36"/>
                <p:cNvSpPr>
                  <a:spLocks noChangeArrowheads="1"/>
                </p:cNvSpPr>
                <p:nvPr/>
              </p:nvSpPr>
              <p:spPr bwMode="auto">
                <a:xfrm>
                  <a:off x="4464" y="3984"/>
                  <a:ext cx="48" cy="4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37"/>
                <p:cNvSpPr>
                  <a:spLocks noChangeArrowheads="1"/>
                </p:cNvSpPr>
                <p:nvPr/>
              </p:nvSpPr>
              <p:spPr bwMode="auto">
                <a:xfrm>
                  <a:off x="4848" y="35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Oval 38"/>
                <p:cNvSpPr>
                  <a:spLocks noChangeArrowheads="1"/>
                </p:cNvSpPr>
                <p:nvPr/>
              </p:nvSpPr>
              <p:spPr bwMode="auto">
                <a:xfrm>
                  <a:off x="4752" y="384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Oval 39"/>
                <p:cNvSpPr>
                  <a:spLocks noChangeArrowheads="1"/>
                </p:cNvSpPr>
                <p:nvPr/>
              </p:nvSpPr>
              <p:spPr bwMode="auto">
                <a:xfrm>
                  <a:off x="3552" y="283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Oval 40"/>
                <p:cNvSpPr>
                  <a:spLocks noChangeArrowheads="1"/>
                </p:cNvSpPr>
                <p:nvPr/>
              </p:nvSpPr>
              <p:spPr bwMode="auto">
                <a:xfrm>
                  <a:off x="4080" y="307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41"/>
                <p:cNvSpPr>
                  <a:spLocks noChangeArrowheads="1"/>
                </p:cNvSpPr>
                <p:nvPr/>
              </p:nvSpPr>
              <p:spPr bwMode="auto">
                <a:xfrm>
                  <a:off x="3072" y="360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42"/>
                <p:cNvSpPr>
                  <a:spLocks noChangeArrowheads="1"/>
                </p:cNvSpPr>
                <p:nvPr/>
              </p:nvSpPr>
              <p:spPr bwMode="auto">
                <a:xfrm>
                  <a:off x="3312" y="33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43"/>
                <p:cNvSpPr>
                  <a:spLocks noChangeArrowheads="1"/>
                </p:cNvSpPr>
                <p:nvPr/>
              </p:nvSpPr>
              <p:spPr bwMode="auto">
                <a:xfrm>
                  <a:off x="3456" y="316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Oval 44"/>
                <p:cNvSpPr>
                  <a:spLocks noChangeArrowheads="1"/>
                </p:cNvSpPr>
                <p:nvPr/>
              </p:nvSpPr>
              <p:spPr bwMode="auto">
                <a:xfrm>
                  <a:off x="3168" y="307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45"/>
                <p:cNvSpPr>
                  <a:spLocks noChangeArrowheads="1"/>
                </p:cNvSpPr>
                <p:nvPr/>
              </p:nvSpPr>
              <p:spPr bwMode="auto">
                <a:xfrm>
                  <a:off x="4032" y="3120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Multiclass classification overview</a:t>
            </a:r>
          </a:p>
          <a:p>
            <a:r>
              <a:rPr lang="en-US" dirty="0" smtClean="0"/>
              <a:t>Reducing multiclass to binary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One-against-all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3C58AD"/>
                </a:solidFill>
              </a:rPr>
              <a:t>One-vs-one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Error correcting codes</a:t>
            </a:r>
          </a:p>
          <a:p>
            <a:r>
              <a:rPr lang="en-US" dirty="0" smtClean="0"/>
              <a:t>Training a single classifier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Multiclass Perceptron: </a:t>
            </a:r>
            <a:r>
              <a:rPr lang="en-US" dirty="0" err="1" smtClean="0"/>
              <a:t>Kesler’s</a:t>
            </a:r>
            <a:r>
              <a:rPr lang="en-US" dirty="0" smtClean="0"/>
              <a:t> construction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Multiclass SVMs: </a:t>
            </a:r>
            <a:r>
              <a:rPr lang="en-US" dirty="0" err="1" smtClean="0">
                <a:solidFill>
                  <a:srgbClr val="C00000"/>
                </a:solidFill>
              </a:rPr>
              <a:t>Crammer&amp;Singer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formulation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Multinomial </a:t>
            </a:r>
            <a:r>
              <a:rPr lang="en-US" dirty="0">
                <a:solidFill>
                  <a:srgbClr val="3C58AD"/>
                </a:solidFill>
              </a:rPr>
              <a:t>logistic </a:t>
            </a:r>
            <a:r>
              <a:rPr lang="en-US" dirty="0" smtClean="0">
                <a:solidFill>
                  <a:srgbClr val="3C58AD"/>
                </a:solidFill>
              </a:rPr>
              <a:t>regression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ideas to solve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multiclass to binary </a:t>
            </a:r>
          </a:p>
          <a:p>
            <a:pPr lvl="1"/>
            <a:r>
              <a:rPr lang="en-US" dirty="0" smtClean="0"/>
              <a:t>Decompose </a:t>
            </a:r>
            <a:r>
              <a:rPr lang="en-US" dirty="0"/>
              <a:t>the multiclass prediction into multiple binary </a:t>
            </a:r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Make final decision based on multiple binary classifiers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/>
              <a:t>Training a single classifier </a:t>
            </a:r>
          </a:p>
          <a:p>
            <a:pPr lvl="1"/>
            <a:r>
              <a:rPr lang="en-US" dirty="0" smtClean="0"/>
              <a:t>Minimize the empirical risk</a:t>
            </a:r>
          </a:p>
          <a:p>
            <a:pPr lvl="1"/>
            <a:r>
              <a:rPr lang="en-US" dirty="0" smtClean="0"/>
              <a:t>Consider all classes </a:t>
            </a:r>
            <a:r>
              <a:rPr lang="en-US" dirty="0" smtClean="0">
                <a:solidFill>
                  <a:srgbClr val="3C58AD"/>
                </a:solidFill>
              </a:rPr>
              <a:t>simultaneously </a:t>
            </a:r>
            <a:endParaRPr lang="en-US" dirty="0">
              <a:solidFill>
                <a:srgbClr val="3C58A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Margin for binary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C3333"/>
                </a:solidFill>
              </a:rPr>
              <a:t>margin</a:t>
            </a:r>
            <a:r>
              <a:rPr lang="en-US" dirty="0" smtClean="0"/>
              <a:t> of a </a:t>
            </a:r>
            <a:r>
              <a:rPr lang="en-US" dirty="0" err="1" smtClean="0"/>
              <a:t>hyperplane</a:t>
            </a:r>
            <a:r>
              <a:rPr lang="en-US" dirty="0" smtClean="0"/>
              <a:t> for a dataset is the distance between the </a:t>
            </a:r>
            <a:r>
              <a:rPr lang="en-US" dirty="0" err="1" smtClean="0"/>
              <a:t>hyperplane</a:t>
            </a:r>
            <a:r>
              <a:rPr lang="en-US" dirty="0" smtClean="0"/>
              <a:t> and the data point nearest to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5360" y="3470474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3535006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148304" y="3003530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72160" y="4050921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12067" y="2916834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29667" y="4300371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95689" y="4649281"/>
            <a:ext cx="3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with respect to this </a:t>
            </a:r>
            <a:r>
              <a:rPr lang="en-US" dirty="0" err="1" smtClean="0"/>
              <a:t>hyperplane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flipH="1" flipV="1">
            <a:off x="4766733" y="4649281"/>
            <a:ext cx="328956" cy="1846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71758" y="2683719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69238" y="3195610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23025" y="3634820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risk minimization framework</a:t>
                </a:r>
              </a:p>
              <a:p>
                <a:r>
                  <a:rPr lang="en-US" dirty="0" smtClean="0"/>
                  <a:t>Goal: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</a:rPr>
                          <m:t>D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800" b="0" dirty="0" smtClean="0"/>
              </a:p>
              <a:p>
                <a:pPr marL="8572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&gt;</m:t>
                    </m:r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′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      for all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</a:rPr>
                      <m:t>𝑖</m:t>
                    </m:r>
                    <m:r>
                      <a:rPr lang="en-US" sz="2800" b="0" i="0" dirty="0" smtClean="0">
                        <a:latin typeface="Cambria Math" charset="0"/>
                      </a:rPr>
                      <m:t>,</m:t>
                    </m:r>
                    <m:r>
                      <a:rPr lang="en-US" sz="28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y</m:t>
                    </m:r>
                  </m:oMath>
                </a14:m>
                <a:r>
                  <a:rPr lang="en-US" sz="2800" dirty="0" smtClean="0"/>
                  <a:t>’</a:t>
                </a:r>
              </a:p>
              <a:p>
                <a:pPr marL="857250" lvl="1" indent="-514350">
                  <a:buFont typeface="+mj-lt"/>
                  <a:buAutoNum type="arabicPeriod"/>
                </a:pPr>
                <a:r>
                  <a:rPr lang="en-US" sz="2800" dirty="0" smtClean="0"/>
                  <a:t>Maximizing the margin</a:t>
                </a:r>
                <a:endParaRPr lang="en-US" sz="28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61</a:t>
            </a:fld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58" y="3580180"/>
            <a:ext cx="5220586" cy="29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Margin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4293"/>
            <a:ext cx="7886700" cy="438249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 (Intuition)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81494"/>
            <a:ext cx="8302699" cy="490610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Binary SVM</a:t>
            </a:r>
          </a:p>
          <a:p>
            <a:pPr lvl="1"/>
            <a:r>
              <a:rPr lang="en-US" dirty="0" smtClean="0"/>
              <a:t>Maximize margin. Equivalently, </a:t>
            </a:r>
          </a:p>
          <a:p>
            <a:pPr marL="914400" lvl="2" indent="0">
              <a:buNone/>
            </a:pPr>
            <a:r>
              <a:rPr lang="en-US" sz="2800" dirty="0" smtClean="0"/>
              <a:t>Minimize norm of weights such that the closest points to the </a:t>
            </a:r>
            <a:r>
              <a:rPr lang="en-US" sz="2800" dirty="0" err="1" smtClean="0"/>
              <a:t>hyperplane</a:t>
            </a:r>
            <a:r>
              <a:rPr lang="en-US" sz="2800" dirty="0" smtClean="0"/>
              <a:t> have a score 1</a:t>
            </a:r>
            <a:endParaRPr lang="en-US" dirty="0"/>
          </a:p>
          <a:p>
            <a:r>
              <a:rPr lang="en-US" dirty="0" smtClean="0"/>
              <a:t>Multiclass SVM</a:t>
            </a:r>
          </a:p>
          <a:p>
            <a:pPr lvl="1"/>
            <a:r>
              <a:rPr lang="en-US" dirty="0" smtClean="0"/>
              <a:t>Each label has a different weight vector </a:t>
            </a:r>
            <a:br>
              <a:rPr lang="en-US" dirty="0" smtClean="0"/>
            </a:br>
            <a:r>
              <a:rPr lang="en-US" dirty="0" smtClean="0"/>
              <a:t>(like one-vs-all)</a:t>
            </a:r>
          </a:p>
          <a:p>
            <a:pPr lvl="1"/>
            <a:r>
              <a:rPr lang="en-US" dirty="0" smtClean="0"/>
              <a:t>Maximize multiclass margin. Equivalently,</a:t>
            </a:r>
          </a:p>
          <a:p>
            <a:pPr marL="914400" lvl="2" indent="0">
              <a:buNone/>
            </a:pPr>
            <a:r>
              <a:rPr lang="en-US" dirty="0" smtClean="0"/>
              <a:t>Minimize total norm of the weights such that the true label is scored at least 1 more than the second best one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0" y="2922082"/>
            <a:ext cx="8975870" cy="2139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Multiclass SVM in the separable case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64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55121" y="2803600"/>
            <a:ext cx="2801998" cy="2332659"/>
            <a:chOff x="3491770" y="2467790"/>
            <a:chExt cx="2497643" cy="1719074"/>
          </a:xfrm>
        </p:grpSpPr>
        <p:sp>
          <p:nvSpPr>
            <p:cNvPr id="8" name="Rectangle 7"/>
            <p:cNvSpPr/>
            <p:nvPr/>
          </p:nvSpPr>
          <p:spPr>
            <a:xfrm>
              <a:off x="4008213" y="2467790"/>
              <a:ext cx="1981200" cy="726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770" y="3883445"/>
              <a:ext cx="2359635" cy="303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18818" y="3228811"/>
              <a:ext cx="449580" cy="269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498" y="1092598"/>
            <a:ext cx="3543533" cy="1649262"/>
            <a:chOff x="375322" y="993500"/>
            <a:chExt cx="2354581" cy="1118950"/>
          </a:xfrm>
        </p:grpSpPr>
        <p:pic>
          <p:nvPicPr>
            <p:cNvPr id="13" name="Picture 12" descr="Screen Region 2014-09-01 at 18.31.19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22" y="1362832"/>
              <a:ext cx="2083398" cy="74961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5322" y="993500"/>
              <a:ext cx="2354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Recall hard binary SVM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6597" y="4130146"/>
            <a:ext cx="4456642" cy="2063359"/>
            <a:chOff x="3853650" y="3939193"/>
            <a:chExt cx="3972559" cy="1520611"/>
          </a:xfrm>
        </p:grpSpPr>
        <p:sp>
          <p:nvSpPr>
            <p:cNvPr id="12" name="TextBox 11"/>
            <p:cNvSpPr txBox="1"/>
            <p:nvPr/>
          </p:nvSpPr>
          <p:spPr>
            <a:xfrm>
              <a:off x="3853650" y="4813473"/>
              <a:ext cx="397255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score for the true label is higher than the score for </a:t>
              </a:r>
              <a:r>
                <a:rPr lang="en-US" b="1" i="1" dirty="0" smtClean="0"/>
                <a:t>any</a:t>
              </a:r>
              <a:r>
                <a:rPr lang="en-US" dirty="0" smtClean="0"/>
                <a:t> other label by 1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524306" y="3939193"/>
              <a:ext cx="0" cy="8760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18855" y="1494195"/>
            <a:ext cx="2494280" cy="1452435"/>
            <a:chOff x="5333998" y="923065"/>
            <a:chExt cx="2494280" cy="1452435"/>
          </a:xfrm>
        </p:grpSpPr>
        <p:sp>
          <p:nvSpPr>
            <p:cNvPr id="6" name="Rectangle 5"/>
            <p:cNvSpPr/>
            <p:nvPr/>
          </p:nvSpPr>
          <p:spPr>
            <a:xfrm>
              <a:off x="5333998" y="923065"/>
              <a:ext cx="2494280" cy="568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weights. Effectively, </a:t>
              </a:r>
              <a:r>
                <a:rPr lang="en-US" dirty="0" err="1" smtClean="0"/>
                <a:t>regularizer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 flipV="1">
              <a:off x="5470071" y="1492025"/>
              <a:ext cx="1111067" cy="88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679851" y="3249688"/>
            <a:ext cx="238142" cy="358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5181" y="939995"/>
            <a:ext cx="3379315" cy="1906926"/>
          </a:xfrm>
          <a:prstGeom prst="rect">
            <a:avLst/>
          </a:prstGeom>
          <a:noFill/>
          <a:ln w="57150">
            <a:solidFill>
              <a:srgbClr val="3C5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619904"/>
            <a:ext cx="6614848" cy="1576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SVM: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7620" y="2477533"/>
            <a:ext cx="1981200" cy="72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2317" y="3840478"/>
            <a:ext cx="2306320" cy="489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82868" y="3246904"/>
            <a:ext cx="449580" cy="26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922813" y="1167469"/>
            <a:ext cx="2773680" cy="1452435"/>
            <a:chOff x="4337956" y="898517"/>
            <a:chExt cx="2773680" cy="1452435"/>
          </a:xfrm>
        </p:grpSpPr>
        <p:sp>
          <p:nvSpPr>
            <p:cNvPr id="6" name="Rectangle 5"/>
            <p:cNvSpPr/>
            <p:nvPr/>
          </p:nvSpPr>
          <p:spPr>
            <a:xfrm>
              <a:off x="4617356" y="898517"/>
              <a:ext cx="2494280" cy="568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weights. Effectively, </a:t>
              </a:r>
              <a:r>
                <a:rPr lang="en-US" dirty="0" err="1" smtClean="0"/>
                <a:t>regularizer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 flipV="1">
              <a:off x="4753429" y="1467477"/>
              <a:ext cx="1111067" cy="88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37956" y="2350952"/>
              <a:ext cx="9960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6794" y="3561077"/>
            <a:ext cx="4149632" cy="1546945"/>
            <a:chOff x="1798321" y="3742506"/>
            <a:chExt cx="4149632" cy="1546945"/>
          </a:xfrm>
        </p:grpSpPr>
        <p:sp>
          <p:nvSpPr>
            <p:cNvPr id="12" name="TextBox 11"/>
            <p:cNvSpPr txBox="1"/>
            <p:nvPr/>
          </p:nvSpPr>
          <p:spPr>
            <a:xfrm>
              <a:off x="1798321" y="4643120"/>
              <a:ext cx="397255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score for the true label is higher than the score for </a:t>
              </a:r>
              <a:r>
                <a:rPr lang="en-US" b="1" i="1" dirty="0" smtClean="0"/>
                <a:t>any</a:t>
              </a:r>
              <a:r>
                <a:rPr lang="en-US" dirty="0" smtClean="0"/>
                <a:t> other label by 1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999808" y="3767031"/>
              <a:ext cx="0" cy="8760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72919" y="3742506"/>
              <a:ext cx="1575034" cy="16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4799149" y="4510162"/>
            <a:ext cx="2306320" cy="1117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variables. Not all examples need to satisfy  the margin constraint. 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8" idx="4"/>
          </p:cNvCxnSpPr>
          <p:nvPr/>
        </p:nvCxnSpPr>
        <p:spPr>
          <a:xfrm>
            <a:off x="5016923" y="3585602"/>
            <a:ext cx="382924" cy="924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95003" y="3189362"/>
            <a:ext cx="243840" cy="3962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53843" y="2875286"/>
            <a:ext cx="212275" cy="26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53200" y="928669"/>
            <a:ext cx="2387600" cy="11339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slack. Effectively, don’t allow too many examples to violate the margin constraint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235992" y="2603133"/>
            <a:ext cx="1143365" cy="5910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79357" y="2062639"/>
            <a:ext cx="1173843" cy="540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550163" y="2788918"/>
            <a:ext cx="243840" cy="3962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59760" y="5925139"/>
            <a:ext cx="2306320" cy="6262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 can only be positive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44504" y="3877972"/>
            <a:ext cx="686708" cy="2868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642883" y="4891667"/>
            <a:ext cx="1839942" cy="227002"/>
          </a:xfrm>
          <a:prstGeom prst="bentConnector3">
            <a:avLst>
              <a:gd name="adj1" fmla="val -10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32" y="2690519"/>
            <a:ext cx="6614848" cy="157636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SVM: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66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6794" y="4461691"/>
            <a:ext cx="3972559" cy="92333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score for the true label is higher than the score for </a:t>
            </a:r>
            <a:r>
              <a:rPr lang="en-US" b="1" i="1" dirty="0" smtClean="0"/>
              <a:t>any</a:t>
            </a:r>
            <a:r>
              <a:rPr lang="en-US" dirty="0" smtClean="0"/>
              <a:t> other label by </a:t>
            </a:r>
          </a:p>
          <a:p>
            <a:r>
              <a:rPr lang="en-US" dirty="0" smtClean="0"/>
              <a:t>1 - </a:t>
            </a:r>
            <a:r>
              <a:rPr lang="en-US" dirty="0" smtClean="0">
                <a:latin typeface="cmmi10"/>
                <a:ea typeface="cmmi10"/>
                <a:cs typeface="cmmi10"/>
              </a:rPr>
              <a:t>»</a:t>
            </a:r>
            <a:r>
              <a:rPr lang="en-US" baseline="-25000" dirty="0" err="1" smtClean="0">
                <a:latin typeface="cmmi10"/>
                <a:ea typeface="cmmi10"/>
                <a:cs typeface="cmmi10"/>
              </a:rPr>
              <a:t>i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78281" y="3585602"/>
            <a:ext cx="0" cy="8760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2213" y="1167469"/>
            <a:ext cx="2494280" cy="56896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of the weights. Effectively, </a:t>
            </a:r>
            <a:r>
              <a:rPr lang="en-US" dirty="0" err="1" smtClean="0"/>
              <a:t>regularizer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V="1">
            <a:off x="3518370" y="1736429"/>
            <a:ext cx="930983" cy="9540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99149" y="4510162"/>
            <a:ext cx="2306320" cy="111760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variables. Not all examples need to satisfy  the margin constraint.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53200" y="928669"/>
            <a:ext cx="2387600" cy="113396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slack. Effectively, don’t allow too many examples to violate the margin constraint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59760" y="5925139"/>
            <a:ext cx="2306320" cy="626202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 can only be positive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998109" y="2062639"/>
            <a:ext cx="1555091" cy="6278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3604063" y="4852846"/>
            <a:ext cx="1917583" cy="227002"/>
          </a:xfrm>
          <a:prstGeom prst="bentConnector3">
            <a:avLst>
              <a:gd name="adj1" fmla="val -53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98109" y="3585602"/>
            <a:ext cx="382924" cy="924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An alternative SVM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81653"/>
                <a:ext cx="7886700" cy="4906102"/>
              </a:xfrm>
            </p:spPr>
            <p:txBody>
              <a:bodyPr>
                <a:normAutofit/>
              </a:bodyPr>
              <a:lstStyle/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en-US" altLang="zh-TW" sz="28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lim>
                    </m:limLow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800" dirty="0"/>
                  <a:t/>
                </a:r>
                <a:br>
                  <a:rPr lang="en-US" altLang="zh-TW" sz="2800" dirty="0"/>
                </a:br>
                <a:r>
                  <a:rPr lang="en-US" altLang="zh-TW" sz="2800" dirty="0" smtClean="0"/>
                  <a:t>	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)≥1−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      ∀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Rewrite the constraints:</a:t>
                </a:r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en-US" altLang="zh-TW" sz="2800" dirty="0" smtClean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1− </m:t>
                    </m:r>
                    <m:sSub>
                      <m:sSub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p>
                      <m:sSup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); </m:t>
                    </m:r>
                    <m:sSub>
                      <m:sSub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 the optimum,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(0, </m:t>
                        </m:r>
                      </m:e>
                    </m:func>
                    <m:r>
                      <a:rPr lang="en-US" altLang="zh-TW" sz="2600" i="1">
                        <a:latin typeface="Cambria Math" panose="02040503050406030204" pitchFamily="18" charset="0"/>
                      </a:rPr>
                      <m:t>1− </m:t>
                    </m:r>
                    <m:sSub>
                      <m:sSubPr>
                        <m:ctrlPr>
                          <a:rPr lang="en-US" altLang="zh-TW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p>
                      <m:sSupPr>
                        <m:ctrlPr>
                          <a:rPr lang="en-US" altLang="zh-TW" sz="2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TW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Soft SVM can be rewritten as: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TW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(0, </m:t>
                            </m:r>
                          </m:e>
                        </m:func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81653"/>
                <a:ext cx="7886700" cy="4906102"/>
              </a:xfrm>
              <a:blipFill rotWithShape="0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67</a:t>
            </a:fld>
            <a:endParaRPr lang="en-US"/>
          </a:p>
        </p:txBody>
      </p:sp>
      <p:sp>
        <p:nvSpPr>
          <p:cNvPr id="7" name="Line Callout 3 6"/>
          <p:cNvSpPr/>
          <p:nvPr/>
        </p:nvSpPr>
        <p:spPr>
          <a:xfrm>
            <a:off x="3627864" y="4893932"/>
            <a:ext cx="4512526" cy="465843"/>
          </a:xfrm>
          <a:prstGeom prst="borderCallout3">
            <a:avLst>
              <a:gd name="adj1" fmla="val 98002"/>
              <a:gd name="adj2" fmla="val 39860"/>
              <a:gd name="adj3" fmla="val 200615"/>
              <a:gd name="adj4" fmla="val 44746"/>
              <a:gd name="adj5" fmla="val 199701"/>
              <a:gd name="adj6" fmla="val 45116"/>
              <a:gd name="adj7" fmla="val 198615"/>
              <a:gd name="adj8" fmla="val 62795"/>
            </a:avLst>
          </a:prstGeom>
          <a:noFill/>
          <a:ln w="28575">
            <a:solidFill>
              <a:srgbClr val="3C58A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58A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0516" y="5606596"/>
            <a:ext cx="17356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3C58AD"/>
                </a:solidFill>
              </a:rPr>
              <a:t>Empirical loss</a:t>
            </a:r>
            <a:endParaRPr lang="en-US" sz="2200" dirty="0">
              <a:solidFill>
                <a:srgbClr val="3C58AD"/>
              </a:solidFill>
            </a:endParaRPr>
          </a:p>
        </p:txBody>
      </p:sp>
      <p:sp>
        <p:nvSpPr>
          <p:cNvPr id="11" name="Line Callout 3 10"/>
          <p:cNvSpPr/>
          <p:nvPr/>
        </p:nvSpPr>
        <p:spPr>
          <a:xfrm>
            <a:off x="2178205" y="4893931"/>
            <a:ext cx="850745" cy="465843"/>
          </a:xfrm>
          <a:prstGeom prst="borderCallout3">
            <a:avLst>
              <a:gd name="adj1" fmla="val 99598"/>
              <a:gd name="adj2" fmla="val 8559"/>
              <a:gd name="adj3" fmla="val 213382"/>
              <a:gd name="adj4" fmla="val 39510"/>
              <a:gd name="adj5" fmla="val 212468"/>
              <a:gd name="adj6" fmla="val 69425"/>
              <a:gd name="adj7" fmla="val 211382"/>
              <a:gd name="adj8" fmla="val 104453"/>
            </a:avLst>
          </a:prstGeom>
          <a:noFill/>
          <a:ln w="28575">
            <a:solidFill>
              <a:srgbClr val="3C58A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58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8046" y="5656867"/>
            <a:ext cx="2495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3C58AD"/>
                </a:solidFill>
              </a:rPr>
              <a:t>Regularization  term</a:t>
            </a:r>
            <a:endParaRPr lang="en-US" sz="2200" dirty="0">
              <a:solidFill>
                <a:srgbClr val="3C58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Rewrite it as unconstraint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Δ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 descr="Screen Region 2014-09-09 at 16.02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66" y="1595365"/>
            <a:ext cx="6614848" cy="157636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85382" y="3262320"/>
                <a:ext cx="4482958" cy="1285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 smtClean="0">
                    <a:solidFill>
                      <a:schemeClr val="tx1"/>
                    </a:solidFill>
                    <a:latin typeface="Cambria Math" charset="0"/>
                  </a:rPr>
                  <a:t>Let’s define: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Δ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0      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82" y="3262320"/>
                <a:ext cx="4482958" cy="1285480"/>
              </a:xfrm>
              <a:prstGeom prst="rect">
                <a:avLst/>
              </a:prstGeom>
              <a:blipFill rotWithShape="0">
                <a:blip r:embed="rId4"/>
                <a:stretch>
                  <a:fillRect l="-2177" t="-3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7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Generalizes binary SVM algorithm</a:t>
            </a:r>
            <a:endParaRPr lang="en-US" dirty="0"/>
          </a:p>
          <a:p>
            <a:pPr lvl="1"/>
            <a:r>
              <a:rPr lang="en-US" dirty="0" smtClean="0"/>
              <a:t>If we have only two classes, this reduces to the binary (up to scale)</a:t>
            </a:r>
          </a:p>
          <a:p>
            <a:pPr lvl="1"/>
            <a:endParaRPr lang="en-US" dirty="0"/>
          </a:p>
          <a:p>
            <a:r>
              <a:rPr lang="en-US" dirty="0" smtClean="0"/>
              <a:t>Comes with similar generalization guarantees as the binary SVM</a:t>
            </a:r>
          </a:p>
          <a:p>
            <a:endParaRPr lang="en-US" dirty="0"/>
          </a:p>
          <a:p>
            <a:r>
              <a:rPr lang="en-US" dirty="0" smtClean="0"/>
              <a:t>Can be trained using different optimization methods</a:t>
            </a:r>
          </a:p>
          <a:p>
            <a:pPr lvl="1"/>
            <a:r>
              <a:rPr lang="en-US" dirty="0" smtClean="0"/>
              <a:t>Stochastic sub-gradient descent can be generalized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</a:t>
            </a:r>
            <a:r>
              <a:rPr lang="en-US" dirty="0" err="1" smtClean="0"/>
              <a:t>v.s</a:t>
            </a:r>
            <a:r>
              <a:rPr lang="en-US" dirty="0" smtClean="0"/>
              <a:t>. single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Future-proof</a:t>
            </a:r>
            <a:r>
              <a:rPr lang="en-US" dirty="0" smtClean="0"/>
              <a:t>: binary classification improved so does </a:t>
            </a:r>
            <a:r>
              <a:rPr lang="en-US" dirty="0" err="1" smtClean="0"/>
              <a:t>muti</a:t>
            </a:r>
            <a:r>
              <a:rPr lang="en-US" dirty="0" smtClean="0"/>
              <a:t>-class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Easy to implement</a:t>
            </a:r>
          </a:p>
          <a:p>
            <a:r>
              <a:rPr lang="en-US" dirty="0" smtClean="0"/>
              <a:t>Single classifier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Global optimization: </a:t>
            </a:r>
            <a:r>
              <a:rPr lang="en-US" sz="2400" dirty="0" smtClean="0"/>
              <a:t> directly minimize the empirical loss; easier for joint prediction</a:t>
            </a:r>
          </a:p>
          <a:p>
            <a:pPr lvl="1"/>
            <a:r>
              <a:rPr lang="en-US" sz="2400" dirty="0" smtClean="0"/>
              <a:t>Easy to add constraints and domain knowledge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down SGD for multiclass SVM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Write down </a:t>
            </a:r>
            <a:r>
              <a:rPr lang="en-US" sz="2800" dirty="0" err="1" smtClean="0"/>
              <a:t>multiclas</a:t>
            </a:r>
            <a:r>
              <a:rPr lang="en-US" sz="2800" dirty="0" smtClean="0"/>
              <a:t> SVM with  </a:t>
            </a:r>
            <a:r>
              <a:rPr lang="en-US" sz="2800" dirty="0" err="1" smtClean="0"/>
              <a:t>Kesler</a:t>
            </a:r>
            <a:r>
              <a:rPr lang="en-US" sz="2800" dirty="0" smtClean="0"/>
              <a:t> construction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Multiclass classification overview</a:t>
            </a:r>
          </a:p>
          <a:p>
            <a:r>
              <a:rPr lang="en-US" dirty="0" smtClean="0"/>
              <a:t>Reducing multiclass to binary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One-against-all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3C58AD"/>
                </a:solidFill>
              </a:rPr>
              <a:t>One-vs-one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Error correcting codes</a:t>
            </a:r>
          </a:p>
          <a:p>
            <a:r>
              <a:rPr lang="en-US" dirty="0" smtClean="0"/>
              <a:t>Training a single classifier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Multiclass Perceptron: </a:t>
            </a:r>
            <a:r>
              <a:rPr lang="en-US" dirty="0" err="1" smtClean="0"/>
              <a:t>Kesler’s</a:t>
            </a:r>
            <a:r>
              <a:rPr lang="en-US" dirty="0" smtClean="0"/>
              <a:t> construction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Multiclass SVMs: </a:t>
            </a:r>
            <a:r>
              <a:rPr lang="en-US" dirty="0" err="1" smtClean="0"/>
              <a:t>Crammer&amp;Singer</a:t>
            </a:r>
            <a:r>
              <a:rPr lang="en-US" dirty="0"/>
              <a:t> </a:t>
            </a:r>
            <a:r>
              <a:rPr lang="en-US" dirty="0" smtClean="0"/>
              <a:t>formulation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Multinomial </a:t>
            </a:r>
            <a:r>
              <a:rPr lang="en-US" dirty="0">
                <a:solidFill>
                  <a:srgbClr val="C00000"/>
                </a:solidFill>
              </a:rPr>
              <a:t>logistic </a:t>
            </a:r>
            <a:r>
              <a:rPr lang="en-US" dirty="0" smtClean="0">
                <a:solidFill>
                  <a:srgbClr val="C00000"/>
                </a:solidFill>
              </a:rPr>
              <a:t>regression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(binary)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TW" sz="2000" i="1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altLang="zh-TW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TW" sz="20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Assume </a:t>
                </a:r>
                <a:r>
                  <a:rPr lang="en-US" sz="2600" dirty="0"/>
                  <a:t>labels are generated using the following probability distribution</a:t>
                </a:r>
                <a:r>
                  <a:rPr lang="en-US" sz="2600" dirty="0" smtClean="0"/>
                  <a:t>: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19" y="3316890"/>
            <a:ext cx="5880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(multi-class) log-linear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Assumption:</a:t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′∈{1,2,…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sz="2600" dirty="0" smtClean="0"/>
                  <a:t>This is a valid probability assumption. Why?</a:t>
                </a:r>
              </a:p>
              <a:p>
                <a:r>
                  <a:rPr lang="en-US" sz="2600" dirty="0" smtClean="0"/>
                  <a:t>Another way to write this (with </a:t>
                </a:r>
                <a:r>
                  <a:rPr lang="en-US" sz="2600" dirty="0" err="1"/>
                  <a:t>Kesler</a:t>
                </a:r>
                <a:r>
                  <a:rPr lang="en-US" sz="2600" dirty="0"/>
                  <a:t> </a:t>
                </a:r>
                <a:r>
                  <a:rPr lang="en-US" sz="2600" dirty="0" smtClean="0"/>
                  <a:t>construction) is</a:t>
                </a:r>
                <a:br>
                  <a:rPr lang="en-US" sz="2600" dirty="0" smtClean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𝑦</m:t>
                        </m:r>
                      </m:e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  <m:r>
                          <a:rPr lang="en-US" sz="2800" i="1">
                            <a:latin typeface="Cambria Math" charset="0"/>
                          </a:rPr>
                          <m:t>, </m:t>
                        </m:r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𝜙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′∈{1,2,…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charset="0"/>
                              </a:rPr>
                              <m:t>𝜙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′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6411432" y="4316820"/>
            <a:ext cx="2732568" cy="369332"/>
          </a:xfrm>
          <a:prstGeom prst="rect">
            <a:avLst/>
          </a:prstGeom>
          <a:noFill/>
          <a:ln>
            <a:solidFill>
              <a:srgbClr val="3C58A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smtClean="0"/>
              <a:t>often called soft-max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3214" y="1217775"/>
            <a:ext cx="2620261" cy="492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smtClean="0"/>
              <a:t>Partition  </a:t>
            </a:r>
            <a:r>
              <a:rPr lang="en-US" sz="2600" dirty="0" smtClean="0"/>
              <a:t>function</a:t>
            </a:r>
            <a:endParaRPr lang="en-US" sz="26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7442791" y="1710218"/>
            <a:ext cx="280554" cy="1115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Softmax:</a:t>
                </a:r>
                <a:r>
                  <a:rPr lang="zh-TW" altLang="en-US" sz="2600" dirty="0" smtClean="0"/>
                  <a:t> </a:t>
                </a:r>
                <a:r>
                  <a:rPr lang="en-US" altLang="zh-TW" sz="2600" dirty="0" smtClean="0"/>
                  <a:t>let s(y) be the score for output y</a:t>
                </a:r>
                <a:r>
                  <a:rPr lang="en-US" altLang="zh-TW" sz="2600" dirty="0"/>
                  <a:t/>
                </a:r>
                <a:br>
                  <a:rPr lang="en-US" altLang="zh-TW" sz="2600" dirty="0"/>
                </a:br>
                <a:r>
                  <a:rPr lang="en-US" altLang="zh-TW" sz="2600" dirty="0" smtClean="0"/>
                  <a:t>here </a:t>
                </a:r>
                <a:r>
                  <a:rPr lang="en-US" altLang="zh-TW" sz="2600" dirty="0"/>
                  <a:t>s(y</a:t>
                </a:r>
                <a:r>
                  <a:rPr lang="en-US" altLang="zh-TW" sz="2600" dirty="0" smtClean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sz="26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600" i="1">
                        <a:latin typeface="Cambria Math" charset="0"/>
                      </a:rPr>
                      <m:t>𝜙</m:t>
                    </m:r>
                    <m:r>
                      <a:rPr lang="en-US" sz="2600" i="1">
                        <a:latin typeface="Cambria Math" charset="0"/>
                      </a:rPr>
                      <m:t>(</m:t>
                    </m:r>
                    <m:r>
                      <a:rPr lang="en-US" sz="2600" i="1">
                        <a:latin typeface="Cambria Math" charset="0"/>
                      </a:rPr>
                      <m:t>𝑥</m:t>
                    </m:r>
                    <m:r>
                      <a:rPr lang="en-US" sz="2600" i="1">
                        <a:latin typeface="Cambria Math" charset="0"/>
                      </a:rPr>
                      <m:t>,</m:t>
                    </m:r>
                    <m:r>
                      <a:rPr lang="en-US" sz="2600" i="1">
                        <a:latin typeface="Cambria Math" charset="0"/>
                      </a:rPr>
                      <m:t>𝑦</m:t>
                    </m:r>
                    <m:r>
                      <a:rPr lang="en-US" sz="2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TW" sz="2600" dirty="0" smtClean="0"/>
                  <a:t>       (or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sz="26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600" b="0" i="1" smtClean="0">
                        <a:latin typeface="Cambria Math" charset="0"/>
                      </a:rPr>
                      <m:t>𝑥</m:t>
                    </m:r>
                    <m:r>
                      <a:rPr lang="en-US" sz="26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TW" sz="2600" dirty="0" smtClean="0"/>
                  <a:t> but it can be computed by other metric.</a:t>
                </a:r>
              </a:p>
              <a:p>
                <a:endParaRPr lang="en-US" altLang="zh-TW" sz="2600" dirty="0"/>
              </a:p>
              <a:p>
                <a:endParaRPr lang="en-US" altLang="zh-TW" sz="2600" dirty="0" smtClean="0"/>
              </a:p>
              <a:p>
                <a:r>
                  <a:rPr lang="en-US" altLang="zh-TW" sz="2600" dirty="0" smtClean="0"/>
                  <a:t>We can control </a:t>
                </a:r>
                <a:r>
                  <a:rPr lang="en-US" altLang="zh-TW" sz="2600" dirty="0"/>
                  <a:t>the </a:t>
                </a:r>
                <a:r>
                  <a:rPr lang="en-US" altLang="zh-TW" sz="2600" dirty="0" err="1"/>
                  <a:t>peakedness</a:t>
                </a:r>
                <a:r>
                  <a:rPr lang="en-US" altLang="zh-TW" sz="2600" dirty="0"/>
                  <a:t> of the distribution</a:t>
                </a:r>
                <a:endParaRPr lang="en-US" altLang="zh-TW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994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82504" y="2556377"/>
                <a:ext cx="6337004" cy="1441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𝑃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′∈{1,2,…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4" y="2556377"/>
                <a:ext cx="6337004" cy="14419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9646" y="4735030"/>
                <a:ext cx="6337004" cy="1441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𝑃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charset="0"/>
                        </a:rPr>
                        <m:t>|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/</m:t>
                                  </m:r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′∈{1,2,…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𝐾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/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46" y="4735030"/>
                <a:ext cx="6337004" cy="14419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0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382772" y="1148316"/>
          <a:ext cx="8580475" cy="5261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204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70861"/>
                <a:ext cx="8706736" cy="49061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′∈{1,2,…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log</m:t>
                    </m:r>
                    <m:r>
                      <a:rPr lang="en-US" sz="2400" b="0" i="1" smtClean="0">
                        <a:latin typeface="Cambria Math" charset="0"/>
                      </a:rPr>
                      <m:t>⁡(</m:t>
                    </m:r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0" smtClean="0">
                        <a:latin typeface="Cambria Math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log</m:t>
                    </m:r>
                    <m:r>
                      <a:rPr lang="en-US" sz="2400" b="0" i="1" smtClean="0">
                        <a:latin typeface="Cambria Math" charset="0"/>
                      </a:rPr>
                      <m:t>⁡(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′∈{1,2,…</m:t>
                        </m:r>
                        <m:r>
                          <a:rPr lang="en-US" sz="2400" i="1">
                            <a:latin typeface="Cambria Math" charset="0"/>
                          </a:rPr>
                          <m:t>𝐾</m:t>
                        </m:r>
                        <m:r>
                          <a:rPr lang="en-US" sz="2400" i="1">
                            <a:latin typeface="Cambria Math" charset="0"/>
                          </a:rPr>
                          <m:t>}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exp</m:t>
                        </m:r>
                        <m:r>
                          <a:rPr lang="en-US" sz="2400" i="1">
                            <a:latin typeface="Cambria Math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log</m:t>
                    </m:r>
                    <m:r>
                      <a:rPr lang="en-US" sz="2400" i="1">
                        <a:latin typeface="Cambria Math" charset="0"/>
                      </a:rPr>
                      <m:t>⁡(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′∈{1,2,…</m:t>
                        </m:r>
                        <m:r>
                          <a:rPr lang="en-US" sz="2400" i="1">
                            <a:latin typeface="Cambria Math" charset="0"/>
                          </a:rPr>
                          <m:t>𝐾</m:t>
                        </m:r>
                        <m:r>
                          <a:rPr lang="en-US" sz="2400" i="1">
                            <a:latin typeface="Cambria Math" charset="0"/>
                          </a:rPr>
                          <m:t>}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exp</m:t>
                        </m:r>
                        <m:r>
                          <a:rPr lang="en-US" sz="2400" i="1">
                            <a:latin typeface="Cambria Math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Note: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70861"/>
                <a:ext cx="8706736" cy="4906102"/>
              </a:xfrm>
              <a:blipFill rotWithShape="0">
                <a:blip r:embed="rId2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5907" y="3723912"/>
            <a:ext cx="2225289" cy="492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smtClean="0"/>
              <a:t>Linear function</a:t>
            </a:r>
            <a:endParaRPr lang="en-US" sz="2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594884" y="3306726"/>
            <a:ext cx="797442" cy="417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56974" y="3723911"/>
            <a:ext cx="2453749" cy="492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smtClean="0"/>
              <a:t>Except this term </a:t>
            </a:r>
            <a:endParaRPr lang="en-US" sz="2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982018" y="3399081"/>
            <a:ext cx="622226" cy="30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26" y="4709760"/>
            <a:ext cx="3555705" cy="6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log-likelihood </a:t>
            </a:r>
            <a:r>
              <a:rPr lang="en-US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4670" y="1270861"/>
                <a:ext cx="8100680" cy="4906102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Training can be done by maximum log-likelihood estimation i.e.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smtClean="0">
                            <a:latin typeface="Cambria Math" charset="0"/>
                          </a:rPr>
                          <m:t>𝑤</m:t>
                        </m:r>
                      </m:lim>
                    </m:limLow>
                    <m:func>
                      <m:funcPr>
                        <m:ctrlPr>
                          <a:rPr 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</a:rPr>
                          <m:t>𝐷</m:t>
                        </m:r>
                        <m:d>
                          <m:dPr>
                            <m:begChr m:val="|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i="1" dirty="0">
                    <a:latin typeface="Cambria Math" charset="0"/>
                  </a:rPr>
                  <a:t> </a:t>
                </a: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800" i="1" dirty="0">
                    <a:latin typeface="Cambria Math" charset="0"/>
                  </a:rPr>
                  <a:t>D=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{(</m:t>
                        </m:r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)}</m:t>
                    </m:r>
                  </m:oMath>
                </a14:m>
                <a:endParaRPr lang="en-US" sz="26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𝑃</m:t>
                    </m:r>
                    <m:r>
                      <a:rPr lang="en-US" sz="2600" b="0" i="1" smtClean="0">
                        <a:latin typeface="Cambria Math" charset="0"/>
                      </a:rPr>
                      <m:t>(</m:t>
                    </m:r>
                    <m:r>
                      <a:rPr lang="en-US" sz="2600" b="0" i="1" smtClean="0">
                        <a:latin typeface="Cambria Math" charset="0"/>
                      </a:rPr>
                      <m:t>𝐷</m:t>
                    </m:r>
                    <m:d>
                      <m:dPr>
                        <m:begChr m:val="|"/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sz="2600" i="1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6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6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′∈{1,2,…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6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26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2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𝐷</m:t>
                        </m:r>
                        <m:d>
                          <m:dPr>
                            <m:beg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</m:e>
                    </m:nary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′∈{1,2,…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670" y="1270861"/>
                <a:ext cx="8100680" cy="4906102"/>
              </a:xfrm>
              <a:blipFill rotWithShape="0">
                <a:blip r:embed="rId2"/>
                <a:stretch>
                  <a:fillRect l="-1505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aximum </a:t>
            </a:r>
            <a:r>
              <a:rPr lang="en-US" dirty="0"/>
              <a:t>a posteriori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270861"/>
                <a:ext cx="8260169" cy="49061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i="1" dirty="0" smtClean="0">
                    <a:latin typeface="Cambria Math" charset="0"/>
                  </a:rPr>
                  <a:t>D=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{(</m:t>
                        </m:r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}</m:t>
                    </m:r>
                  </m:oMath>
                </a14:m>
                <a:endParaRPr lang="en-US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𝑤</m:t>
                        </m:r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Cambria Math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charset="0"/>
                      </a:rPr>
                      <m:t>m</m:t>
                    </m:r>
                    <m:r>
                      <a:rPr lang="en-US" sz="2000" b="0" i="1" smtClean="0">
                        <a:latin typeface="Cambria Math" charset="0"/>
                      </a:rPr>
                      <m:t>𝑎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 −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𝑦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+ </m:t>
                        </m:r>
                      </m:e>
                    </m:nary>
                    <m:r>
                      <a:rPr lang="en-US" sz="2000" b="0" i="1" smtClean="0">
                        <a:latin typeface="Cambria Math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</m:e>
                    </m:nary>
                    <m:func>
                      <m:funcPr>
                        <m:ctrlPr>
                          <a:rPr lang="en-US" sz="20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′∈{1,2,…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20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2000" i="1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o</a:t>
                </a:r>
                <a:r>
                  <a:rPr lang="en-US" sz="2400" dirty="0" smtClean="0"/>
                  <a:t>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charset="0"/>
                              </a:rPr>
                              <m:t>𝑤</m:t>
                            </m:r>
                          </m:lim>
                        </m:limLow>
                        <m:r>
                          <a:rPr lang="en-US" sz="2000" b="0" i="1" smtClean="0">
                            <a:latin typeface="Cambria Math" charset="0"/>
                          </a:rPr>
                          <m:t>  </m:t>
                        </m:r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𝑦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000" b="0" i="1" smtClean="0">
                            <a:latin typeface="Cambria Math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[</m:t>
                            </m:r>
                          </m:e>
                        </m:nary>
                        <m:func>
                          <m:func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′∈{1,2,…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}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  <m:sup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  <m:r>
                          <a:rPr lang="en-US" sz="2000" i="1">
                            <a:latin typeface="Cambria Math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2000" dirty="0"/>
                          <m:t>  </m:t>
                        </m:r>
                      </m:e>
                    </m:func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70861"/>
                <a:ext cx="8260169" cy="4906102"/>
              </a:xfrm>
              <a:blipFill rotWithShape="0">
                <a:blip r:embed="rId2"/>
                <a:stretch>
                  <a:fillRect l="-1107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1096" y="1234071"/>
            <a:ext cx="375329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you use </a:t>
            </a:r>
            <a:r>
              <a:rPr lang="en-US" dirty="0" err="1" smtClean="0"/>
              <a:t>Kesler</a:t>
            </a:r>
            <a:r>
              <a:rPr lang="en-US" dirty="0" smtClean="0"/>
              <a:t> construction to </a:t>
            </a:r>
            <a:br>
              <a:rPr lang="en-US" dirty="0" smtClean="0"/>
            </a:br>
            <a:r>
              <a:rPr lang="en-US" dirty="0" smtClean="0"/>
              <a:t>rewrite this formulation?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70861"/>
                <a:ext cx="8249536" cy="490610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Multi-class SVM: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800" i="1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+</m:t>
                    </m:r>
                    <m:r>
                      <a:rPr lang="en-US" sz="2800" i="1">
                        <a:latin typeface="Cambria Math" charset="0"/>
                      </a:rPr>
                      <m:t>𝐶</m:t>
                    </m:r>
                    <m:r>
                      <a:rPr lang="en-US" sz="2800" i="1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i="1">
                                    <a:latin typeface="Cambria Math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8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8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Log-linear model w/ MAP (multi-class)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600" i="1">
                                <a:latin typeface="Cambria Math" charset="0"/>
                              </a:rPr>
                              <m:t>𝑤</m:t>
                            </m:r>
                          </m:lim>
                        </m:limLow>
                        <m:f>
                          <m:f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36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3600" i="1">
                                <a:latin typeface="Cambria Math" charset="0"/>
                              </a:rPr>
                              <m:t>[</m:t>
                            </m:r>
                          </m:e>
                        </m:nary>
                        <m:func>
                          <m:func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sz="3600" i="1">
                                    <a:latin typeface="Cambria Math" charset="0"/>
                                  </a:rPr>
                                  <m:t>∈{1,2,…</m:t>
                                </m:r>
                                <m:r>
                                  <a:rPr lang="en-US" sz="3600" i="1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en-US" sz="3600" i="1">
                                    <a:latin typeface="Cambria Math" charset="0"/>
                                  </a:rPr>
                                  <m:t>}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sz="36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600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i="1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3600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  <m:r>
                          <a:rPr lang="en-US" sz="3600" i="1">
                            <a:latin typeface="Cambria Math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3600" dirty="0"/>
                          <m:t>  </m:t>
                        </m:r>
                      </m:e>
                    </m:func>
                  </m:oMath>
                </a14:m>
                <a:r>
                  <a:rPr lang="en-US" sz="3200" dirty="0"/>
                  <a:t> 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Binary SVM: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charset="0"/>
                      </a:rPr>
                      <m:t>       </m:t>
                    </m:r>
                    <m:limLow>
                      <m:limLowPr>
                        <m:ctrlPr>
                          <a:rPr lang="en-US" altLang="zh-TW" sz="3200" i="1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lim>
                    </m:limLow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zh-TW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32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3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32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TW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(0, </m:t>
                            </m:r>
                          </m:e>
                        </m:func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altLang="zh-TW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3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3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3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3200" b="1" i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32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32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3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dirty="0" smtClean="0"/>
                  <a:t>Log-linear mode (logistic regression)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charset="0"/>
                      </a:rPr>
                      <m:t>       </m:t>
                    </m:r>
                    <m:limLow>
                      <m:limLowPr>
                        <m:ctrlPr>
                          <a:rPr lang="en-US" altLang="zh-TW" sz="3200" i="1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lim>
                    </m:limLow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zh-TW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32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32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TW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3200" b="1" i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3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70861"/>
                <a:ext cx="8249536" cy="4906102"/>
              </a:xfrm>
              <a:blipFill rotWithShape="0">
                <a:blip r:embed="rId2"/>
                <a:stretch>
                  <a:fillRect l="-517" t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𝒴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>
                    <a:solidFill>
                      <a:srgbClr val="3C58AD"/>
                    </a:solidFill>
                  </a:rPr>
                  <a:t>Inference/Test:</a:t>
                </a:r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, 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argmax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3C58AD"/>
                    </a:solidFill>
                  </a:rPr>
                  <a:t>Learning/Training: </a:t>
                </a:r>
                <a:r>
                  <a:rPr lang="en-US" dirty="0" smtClean="0"/>
                  <a:t>find a good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>
                    <a:solidFill>
                      <a:srgbClr val="3C58AD"/>
                    </a:solidFill>
                  </a:rPr>
                  <a:t>Today: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5570C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D5570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D5570C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D5570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D5570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solidFill>
                          <a:srgbClr val="D557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D557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b="0" i="1" smtClean="0">
                        <a:solidFill>
                          <a:srgbClr val="D557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</m:t>
                    </m:r>
                    <m:r>
                      <a:rPr lang="en-US" b="0" i="1" smtClean="0">
                        <a:solidFill>
                          <a:srgbClr val="D557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D557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rgbClr val="D5570C"/>
                    </a:solidFill>
                  </a:rPr>
                  <a:t> </a:t>
                </a:r>
                <a:r>
                  <a:rPr lang="en-US" sz="2200" dirty="0" smtClean="0"/>
                  <a:t>(multiclass)</a:t>
                </a:r>
              </a:p>
              <a:p>
                <a:endParaRPr lang="en-US" b="1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  <p:sp>
        <p:nvSpPr>
          <p:cNvPr id="9" name="Line Callout 3 8"/>
          <p:cNvSpPr/>
          <p:nvPr/>
        </p:nvSpPr>
        <p:spPr>
          <a:xfrm>
            <a:off x="4494499" y="1480085"/>
            <a:ext cx="240223" cy="302217"/>
          </a:xfrm>
          <a:prstGeom prst="borderCallout3">
            <a:avLst>
              <a:gd name="adj1" fmla="val 93109"/>
              <a:gd name="adj2" fmla="val 88441"/>
              <a:gd name="adj3" fmla="val 246955"/>
              <a:gd name="adj4" fmla="val 205914"/>
              <a:gd name="adj5" fmla="val 346154"/>
              <a:gd name="adj6" fmla="val 276882"/>
              <a:gd name="adj7" fmla="val 346297"/>
              <a:gd name="adj8" fmla="val 481991"/>
            </a:avLst>
          </a:prstGeom>
          <a:noFill/>
          <a:ln w="28575">
            <a:solidFill>
              <a:srgbClr val="D5570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25876" y="228599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Callout 3 10"/>
          <p:cNvSpPr/>
          <p:nvPr/>
        </p:nvSpPr>
        <p:spPr>
          <a:xfrm>
            <a:off x="2973083" y="1570491"/>
            <a:ext cx="240223" cy="302217"/>
          </a:xfrm>
          <a:prstGeom prst="borderCallout3">
            <a:avLst>
              <a:gd name="adj1" fmla="val 93109"/>
              <a:gd name="adj2" fmla="val 88441"/>
              <a:gd name="adj3" fmla="val 246955"/>
              <a:gd name="adj4" fmla="val 205914"/>
              <a:gd name="adj5" fmla="val 715385"/>
              <a:gd name="adj6" fmla="val 557527"/>
              <a:gd name="adj7" fmla="val 712964"/>
              <a:gd name="adj8" fmla="val 759411"/>
            </a:avLst>
          </a:prstGeom>
          <a:noFill/>
          <a:ln w="28575">
            <a:solidFill>
              <a:srgbClr val="D5570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10773" y="3454646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utput space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Callout 3 12"/>
          <p:cNvSpPr/>
          <p:nvPr/>
        </p:nvSpPr>
        <p:spPr>
          <a:xfrm>
            <a:off x="4050214" y="1472336"/>
            <a:ext cx="310090" cy="302217"/>
          </a:xfrm>
          <a:prstGeom prst="borderCallout3">
            <a:avLst>
              <a:gd name="adj1" fmla="val 93109"/>
              <a:gd name="adj2" fmla="val 88441"/>
              <a:gd name="adj3" fmla="val 264904"/>
              <a:gd name="adj4" fmla="val 185922"/>
              <a:gd name="adj5" fmla="val 548718"/>
              <a:gd name="adj6" fmla="val 361848"/>
              <a:gd name="adj7" fmla="val 548861"/>
              <a:gd name="adj8" fmla="val 511979"/>
            </a:avLst>
          </a:prstGeom>
          <a:noFill/>
          <a:ln w="28575">
            <a:solidFill>
              <a:srgbClr val="D5570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25876" y="2870322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parameters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Multiclass classification overview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Reducing multiclass to binary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One-against-all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3C58AD"/>
                </a:solidFill>
              </a:rPr>
              <a:t>One-vs-one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Error correcting codes</a:t>
            </a:r>
          </a:p>
          <a:p>
            <a:r>
              <a:rPr lang="en-US" dirty="0" smtClean="0"/>
              <a:t>Training a single classifier 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Multiclass Perceptron: </a:t>
            </a:r>
            <a:r>
              <a:rPr lang="en-US" dirty="0" err="1" smtClean="0"/>
              <a:t>Kesler’s</a:t>
            </a:r>
            <a:r>
              <a:rPr lang="en-US" dirty="0" smtClean="0"/>
              <a:t> construction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Multiclass SVMs: </a:t>
            </a:r>
            <a:r>
              <a:rPr lang="en-US" dirty="0" err="1" smtClean="0"/>
              <a:t>Crammer&amp;Singer</a:t>
            </a:r>
            <a:r>
              <a:rPr lang="en-US" dirty="0"/>
              <a:t> </a:t>
            </a:r>
            <a:r>
              <a:rPr lang="en-US" dirty="0" smtClean="0"/>
              <a:t>formulation</a:t>
            </a:r>
          </a:p>
          <a:p>
            <a:pPr lvl="1"/>
            <a:r>
              <a:rPr lang="en-US" dirty="0" smtClean="0">
                <a:solidFill>
                  <a:srgbClr val="3C58AD"/>
                </a:solidFill>
              </a:rPr>
              <a:t>Multinomial </a:t>
            </a:r>
            <a:r>
              <a:rPr lang="en-US" dirty="0">
                <a:solidFill>
                  <a:srgbClr val="3C58AD"/>
                </a:solidFill>
              </a:rPr>
              <a:t>logistic </a:t>
            </a:r>
            <a:r>
              <a:rPr lang="en-US" dirty="0" smtClean="0">
                <a:solidFill>
                  <a:srgbClr val="3C58AD"/>
                </a:solidFill>
              </a:rPr>
              <a:t>regression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32586</TotalTime>
  <Words>4961</Words>
  <Application>Microsoft Macintosh PowerPoint</Application>
  <PresentationFormat>On-screen Show (4:3)</PresentationFormat>
  <Paragraphs>955</Paragraphs>
  <Slides>79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Calibri</vt:lpstr>
      <vt:lpstr>Cambria Math</vt:lpstr>
      <vt:lpstr>cmmi10</vt:lpstr>
      <vt:lpstr>Consolas</vt:lpstr>
      <vt:lpstr>ＭＳ Ｐゴシック</vt:lpstr>
      <vt:lpstr>MT Extra</vt:lpstr>
      <vt:lpstr>Symbol</vt:lpstr>
      <vt:lpstr>Times New Roman</vt:lpstr>
      <vt:lpstr>Verdana</vt:lpstr>
      <vt:lpstr>Wingdings</vt:lpstr>
      <vt:lpstr>新細明體</vt:lpstr>
      <vt:lpstr>Arial</vt:lpstr>
      <vt:lpstr>Office Theme</vt:lpstr>
      <vt:lpstr>1_Office Theme</vt:lpstr>
      <vt:lpstr>Lecture 3: Multi-Class Classification </vt:lpstr>
      <vt:lpstr>Previous Lecture</vt:lpstr>
      <vt:lpstr>This Lecture</vt:lpstr>
      <vt:lpstr>What is multiclass</vt:lpstr>
      <vt:lpstr>Multi-class Applications in NLP?</vt:lpstr>
      <vt:lpstr>Two key ideas to solve multiclass</vt:lpstr>
      <vt:lpstr>Reduction v.s. single classifier</vt:lpstr>
      <vt:lpstr>A General Formula</vt:lpstr>
      <vt:lpstr>This Lecture</vt:lpstr>
      <vt:lpstr>One against all strategy</vt:lpstr>
      <vt:lpstr>One against All learning</vt:lpstr>
      <vt:lpstr>One-again-All learning algorithm</vt:lpstr>
      <vt:lpstr>One against All learning</vt:lpstr>
      <vt:lpstr>One-again-All Inference</vt:lpstr>
      <vt:lpstr>One-again-All analysis</vt:lpstr>
      <vt:lpstr>One v.s. One (All against All) strategy</vt:lpstr>
      <vt:lpstr>One v.s. One learning</vt:lpstr>
      <vt:lpstr>One-v.s-One learning algorithm</vt:lpstr>
      <vt:lpstr>One-v.s-One Inference algorithm</vt:lpstr>
      <vt:lpstr>Classifying with One-vs-one</vt:lpstr>
      <vt:lpstr>One-v.s.-one Assumption</vt:lpstr>
      <vt:lpstr>Comparisons</vt:lpstr>
      <vt:lpstr>Problems with Decompositions</vt:lpstr>
      <vt:lpstr>Still an ongoing research direction</vt:lpstr>
      <vt:lpstr>Decomposition methods: Summary</vt:lpstr>
      <vt:lpstr>This Lecture</vt:lpstr>
      <vt:lpstr>Revisit One-again-All learning algorithm</vt:lpstr>
      <vt:lpstr>Observation</vt:lpstr>
      <vt:lpstr>Perceptron-style algorithm</vt:lpstr>
      <vt:lpstr>A Perceptron-style Algorithm</vt:lpstr>
      <vt:lpstr>Linear Separability with multiple classes</vt:lpstr>
      <vt:lpstr>Kesler construction</vt:lpstr>
      <vt:lpstr>Kesler construction</vt:lpstr>
      <vt:lpstr>Kesler construction</vt:lpstr>
      <vt:lpstr>Kesler construction</vt:lpstr>
      <vt:lpstr>Kesler construction</vt:lpstr>
      <vt:lpstr>Linear Separability with multiple classes</vt:lpstr>
      <vt:lpstr>How can we predict?</vt:lpstr>
      <vt:lpstr>How can we predict?</vt:lpstr>
      <vt:lpstr>Constraint Classification</vt:lpstr>
      <vt:lpstr>A Perceptron-style Algorithm</vt:lpstr>
      <vt:lpstr>An alternative training algorithm</vt:lpstr>
      <vt:lpstr>A Perceptron-style Algorithm</vt:lpstr>
      <vt:lpstr>A Perceptron-style Algorithm</vt:lpstr>
      <vt:lpstr>A Perceptron-style Algorithm</vt:lpstr>
      <vt:lpstr>Consider multiclass margin</vt:lpstr>
      <vt:lpstr>Marginal constraint classifier</vt:lpstr>
      <vt:lpstr>A Perceptron-style Algorithm</vt:lpstr>
      <vt:lpstr>Remarks</vt:lpstr>
      <vt:lpstr>A peek of a generalized Perceptron model </vt:lpstr>
      <vt:lpstr>Recap: A Perceptron-style Algorithm</vt:lpstr>
      <vt:lpstr>Recap: Kesler construction</vt:lpstr>
      <vt:lpstr>Geometric interpretation</vt:lpstr>
      <vt:lpstr>Recap: A Perceptron-style Algorithm</vt:lpstr>
      <vt:lpstr>Multi-category to Constraint Classification</vt:lpstr>
      <vt:lpstr>Generalized constraint classifiers</vt:lpstr>
      <vt:lpstr>Multi-category to Constraint Classification</vt:lpstr>
      <vt:lpstr>Properties of Construction (Zimak et. al 2002, 2003)</vt:lpstr>
      <vt:lpstr>This Lecture</vt:lpstr>
      <vt:lpstr>Recall: Margin for binary classifiers</vt:lpstr>
      <vt:lpstr>Multi-class SVM</vt:lpstr>
      <vt:lpstr>Multiclass Margin</vt:lpstr>
      <vt:lpstr>Multiclass SVM (Intuition)</vt:lpstr>
      <vt:lpstr>Multiclass SVM in the separable case</vt:lpstr>
      <vt:lpstr>Multiclass SVM: General case</vt:lpstr>
      <vt:lpstr>Multiclass SVM: General case</vt:lpstr>
      <vt:lpstr>Recap: An alternative SVM formulation</vt:lpstr>
      <vt:lpstr>Rewrite it as unconstraint problem</vt:lpstr>
      <vt:lpstr>Multiclass SVM</vt:lpstr>
      <vt:lpstr>Exercise!</vt:lpstr>
      <vt:lpstr>This Lecture</vt:lpstr>
      <vt:lpstr>Recall: (binary) logistic regression</vt:lpstr>
      <vt:lpstr>(multi-class) log-linear model</vt:lpstr>
      <vt:lpstr>Softmax</vt:lpstr>
      <vt:lpstr>Example</vt:lpstr>
      <vt:lpstr>Log linear model</vt:lpstr>
      <vt:lpstr>Maximum log-likelihood estimation</vt:lpstr>
      <vt:lpstr>Maximum a posteriori</vt:lpstr>
      <vt:lpstr>Comparisons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Kai-Wei Chang</cp:lastModifiedBy>
  <cp:revision>112</cp:revision>
  <cp:lastPrinted>2017-10-03T20:48:06Z</cp:lastPrinted>
  <dcterms:created xsi:type="dcterms:W3CDTF">2015-09-15T19:03:29Z</dcterms:created>
  <dcterms:modified xsi:type="dcterms:W3CDTF">2017-10-10T18:57:15Z</dcterms:modified>
</cp:coreProperties>
</file>