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xls" ContentType="application/vnd.ms-exce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5" r:id="rId2"/>
  </p:sldMasterIdLst>
  <p:notesMasterIdLst>
    <p:notesMasterId r:id="rId112"/>
  </p:notesMasterIdLst>
  <p:sldIdLst>
    <p:sldId id="256" r:id="rId3"/>
    <p:sldId id="257" r:id="rId4"/>
    <p:sldId id="258" r:id="rId5"/>
    <p:sldId id="259" r:id="rId6"/>
    <p:sldId id="260" r:id="rId7"/>
    <p:sldId id="261" r:id="rId8"/>
    <p:sldId id="262" r:id="rId9"/>
    <p:sldId id="263" r:id="rId10"/>
    <p:sldId id="269" r:id="rId11"/>
    <p:sldId id="273" r:id="rId12"/>
    <p:sldId id="274" r:id="rId13"/>
    <p:sldId id="275" r:id="rId14"/>
    <p:sldId id="276" r:id="rId15"/>
    <p:sldId id="280" r:id="rId16"/>
    <p:sldId id="281" r:id="rId17"/>
    <p:sldId id="282" r:id="rId18"/>
    <p:sldId id="297" r:id="rId19"/>
    <p:sldId id="298" r:id="rId20"/>
    <p:sldId id="299" r:id="rId21"/>
    <p:sldId id="300" r:id="rId22"/>
    <p:sldId id="301" r:id="rId23"/>
    <p:sldId id="302" r:id="rId24"/>
    <p:sldId id="303" r:id="rId25"/>
    <p:sldId id="305" r:id="rId26"/>
    <p:sldId id="306" r:id="rId27"/>
    <p:sldId id="307" r:id="rId28"/>
    <p:sldId id="308" r:id="rId29"/>
    <p:sldId id="309" r:id="rId30"/>
    <p:sldId id="310" r:id="rId31"/>
    <p:sldId id="311" r:id="rId32"/>
    <p:sldId id="312" r:id="rId33"/>
    <p:sldId id="313" r:id="rId34"/>
    <p:sldId id="314" r:id="rId35"/>
    <p:sldId id="315" r:id="rId36"/>
    <p:sldId id="316" r:id="rId37"/>
    <p:sldId id="395" r:id="rId38"/>
    <p:sldId id="317" r:id="rId39"/>
    <p:sldId id="318" r:id="rId40"/>
    <p:sldId id="319" r:id="rId41"/>
    <p:sldId id="320" r:id="rId42"/>
    <p:sldId id="321" r:id="rId43"/>
    <p:sldId id="322" r:id="rId44"/>
    <p:sldId id="323" r:id="rId45"/>
    <p:sldId id="324" r:id="rId46"/>
    <p:sldId id="325" r:id="rId47"/>
    <p:sldId id="326" r:id="rId48"/>
    <p:sldId id="327" r:id="rId49"/>
    <p:sldId id="328" r:id="rId50"/>
    <p:sldId id="329" r:id="rId51"/>
    <p:sldId id="330" r:id="rId52"/>
    <p:sldId id="333" r:id="rId53"/>
    <p:sldId id="334" r:id="rId54"/>
    <p:sldId id="341" r:id="rId55"/>
    <p:sldId id="342" r:id="rId56"/>
    <p:sldId id="343" r:id="rId57"/>
    <p:sldId id="345" r:id="rId58"/>
    <p:sldId id="346" r:id="rId59"/>
    <p:sldId id="348" r:id="rId60"/>
    <p:sldId id="349" r:id="rId61"/>
    <p:sldId id="350" r:id="rId62"/>
    <p:sldId id="354" r:id="rId63"/>
    <p:sldId id="356" r:id="rId64"/>
    <p:sldId id="357" r:id="rId65"/>
    <p:sldId id="358" r:id="rId66"/>
    <p:sldId id="359" r:id="rId67"/>
    <p:sldId id="360" r:id="rId68"/>
    <p:sldId id="361" r:id="rId69"/>
    <p:sldId id="362" r:id="rId70"/>
    <p:sldId id="363" r:id="rId71"/>
    <p:sldId id="364" r:id="rId72"/>
    <p:sldId id="365" r:id="rId73"/>
    <p:sldId id="366" r:id="rId74"/>
    <p:sldId id="367" r:id="rId75"/>
    <p:sldId id="368" r:id="rId76"/>
    <p:sldId id="369" r:id="rId77"/>
    <p:sldId id="370" r:id="rId78"/>
    <p:sldId id="371" r:id="rId79"/>
    <p:sldId id="397" r:id="rId80"/>
    <p:sldId id="372" r:id="rId81"/>
    <p:sldId id="373" r:id="rId82"/>
    <p:sldId id="374" r:id="rId83"/>
    <p:sldId id="375" r:id="rId84"/>
    <p:sldId id="376" r:id="rId85"/>
    <p:sldId id="377" r:id="rId86"/>
    <p:sldId id="378" r:id="rId87"/>
    <p:sldId id="379" r:id="rId88"/>
    <p:sldId id="380" r:id="rId89"/>
    <p:sldId id="381" r:id="rId90"/>
    <p:sldId id="382" r:id="rId91"/>
    <p:sldId id="383" r:id="rId92"/>
    <p:sldId id="384" r:id="rId93"/>
    <p:sldId id="385" r:id="rId94"/>
    <p:sldId id="386" r:id="rId95"/>
    <p:sldId id="387" r:id="rId96"/>
    <p:sldId id="388" r:id="rId97"/>
    <p:sldId id="389" r:id="rId98"/>
    <p:sldId id="390" r:id="rId99"/>
    <p:sldId id="391" r:id="rId100"/>
    <p:sldId id="392" r:id="rId101"/>
    <p:sldId id="393" r:id="rId102"/>
    <p:sldId id="394" r:id="rId103"/>
    <p:sldId id="398" r:id="rId104"/>
    <p:sldId id="399" r:id="rId105"/>
    <p:sldId id="400" r:id="rId106"/>
    <p:sldId id="401" r:id="rId107"/>
    <p:sldId id="402" r:id="rId108"/>
    <p:sldId id="403" r:id="rId109"/>
    <p:sldId id="404" r:id="rId110"/>
    <p:sldId id="405" r:id="rId1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8AD"/>
    <a:srgbClr val="D557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869" autoAdjust="0"/>
    <p:restoredTop sz="53153" autoAdjust="0"/>
  </p:normalViewPr>
  <p:slideViewPr>
    <p:cSldViewPr snapToGrid="0">
      <p:cViewPr varScale="1">
        <p:scale>
          <a:sx n="80" d="100"/>
          <a:sy n="80" d="100"/>
        </p:scale>
        <p:origin x="12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99.xml"/><Relationship Id="rId102" Type="http://schemas.openxmlformats.org/officeDocument/2006/relationships/slide" Target="slides/slide100.xml"/><Relationship Id="rId103" Type="http://schemas.openxmlformats.org/officeDocument/2006/relationships/slide" Target="slides/slide101.xml"/><Relationship Id="rId104" Type="http://schemas.openxmlformats.org/officeDocument/2006/relationships/slide" Target="slides/slide102.xml"/><Relationship Id="rId105" Type="http://schemas.openxmlformats.org/officeDocument/2006/relationships/slide" Target="slides/slide103.xml"/><Relationship Id="rId106" Type="http://schemas.openxmlformats.org/officeDocument/2006/relationships/slide" Target="slides/slide104.xml"/><Relationship Id="rId107" Type="http://schemas.openxmlformats.org/officeDocument/2006/relationships/slide" Target="slides/slide10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8" Type="http://schemas.openxmlformats.org/officeDocument/2006/relationships/slide" Target="slides/slide106.xml"/><Relationship Id="rId109" Type="http://schemas.openxmlformats.org/officeDocument/2006/relationships/slide" Target="slides/slide10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110" Type="http://schemas.openxmlformats.org/officeDocument/2006/relationships/slide" Target="slides/slide108.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slide" Target="slides/slide94.xml"/><Relationship Id="rId97" Type="http://schemas.openxmlformats.org/officeDocument/2006/relationships/slide" Target="slides/slide95.xml"/><Relationship Id="rId98" Type="http://schemas.openxmlformats.org/officeDocument/2006/relationships/slide" Target="slides/slide96.xml"/><Relationship Id="rId99" Type="http://schemas.openxmlformats.org/officeDocument/2006/relationships/slide" Target="slides/slide97.xml"/><Relationship Id="rId111" Type="http://schemas.openxmlformats.org/officeDocument/2006/relationships/slide" Target="slides/slide109.xml"/><Relationship Id="rId112" Type="http://schemas.openxmlformats.org/officeDocument/2006/relationships/notesMaster" Target="notesMasters/notesMaster1.xml"/><Relationship Id="rId113" Type="http://schemas.openxmlformats.org/officeDocument/2006/relationships/presProps" Target="presProps.xml"/><Relationship Id="rId114" Type="http://schemas.openxmlformats.org/officeDocument/2006/relationships/viewProps" Target="viewProps.xml"/><Relationship Id="rId115" Type="http://schemas.openxmlformats.org/officeDocument/2006/relationships/theme" Target="theme/theme1.xml"/><Relationship Id="rId116"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100" Type="http://schemas.openxmlformats.org/officeDocument/2006/relationships/slide" Target="slides/slide98.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A9829A-C801-414B-9062-70F3EA61D97A}" type="datetimeFigureOut">
              <a:rPr lang="en-US" smtClean="0"/>
              <a:t>10/16/17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CA99D1-313B-447B-B1F7-051EC4AE5B8B}" type="slidenum">
              <a:rPr lang="en-US" smtClean="0"/>
              <a:t>‹#›</a:t>
            </a:fld>
            <a:endParaRPr lang="en-US"/>
          </a:p>
        </p:txBody>
      </p:sp>
    </p:spTree>
    <p:extLst>
      <p:ext uri="{BB962C8B-B14F-4D97-AF65-F5344CB8AC3E}">
        <p14:creationId xmlns:p14="http://schemas.microsoft.com/office/powerpoint/2010/main" val="178287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CA99D1-313B-447B-B1F7-051EC4AE5B8B}" type="slidenum">
              <a:rPr lang="en-US" smtClean="0"/>
              <a:t>1</a:t>
            </a:fld>
            <a:endParaRPr lang="en-US"/>
          </a:p>
        </p:txBody>
      </p:sp>
    </p:spTree>
    <p:extLst>
      <p:ext uri="{BB962C8B-B14F-4D97-AF65-F5344CB8AC3E}">
        <p14:creationId xmlns:p14="http://schemas.microsoft.com/office/powerpoint/2010/main" val="4174790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F4248EF-BBB1-4F95-9DA1-C99CAC226C21}" type="slidenum">
              <a:rPr lang="en-US">
                <a:solidFill>
                  <a:prstClr val="black"/>
                </a:solidFill>
              </a:rPr>
              <a:pPr/>
              <a:t>6</a:t>
            </a:fld>
            <a:endParaRPr lang="en-US">
              <a:solidFill>
                <a:prstClr val="black"/>
              </a:solidFill>
            </a:endParaRPr>
          </a:p>
        </p:txBody>
      </p:sp>
      <p:sp>
        <p:nvSpPr>
          <p:cNvPr id="1270786" name="Rectangle 7"/>
          <p:cNvSpPr txBox="1">
            <a:spLocks noGrp="1" noChangeArrowheads="1"/>
          </p:cNvSpPr>
          <p:nvPr/>
        </p:nvSpPr>
        <p:spPr bwMode="auto">
          <a:xfrm>
            <a:off x="3885974" y="8687595"/>
            <a:ext cx="2972026" cy="456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a:defRPr sz="2400">
                <a:solidFill>
                  <a:schemeClr val="tx1"/>
                </a:solidFill>
                <a:latin typeface="Times New Roman" pitchFamily="18" charset="0"/>
              </a:defRPr>
            </a:lvl1pPr>
            <a:lvl2pPr marL="785813" indent="-303213" defTabSz="966788">
              <a:defRPr sz="2400">
                <a:solidFill>
                  <a:schemeClr val="tx1"/>
                </a:solidFill>
                <a:latin typeface="Times New Roman" pitchFamily="18" charset="0"/>
              </a:defRPr>
            </a:lvl2pPr>
            <a:lvl3pPr marL="1208088" indent="-241300" defTabSz="966788">
              <a:defRPr sz="2400">
                <a:solidFill>
                  <a:schemeClr val="tx1"/>
                </a:solidFill>
                <a:latin typeface="Times New Roman" pitchFamily="18" charset="0"/>
              </a:defRPr>
            </a:lvl3pPr>
            <a:lvl4pPr marL="1692275" indent="-242888" defTabSz="966788">
              <a:defRPr sz="2400">
                <a:solidFill>
                  <a:schemeClr val="tx1"/>
                </a:solidFill>
                <a:latin typeface="Times New Roman" pitchFamily="18" charset="0"/>
              </a:defRPr>
            </a:lvl4pPr>
            <a:lvl5pPr marL="2174875" indent="-241300" defTabSz="966788">
              <a:defRPr sz="2400">
                <a:solidFill>
                  <a:schemeClr val="tx1"/>
                </a:solidFill>
                <a:latin typeface="Times New Roman" pitchFamily="18" charset="0"/>
              </a:defRPr>
            </a:lvl5pPr>
            <a:lvl6pPr marL="2632075" indent="-241300" defTabSz="966788" fontAlgn="base">
              <a:spcBef>
                <a:spcPct val="0"/>
              </a:spcBef>
              <a:spcAft>
                <a:spcPct val="0"/>
              </a:spcAft>
              <a:defRPr sz="2400">
                <a:solidFill>
                  <a:schemeClr val="tx1"/>
                </a:solidFill>
                <a:latin typeface="Times New Roman" pitchFamily="18" charset="0"/>
              </a:defRPr>
            </a:lvl6pPr>
            <a:lvl7pPr marL="3089275" indent="-241300" defTabSz="966788" fontAlgn="base">
              <a:spcBef>
                <a:spcPct val="0"/>
              </a:spcBef>
              <a:spcAft>
                <a:spcPct val="0"/>
              </a:spcAft>
              <a:defRPr sz="2400">
                <a:solidFill>
                  <a:schemeClr val="tx1"/>
                </a:solidFill>
                <a:latin typeface="Times New Roman" pitchFamily="18" charset="0"/>
              </a:defRPr>
            </a:lvl7pPr>
            <a:lvl8pPr marL="3546475" indent="-241300" defTabSz="966788" fontAlgn="base">
              <a:spcBef>
                <a:spcPct val="0"/>
              </a:spcBef>
              <a:spcAft>
                <a:spcPct val="0"/>
              </a:spcAft>
              <a:defRPr sz="2400">
                <a:solidFill>
                  <a:schemeClr val="tx1"/>
                </a:solidFill>
                <a:latin typeface="Times New Roman" pitchFamily="18" charset="0"/>
              </a:defRPr>
            </a:lvl8pPr>
            <a:lvl9pPr marL="4003675" indent="-241300" defTabSz="966788" fontAlgn="base">
              <a:spcBef>
                <a:spcPct val="0"/>
              </a:spcBef>
              <a:spcAft>
                <a:spcPct val="0"/>
              </a:spcAft>
              <a:defRPr sz="2400">
                <a:solidFill>
                  <a:schemeClr val="tx1"/>
                </a:solidFill>
                <a:latin typeface="Times New Roman" pitchFamily="18" charset="0"/>
              </a:defRPr>
            </a:lvl9pPr>
          </a:lstStyle>
          <a:p>
            <a:pPr algn="r"/>
            <a:fld id="{5B950CBD-5ED5-4E2C-A7B2-95B125D5B40E}" type="slidenum">
              <a:rPr lang="en-US" sz="1300">
                <a:solidFill>
                  <a:prstClr val="black"/>
                </a:solidFill>
                <a:cs typeface="Arial" charset="0"/>
              </a:rPr>
              <a:pPr algn="r"/>
              <a:t>6</a:t>
            </a:fld>
            <a:endParaRPr lang="en-US" sz="1300">
              <a:solidFill>
                <a:prstClr val="black"/>
              </a:solidFill>
              <a:cs typeface="Arial" charset="0"/>
            </a:endParaRPr>
          </a:p>
        </p:txBody>
      </p:sp>
      <p:sp>
        <p:nvSpPr>
          <p:cNvPr id="1270787" name="Rectangle 2"/>
          <p:cNvSpPr>
            <a:spLocks noGrp="1" noRot="1" noChangeAspect="1" noChangeArrowheads="1" noTextEdit="1"/>
          </p:cNvSpPr>
          <p:nvPr>
            <p:ph type="sldImg"/>
          </p:nvPr>
        </p:nvSpPr>
        <p:spPr>
          <a:xfrm>
            <a:off x="1143000" y="685800"/>
            <a:ext cx="4572000" cy="3429000"/>
          </a:xfrm>
          <a:ln/>
        </p:spPr>
      </p:sp>
      <p:sp>
        <p:nvSpPr>
          <p:cNvPr id="1270788" name="Rectangle 3"/>
          <p:cNvSpPr>
            <a:spLocks noGrp="1" noChangeArrowheads="1"/>
          </p:cNvSpPr>
          <p:nvPr>
            <p:ph type="body" idx="1"/>
          </p:nvPr>
        </p:nvSpPr>
        <p:spPr>
          <a:xfrm>
            <a:off x="686028" y="4343798"/>
            <a:ext cx="5485946" cy="4113609"/>
          </a:xfrm>
        </p:spPr>
        <p:txBody>
          <a:bodyPr/>
          <a:lstStyle/>
          <a:p>
            <a:r>
              <a:rPr lang="en-US"/>
              <a:t>Let’s look at another example in more details.</a:t>
            </a:r>
          </a:p>
          <a:p>
            <a:endParaRPr lang="en-US"/>
          </a:p>
          <a:p>
            <a:r>
              <a:rPr lang="en-US"/>
              <a:t>We want to extract entities (person, location and organization) and relations between them (born in, spouse of). </a:t>
            </a:r>
          </a:p>
          <a:p>
            <a:endParaRPr lang="en-US"/>
          </a:p>
          <a:p>
            <a:r>
              <a:rPr lang="en-US"/>
              <a:t>Given a sentence, suppose the entity classifier and relation classifier have already given us their predictions along with the confidence values.  The blue ones are the labels that have the highest confidence individually.  However, this global assignment has some obvious mistakes.  For example, the second argument of a born_in relation should be location instead of person.  Since the classifiers are pretty confident on R23, but not on E3, so we should correct E3 to be location.  </a:t>
            </a:r>
          </a:p>
          <a:p>
            <a:endParaRPr lang="en-US"/>
          </a:p>
          <a:p>
            <a:r>
              <a:rPr lang="en-US"/>
              <a:t>Similarly, we should change R12 from “born_in” to “spouse_of” </a:t>
            </a:r>
          </a:p>
          <a:p>
            <a:endParaRPr lang="en-US"/>
          </a:p>
        </p:txBody>
      </p:sp>
    </p:spTree>
    <p:extLst>
      <p:ext uri="{BB962C8B-B14F-4D97-AF65-F5344CB8AC3E}">
        <p14:creationId xmlns:p14="http://schemas.microsoft.com/office/powerpoint/2010/main" val="859166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F4248EF-BBB1-4F95-9DA1-C99CAC226C21}" type="slidenum">
              <a:rPr lang="en-US">
                <a:solidFill>
                  <a:prstClr val="black"/>
                </a:solidFill>
              </a:rPr>
              <a:pPr/>
              <a:t>7</a:t>
            </a:fld>
            <a:endParaRPr lang="en-US">
              <a:solidFill>
                <a:prstClr val="black"/>
              </a:solidFill>
            </a:endParaRPr>
          </a:p>
        </p:txBody>
      </p:sp>
      <p:sp>
        <p:nvSpPr>
          <p:cNvPr id="1270786" name="Rectangle 7"/>
          <p:cNvSpPr txBox="1">
            <a:spLocks noGrp="1" noChangeArrowheads="1"/>
          </p:cNvSpPr>
          <p:nvPr/>
        </p:nvSpPr>
        <p:spPr bwMode="auto">
          <a:xfrm>
            <a:off x="3885974" y="8687595"/>
            <a:ext cx="2972026" cy="456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a:defRPr sz="2400">
                <a:solidFill>
                  <a:schemeClr val="tx1"/>
                </a:solidFill>
                <a:latin typeface="Times New Roman" pitchFamily="18" charset="0"/>
              </a:defRPr>
            </a:lvl1pPr>
            <a:lvl2pPr marL="785813" indent="-303213" defTabSz="966788">
              <a:defRPr sz="2400">
                <a:solidFill>
                  <a:schemeClr val="tx1"/>
                </a:solidFill>
                <a:latin typeface="Times New Roman" pitchFamily="18" charset="0"/>
              </a:defRPr>
            </a:lvl2pPr>
            <a:lvl3pPr marL="1208088" indent="-241300" defTabSz="966788">
              <a:defRPr sz="2400">
                <a:solidFill>
                  <a:schemeClr val="tx1"/>
                </a:solidFill>
                <a:latin typeface="Times New Roman" pitchFamily="18" charset="0"/>
              </a:defRPr>
            </a:lvl3pPr>
            <a:lvl4pPr marL="1692275" indent="-242888" defTabSz="966788">
              <a:defRPr sz="2400">
                <a:solidFill>
                  <a:schemeClr val="tx1"/>
                </a:solidFill>
                <a:latin typeface="Times New Roman" pitchFamily="18" charset="0"/>
              </a:defRPr>
            </a:lvl4pPr>
            <a:lvl5pPr marL="2174875" indent="-241300" defTabSz="966788">
              <a:defRPr sz="2400">
                <a:solidFill>
                  <a:schemeClr val="tx1"/>
                </a:solidFill>
                <a:latin typeface="Times New Roman" pitchFamily="18" charset="0"/>
              </a:defRPr>
            </a:lvl5pPr>
            <a:lvl6pPr marL="2632075" indent="-241300" defTabSz="966788" fontAlgn="base">
              <a:spcBef>
                <a:spcPct val="0"/>
              </a:spcBef>
              <a:spcAft>
                <a:spcPct val="0"/>
              </a:spcAft>
              <a:defRPr sz="2400">
                <a:solidFill>
                  <a:schemeClr val="tx1"/>
                </a:solidFill>
                <a:latin typeface="Times New Roman" pitchFamily="18" charset="0"/>
              </a:defRPr>
            </a:lvl6pPr>
            <a:lvl7pPr marL="3089275" indent="-241300" defTabSz="966788" fontAlgn="base">
              <a:spcBef>
                <a:spcPct val="0"/>
              </a:spcBef>
              <a:spcAft>
                <a:spcPct val="0"/>
              </a:spcAft>
              <a:defRPr sz="2400">
                <a:solidFill>
                  <a:schemeClr val="tx1"/>
                </a:solidFill>
                <a:latin typeface="Times New Roman" pitchFamily="18" charset="0"/>
              </a:defRPr>
            </a:lvl7pPr>
            <a:lvl8pPr marL="3546475" indent="-241300" defTabSz="966788" fontAlgn="base">
              <a:spcBef>
                <a:spcPct val="0"/>
              </a:spcBef>
              <a:spcAft>
                <a:spcPct val="0"/>
              </a:spcAft>
              <a:defRPr sz="2400">
                <a:solidFill>
                  <a:schemeClr val="tx1"/>
                </a:solidFill>
                <a:latin typeface="Times New Roman" pitchFamily="18" charset="0"/>
              </a:defRPr>
            </a:lvl8pPr>
            <a:lvl9pPr marL="4003675" indent="-241300" defTabSz="966788" fontAlgn="base">
              <a:spcBef>
                <a:spcPct val="0"/>
              </a:spcBef>
              <a:spcAft>
                <a:spcPct val="0"/>
              </a:spcAft>
              <a:defRPr sz="2400">
                <a:solidFill>
                  <a:schemeClr val="tx1"/>
                </a:solidFill>
                <a:latin typeface="Times New Roman" pitchFamily="18" charset="0"/>
              </a:defRPr>
            </a:lvl9pPr>
          </a:lstStyle>
          <a:p>
            <a:pPr algn="r"/>
            <a:fld id="{5B950CBD-5ED5-4E2C-A7B2-95B125D5B40E}" type="slidenum">
              <a:rPr lang="en-US" sz="1300">
                <a:solidFill>
                  <a:prstClr val="black"/>
                </a:solidFill>
                <a:cs typeface="Arial" charset="0"/>
              </a:rPr>
              <a:pPr algn="r"/>
              <a:t>7</a:t>
            </a:fld>
            <a:endParaRPr lang="en-US" sz="1300">
              <a:solidFill>
                <a:prstClr val="black"/>
              </a:solidFill>
              <a:cs typeface="Arial" charset="0"/>
            </a:endParaRPr>
          </a:p>
        </p:txBody>
      </p:sp>
      <p:sp>
        <p:nvSpPr>
          <p:cNvPr id="1270787" name="Rectangle 2"/>
          <p:cNvSpPr>
            <a:spLocks noGrp="1" noRot="1" noChangeAspect="1" noChangeArrowheads="1" noTextEdit="1"/>
          </p:cNvSpPr>
          <p:nvPr>
            <p:ph type="sldImg"/>
          </p:nvPr>
        </p:nvSpPr>
        <p:spPr>
          <a:xfrm>
            <a:off x="1143000" y="685800"/>
            <a:ext cx="4572000" cy="3429000"/>
          </a:xfrm>
          <a:ln/>
        </p:spPr>
      </p:sp>
      <p:sp>
        <p:nvSpPr>
          <p:cNvPr id="1270788" name="Rectangle 3"/>
          <p:cNvSpPr>
            <a:spLocks noGrp="1" noChangeArrowheads="1"/>
          </p:cNvSpPr>
          <p:nvPr>
            <p:ph type="body" idx="1"/>
          </p:nvPr>
        </p:nvSpPr>
        <p:spPr>
          <a:xfrm>
            <a:off x="686028" y="4343798"/>
            <a:ext cx="5485946" cy="4113609"/>
          </a:xfrm>
        </p:spPr>
        <p:txBody>
          <a:bodyPr/>
          <a:lstStyle/>
          <a:p>
            <a:r>
              <a:rPr lang="en-US"/>
              <a:t>Let’s look at another example in more details.</a:t>
            </a:r>
          </a:p>
          <a:p>
            <a:endParaRPr lang="en-US"/>
          </a:p>
          <a:p>
            <a:r>
              <a:rPr lang="en-US"/>
              <a:t>We want to extract entities (person, location and organization) and relations between them (born in, spouse of). </a:t>
            </a:r>
          </a:p>
          <a:p>
            <a:endParaRPr lang="en-US"/>
          </a:p>
          <a:p>
            <a:r>
              <a:rPr lang="en-US"/>
              <a:t>Given a sentence, suppose the entity classifier and relation classifier have already given us their predictions along with the confidence values.  The blue ones are the labels that have the highest confidence individually.  However, this global assignment has some obvious mistakes.  For example, the second argument of a born_in relation should be location instead of person.  Since the classifiers are pretty confident on R23, but not on E3, so we should correct E3 to be location.  </a:t>
            </a:r>
          </a:p>
          <a:p>
            <a:endParaRPr lang="en-US"/>
          </a:p>
          <a:p>
            <a:r>
              <a:rPr lang="en-US"/>
              <a:t>Similarly, we should change R12 from “born_in” to “spouse_of” </a:t>
            </a:r>
          </a:p>
          <a:p>
            <a:endParaRPr lang="en-US"/>
          </a:p>
        </p:txBody>
      </p:sp>
    </p:spTree>
    <p:extLst>
      <p:ext uri="{BB962C8B-B14F-4D97-AF65-F5344CB8AC3E}">
        <p14:creationId xmlns:p14="http://schemas.microsoft.com/office/powerpoint/2010/main" val="1898715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F4248EF-BBB1-4F95-9DA1-C99CAC226C21}" type="slidenum">
              <a:rPr lang="en-US">
                <a:solidFill>
                  <a:prstClr val="black"/>
                </a:solidFill>
              </a:rPr>
              <a:pPr/>
              <a:t>8</a:t>
            </a:fld>
            <a:endParaRPr lang="en-US">
              <a:solidFill>
                <a:prstClr val="black"/>
              </a:solidFill>
            </a:endParaRPr>
          </a:p>
        </p:txBody>
      </p:sp>
      <p:sp>
        <p:nvSpPr>
          <p:cNvPr id="1270786" name="Rectangle 7"/>
          <p:cNvSpPr txBox="1">
            <a:spLocks noGrp="1" noChangeArrowheads="1"/>
          </p:cNvSpPr>
          <p:nvPr/>
        </p:nvSpPr>
        <p:spPr bwMode="auto">
          <a:xfrm>
            <a:off x="3885974" y="8687595"/>
            <a:ext cx="2972026" cy="456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a:defRPr sz="2400">
                <a:solidFill>
                  <a:schemeClr val="tx1"/>
                </a:solidFill>
                <a:latin typeface="Times New Roman" pitchFamily="18" charset="0"/>
              </a:defRPr>
            </a:lvl1pPr>
            <a:lvl2pPr marL="785813" indent="-303213" defTabSz="966788">
              <a:defRPr sz="2400">
                <a:solidFill>
                  <a:schemeClr val="tx1"/>
                </a:solidFill>
                <a:latin typeface="Times New Roman" pitchFamily="18" charset="0"/>
              </a:defRPr>
            </a:lvl2pPr>
            <a:lvl3pPr marL="1208088" indent="-241300" defTabSz="966788">
              <a:defRPr sz="2400">
                <a:solidFill>
                  <a:schemeClr val="tx1"/>
                </a:solidFill>
                <a:latin typeface="Times New Roman" pitchFamily="18" charset="0"/>
              </a:defRPr>
            </a:lvl3pPr>
            <a:lvl4pPr marL="1692275" indent="-242888" defTabSz="966788">
              <a:defRPr sz="2400">
                <a:solidFill>
                  <a:schemeClr val="tx1"/>
                </a:solidFill>
                <a:latin typeface="Times New Roman" pitchFamily="18" charset="0"/>
              </a:defRPr>
            </a:lvl4pPr>
            <a:lvl5pPr marL="2174875" indent="-241300" defTabSz="966788">
              <a:defRPr sz="2400">
                <a:solidFill>
                  <a:schemeClr val="tx1"/>
                </a:solidFill>
                <a:latin typeface="Times New Roman" pitchFamily="18" charset="0"/>
              </a:defRPr>
            </a:lvl5pPr>
            <a:lvl6pPr marL="2632075" indent="-241300" defTabSz="966788" fontAlgn="base">
              <a:spcBef>
                <a:spcPct val="0"/>
              </a:spcBef>
              <a:spcAft>
                <a:spcPct val="0"/>
              </a:spcAft>
              <a:defRPr sz="2400">
                <a:solidFill>
                  <a:schemeClr val="tx1"/>
                </a:solidFill>
                <a:latin typeface="Times New Roman" pitchFamily="18" charset="0"/>
              </a:defRPr>
            </a:lvl6pPr>
            <a:lvl7pPr marL="3089275" indent="-241300" defTabSz="966788" fontAlgn="base">
              <a:spcBef>
                <a:spcPct val="0"/>
              </a:spcBef>
              <a:spcAft>
                <a:spcPct val="0"/>
              </a:spcAft>
              <a:defRPr sz="2400">
                <a:solidFill>
                  <a:schemeClr val="tx1"/>
                </a:solidFill>
                <a:latin typeface="Times New Roman" pitchFamily="18" charset="0"/>
              </a:defRPr>
            </a:lvl7pPr>
            <a:lvl8pPr marL="3546475" indent="-241300" defTabSz="966788" fontAlgn="base">
              <a:spcBef>
                <a:spcPct val="0"/>
              </a:spcBef>
              <a:spcAft>
                <a:spcPct val="0"/>
              </a:spcAft>
              <a:defRPr sz="2400">
                <a:solidFill>
                  <a:schemeClr val="tx1"/>
                </a:solidFill>
                <a:latin typeface="Times New Roman" pitchFamily="18" charset="0"/>
              </a:defRPr>
            </a:lvl8pPr>
            <a:lvl9pPr marL="4003675" indent="-241300" defTabSz="966788" fontAlgn="base">
              <a:spcBef>
                <a:spcPct val="0"/>
              </a:spcBef>
              <a:spcAft>
                <a:spcPct val="0"/>
              </a:spcAft>
              <a:defRPr sz="2400">
                <a:solidFill>
                  <a:schemeClr val="tx1"/>
                </a:solidFill>
                <a:latin typeface="Times New Roman" pitchFamily="18" charset="0"/>
              </a:defRPr>
            </a:lvl9pPr>
          </a:lstStyle>
          <a:p>
            <a:pPr algn="r"/>
            <a:fld id="{5B950CBD-5ED5-4E2C-A7B2-95B125D5B40E}" type="slidenum">
              <a:rPr lang="en-US" sz="1300">
                <a:solidFill>
                  <a:prstClr val="black"/>
                </a:solidFill>
                <a:cs typeface="Arial" charset="0"/>
              </a:rPr>
              <a:pPr algn="r"/>
              <a:t>8</a:t>
            </a:fld>
            <a:endParaRPr lang="en-US" sz="1300">
              <a:solidFill>
                <a:prstClr val="black"/>
              </a:solidFill>
              <a:cs typeface="Arial" charset="0"/>
            </a:endParaRPr>
          </a:p>
        </p:txBody>
      </p:sp>
      <p:sp>
        <p:nvSpPr>
          <p:cNvPr id="1270787" name="Rectangle 2"/>
          <p:cNvSpPr>
            <a:spLocks noGrp="1" noRot="1" noChangeAspect="1" noChangeArrowheads="1" noTextEdit="1"/>
          </p:cNvSpPr>
          <p:nvPr>
            <p:ph type="sldImg"/>
          </p:nvPr>
        </p:nvSpPr>
        <p:spPr>
          <a:xfrm>
            <a:off x="1143000" y="685800"/>
            <a:ext cx="4572000" cy="3429000"/>
          </a:xfrm>
          <a:ln/>
        </p:spPr>
      </p:sp>
      <p:sp>
        <p:nvSpPr>
          <p:cNvPr id="1270788" name="Rectangle 3"/>
          <p:cNvSpPr>
            <a:spLocks noGrp="1" noChangeArrowheads="1"/>
          </p:cNvSpPr>
          <p:nvPr>
            <p:ph type="body" idx="1"/>
          </p:nvPr>
        </p:nvSpPr>
        <p:spPr>
          <a:xfrm>
            <a:off x="686028" y="4343798"/>
            <a:ext cx="5485946" cy="4113609"/>
          </a:xfrm>
        </p:spPr>
        <p:txBody>
          <a:bodyPr/>
          <a:lstStyle/>
          <a:p>
            <a:r>
              <a:rPr lang="en-US"/>
              <a:t>Let’s look at another example in more details.</a:t>
            </a:r>
          </a:p>
          <a:p>
            <a:endParaRPr lang="en-US"/>
          </a:p>
          <a:p>
            <a:r>
              <a:rPr lang="en-US"/>
              <a:t>We want to extract entities (person, location and organization) and relations between them (born in, spouse of). </a:t>
            </a:r>
          </a:p>
          <a:p>
            <a:endParaRPr lang="en-US"/>
          </a:p>
          <a:p>
            <a:r>
              <a:rPr lang="en-US"/>
              <a:t>Given a sentence, suppose the entity classifier and relation classifier have already given us their predictions along with the confidence values.  The blue ones are the labels that have the highest confidence individually.  However, this global assignment has some obvious mistakes.  For example, the second argument of a born_in relation should be location instead of person.  Since the classifiers are pretty confident on R23, but not on E3, so we should correct E3 to be location.  </a:t>
            </a:r>
          </a:p>
          <a:p>
            <a:endParaRPr lang="en-US"/>
          </a:p>
          <a:p>
            <a:r>
              <a:rPr lang="en-US"/>
              <a:t>Similarly, we should change R12 from “born_in” to “spouse_of” </a:t>
            </a:r>
          </a:p>
          <a:p>
            <a:endParaRPr lang="en-US"/>
          </a:p>
        </p:txBody>
      </p:sp>
    </p:spTree>
    <p:extLst>
      <p:ext uri="{BB962C8B-B14F-4D97-AF65-F5344CB8AC3E}">
        <p14:creationId xmlns:p14="http://schemas.microsoft.com/office/powerpoint/2010/main" val="1822473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CA99D1-313B-447B-B1F7-051EC4AE5B8B}" type="slidenum">
              <a:rPr lang="en-US" smtClean="0"/>
              <a:t>10</a:t>
            </a:fld>
            <a:endParaRPr lang="en-US"/>
          </a:p>
        </p:txBody>
      </p:sp>
    </p:spTree>
    <p:extLst>
      <p:ext uri="{BB962C8B-B14F-4D97-AF65-F5344CB8AC3E}">
        <p14:creationId xmlns:p14="http://schemas.microsoft.com/office/powerpoint/2010/main" val="1096503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A5406F-DAD0-5243-B3E3-85D7269049E7}" type="slidenum">
              <a:rPr lang="en-US" smtClean="0"/>
              <a:t>20</a:t>
            </a:fld>
            <a:endParaRPr lang="en-US"/>
          </a:p>
        </p:txBody>
      </p:sp>
    </p:spTree>
    <p:extLst>
      <p:ext uri="{BB962C8B-B14F-4D97-AF65-F5344CB8AC3E}">
        <p14:creationId xmlns:p14="http://schemas.microsoft.com/office/powerpoint/2010/main" val="396611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8B4C8E-AE69-F64C-B1C1-0CE9A4E319EC}" type="slidenum">
              <a:rPr lang="en-US" smtClean="0"/>
              <a:t>76</a:t>
            </a:fld>
            <a:endParaRPr lang="en-US"/>
          </a:p>
        </p:txBody>
      </p:sp>
    </p:spTree>
    <p:extLst>
      <p:ext uri="{BB962C8B-B14F-4D97-AF65-F5344CB8AC3E}">
        <p14:creationId xmlns:p14="http://schemas.microsoft.com/office/powerpoint/2010/main" val="1346912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8B4C8E-AE69-F64C-B1C1-0CE9A4E319EC}" type="slidenum">
              <a:rPr lang="en-US" smtClean="0"/>
              <a:t>77</a:t>
            </a:fld>
            <a:endParaRPr lang="en-US"/>
          </a:p>
        </p:txBody>
      </p:sp>
    </p:spTree>
    <p:extLst>
      <p:ext uri="{BB962C8B-B14F-4D97-AF65-F5344CB8AC3E}">
        <p14:creationId xmlns:p14="http://schemas.microsoft.com/office/powerpoint/2010/main" val="1087574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CA99D1-313B-447B-B1F7-051EC4AE5B8B}" type="slidenum">
              <a:rPr lang="en-US" smtClean="0"/>
              <a:t>108</a:t>
            </a:fld>
            <a:endParaRPr lang="en-US"/>
          </a:p>
        </p:txBody>
      </p:sp>
    </p:spTree>
    <p:extLst>
      <p:ext uri="{BB962C8B-B14F-4D97-AF65-F5344CB8AC3E}">
        <p14:creationId xmlns:p14="http://schemas.microsoft.com/office/powerpoint/2010/main" val="657614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070516"/>
            <a:ext cx="6858000" cy="2164383"/>
          </a:xfrm>
        </p:spPr>
        <p:txBody>
          <a:bodyPr anchor="ctr"/>
          <a:lstStyle>
            <a:lvl1pPr algn="ctr">
              <a:defRPr sz="45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5" name="Footer Placeholder 4"/>
          <p:cNvSpPr>
            <a:spLocks noGrp="1"/>
          </p:cNvSpPr>
          <p:nvPr>
            <p:ph type="ftr" sz="quarter" idx="11"/>
          </p:nvPr>
        </p:nvSpPr>
        <p:spPr>
          <a:xfrm>
            <a:off x="3028949" y="6356351"/>
            <a:ext cx="3993287" cy="365125"/>
          </a:xfrm>
        </p:spPr>
        <p:txBody>
          <a:bodyPr/>
          <a:lstStyle/>
          <a:p>
            <a:r>
              <a:rPr lang="en-US" smtClean="0"/>
              <a:t>ML in NLP</a:t>
            </a:r>
            <a:endParaRPr lang="en-US" dirty="0"/>
          </a:p>
        </p:txBody>
      </p:sp>
      <p:sp>
        <p:nvSpPr>
          <p:cNvPr id="6" name="Slide Number Placeholder 5"/>
          <p:cNvSpPr>
            <a:spLocks noGrp="1"/>
          </p:cNvSpPr>
          <p:nvPr>
            <p:ph type="sldNum" sz="quarter" idx="12"/>
          </p:nvPr>
        </p:nvSpPr>
        <p:spPr>
          <a:xfrm>
            <a:off x="7261934" y="6356351"/>
            <a:ext cx="1253416" cy="365125"/>
          </a:xfrm>
        </p:spPr>
        <p:txBody>
          <a:bodyPr/>
          <a:lstStyle>
            <a:lvl1pPr>
              <a:defRPr sz="1400">
                <a:solidFill>
                  <a:srgbClr val="3C58AD"/>
                </a:solidFill>
                <a:latin typeface="Arial" panose="020B0604020202020204" pitchFamily="34" charset="0"/>
                <a:cs typeface="Arial" panose="020B0604020202020204" pitchFamily="34" charset="0"/>
              </a:defRPr>
            </a:lvl1pPr>
          </a:lstStyle>
          <a:p>
            <a:fld id="{5E6A3C3A-A029-4573-BC04-5DA27903A743}" type="slidenum">
              <a:rPr lang="en-US" smtClean="0"/>
              <a:pPr/>
              <a:t>‹#›</a:t>
            </a:fld>
            <a:endParaRPr lang="en-US" dirty="0"/>
          </a:p>
        </p:txBody>
      </p:sp>
    </p:spTree>
    <p:extLst>
      <p:ext uri="{BB962C8B-B14F-4D97-AF65-F5344CB8AC3E}">
        <p14:creationId xmlns:p14="http://schemas.microsoft.com/office/powerpoint/2010/main" val="115342501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ML in NLP</a:t>
            </a:r>
            <a:endParaRPr lang="en-US"/>
          </a:p>
        </p:txBody>
      </p:sp>
      <p:sp>
        <p:nvSpPr>
          <p:cNvPr id="6" name="Slide Number Placeholder 5"/>
          <p:cNvSpPr>
            <a:spLocks noGrp="1"/>
          </p:cNvSpPr>
          <p:nvPr>
            <p:ph type="sldNum" sz="quarter" idx="12"/>
          </p:nvPr>
        </p:nvSpPr>
        <p:spPr/>
        <p:txBody>
          <a:bodyPr/>
          <a:lstStyle/>
          <a:p>
            <a:fld id="{5E6A3C3A-A029-4573-BC04-5DA27903A743}" type="slidenum">
              <a:rPr lang="en-US" smtClean="0"/>
              <a:t>‹#›</a:t>
            </a:fld>
            <a:endParaRPr lang="en-US"/>
          </a:p>
        </p:txBody>
      </p:sp>
    </p:spTree>
    <p:extLst>
      <p:ext uri="{BB962C8B-B14F-4D97-AF65-F5344CB8AC3E}">
        <p14:creationId xmlns:p14="http://schemas.microsoft.com/office/powerpoint/2010/main" val="3077886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ML in NLP</a:t>
            </a:r>
            <a:endParaRPr lang="en-US"/>
          </a:p>
        </p:txBody>
      </p:sp>
      <p:sp>
        <p:nvSpPr>
          <p:cNvPr id="6" name="Slide Number Placeholder 5"/>
          <p:cNvSpPr>
            <a:spLocks noGrp="1"/>
          </p:cNvSpPr>
          <p:nvPr>
            <p:ph type="sldNum" sz="quarter" idx="12"/>
          </p:nvPr>
        </p:nvSpPr>
        <p:spPr/>
        <p:txBody>
          <a:bodyPr/>
          <a:lstStyle/>
          <a:p>
            <a:fld id="{5E6A3C3A-A029-4573-BC04-5DA27903A743}" type="slidenum">
              <a:rPr lang="en-US" smtClean="0"/>
              <a:t>‹#›</a:t>
            </a:fld>
            <a:endParaRPr lang="en-US"/>
          </a:p>
        </p:txBody>
      </p:sp>
    </p:spTree>
    <p:extLst>
      <p:ext uri="{BB962C8B-B14F-4D97-AF65-F5344CB8AC3E}">
        <p14:creationId xmlns:p14="http://schemas.microsoft.com/office/powerpoint/2010/main" val="3022396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070516"/>
            <a:ext cx="6858000" cy="2164383"/>
          </a:xfrm>
        </p:spPr>
        <p:txBody>
          <a:bodyPr anchor="ctr"/>
          <a:lstStyle>
            <a:lvl1pPr algn="ctr">
              <a:defRPr sz="45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028949" y="6356351"/>
            <a:ext cx="3993287" cy="365125"/>
          </a:xfrm>
        </p:spPr>
        <p:txBody>
          <a:bodyPr/>
          <a:lstStyle/>
          <a:p>
            <a:r>
              <a:rPr lang="en-US" smtClean="0"/>
              <a:t>ML in NLP</a:t>
            </a:r>
            <a:endParaRPr lang="en-US" dirty="0"/>
          </a:p>
        </p:txBody>
      </p:sp>
      <p:sp>
        <p:nvSpPr>
          <p:cNvPr id="6" name="Slide Number Placeholder 5"/>
          <p:cNvSpPr>
            <a:spLocks noGrp="1"/>
          </p:cNvSpPr>
          <p:nvPr>
            <p:ph type="sldNum" sz="quarter" idx="12"/>
          </p:nvPr>
        </p:nvSpPr>
        <p:spPr>
          <a:xfrm>
            <a:off x="7261934" y="6356351"/>
            <a:ext cx="1253416" cy="365125"/>
          </a:xfrm>
        </p:spPr>
        <p:txBody>
          <a:bodyPr/>
          <a:lstStyle>
            <a:lvl1pPr>
              <a:defRPr sz="1400">
                <a:solidFill>
                  <a:srgbClr val="3C58AD"/>
                </a:solidFill>
                <a:latin typeface="Arial" panose="020B0604020202020204" pitchFamily="34" charset="0"/>
                <a:cs typeface="Arial" panose="020B0604020202020204" pitchFamily="34" charset="0"/>
              </a:defRPr>
            </a:lvl1pPr>
          </a:lstStyle>
          <a:p>
            <a:fld id="{5E6A3C3A-A029-4573-BC04-5DA27903A743}" type="slidenum">
              <a:rPr lang="en-US" smtClean="0"/>
              <a:pPr/>
              <a:t>‹#›</a:t>
            </a:fld>
            <a:endParaRPr lang="en-US" dirty="0"/>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73260"/>
          </a:xfrm>
        </p:spPr>
        <p:txBody>
          <a:bodyPr/>
          <a:lstStyle>
            <a:lvl1pPr>
              <a:defRPr b="0"/>
            </a:lvl1pPr>
          </a:lstStyle>
          <a:p>
            <a:r>
              <a:rPr lang="en-US" dirty="0"/>
              <a:t>Click to edit Master title style</a:t>
            </a:r>
          </a:p>
        </p:txBody>
      </p:sp>
      <p:sp>
        <p:nvSpPr>
          <p:cNvPr id="3" name="Content Placeholder 2"/>
          <p:cNvSpPr>
            <a:spLocks noGrp="1"/>
          </p:cNvSpPr>
          <p:nvPr>
            <p:ph idx="1"/>
          </p:nvPr>
        </p:nvSpPr>
        <p:spPr>
          <a:xfrm>
            <a:off x="628650" y="1270861"/>
            <a:ext cx="7886700" cy="4906102"/>
          </a:xfrm>
        </p:spPr>
        <p:txBody>
          <a:bodyPr/>
          <a:lstStyle>
            <a:lvl1pPr marL="403225" indent="-403225">
              <a:lnSpc>
                <a:spcPct val="110000"/>
              </a:lnSpc>
              <a:buClr>
                <a:srgbClr val="3C58AD"/>
              </a:buClr>
              <a:buFont typeface="Wingdings" panose="05000000000000000000" pitchFamily="2" charset="2"/>
              <a:buChar char="v"/>
              <a:defRPr/>
            </a:lvl1pPr>
            <a:lvl2pPr marL="688975" indent="-346075">
              <a:lnSpc>
                <a:spcPct val="110000"/>
              </a:lnSpc>
              <a:buClr>
                <a:srgbClr val="3C58AD"/>
              </a:buClr>
              <a:buFont typeface="Wingdings" panose="05000000000000000000" pitchFamily="2" charset="2"/>
              <a:buChar char="v"/>
              <a:defRPr/>
            </a:lvl2pPr>
            <a:lvl3pPr marL="1030288" indent="-344488">
              <a:lnSpc>
                <a:spcPct val="110000"/>
              </a:lnSpc>
              <a:buClr>
                <a:srgbClr val="3C58AD"/>
              </a:buClr>
              <a:buFont typeface="Wingdings" panose="05000000000000000000" pitchFamily="2" charset="2"/>
              <a:buChar char="v"/>
              <a:defRPr/>
            </a:lvl3pPr>
            <a:lvl4pPr marL="1317625" indent="-288925">
              <a:lnSpc>
                <a:spcPct val="110000"/>
              </a:lnSpc>
              <a:buClr>
                <a:srgbClr val="3C58AD"/>
              </a:buClr>
              <a:buFont typeface="Wingdings" panose="05000000000000000000" pitchFamily="2" charset="2"/>
              <a:buChar char="v"/>
              <a:defRPr/>
            </a:lvl4pPr>
            <a:lvl5pPr marL="1658938" indent="-287338">
              <a:lnSpc>
                <a:spcPct val="110000"/>
              </a:lnSpc>
              <a:buClr>
                <a:srgbClr val="3C58AD"/>
              </a:buClr>
              <a:buFont typeface="Wingdings" panose="05000000000000000000" pitchFamily="2" charset="2"/>
              <a:buChar char="v"/>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3028950" y="6356351"/>
            <a:ext cx="3486150" cy="365125"/>
          </a:xfrm>
        </p:spPr>
        <p:txBody>
          <a:bodyPr/>
          <a:lstStyle>
            <a:lvl1pPr>
              <a:defRPr>
                <a:solidFill>
                  <a:srgbClr val="3C58AD"/>
                </a:solidFill>
              </a:defRPr>
            </a:lvl1pPr>
          </a:lstStyle>
          <a:p>
            <a:r>
              <a:rPr lang="en-US" smtClean="0"/>
              <a:t>ML in NLP</a:t>
            </a:r>
            <a:endParaRPr lang="en-US" dirty="0"/>
          </a:p>
        </p:txBody>
      </p:sp>
      <p:sp>
        <p:nvSpPr>
          <p:cNvPr id="6" name="Slide Number Placeholder 5"/>
          <p:cNvSpPr>
            <a:spLocks noGrp="1"/>
          </p:cNvSpPr>
          <p:nvPr>
            <p:ph type="sldNum" sz="quarter" idx="12"/>
          </p:nvPr>
        </p:nvSpPr>
        <p:spPr>
          <a:xfrm>
            <a:off x="7180118" y="6356351"/>
            <a:ext cx="1335232" cy="365125"/>
          </a:xfrm>
        </p:spPr>
        <p:txBody>
          <a:bodyPr/>
          <a:lstStyle/>
          <a:p>
            <a:fld id="{5E6A3C3A-A029-4573-BC04-5DA27903A743}" type="slidenum">
              <a:rPr lang="en-US" smtClean="0"/>
              <a:t>‹#›</a:t>
            </a:fld>
            <a:endParaRPr lang="en-US" dirty="0"/>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1"/>
            <a:ext cx="3735532" cy="365125"/>
          </a:xfrm>
        </p:spPr>
        <p:txBody>
          <a:bodyPr/>
          <a:lstStyle/>
          <a:p>
            <a:r>
              <a:rPr lang="en-US" smtClean="0"/>
              <a:t>ML in NLP</a:t>
            </a:r>
            <a:endParaRPr lang="en-US" dirty="0"/>
          </a:p>
        </p:txBody>
      </p:sp>
      <p:sp>
        <p:nvSpPr>
          <p:cNvPr id="6" name="Slide Number Placeholder 5"/>
          <p:cNvSpPr>
            <a:spLocks noGrp="1"/>
          </p:cNvSpPr>
          <p:nvPr>
            <p:ph type="sldNum" sz="quarter" idx="12"/>
          </p:nvPr>
        </p:nvSpPr>
        <p:spPr>
          <a:xfrm>
            <a:off x="7045036" y="6356351"/>
            <a:ext cx="1470314" cy="365125"/>
          </a:xfrm>
        </p:spPr>
        <p:txBody>
          <a:bodyPr/>
          <a:lstStyle/>
          <a:p>
            <a:fld id="{5E6A3C3A-A029-4573-BC04-5DA27903A743}" type="slidenum">
              <a:rPr lang="en-US" smtClean="0"/>
              <a:t>‹#›</a:t>
            </a:fld>
            <a:endParaRPr lang="en-US"/>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smtClean="0"/>
              <a:t>ML in NLP</a:t>
            </a:r>
            <a:endParaRPr lang="en-US"/>
          </a:p>
        </p:txBody>
      </p:sp>
      <p:sp>
        <p:nvSpPr>
          <p:cNvPr id="7" name="Slide Number Placeholder 6"/>
          <p:cNvSpPr>
            <a:spLocks noGrp="1"/>
          </p:cNvSpPr>
          <p:nvPr>
            <p:ph type="sldNum" sz="quarter" idx="12"/>
          </p:nvPr>
        </p:nvSpPr>
        <p:spPr/>
        <p:txBody>
          <a:bodyPr/>
          <a:lstStyle/>
          <a:p>
            <a:fld id="{5E6A3C3A-A029-4573-BC04-5DA27903A743}" type="slidenum">
              <a:rPr lang="en-US" smtClean="0"/>
              <a:t>‹#›</a:t>
            </a:fld>
            <a:endParaRPr lang="en-US"/>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6356351"/>
            <a:ext cx="2057400"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r>
              <a:rPr lang="en-US" smtClean="0"/>
              <a:t>ML in NLP</a:t>
            </a:r>
            <a:endParaRPr lang="en-US"/>
          </a:p>
        </p:txBody>
      </p:sp>
      <p:sp>
        <p:nvSpPr>
          <p:cNvPr id="9" name="Slide Number Placeholder 8"/>
          <p:cNvSpPr>
            <a:spLocks noGrp="1"/>
          </p:cNvSpPr>
          <p:nvPr>
            <p:ph type="sldNum" sz="quarter" idx="12"/>
          </p:nvPr>
        </p:nvSpPr>
        <p:spPr/>
        <p:txBody>
          <a:bodyPr/>
          <a:lstStyle/>
          <a:p>
            <a:fld id="{5E6A3C3A-A029-4573-BC04-5DA27903A743}" type="slidenum">
              <a:rPr lang="en-US" smtClean="0"/>
              <a:t>‹#›</a:t>
            </a:fld>
            <a:endParaRPr lang="en-US"/>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28650" y="6356351"/>
            <a:ext cx="20574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r>
              <a:rPr lang="en-US" smtClean="0"/>
              <a:t>ML in NLP</a:t>
            </a:r>
            <a:endParaRPr lang="en-US"/>
          </a:p>
        </p:txBody>
      </p:sp>
      <p:sp>
        <p:nvSpPr>
          <p:cNvPr id="5" name="Slide Number Placeholder 4"/>
          <p:cNvSpPr>
            <a:spLocks noGrp="1"/>
          </p:cNvSpPr>
          <p:nvPr>
            <p:ph type="sldNum" sz="quarter" idx="12"/>
          </p:nvPr>
        </p:nvSpPr>
        <p:spPr/>
        <p:txBody>
          <a:bodyPr/>
          <a:lstStyle/>
          <a:p>
            <a:fld id="{5E6A3C3A-A029-4573-BC04-5DA27903A743}" type="slidenum">
              <a:rPr lang="en-US" smtClean="0"/>
              <a:t>‹#›</a:t>
            </a:fld>
            <a:endParaRPr lang="en-US"/>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r>
              <a:rPr lang="en-US" smtClean="0"/>
              <a:t>ML in NLP</a:t>
            </a:r>
            <a:endParaRPr lang="en-US"/>
          </a:p>
        </p:txBody>
      </p:sp>
      <p:sp>
        <p:nvSpPr>
          <p:cNvPr id="4" name="Slide Number Placeholder 3"/>
          <p:cNvSpPr>
            <a:spLocks noGrp="1"/>
          </p:cNvSpPr>
          <p:nvPr>
            <p:ph type="sldNum" sz="quarter" idx="12"/>
          </p:nvPr>
        </p:nvSpPr>
        <p:spPr/>
        <p:txBody>
          <a:bodyPr/>
          <a:lstStyle/>
          <a:p>
            <a:fld id="{5E6A3C3A-A029-4573-BC04-5DA27903A743}" type="slidenum">
              <a:rPr lang="en-US" smtClean="0"/>
              <a:t>‹#›</a:t>
            </a:fld>
            <a:endParaRPr lang="en-US"/>
          </a:p>
        </p:txBody>
      </p:sp>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smtClean="0"/>
              <a:t>ML in NLP</a:t>
            </a:r>
            <a:endParaRPr lang="en-US"/>
          </a:p>
        </p:txBody>
      </p:sp>
      <p:sp>
        <p:nvSpPr>
          <p:cNvPr id="7" name="Slide Number Placeholder 6"/>
          <p:cNvSpPr>
            <a:spLocks noGrp="1"/>
          </p:cNvSpPr>
          <p:nvPr>
            <p:ph type="sldNum" sz="quarter" idx="12"/>
          </p:nvPr>
        </p:nvSpPr>
        <p:spPr/>
        <p:txBody>
          <a:bodyPr/>
          <a:lstStyle/>
          <a:p>
            <a:fld id="{5E6A3C3A-A029-4573-BC04-5DA27903A743}" type="slidenum">
              <a:rPr lang="en-US" smtClean="0"/>
              <a:t>‹#›</a:t>
            </a:fld>
            <a:endParaRPr lang="en-US"/>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73260"/>
          </a:xfrm>
        </p:spPr>
        <p:txBody>
          <a:bodyPr/>
          <a:lstStyle>
            <a:lvl1pPr>
              <a:defRPr b="0"/>
            </a:lvl1pPr>
          </a:lstStyle>
          <a:p>
            <a:r>
              <a:rPr lang="en-US" dirty="0"/>
              <a:t>Click to edit Master title style</a:t>
            </a:r>
          </a:p>
        </p:txBody>
      </p:sp>
      <p:sp>
        <p:nvSpPr>
          <p:cNvPr id="3" name="Content Placeholder 2"/>
          <p:cNvSpPr>
            <a:spLocks noGrp="1"/>
          </p:cNvSpPr>
          <p:nvPr>
            <p:ph idx="1"/>
          </p:nvPr>
        </p:nvSpPr>
        <p:spPr>
          <a:xfrm>
            <a:off x="628650" y="1270861"/>
            <a:ext cx="7886700" cy="4906102"/>
          </a:xfrm>
        </p:spPr>
        <p:txBody>
          <a:bodyPr/>
          <a:lstStyle>
            <a:lvl1pPr marL="403225" indent="-403225">
              <a:lnSpc>
                <a:spcPct val="110000"/>
              </a:lnSpc>
              <a:buClr>
                <a:srgbClr val="3C58AD"/>
              </a:buClr>
              <a:buFont typeface="Wingdings" panose="05000000000000000000" pitchFamily="2" charset="2"/>
              <a:buChar char="v"/>
              <a:defRPr/>
            </a:lvl1pPr>
            <a:lvl2pPr marL="688975" indent="-346075">
              <a:lnSpc>
                <a:spcPct val="110000"/>
              </a:lnSpc>
              <a:buClr>
                <a:srgbClr val="3C58AD"/>
              </a:buClr>
              <a:buFont typeface="Wingdings" panose="05000000000000000000" pitchFamily="2" charset="2"/>
              <a:buChar char="v"/>
              <a:defRPr/>
            </a:lvl2pPr>
            <a:lvl3pPr marL="1030288" indent="-344488">
              <a:lnSpc>
                <a:spcPct val="110000"/>
              </a:lnSpc>
              <a:buClr>
                <a:srgbClr val="3C58AD"/>
              </a:buClr>
              <a:buFont typeface="Wingdings" panose="05000000000000000000" pitchFamily="2" charset="2"/>
              <a:buChar char="v"/>
              <a:defRPr/>
            </a:lvl3pPr>
            <a:lvl4pPr marL="1317625" indent="-288925">
              <a:lnSpc>
                <a:spcPct val="110000"/>
              </a:lnSpc>
              <a:buClr>
                <a:srgbClr val="3C58AD"/>
              </a:buClr>
              <a:buFont typeface="Wingdings" panose="05000000000000000000" pitchFamily="2" charset="2"/>
              <a:buChar char="v"/>
              <a:defRPr/>
            </a:lvl4pPr>
            <a:lvl5pPr marL="1658938" indent="-287338">
              <a:lnSpc>
                <a:spcPct val="110000"/>
              </a:lnSpc>
              <a:buClr>
                <a:srgbClr val="3C58AD"/>
              </a:buClr>
              <a:buFont typeface="Wingdings" panose="05000000000000000000" pitchFamily="2" charset="2"/>
              <a:buChar char="v"/>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3028950" y="6356351"/>
            <a:ext cx="3486150" cy="365125"/>
          </a:xfrm>
        </p:spPr>
        <p:txBody>
          <a:bodyPr/>
          <a:lstStyle/>
          <a:p>
            <a:r>
              <a:rPr lang="en-US" smtClean="0"/>
              <a:t>ML in NLP</a:t>
            </a:r>
            <a:endParaRPr lang="en-US" dirty="0"/>
          </a:p>
        </p:txBody>
      </p:sp>
      <p:sp>
        <p:nvSpPr>
          <p:cNvPr id="6" name="Slide Number Placeholder 5"/>
          <p:cNvSpPr>
            <a:spLocks noGrp="1"/>
          </p:cNvSpPr>
          <p:nvPr>
            <p:ph type="sldNum" sz="quarter" idx="12"/>
          </p:nvPr>
        </p:nvSpPr>
        <p:spPr>
          <a:xfrm>
            <a:off x="7180118" y="6356351"/>
            <a:ext cx="1335232" cy="365125"/>
          </a:xfrm>
        </p:spPr>
        <p:txBody>
          <a:bodyPr/>
          <a:lstStyle/>
          <a:p>
            <a:fld id="{5E6A3C3A-A029-4573-BC04-5DA27903A743}" type="slidenum">
              <a:rPr lang="en-US" smtClean="0"/>
              <a:t>‹#›</a:t>
            </a:fld>
            <a:endParaRPr lang="en-US" dirty="0"/>
          </a:p>
        </p:txBody>
      </p:sp>
    </p:spTree>
    <p:extLst>
      <p:ext uri="{BB962C8B-B14F-4D97-AF65-F5344CB8AC3E}">
        <p14:creationId xmlns:p14="http://schemas.microsoft.com/office/powerpoint/2010/main" val="2271364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smtClean="0"/>
              <a:t>ML in NLP</a:t>
            </a:r>
            <a:endParaRPr lang="en-US"/>
          </a:p>
        </p:txBody>
      </p:sp>
      <p:sp>
        <p:nvSpPr>
          <p:cNvPr id="7" name="Slide Number Placeholder 6"/>
          <p:cNvSpPr>
            <a:spLocks noGrp="1"/>
          </p:cNvSpPr>
          <p:nvPr>
            <p:ph type="sldNum" sz="quarter" idx="12"/>
          </p:nvPr>
        </p:nvSpPr>
        <p:spPr/>
        <p:txBody>
          <a:bodyPr/>
          <a:lstStyle/>
          <a:p>
            <a:fld id="{5E6A3C3A-A029-4573-BC04-5DA27903A743}" type="slidenum">
              <a:rPr lang="en-US" smtClean="0"/>
              <a:t>‹#›</a:t>
            </a:fld>
            <a:endParaRPr lang="en-US"/>
          </a:p>
        </p:txBody>
      </p:sp>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ML in NLP</a:t>
            </a:r>
            <a:endParaRPr lang="en-US"/>
          </a:p>
        </p:txBody>
      </p:sp>
      <p:sp>
        <p:nvSpPr>
          <p:cNvPr id="6" name="Slide Number Placeholder 5"/>
          <p:cNvSpPr>
            <a:spLocks noGrp="1"/>
          </p:cNvSpPr>
          <p:nvPr>
            <p:ph type="sldNum" sz="quarter" idx="12"/>
          </p:nvPr>
        </p:nvSpPr>
        <p:spPr/>
        <p:txBody>
          <a:bodyPr/>
          <a:lstStyle/>
          <a:p>
            <a:fld id="{5E6A3C3A-A029-4573-BC04-5DA27903A743}" type="slidenum">
              <a:rPr lang="en-US" smtClean="0"/>
              <a:t>‹#›</a:t>
            </a:fld>
            <a:endParaRPr lang="en-US"/>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ML in NLP</a:t>
            </a:r>
            <a:endParaRPr lang="en-US"/>
          </a:p>
        </p:txBody>
      </p:sp>
      <p:sp>
        <p:nvSpPr>
          <p:cNvPr id="6" name="Slide Number Placeholder 5"/>
          <p:cNvSpPr>
            <a:spLocks noGrp="1"/>
          </p:cNvSpPr>
          <p:nvPr>
            <p:ph type="sldNum" sz="quarter" idx="12"/>
          </p:nvPr>
        </p:nvSpPr>
        <p:spPr/>
        <p:txBody>
          <a:bodyPr/>
          <a:lstStyle/>
          <a:p>
            <a:fld id="{5E6A3C3A-A029-4573-BC04-5DA27903A743}" type="slidenum">
              <a:rPr lang="en-US" smtClean="0"/>
              <a:t>‹#›</a:t>
            </a:fld>
            <a:endParaRPr lang="en-US"/>
          </a:p>
        </p:txBody>
      </p:sp>
    </p:spTree>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atin typeface="Verdana" panose="020B0604030504040204" pitchFamily="34" charset="0"/>
                <a:ea typeface="Verdana" panose="020B0604030504040204" pitchFamily="34" charset="0"/>
                <a:cs typeface="Verdana" panose="020B0604030504040204" pitchFamily="34" charset="0"/>
              </a:defRPr>
            </a:lvl1pPr>
          </a:lstStyle>
          <a:p>
            <a:r>
              <a:rPr lang="zh-TW" altLang="en-US" dirty="0" smtClean="0"/>
              <a:t>按一下以編輯母片標題樣式</a:t>
            </a:r>
            <a:endParaRPr lang="en-US" dirty="0"/>
          </a:p>
        </p:txBody>
      </p:sp>
      <p:sp>
        <p:nvSpPr>
          <p:cNvPr id="3" name="Content Placeholder 2"/>
          <p:cNvSpPr>
            <a:spLocks noGrp="1"/>
          </p:cNvSpPr>
          <p:nvPr>
            <p:ph idx="1"/>
          </p:nvPr>
        </p:nvSpPr>
        <p:spPr/>
        <p:txBody>
          <a:bodyPr/>
          <a:lstStyle>
            <a:lvl1pPr>
              <a:defRPr b="0">
                <a:latin typeface="Times New Roman" panose="02020603050405020304" pitchFamily="18" charset="0"/>
                <a:ea typeface="Verdana" panose="020B0604030504040204" pitchFamily="34" charset="0"/>
                <a:cs typeface="Times New Roman" panose="02020603050405020304" pitchFamily="18" charset="0"/>
              </a:defRPr>
            </a:lvl1pPr>
            <a:lvl2pPr>
              <a:defRPr>
                <a:latin typeface="Times New Roman" panose="02020603050405020304" pitchFamily="18" charset="0"/>
                <a:ea typeface="Verdana" panose="020B0604030504040204" pitchFamily="34" charset="0"/>
                <a:cs typeface="Times New Roman" panose="02020603050405020304" pitchFamily="18" charset="0"/>
              </a:defRPr>
            </a:lvl2pPr>
            <a:lvl3pPr>
              <a:defRPr sz="2000">
                <a:latin typeface="Times New Roman" panose="02020603050405020304" pitchFamily="18" charset="0"/>
                <a:ea typeface="Verdana" panose="020B0604030504040204" pitchFamily="34" charset="0"/>
                <a:cs typeface="Times New Roman" panose="02020603050405020304" pitchFamily="18" charset="0"/>
              </a:defRPr>
            </a:lvl3pPr>
            <a:lvl4pPr>
              <a:defRPr>
                <a:latin typeface="Times New Roman" panose="02020603050405020304" pitchFamily="18" charset="0"/>
                <a:ea typeface="Verdana" panose="020B0604030504040204" pitchFamily="34" charset="0"/>
                <a:cs typeface="Times New Roman" panose="02020603050405020304" pitchFamily="18" charset="0"/>
              </a:defRPr>
            </a:lvl4pPr>
            <a:lvl5pPr>
              <a:defRPr>
                <a:latin typeface="Times New Roman" panose="02020603050405020304" pitchFamily="18" charset="0"/>
                <a:ea typeface="Verdana" panose="020B0604030504040204" pitchFamily="34" charset="0"/>
                <a:cs typeface="Times New Roman" panose="02020603050405020304" pitchFamily="18" charset="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10" name="Date Placeholder 9"/>
          <p:cNvSpPr>
            <a:spLocks noGrp="1"/>
          </p:cNvSpPr>
          <p:nvPr>
            <p:ph type="dt" sz="half" idx="10"/>
          </p:nvPr>
        </p:nvSpPr>
        <p:spPr>
          <a:xfrm>
            <a:off x="5004048" y="6553200"/>
            <a:ext cx="3048000" cy="228600"/>
          </a:xfrm>
          <a:prstGeom prst="rect">
            <a:avLst/>
          </a:prstGeo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endParaRPr lang="zh-TW" altLang="en-US" dirty="0"/>
          </a:p>
        </p:txBody>
      </p:sp>
      <p:sp>
        <p:nvSpPr>
          <p:cNvPr id="11" name="Footer Placeholder 10"/>
          <p:cNvSpPr>
            <a:spLocks noGrp="1"/>
          </p:cNvSpPr>
          <p:nvPr>
            <p:ph type="ftr" sz="quarter" idx="11"/>
          </p:nvPr>
        </p:nvSpPr>
        <p:spPr>
          <a:xfrm>
            <a:off x="5004048" y="6248400"/>
            <a:ext cx="4038600" cy="228600"/>
          </a:xfr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r>
              <a:rPr lang="en-US" altLang="zh-TW" smtClean="0"/>
              <a:t>ML in NLP</a:t>
            </a:r>
            <a:endParaRPr lang="zh-TW" altLang="en-US" dirty="0"/>
          </a:p>
        </p:txBody>
      </p:sp>
      <p:sp>
        <p:nvSpPr>
          <p:cNvPr id="12" name="Slide Number Placeholder 11"/>
          <p:cNvSpPr>
            <a:spLocks noGrp="1"/>
          </p:cNvSpPr>
          <p:nvPr>
            <p:ph type="sldNum" sz="quarter" idx="12"/>
          </p:nvPr>
        </p:nvSpPr>
        <p:spPr>
          <a:xfrm>
            <a:off x="8128248" y="6553200"/>
            <a:ext cx="914400" cy="228600"/>
          </a:xfr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fld id="{AF71DC22-0103-4060-B7D8-ECD9AE0F749D}" type="slidenum">
              <a:rPr lang="zh-TW" altLang="en-US" smtClean="0"/>
              <a:pPr/>
              <a:t>‹#›</a:t>
            </a:fld>
            <a:endParaRPr lang="zh-TW" altLang="en-US"/>
          </a:p>
        </p:txBody>
      </p:sp>
    </p:spTree>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3028950" y="6356351"/>
            <a:ext cx="3735532" cy="365125"/>
          </a:xfrm>
        </p:spPr>
        <p:txBody>
          <a:bodyPr/>
          <a:lstStyle/>
          <a:p>
            <a:r>
              <a:rPr lang="en-US" smtClean="0"/>
              <a:t>ML in NLP</a:t>
            </a:r>
            <a:endParaRPr lang="en-US" dirty="0"/>
          </a:p>
        </p:txBody>
      </p:sp>
      <p:sp>
        <p:nvSpPr>
          <p:cNvPr id="6" name="Slide Number Placeholder 5"/>
          <p:cNvSpPr>
            <a:spLocks noGrp="1"/>
          </p:cNvSpPr>
          <p:nvPr>
            <p:ph type="sldNum" sz="quarter" idx="12"/>
          </p:nvPr>
        </p:nvSpPr>
        <p:spPr>
          <a:xfrm>
            <a:off x="7045036" y="6356351"/>
            <a:ext cx="1470314" cy="365125"/>
          </a:xfrm>
        </p:spPr>
        <p:txBody>
          <a:bodyPr/>
          <a:lstStyle/>
          <a:p>
            <a:fld id="{5E6A3C3A-A029-4573-BC04-5DA27903A743}" type="slidenum">
              <a:rPr lang="en-US" smtClean="0"/>
              <a:t>‹#›</a:t>
            </a:fld>
            <a:endParaRPr lang="en-US"/>
          </a:p>
        </p:txBody>
      </p:sp>
    </p:spTree>
    <p:extLst>
      <p:ext uri="{BB962C8B-B14F-4D97-AF65-F5344CB8AC3E}">
        <p14:creationId xmlns:p14="http://schemas.microsoft.com/office/powerpoint/2010/main" val="1051382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ML in NLP</a:t>
            </a:r>
            <a:endParaRPr lang="en-US"/>
          </a:p>
        </p:txBody>
      </p:sp>
      <p:sp>
        <p:nvSpPr>
          <p:cNvPr id="7" name="Slide Number Placeholder 6"/>
          <p:cNvSpPr>
            <a:spLocks noGrp="1"/>
          </p:cNvSpPr>
          <p:nvPr>
            <p:ph type="sldNum" sz="quarter" idx="12"/>
          </p:nvPr>
        </p:nvSpPr>
        <p:spPr/>
        <p:txBody>
          <a:bodyPr/>
          <a:lstStyle/>
          <a:p>
            <a:fld id="{5E6A3C3A-A029-4573-BC04-5DA27903A743}" type="slidenum">
              <a:rPr lang="en-US" smtClean="0"/>
              <a:t>‹#›</a:t>
            </a:fld>
            <a:endParaRPr lang="en-US"/>
          </a:p>
        </p:txBody>
      </p:sp>
    </p:spTree>
    <p:extLst>
      <p:ext uri="{BB962C8B-B14F-4D97-AF65-F5344CB8AC3E}">
        <p14:creationId xmlns:p14="http://schemas.microsoft.com/office/powerpoint/2010/main" val="3236926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ML in NLP</a:t>
            </a:r>
            <a:endParaRPr lang="en-US"/>
          </a:p>
        </p:txBody>
      </p:sp>
      <p:sp>
        <p:nvSpPr>
          <p:cNvPr id="9" name="Slide Number Placeholder 8"/>
          <p:cNvSpPr>
            <a:spLocks noGrp="1"/>
          </p:cNvSpPr>
          <p:nvPr>
            <p:ph type="sldNum" sz="quarter" idx="12"/>
          </p:nvPr>
        </p:nvSpPr>
        <p:spPr/>
        <p:txBody>
          <a:bodyPr/>
          <a:lstStyle/>
          <a:p>
            <a:fld id="{5E6A3C3A-A029-4573-BC04-5DA27903A743}" type="slidenum">
              <a:rPr lang="en-US" smtClean="0"/>
              <a:t>‹#›</a:t>
            </a:fld>
            <a:endParaRPr lang="en-US"/>
          </a:p>
        </p:txBody>
      </p:sp>
    </p:spTree>
    <p:extLst>
      <p:ext uri="{BB962C8B-B14F-4D97-AF65-F5344CB8AC3E}">
        <p14:creationId xmlns:p14="http://schemas.microsoft.com/office/powerpoint/2010/main" val="17672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ML in NLP</a:t>
            </a:r>
            <a:endParaRPr lang="en-US"/>
          </a:p>
        </p:txBody>
      </p:sp>
      <p:sp>
        <p:nvSpPr>
          <p:cNvPr id="5" name="Slide Number Placeholder 4"/>
          <p:cNvSpPr>
            <a:spLocks noGrp="1"/>
          </p:cNvSpPr>
          <p:nvPr>
            <p:ph type="sldNum" sz="quarter" idx="12"/>
          </p:nvPr>
        </p:nvSpPr>
        <p:spPr/>
        <p:txBody>
          <a:bodyPr/>
          <a:lstStyle/>
          <a:p>
            <a:fld id="{5E6A3C3A-A029-4573-BC04-5DA27903A743}" type="slidenum">
              <a:rPr lang="en-US" smtClean="0"/>
              <a:t>‹#›</a:t>
            </a:fld>
            <a:endParaRPr lang="en-US"/>
          </a:p>
        </p:txBody>
      </p:sp>
    </p:spTree>
    <p:extLst>
      <p:ext uri="{BB962C8B-B14F-4D97-AF65-F5344CB8AC3E}">
        <p14:creationId xmlns:p14="http://schemas.microsoft.com/office/powerpoint/2010/main" val="1542775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ML in NLP</a:t>
            </a:r>
            <a:endParaRPr lang="en-US"/>
          </a:p>
        </p:txBody>
      </p:sp>
      <p:sp>
        <p:nvSpPr>
          <p:cNvPr id="4" name="Slide Number Placeholder 3"/>
          <p:cNvSpPr>
            <a:spLocks noGrp="1"/>
          </p:cNvSpPr>
          <p:nvPr>
            <p:ph type="sldNum" sz="quarter" idx="12"/>
          </p:nvPr>
        </p:nvSpPr>
        <p:spPr/>
        <p:txBody>
          <a:bodyPr/>
          <a:lstStyle/>
          <a:p>
            <a:fld id="{5E6A3C3A-A029-4573-BC04-5DA27903A743}" type="slidenum">
              <a:rPr lang="en-US" smtClean="0"/>
              <a:t>‹#›</a:t>
            </a:fld>
            <a:endParaRPr lang="en-US"/>
          </a:p>
        </p:txBody>
      </p:sp>
    </p:spTree>
    <p:extLst>
      <p:ext uri="{BB962C8B-B14F-4D97-AF65-F5344CB8AC3E}">
        <p14:creationId xmlns:p14="http://schemas.microsoft.com/office/powerpoint/2010/main" val="2403794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ML in NLP</a:t>
            </a:r>
            <a:endParaRPr lang="en-US"/>
          </a:p>
        </p:txBody>
      </p:sp>
      <p:sp>
        <p:nvSpPr>
          <p:cNvPr id="7" name="Slide Number Placeholder 6"/>
          <p:cNvSpPr>
            <a:spLocks noGrp="1"/>
          </p:cNvSpPr>
          <p:nvPr>
            <p:ph type="sldNum" sz="quarter" idx="12"/>
          </p:nvPr>
        </p:nvSpPr>
        <p:spPr/>
        <p:txBody>
          <a:bodyPr/>
          <a:lstStyle/>
          <a:p>
            <a:fld id="{5E6A3C3A-A029-4573-BC04-5DA27903A743}" type="slidenum">
              <a:rPr lang="en-US" smtClean="0"/>
              <a:t>‹#›</a:t>
            </a:fld>
            <a:endParaRPr lang="en-US"/>
          </a:p>
        </p:txBody>
      </p:sp>
    </p:spTree>
    <p:extLst>
      <p:ext uri="{BB962C8B-B14F-4D97-AF65-F5344CB8AC3E}">
        <p14:creationId xmlns:p14="http://schemas.microsoft.com/office/powerpoint/2010/main" val="1201741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ML in NLP</a:t>
            </a:r>
            <a:endParaRPr lang="en-US"/>
          </a:p>
        </p:txBody>
      </p:sp>
      <p:sp>
        <p:nvSpPr>
          <p:cNvPr id="7" name="Slide Number Placeholder 6"/>
          <p:cNvSpPr>
            <a:spLocks noGrp="1"/>
          </p:cNvSpPr>
          <p:nvPr>
            <p:ph type="sldNum" sz="quarter" idx="12"/>
          </p:nvPr>
        </p:nvSpPr>
        <p:spPr/>
        <p:txBody>
          <a:bodyPr/>
          <a:lstStyle/>
          <a:p>
            <a:fld id="{5E6A3C3A-A029-4573-BC04-5DA27903A743}" type="slidenum">
              <a:rPr lang="en-US" smtClean="0"/>
              <a:t>‹#›</a:t>
            </a:fld>
            <a:endParaRPr lang="en-US"/>
          </a:p>
        </p:txBody>
      </p:sp>
    </p:spTree>
    <p:extLst>
      <p:ext uri="{BB962C8B-B14F-4D97-AF65-F5344CB8AC3E}">
        <p14:creationId xmlns:p14="http://schemas.microsoft.com/office/powerpoint/2010/main" val="133220489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4"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400">
                <a:solidFill>
                  <a:srgbClr val="3C58AD"/>
                </a:solidFill>
                <a:latin typeface="Arial" panose="020B0604020202020204" pitchFamily="34" charset="0"/>
                <a:cs typeface="Arial" panose="020B0604020202020204" pitchFamily="34" charset="0"/>
              </a:defRPr>
            </a:lvl1pPr>
          </a:lstStyle>
          <a:p>
            <a:r>
              <a:rPr lang="en-US" smtClean="0"/>
              <a:t>ML in NLP</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400">
                <a:solidFill>
                  <a:srgbClr val="3C58AD"/>
                </a:solidFill>
                <a:latin typeface="Arial" panose="020B0604020202020204" pitchFamily="34" charset="0"/>
                <a:cs typeface="Arial" panose="020B0604020202020204" pitchFamily="34" charset="0"/>
              </a:defRPr>
            </a:lvl1pPr>
          </a:lstStyle>
          <a:p>
            <a:fld id="{5E6A3C3A-A029-4573-BC04-5DA27903A743}" type="slidenum">
              <a:rPr lang="en-US" smtClean="0"/>
              <a:pPr/>
              <a:t>‹#›</a:t>
            </a:fld>
            <a:endParaRPr lang="en-US" dirty="0"/>
          </a:p>
        </p:txBody>
      </p:sp>
      <p:sp>
        <p:nvSpPr>
          <p:cNvPr id="7" name="Rectangle 6"/>
          <p:cNvSpPr/>
          <p:nvPr userDrawn="1"/>
        </p:nvSpPr>
        <p:spPr>
          <a:xfrm>
            <a:off x="0" y="0"/>
            <a:ext cx="89210" cy="6858000"/>
          </a:xfrm>
          <a:prstGeom prst="rect">
            <a:avLst/>
          </a:prstGeom>
          <a:solidFill>
            <a:srgbClr val="3C58AD">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13"/>
          <a:stretch>
            <a:fillRect/>
          </a:stretch>
        </p:blipFill>
        <p:spPr>
          <a:xfrm>
            <a:off x="878907" y="6311899"/>
            <a:ext cx="1440782" cy="433680"/>
          </a:xfrm>
          <a:prstGeom prst="rect">
            <a:avLst/>
          </a:prstGeom>
        </p:spPr>
      </p:pic>
    </p:spTree>
    <p:extLst>
      <p:ext uri="{BB962C8B-B14F-4D97-AF65-F5344CB8AC3E}">
        <p14:creationId xmlns:p14="http://schemas.microsoft.com/office/powerpoint/2010/main" val="30110137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dt="0"/>
  <p:txStyles>
    <p:titleStyle>
      <a:lvl1pPr algn="l" defTabSz="685800" rtl="0" eaLnBrk="1" latinLnBrk="0" hangingPunct="1">
        <a:lnSpc>
          <a:spcPct val="90000"/>
        </a:lnSpc>
        <a:spcBef>
          <a:spcPct val="0"/>
        </a:spcBef>
        <a:buNone/>
        <a:defRPr sz="3300" kern="1200">
          <a:solidFill>
            <a:srgbClr val="3C58AD"/>
          </a:solidFill>
          <a:latin typeface="Verdana" panose="020B0604030504040204" pitchFamily="34" charset="0"/>
          <a:ea typeface="Verdana" panose="020B0604030504040204" pitchFamily="34" charset="0"/>
          <a:cs typeface="Verdana" panose="020B060403050404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30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400">
                <a:solidFill>
                  <a:srgbClr val="3C58AD"/>
                </a:solidFill>
                <a:latin typeface="Arial" panose="020B0604020202020204" pitchFamily="34" charset="0"/>
                <a:cs typeface="Arial" panose="020B0604020202020204" pitchFamily="34" charset="0"/>
              </a:defRPr>
            </a:lvl1pPr>
          </a:lstStyle>
          <a:p>
            <a:r>
              <a:rPr lang="en-US" smtClean="0"/>
              <a:t>ML in NLP</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400">
                <a:solidFill>
                  <a:srgbClr val="3C58AD"/>
                </a:solidFill>
                <a:latin typeface="Arial" panose="020B0604020202020204" pitchFamily="34" charset="0"/>
                <a:cs typeface="Arial" panose="020B0604020202020204" pitchFamily="34" charset="0"/>
              </a:defRPr>
            </a:lvl1pPr>
          </a:lstStyle>
          <a:p>
            <a:fld id="{5E6A3C3A-A029-4573-BC04-5DA27903A743}" type="slidenum">
              <a:rPr lang="en-US" smtClean="0"/>
              <a:pPr/>
              <a:t>‹#›</a:t>
            </a:fld>
            <a:endParaRPr lang="en-US" dirty="0"/>
          </a:p>
        </p:txBody>
      </p:sp>
      <p:sp>
        <p:nvSpPr>
          <p:cNvPr id="7" name="Rectangle 6"/>
          <p:cNvSpPr/>
          <p:nvPr userDrawn="1"/>
        </p:nvSpPr>
        <p:spPr>
          <a:xfrm>
            <a:off x="0" y="0"/>
            <a:ext cx="89210" cy="6858000"/>
          </a:xfrm>
          <a:prstGeom prst="rect">
            <a:avLst/>
          </a:prstGeom>
          <a:solidFill>
            <a:srgbClr val="3C58AD">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14"/>
          <a:stretch>
            <a:fillRect/>
          </a:stretch>
        </p:blipFill>
        <p:spPr>
          <a:xfrm>
            <a:off x="878907" y="6311899"/>
            <a:ext cx="1440782" cy="433680"/>
          </a:xfrm>
          <a:prstGeom prst="rect">
            <a:avLst/>
          </a:prstGeom>
        </p:spPr>
      </p:pic>
    </p:spTree>
    <p:extLst>
      <p:ext uri="{BB962C8B-B14F-4D97-AF65-F5344CB8AC3E}">
        <p14:creationId xmlns:p14="http://schemas.microsoft.com/office/powerpoint/2010/main" val="183377457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iming>
    <p:tnLst>
      <p:par>
        <p:cTn id="1" dur="indefinite" restart="never" nodeType="tmRoot"/>
      </p:par>
    </p:tnLst>
  </p:timing>
  <p:hf hdr="0" dt="0"/>
  <p:txStyles>
    <p:titleStyle>
      <a:lvl1pPr algn="l" defTabSz="685800" rtl="0" eaLnBrk="1" latinLnBrk="0" hangingPunct="1">
        <a:lnSpc>
          <a:spcPct val="90000"/>
        </a:lnSpc>
        <a:spcBef>
          <a:spcPct val="0"/>
        </a:spcBef>
        <a:buNone/>
        <a:defRPr sz="3300" kern="1200">
          <a:solidFill>
            <a:srgbClr val="3C58AD"/>
          </a:solidFill>
          <a:latin typeface="Verdana" panose="020B0604030504040204" pitchFamily="34" charset="0"/>
          <a:ea typeface="Verdana" panose="020B0604030504040204" pitchFamily="34" charset="0"/>
          <a:cs typeface="Verdana" panose="020B060403050404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30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kw@kwchang.net" TargetMode="External"/><Relationship Id="rId4" Type="http://schemas.openxmlformats.org/officeDocument/2006/relationships/hyperlink" Target="https://uclanlp.github.io/CS269-17/"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2.png"/><Relationship Id="rId3" Type="http://schemas.openxmlformats.org/officeDocument/2006/relationships/image" Target="../media/image5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6.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3.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280.png"/><Relationship Id="rId4" Type="http://schemas.openxmlformats.org/officeDocument/2006/relationships/image" Target="../media/image290.png"/><Relationship Id="rId5" Type="http://schemas.openxmlformats.org/officeDocument/2006/relationships/image" Target="../media/image300.png"/><Relationship Id="rId6" Type="http://schemas.openxmlformats.org/officeDocument/2006/relationships/image" Target="../media/image56.png"/><Relationship Id="rId7" Type="http://schemas.openxmlformats.org/officeDocument/2006/relationships/image" Target="../media/image321.png"/><Relationship Id="rId1" Type="http://schemas.openxmlformats.org/officeDocument/2006/relationships/slideLayout" Target="../slideLayouts/slideLayout2.xml"/><Relationship Id="rId2" Type="http://schemas.openxmlformats.org/officeDocument/2006/relationships/image" Target="../media/image270.png"/></Relationships>
</file>

<file path=ppt/slides/_rels/slide105.xml.rels><?xml version="1.0" encoding="UTF-8" standalone="yes"?>
<Relationships xmlns="http://schemas.openxmlformats.org/package/2006/relationships"><Relationship Id="rId3" Type="http://schemas.openxmlformats.org/officeDocument/2006/relationships/image" Target="../media/image60.png"/><Relationship Id="rId4" Type="http://schemas.openxmlformats.org/officeDocument/2006/relationships/image" Target="../media/image61.png"/><Relationship Id="rId1" Type="http://schemas.openxmlformats.org/officeDocument/2006/relationships/slideLayout" Target="../slideLayouts/slideLayout2.xml"/><Relationship Id="rId2" Type="http://schemas.openxmlformats.org/officeDocument/2006/relationships/image" Target="../media/image59.png"/></Relationships>
</file>

<file path=ppt/slides/_rels/slide106.xml.rels><?xml version="1.0" encoding="UTF-8" standalone="yes"?>
<Relationships xmlns="http://schemas.openxmlformats.org/package/2006/relationships"><Relationship Id="rId3" Type="http://schemas.openxmlformats.org/officeDocument/2006/relationships/image" Target="../media/image60.png"/><Relationship Id="rId4" Type="http://schemas.openxmlformats.org/officeDocument/2006/relationships/image" Target="../media/image61.png"/><Relationship Id="rId1" Type="http://schemas.openxmlformats.org/officeDocument/2006/relationships/slideLayout" Target="../slideLayouts/slideLayout2.xml"/><Relationship Id="rId2" Type="http://schemas.openxmlformats.org/officeDocument/2006/relationships/image" Target="../media/image59.png"/></Relationships>
</file>

<file path=ppt/slides/_rels/slide107.xml.rels><?xml version="1.0" encoding="UTF-8" standalone="yes"?>
<Relationships xmlns="http://schemas.openxmlformats.org/package/2006/relationships"><Relationship Id="rId3" Type="http://schemas.openxmlformats.org/officeDocument/2006/relationships/image" Target="../media/image60.png"/><Relationship Id="rId4" Type="http://schemas.openxmlformats.org/officeDocument/2006/relationships/image" Target="../media/image61.png"/><Relationship Id="rId1" Type="http://schemas.openxmlformats.org/officeDocument/2006/relationships/slideLayout" Target="../slideLayouts/slideLayout2.xml"/><Relationship Id="rId2" Type="http://schemas.openxmlformats.org/officeDocument/2006/relationships/image" Target="../media/image59.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17.emf"/><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Microsoft_Excel_97_-_2004_Worksheet1.xls"/><Relationship Id="rId4" Type="http://schemas.openxmlformats.org/officeDocument/2006/relationships/image" Target="../media/image18.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13.png"/></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13.png"/></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image" Target="../media/image2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1.png"/><Relationship Id="rId3" Type="http://schemas.openxmlformats.org/officeDocument/2006/relationships/image" Target="../media/image30.png"/></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 Id="rId3" Type="http://schemas.openxmlformats.org/officeDocument/2006/relationships/image" Target="../media/image3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image" Target="../media/image2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 Id="rId3" Type="http://schemas.openxmlformats.org/officeDocument/2006/relationships/image" Target="../media/image320.png"/></Relationships>
</file>

<file path=ppt/slides/_rels/slide65.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40.png"/><Relationship Id="rId5" Type="http://schemas.openxmlformats.org/officeDocument/2006/relationships/image" Target="../media/image350.png"/><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0.png"/><Relationship Id="rId5" Type="http://schemas.openxmlformats.org/officeDocument/2006/relationships/image" Target="../media/image370.png"/><Relationship Id="rId6" Type="http://schemas.openxmlformats.org/officeDocument/2006/relationships/image" Target="../media/image380.png"/><Relationship Id="rId7" Type="http://schemas.openxmlformats.org/officeDocument/2006/relationships/image" Target="../media/image390.png"/><Relationship Id="rId8" Type="http://schemas.openxmlformats.org/officeDocument/2006/relationships/image" Target="../media/image400.png"/><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67.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0.png"/><Relationship Id="rId5" Type="http://schemas.openxmlformats.org/officeDocument/2006/relationships/image" Target="../media/image370.png"/><Relationship Id="rId6" Type="http://schemas.openxmlformats.org/officeDocument/2006/relationships/image" Target="../media/image380.png"/><Relationship Id="rId7" Type="http://schemas.openxmlformats.org/officeDocument/2006/relationships/image" Target="../media/image390.png"/><Relationship Id="rId8" Type="http://schemas.openxmlformats.org/officeDocument/2006/relationships/image" Target="../media/image400.png"/><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68.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image" Target="../media/image29.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76.xml.rels><?xml version="1.0" encoding="UTF-8" standalone="yes"?>
<Relationships xmlns="http://schemas.openxmlformats.org/package/2006/relationships"><Relationship Id="rId3" Type="http://schemas.openxmlformats.org/officeDocument/2006/relationships/image" Target="../media/image430.png"/><Relationship Id="rId4" Type="http://schemas.openxmlformats.org/officeDocument/2006/relationships/image" Target="../media/image38.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7.xml.rels><?xml version="1.0" encoding="UTF-8" standalone="yes"?>
<Relationships xmlns="http://schemas.openxmlformats.org/package/2006/relationships"><Relationship Id="rId3" Type="http://schemas.openxmlformats.org/officeDocument/2006/relationships/image" Target="../media/image430.png"/><Relationship Id="rId4"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78.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png"/><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70.png"/><Relationship Id="rId4" Type="http://schemas.openxmlformats.org/officeDocument/2006/relationships/image" Target="../media/image480.png"/><Relationship Id="rId1" Type="http://schemas.openxmlformats.org/officeDocument/2006/relationships/slideLayout" Target="../slideLayouts/slideLayout2.xml"/><Relationship Id="rId2" Type="http://schemas.openxmlformats.org/officeDocument/2006/relationships/image" Target="../media/image460.png"/></Relationships>
</file>

<file path=ppt/slides/_rels/slide91.xml.rels><?xml version="1.0" encoding="UTF-8" standalone="yes"?>
<Relationships xmlns="http://schemas.openxmlformats.org/package/2006/relationships"><Relationship Id="rId3" Type="http://schemas.openxmlformats.org/officeDocument/2006/relationships/image" Target="../media/image500.png"/><Relationship Id="rId4" Type="http://schemas.openxmlformats.org/officeDocument/2006/relationships/image" Target="../media/image510.png"/><Relationship Id="rId1" Type="http://schemas.openxmlformats.org/officeDocument/2006/relationships/slideLayout" Target="../slideLayouts/slideLayout2.xml"/><Relationship Id="rId2" Type="http://schemas.openxmlformats.org/officeDocument/2006/relationships/image" Target="../media/image490.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94.xml.rels><?xml version="1.0" encoding="UTF-8" standalone="yes"?>
<Relationships xmlns="http://schemas.openxmlformats.org/package/2006/relationships"><Relationship Id="rId3" Type="http://schemas.openxmlformats.org/officeDocument/2006/relationships/image" Target="../media/image55.png"/><Relationship Id="rId4" Type="http://schemas.openxmlformats.org/officeDocument/2006/relationships/image" Target="../media/image45.png"/><Relationship Id="rId1" Type="http://schemas.openxmlformats.org/officeDocument/2006/relationships/slideLayout" Target="../slideLayouts/slideLayout2.xml"/><Relationship Id="rId2" Type="http://schemas.openxmlformats.org/officeDocument/2006/relationships/image" Target="../media/image54.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7.png"/><Relationship Id="rId3" Type="http://schemas.openxmlformats.org/officeDocument/2006/relationships/image" Target="../media/image58.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 Id="rId3" Type="http://schemas.openxmlformats.org/officeDocument/2006/relationships/image" Target="../media/image47.png"/></Relationships>
</file>

<file path=ppt/slides/_rels/slide97.xml.rels><?xml version="1.0" encoding="UTF-8" standalone="yes"?>
<Relationships xmlns="http://schemas.openxmlformats.org/package/2006/relationships"><Relationship Id="rId3" Type="http://schemas.openxmlformats.org/officeDocument/2006/relationships/image" Target="../media/image49.png"/><Relationship Id="rId4" Type="http://schemas.openxmlformats.org/officeDocument/2006/relationships/image" Target="../media/image50.png"/><Relationship Id="rId1" Type="http://schemas.openxmlformats.org/officeDocument/2006/relationships/slideLayout" Target="../slideLayouts/slideLayout2.xml"/><Relationship Id="rId2" Type="http://schemas.openxmlformats.org/officeDocument/2006/relationships/image" Target="../media/image48.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2.png"/><Relationship Id="rId3" Type="http://schemas.openxmlformats.org/officeDocument/2006/relationships/image" Target="../media/image5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5550" y="1097414"/>
            <a:ext cx="8518450" cy="2164383"/>
          </a:xfrm>
        </p:spPr>
        <p:txBody>
          <a:bodyPr/>
          <a:lstStyle/>
          <a:p>
            <a:r>
              <a:rPr lang="en-US" dirty="0"/>
              <a:t>Lecture 4</a:t>
            </a:r>
            <a:r>
              <a:rPr lang="en-US" dirty="0" smtClean="0"/>
              <a:t>:</a:t>
            </a:r>
            <a:r>
              <a:rPr lang="en-US" dirty="0"/>
              <a:t/>
            </a:r>
            <a:br>
              <a:rPr lang="en-US" dirty="0"/>
            </a:br>
            <a:r>
              <a:rPr lang="en-US" dirty="0" smtClean="0"/>
              <a:t>Structured Prediction Models</a:t>
            </a:r>
            <a:endParaRPr lang="en-US" dirty="0"/>
          </a:p>
        </p:txBody>
      </p:sp>
      <p:sp>
        <p:nvSpPr>
          <p:cNvPr id="3" name="Subtitle 2"/>
          <p:cNvSpPr>
            <a:spLocks noGrp="1"/>
          </p:cNvSpPr>
          <p:nvPr>
            <p:ph type="subTitle" idx="1"/>
          </p:nvPr>
        </p:nvSpPr>
        <p:spPr>
          <a:xfrm>
            <a:off x="1143000" y="3602038"/>
            <a:ext cx="7103076" cy="2073832"/>
          </a:xfrm>
        </p:spPr>
        <p:txBody>
          <a:bodyPr>
            <a:normAutofit lnSpcReduction="10000"/>
          </a:bodyPr>
          <a:lstStyle/>
          <a:p>
            <a:endParaRPr lang="en-US" dirty="0"/>
          </a:p>
          <a:p>
            <a:r>
              <a:rPr lang="en-US" dirty="0"/>
              <a:t>Kai-Wei Chang</a:t>
            </a:r>
          </a:p>
          <a:p>
            <a:r>
              <a:rPr lang="en-US" dirty="0"/>
              <a:t>CS @ </a:t>
            </a:r>
            <a:r>
              <a:rPr lang="en-US" dirty="0" smtClean="0"/>
              <a:t>UCLA</a:t>
            </a:r>
            <a:endParaRPr lang="en-US" dirty="0"/>
          </a:p>
          <a:p>
            <a:r>
              <a:rPr lang="en-US" dirty="0">
                <a:hlinkClick r:id="rId3"/>
              </a:rPr>
              <a:t>kw@kwchang.net</a:t>
            </a:r>
            <a:endParaRPr lang="en-US" dirty="0"/>
          </a:p>
          <a:p>
            <a:endParaRPr lang="en-US" dirty="0"/>
          </a:p>
          <a:p>
            <a:r>
              <a:rPr lang="en-US" dirty="0"/>
              <a:t>Couse webpage: </a:t>
            </a:r>
            <a:r>
              <a:rPr lang="en-US" dirty="0">
                <a:hlinkClick r:id="rId4"/>
              </a:rPr>
              <a:t>https://uclanlp.github.io/CS269-17</a:t>
            </a:r>
            <a:r>
              <a:rPr lang="en-US" dirty="0" smtClean="0">
                <a:hlinkClick r:id="rId4"/>
              </a:rPr>
              <a:t>/</a:t>
            </a:r>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5E6A3C3A-A029-4573-BC04-5DA27903A743}" type="slidenum">
              <a:rPr lang="en-US" smtClean="0"/>
              <a:pPr/>
              <a:t>1</a:t>
            </a:fld>
            <a:endParaRPr lang="en-US" dirty="0"/>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32250640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tagging</a:t>
            </a:r>
            <a:endParaRPr lang="en-US" dirty="0"/>
          </a:p>
        </p:txBody>
      </p:sp>
      <p:sp>
        <p:nvSpPr>
          <p:cNvPr id="3" name="Content Placeholder 2"/>
          <p:cNvSpPr>
            <a:spLocks noGrp="1"/>
          </p:cNvSpPr>
          <p:nvPr>
            <p:ph idx="1"/>
          </p:nvPr>
        </p:nvSpPr>
        <p:spPr/>
        <p:txBody>
          <a:bodyPr/>
          <a:lstStyle/>
          <a:p>
            <a:r>
              <a:rPr lang="en-US" altLang="en-US" dirty="0"/>
              <a:t>The process of assigning a part-of-speech to each word in a collection (sentence).</a:t>
            </a:r>
          </a:p>
          <a:p>
            <a:endParaRPr lang="en-US" dirty="0">
              <a:solidFill>
                <a:srgbClr val="3C58AD"/>
              </a:solidFill>
            </a:endParaRPr>
          </a:p>
        </p:txBody>
      </p:sp>
      <p:sp>
        <p:nvSpPr>
          <p:cNvPr id="4" name="Footer Placeholder 3"/>
          <p:cNvSpPr>
            <a:spLocks noGrp="1"/>
          </p:cNvSpPr>
          <p:nvPr>
            <p:ph type="ftr" sz="quarter" idx="11"/>
          </p:nvPr>
        </p:nvSpPr>
        <p:spPr/>
        <p:txBody>
          <a:bodyPr/>
          <a:lstStyle/>
          <a:p>
            <a:r>
              <a:rPr lang="en-US" smtClean="0"/>
              <a:t>ML in NLP</a:t>
            </a:r>
            <a:endParaRPr lang="en-US"/>
          </a:p>
        </p:txBody>
      </p:sp>
      <p:sp>
        <p:nvSpPr>
          <p:cNvPr id="5" name="Slide Number Placeholder 4"/>
          <p:cNvSpPr>
            <a:spLocks noGrp="1"/>
          </p:cNvSpPr>
          <p:nvPr>
            <p:ph type="sldNum" sz="quarter" idx="12"/>
          </p:nvPr>
        </p:nvSpPr>
        <p:spPr/>
        <p:txBody>
          <a:bodyPr/>
          <a:lstStyle/>
          <a:p>
            <a:fld id="{5E6A3C3A-A029-4573-BC04-5DA27903A743}" type="slidenum">
              <a:rPr lang="en-US" smtClean="0"/>
              <a:t>10</a:t>
            </a:fld>
            <a:endParaRPr lang="en-US"/>
          </a:p>
        </p:txBody>
      </p:sp>
      <p:sp>
        <p:nvSpPr>
          <p:cNvPr id="6" name="Rectangle 19"/>
          <p:cNvSpPr>
            <a:spLocks noChangeArrowheads="1"/>
          </p:cNvSpPr>
          <p:nvPr/>
        </p:nvSpPr>
        <p:spPr bwMode="auto">
          <a:xfrm>
            <a:off x="1132703" y="2306046"/>
            <a:ext cx="5537200" cy="340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Wingdings" charset="2"/>
              <a:buChar char="§"/>
              <a:defRPr sz="3200">
                <a:solidFill>
                  <a:srgbClr val="590A0E"/>
                </a:solidFill>
                <a:latin typeface="Tahoma" charset="0"/>
                <a:ea typeface="ＭＳ Ｐゴシック" charset="-128"/>
              </a:defRPr>
            </a:lvl1pPr>
            <a:lvl2pPr marL="742950" indent="-285750" eaLnBrk="0" hangingPunct="0">
              <a:spcBef>
                <a:spcPct val="20000"/>
              </a:spcBef>
              <a:buClr>
                <a:srgbClr val="404040"/>
              </a:buClr>
              <a:buFont typeface="Wingdings" charset="2"/>
              <a:buChar char="§"/>
              <a:defRPr sz="2800">
                <a:solidFill>
                  <a:schemeClr val="tx1"/>
                </a:solidFill>
                <a:latin typeface="Tahoma" charset="0"/>
                <a:ea typeface="ＭＳ Ｐゴシック" charset="-128"/>
              </a:defRPr>
            </a:lvl2pPr>
            <a:lvl3pPr marL="1085850" indent="-228600" eaLnBrk="0" hangingPunct="0">
              <a:spcBef>
                <a:spcPct val="20000"/>
              </a:spcBef>
              <a:buFont typeface="Wingdings" charset="2"/>
              <a:buChar char="§"/>
              <a:defRPr sz="2400">
                <a:solidFill>
                  <a:srgbClr val="2D506B"/>
                </a:solidFill>
                <a:latin typeface="Tahoma" charset="0"/>
                <a:ea typeface="ＭＳ Ｐゴシック" charset="-128"/>
              </a:defRPr>
            </a:lvl3pPr>
            <a:lvl4pPr marL="1428750" indent="-228600" eaLnBrk="0" hangingPunct="0">
              <a:spcBef>
                <a:spcPct val="20000"/>
              </a:spcBef>
              <a:buFont typeface="Wingdings" charset="2"/>
              <a:buChar char="§"/>
              <a:defRPr sz="2000">
                <a:solidFill>
                  <a:schemeClr val="tx1"/>
                </a:solidFill>
                <a:latin typeface="Tahoma" charset="0"/>
                <a:ea typeface="ＭＳ Ｐゴシック" charset="-128"/>
              </a:defRPr>
            </a:lvl4pPr>
            <a:lvl5pPr marL="1771650" indent="-228600" eaLnBrk="0" hangingPunct="0">
              <a:spcBef>
                <a:spcPct val="20000"/>
              </a:spcBef>
              <a:buClr>
                <a:schemeClr val="tx2"/>
              </a:buClr>
              <a:buFont typeface="Wingdings" charset="2"/>
              <a:buChar char="§"/>
              <a:defRPr sz="2000">
                <a:solidFill>
                  <a:schemeClr val="tx1"/>
                </a:solidFill>
                <a:latin typeface="Tahoma" charset="0"/>
                <a:ea typeface="ＭＳ Ｐゴシック" charset="-128"/>
              </a:defRPr>
            </a:lvl5pPr>
            <a:lvl6pPr marL="2228850" indent="-228600" eaLnBrk="0" fontAlgn="base" hangingPunct="0">
              <a:spcBef>
                <a:spcPct val="20000"/>
              </a:spcBef>
              <a:spcAft>
                <a:spcPct val="0"/>
              </a:spcAft>
              <a:buClr>
                <a:schemeClr val="tx2"/>
              </a:buClr>
              <a:buFont typeface="Wingdings" charset="2"/>
              <a:buChar char="§"/>
              <a:defRPr sz="2000">
                <a:solidFill>
                  <a:schemeClr val="tx1"/>
                </a:solidFill>
                <a:latin typeface="Tahoma" charset="0"/>
                <a:ea typeface="ＭＳ Ｐゴシック" charset="-128"/>
              </a:defRPr>
            </a:lvl6pPr>
            <a:lvl7pPr marL="2686050" indent="-228600" eaLnBrk="0" fontAlgn="base" hangingPunct="0">
              <a:spcBef>
                <a:spcPct val="20000"/>
              </a:spcBef>
              <a:spcAft>
                <a:spcPct val="0"/>
              </a:spcAft>
              <a:buClr>
                <a:schemeClr val="tx2"/>
              </a:buClr>
              <a:buFont typeface="Wingdings" charset="2"/>
              <a:buChar char="§"/>
              <a:defRPr sz="2000">
                <a:solidFill>
                  <a:schemeClr val="tx1"/>
                </a:solidFill>
                <a:latin typeface="Tahoma" charset="0"/>
                <a:ea typeface="ＭＳ Ｐゴシック" charset="-128"/>
              </a:defRPr>
            </a:lvl7pPr>
            <a:lvl8pPr marL="3143250" indent="-228600" eaLnBrk="0" fontAlgn="base" hangingPunct="0">
              <a:spcBef>
                <a:spcPct val="20000"/>
              </a:spcBef>
              <a:spcAft>
                <a:spcPct val="0"/>
              </a:spcAft>
              <a:buClr>
                <a:schemeClr val="tx2"/>
              </a:buClr>
              <a:buFont typeface="Wingdings" charset="2"/>
              <a:buChar char="§"/>
              <a:defRPr sz="2000">
                <a:solidFill>
                  <a:schemeClr val="tx1"/>
                </a:solidFill>
                <a:latin typeface="Tahoma" charset="0"/>
                <a:ea typeface="ＭＳ Ｐゴシック" charset="-128"/>
              </a:defRPr>
            </a:lvl8pPr>
            <a:lvl9pPr marL="3600450" indent="-228600" eaLnBrk="0" fontAlgn="base" hangingPunct="0">
              <a:spcBef>
                <a:spcPct val="20000"/>
              </a:spcBef>
              <a:spcAft>
                <a:spcPct val="0"/>
              </a:spcAft>
              <a:buClr>
                <a:schemeClr val="tx2"/>
              </a:buClr>
              <a:buFont typeface="Wingdings" charset="2"/>
              <a:buChar char="§"/>
              <a:defRPr sz="2000">
                <a:solidFill>
                  <a:schemeClr val="tx1"/>
                </a:solidFill>
                <a:latin typeface="Tahoma" charset="0"/>
                <a:ea typeface="ＭＳ Ｐゴシック" charset="-128"/>
              </a:defRPr>
            </a:lvl9pPr>
          </a:lstStyle>
          <a:p>
            <a:pPr>
              <a:lnSpc>
                <a:spcPct val="90000"/>
              </a:lnSpc>
              <a:buClr>
                <a:schemeClr val="tx1"/>
              </a:buClr>
              <a:buFont typeface="Wingdings" charset="2"/>
              <a:buNone/>
            </a:pPr>
            <a:r>
              <a:rPr lang="en-US" altLang="en-US" sz="2200" dirty="0"/>
              <a:t>			</a:t>
            </a:r>
            <a:r>
              <a:rPr lang="en-US" altLang="en-US" sz="2200" dirty="0">
                <a:solidFill>
                  <a:schemeClr val="hlink"/>
                </a:solidFill>
              </a:rPr>
              <a:t>WORD		 	tag</a:t>
            </a:r>
          </a:p>
          <a:p>
            <a:pPr>
              <a:lnSpc>
                <a:spcPct val="90000"/>
              </a:lnSpc>
              <a:buClr>
                <a:schemeClr val="tx1"/>
              </a:buClr>
              <a:buFont typeface="Wingdings" charset="2"/>
              <a:buNone/>
            </a:pPr>
            <a:endParaRPr lang="en-US" altLang="en-US" sz="2200" dirty="0">
              <a:solidFill>
                <a:schemeClr val="hlink"/>
              </a:solidFill>
            </a:endParaRPr>
          </a:p>
          <a:p>
            <a:pPr>
              <a:lnSpc>
                <a:spcPct val="90000"/>
              </a:lnSpc>
              <a:buClr>
                <a:schemeClr val="tx1"/>
              </a:buClr>
              <a:buFont typeface="Wingdings" charset="2"/>
              <a:buNone/>
            </a:pPr>
            <a:r>
              <a:rPr lang="en-US" altLang="en-US" sz="2200" b="1" dirty="0"/>
              <a:t>			</a:t>
            </a:r>
            <a:r>
              <a:rPr lang="en-US" altLang="en-US" sz="2200" b="1" dirty="0">
                <a:solidFill>
                  <a:schemeClr val="hlink"/>
                </a:solidFill>
              </a:rPr>
              <a:t>the			DET</a:t>
            </a:r>
          </a:p>
          <a:p>
            <a:pPr>
              <a:lnSpc>
                <a:spcPct val="90000"/>
              </a:lnSpc>
              <a:buClr>
                <a:schemeClr val="tx1"/>
              </a:buClr>
              <a:buFont typeface="Wingdings" charset="2"/>
              <a:buNone/>
            </a:pPr>
            <a:r>
              <a:rPr lang="en-US" altLang="en-US" sz="2200" b="1" dirty="0">
                <a:solidFill>
                  <a:schemeClr val="hlink"/>
                </a:solidFill>
              </a:rPr>
              <a:t>			koala			N</a:t>
            </a:r>
          </a:p>
          <a:p>
            <a:pPr>
              <a:lnSpc>
                <a:spcPct val="90000"/>
              </a:lnSpc>
              <a:buClr>
                <a:schemeClr val="tx1"/>
              </a:buClr>
              <a:buFont typeface="Wingdings" charset="2"/>
              <a:buNone/>
            </a:pPr>
            <a:r>
              <a:rPr lang="en-US" altLang="en-US" sz="2200" b="1" dirty="0">
                <a:solidFill>
                  <a:schemeClr val="hlink"/>
                </a:solidFill>
              </a:rPr>
              <a:t>			put 			V</a:t>
            </a:r>
          </a:p>
          <a:p>
            <a:pPr>
              <a:lnSpc>
                <a:spcPct val="90000"/>
              </a:lnSpc>
              <a:buClr>
                <a:schemeClr val="tx1"/>
              </a:buClr>
              <a:buFont typeface="Wingdings" charset="2"/>
              <a:buNone/>
            </a:pPr>
            <a:r>
              <a:rPr lang="en-US" altLang="en-US" sz="2200" b="1" dirty="0">
                <a:solidFill>
                  <a:schemeClr val="hlink"/>
                </a:solidFill>
              </a:rPr>
              <a:t>			the 			DET</a:t>
            </a:r>
          </a:p>
          <a:p>
            <a:pPr>
              <a:lnSpc>
                <a:spcPct val="90000"/>
              </a:lnSpc>
              <a:buClr>
                <a:schemeClr val="tx1"/>
              </a:buClr>
              <a:buFont typeface="Wingdings" charset="2"/>
              <a:buNone/>
            </a:pPr>
            <a:r>
              <a:rPr lang="en-US" altLang="en-US" sz="2200" b="1" dirty="0">
                <a:solidFill>
                  <a:schemeClr val="hlink"/>
                </a:solidFill>
              </a:rPr>
              <a:t>			keys			N</a:t>
            </a:r>
          </a:p>
          <a:p>
            <a:pPr>
              <a:lnSpc>
                <a:spcPct val="90000"/>
              </a:lnSpc>
              <a:buClr>
                <a:schemeClr val="tx1"/>
              </a:buClr>
              <a:buFont typeface="Wingdings" charset="2"/>
              <a:buNone/>
            </a:pPr>
            <a:r>
              <a:rPr lang="en-US" altLang="en-US" sz="2200" b="1" dirty="0">
                <a:solidFill>
                  <a:schemeClr val="hlink"/>
                </a:solidFill>
              </a:rPr>
              <a:t>			on			P</a:t>
            </a:r>
          </a:p>
          <a:p>
            <a:pPr>
              <a:lnSpc>
                <a:spcPct val="90000"/>
              </a:lnSpc>
              <a:buClr>
                <a:schemeClr val="tx1"/>
              </a:buClr>
              <a:buFont typeface="Wingdings" charset="2"/>
              <a:buNone/>
            </a:pPr>
            <a:r>
              <a:rPr lang="en-US" altLang="en-US" sz="2200" b="1" dirty="0">
                <a:solidFill>
                  <a:schemeClr val="hlink"/>
                </a:solidFill>
              </a:rPr>
              <a:t>			the			DET</a:t>
            </a:r>
          </a:p>
          <a:p>
            <a:pPr>
              <a:lnSpc>
                <a:spcPct val="90000"/>
              </a:lnSpc>
              <a:buClr>
                <a:schemeClr val="tx1"/>
              </a:buClr>
              <a:buFont typeface="Wingdings" charset="2"/>
              <a:buNone/>
            </a:pPr>
            <a:r>
              <a:rPr lang="en-US" altLang="en-US" sz="2200" b="1" dirty="0">
                <a:solidFill>
                  <a:schemeClr val="hlink"/>
                </a:solidFill>
              </a:rPr>
              <a:t>			table			N</a:t>
            </a:r>
          </a:p>
        </p:txBody>
      </p:sp>
    </p:spTree>
    <p:extLst>
      <p:ext uri="{BB962C8B-B14F-4D97-AF65-F5344CB8AC3E}">
        <p14:creationId xmlns:p14="http://schemas.microsoft.com/office/powerpoint/2010/main" val="108912543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Region 2014-09-23 at 09.58.3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0067" y="3536573"/>
            <a:ext cx="5150069" cy="1027131"/>
          </a:xfrm>
          <a:prstGeom prst="rect">
            <a:avLst/>
          </a:prstGeom>
        </p:spPr>
      </p:pic>
      <p:pic>
        <p:nvPicPr>
          <p:cNvPr id="5" name="Picture 4" descr="Screen Region 2014-09-22 at 23.34.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9517" y="1149788"/>
            <a:ext cx="4354286" cy="822720"/>
          </a:xfrm>
          <a:prstGeom prst="rect">
            <a:avLst/>
          </a:prstGeom>
        </p:spPr>
      </p:pic>
      <p:sp>
        <p:nvSpPr>
          <p:cNvPr id="2" name="Title 1"/>
          <p:cNvSpPr>
            <a:spLocks noGrp="1"/>
          </p:cNvSpPr>
          <p:nvPr>
            <p:ph type="title"/>
          </p:nvPr>
        </p:nvSpPr>
        <p:spPr/>
        <p:txBody>
          <a:bodyPr>
            <a:normAutofit/>
          </a:bodyPr>
          <a:lstStyle/>
          <a:p>
            <a:r>
              <a:rPr lang="en-US" dirty="0" smtClean="0"/>
              <a:t>Training with inference</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Many methods for training</a:t>
            </a:r>
          </a:p>
          <a:p>
            <a:pPr lvl="1"/>
            <a:r>
              <a:rPr lang="en-US" sz="2000" dirty="0" smtClean="0"/>
              <a:t>Numerical optimization</a:t>
            </a:r>
          </a:p>
          <a:p>
            <a:pPr lvl="1"/>
            <a:r>
              <a:rPr lang="en-US" sz="2000" dirty="0"/>
              <a:t>Can use a gradient or hessian based method</a:t>
            </a:r>
            <a:endParaRPr lang="en-US" sz="1600" dirty="0"/>
          </a:p>
          <a:p>
            <a:endParaRPr lang="en-US" sz="2400" dirty="0" smtClean="0"/>
          </a:p>
          <a:p>
            <a:r>
              <a:rPr lang="en-US" sz="2400" dirty="0" smtClean="0"/>
              <a:t>Simple gradient ascent</a:t>
            </a:r>
          </a:p>
          <a:p>
            <a:endParaRPr lang="en-US" sz="2400" dirty="0" smtClean="0"/>
          </a:p>
          <a:p>
            <a:endParaRPr lang="en-US" sz="2400" dirty="0" smtClean="0"/>
          </a:p>
          <a:p>
            <a:endParaRPr lang="en-US" sz="2400" dirty="0" smtClean="0"/>
          </a:p>
          <a:p>
            <a:r>
              <a:rPr lang="en-US" sz="2400" dirty="0" smtClean="0"/>
              <a:t>Training involves inference! </a:t>
            </a:r>
          </a:p>
          <a:p>
            <a:pPr lvl="1"/>
            <a:r>
              <a:rPr lang="en-US" sz="2000" dirty="0" smtClean="0"/>
              <a:t>A different kind than what we have seen so far </a:t>
            </a:r>
          </a:p>
          <a:p>
            <a:pPr lvl="1"/>
            <a:r>
              <a:rPr lang="en-US" sz="2000" dirty="0" smtClean="0"/>
              <a:t>Summing over all sequences is just like Viterbi</a:t>
            </a:r>
          </a:p>
          <a:p>
            <a:pPr lvl="2"/>
            <a:r>
              <a:rPr lang="en-US" sz="1600" dirty="0" smtClean="0"/>
              <a:t>With summation instead of maximization</a:t>
            </a:r>
          </a:p>
        </p:txBody>
      </p:sp>
      <p:sp>
        <p:nvSpPr>
          <p:cNvPr id="4" name="Slide Number Placeholder 3"/>
          <p:cNvSpPr>
            <a:spLocks noGrp="1"/>
          </p:cNvSpPr>
          <p:nvPr>
            <p:ph type="sldNum" sz="quarter" idx="12"/>
          </p:nvPr>
        </p:nvSpPr>
        <p:spPr/>
        <p:txBody>
          <a:bodyPr/>
          <a:lstStyle/>
          <a:p>
            <a:fld id="{930F128D-E007-7541-A1FF-F45D75879CCB}" type="slidenum">
              <a:rPr lang="en-US" smtClean="0"/>
              <a:t>100</a:t>
            </a:fld>
            <a:endParaRPr lang="en-US"/>
          </a:p>
        </p:txBody>
      </p:sp>
      <p:grpSp>
        <p:nvGrpSpPr>
          <p:cNvPr id="10" name="Group 9"/>
          <p:cNvGrpSpPr/>
          <p:nvPr/>
        </p:nvGrpSpPr>
        <p:grpSpPr>
          <a:xfrm>
            <a:off x="3783724" y="3536573"/>
            <a:ext cx="2706412" cy="1429565"/>
            <a:chOff x="3950138" y="3853793"/>
            <a:chExt cx="2539998" cy="1305517"/>
          </a:xfrm>
        </p:grpSpPr>
        <p:sp>
          <p:nvSpPr>
            <p:cNvPr id="7" name="Oval 6"/>
            <p:cNvSpPr/>
            <p:nvPr/>
          </p:nvSpPr>
          <p:spPr>
            <a:xfrm>
              <a:off x="3950138" y="3853793"/>
              <a:ext cx="2539998" cy="903083"/>
            </a:xfrm>
            <a:prstGeom prst="ellipse">
              <a:avLst/>
            </a:prstGeom>
            <a:noFill/>
            <a:ln w="28575">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9" name="Straight Arrow Connector 8"/>
            <p:cNvCxnSpPr/>
            <p:nvPr/>
          </p:nvCxnSpPr>
          <p:spPr>
            <a:xfrm flipH="1">
              <a:off x="4405586" y="4756876"/>
              <a:ext cx="814552" cy="402434"/>
            </a:xfrm>
            <a:prstGeom prst="straightConnector1">
              <a:avLst/>
            </a:prstGeom>
            <a:ln w="28575">
              <a:tailEnd type="arrow"/>
            </a:ln>
          </p:spPr>
          <p:style>
            <a:lnRef idx="2">
              <a:schemeClr val="dk1"/>
            </a:lnRef>
            <a:fillRef idx="0">
              <a:schemeClr val="dk1"/>
            </a:fillRef>
            <a:effectRef idx="1">
              <a:schemeClr val="dk1"/>
            </a:effectRef>
            <a:fontRef idx="minor">
              <a:schemeClr val="tx1"/>
            </a:fontRef>
          </p:style>
        </p:cxnSp>
      </p:grpSp>
      <p:sp>
        <p:nvSpPr>
          <p:cNvPr id="8" name="Footer Placeholder 7"/>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40191349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CRF summary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4083" y="1165757"/>
                <a:ext cx="9343695" cy="4906102"/>
              </a:xfrm>
            </p:spPr>
            <p:txBody>
              <a:bodyPr>
                <a:noAutofit/>
              </a:bodyPr>
              <a:lstStyle/>
              <a:p>
                <a:r>
                  <a:rPr lang="en-US" sz="2200" dirty="0" smtClean="0">
                    <a:solidFill>
                      <a:srgbClr val="3C58AD"/>
                    </a:solidFill>
                  </a:rPr>
                  <a:t>An undirected graphical model</a:t>
                </a:r>
              </a:p>
              <a:p>
                <a:pPr lvl="1"/>
                <a:r>
                  <a:rPr lang="en-US" sz="2200" dirty="0" smtClean="0"/>
                  <a:t>Decompose the score over the structure into a collection of factors</a:t>
                </a:r>
              </a:p>
              <a:p>
                <a:pPr lvl="1"/>
                <a:r>
                  <a:rPr lang="en-US" sz="2200" dirty="0" smtClean="0"/>
                  <a:t>Each factor assigns a score to assignment of the random variables it is connected to</a:t>
                </a:r>
              </a:p>
              <a:p>
                <a:r>
                  <a:rPr lang="en-US" sz="2200" dirty="0" smtClean="0"/>
                  <a:t>Training and prediction</a:t>
                </a:r>
              </a:p>
              <a:p>
                <a:pPr lvl="1"/>
                <a:r>
                  <a:rPr lang="en-US" sz="2200" dirty="0" smtClean="0"/>
                  <a:t>Final prediction via </a:t>
                </a:r>
                <a:r>
                  <a:rPr lang="en-US" sz="2200" dirty="0" err="1" smtClean="0"/>
                  <a:t>argmax</a:t>
                </a:r>
                <a:r>
                  <a:rPr lang="en-US" sz="2200" dirty="0" smtClean="0"/>
                  <a:t> </a:t>
                </a:r>
                <a14:m>
                  <m:oMath xmlns:m="http://schemas.openxmlformats.org/officeDocument/2006/math">
                    <m:sSup>
                      <m:sSupPr>
                        <m:ctrlPr>
                          <a:rPr lang="en-US" sz="2200" b="0" i="1" smtClean="0">
                            <a:latin typeface="Cambria Math" charset="0"/>
                          </a:rPr>
                        </m:ctrlPr>
                      </m:sSupPr>
                      <m:e>
                        <m:r>
                          <a:rPr lang="en-US" sz="2200" b="0" i="1" smtClean="0">
                            <a:latin typeface="Cambria Math" charset="0"/>
                          </a:rPr>
                          <m:t>𝑤</m:t>
                        </m:r>
                      </m:e>
                      <m:sup>
                        <m:r>
                          <a:rPr lang="en-US" sz="2200" b="0" i="1" smtClean="0">
                            <a:latin typeface="Cambria Math" charset="0"/>
                          </a:rPr>
                          <m:t>𝑇</m:t>
                        </m:r>
                      </m:sup>
                    </m:sSup>
                    <m:r>
                      <a:rPr lang="en-US" sz="2200" b="0" i="1" smtClean="0">
                        <a:latin typeface="Cambria Math" charset="0"/>
                      </a:rPr>
                      <m:t>𝜙</m:t>
                    </m:r>
                  </m:oMath>
                </a14:m>
                <a:r>
                  <a:rPr lang="en-US" sz="2200" dirty="0" smtClean="0"/>
                  <a:t>(</a:t>
                </a:r>
                <a:r>
                  <a:rPr lang="en-US" sz="2200" b="1" dirty="0" smtClean="0"/>
                  <a:t>x</a:t>
                </a:r>
                <a:r>
                  <a:rPr lang="en-US" sz="2200" dirty="0" smtClean="0"/>
                  <a:t>, </a:t>
                </a:r>
                <a:r>
                  <a:rPr lang="en-US" sz="2200" b="1" dirty="0" smtClean="0"/>
                  <a:t>y</a:t>
                </a:r>
                <a:r>
                  <a:rPr lang="en-US" sz="2200" dirty="0" smtClean="0"/>
                  <a:t>)</a:t>
                </a:r>
              </a:p>
              <a:p>
                <a:pPr lvl="1"/>
                <a:r>
                  <a:rPr lang="en-US" sz="2200" dirty="0" smtClean="0"/>
                  <a:t>Train by maximum (regularized) likelihood (also need inference)</a:t>
                </a:r>
              </a:p>
              <a:p>
                <a:r>
                  <a:rPr lang="en-US" sz="2200" dirty="0" smtClean="0"/>
                  <a:t>Relation to other models</a:t>
                </a:r>
              </a:p>
              <a:p>
                <a:pPr lvl="1"/>
                <a:r>
                  <a:rPr lang="en-US" sz="2200" dirty="0" smtClean="0"/>
                  <a:t>Effectively a linear classifier</a:t>
                </a:r>
              </a:p>
              <a:p>
                <a:pPr lvl="1"/>
                <a:r>
                  <a:rPr lang="en-US" sz="2200" dirty="0" smtClean="0"/>
                  <a:t>A generalization of logistic regression to structures</a:t>
                </a:r>
                <a:endParaRPr lang="en-US" sz="2200" dirty="0"/>
              </a:p>
              <a:p>
                <a:pPr lvl="1"/>
                <a:r>
                  <a:rPr lang="en-US" sz="2200" dirty="0" smtClean="0"/>
                  <a:t>An instance of Markov Random Field, with some random variables observed (We will see this soon)</a:t>
                </a: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4083" y="1165757"/>
                <a:ext cx="9343695" cy="4906102"/>
              </a:xfrm>
              <a:blipFill rotWithShape="0">
                <a:blip r:embed="rId2"/>
                <a:stretch>
                  <a:fillRect l="-718" t="-745" b="-559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30F128D-E007-7541-A1FF-F45D75879CCB}" type="slidenum">
              <a:rPr lang="en-US" smtClean="0"/>
              <a:t>101</a:t>
            </a:fld>
            <a:endParaRPr lang="en-US"/>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12397342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a:t>
            </a:r>
            <a:r>
              <a:rPr lang="en-US" dirty="0"/>
              <a:t>g</a:t>
            </a:r>
            <a:r>
              <a:rPr lang="en-US" dirty="0" smtClean="0"/>
              <a:t>enerative models to CRF</a:t>
            </a:r>
            <a:endParaRPr lang="en-US" dirty="0"/>
          </a:p>
        </p:txBody>
      </p:sp>
      <p:sp>
        <p:nvSpPr>
          <p:cNvPr id="4" name="Slide Number Placeholder 3"/>
          <p:cNvSpPr>
            <a:spLocks noGrp="1"/>
          </p:cNvSpPr>
          <p:nvPr>
            <p:ph type="sldNum" sz="quarter" idx="12"/>
          </p:nvPr>
        </p:nvSpPr>
        <p:spPr/>
        <p:txBody>
          <a:bodyPr/>
          <a:lstStyle/>
          <a:p>
            <a:fld id="{62987B69-1958-CF4C-A79E-30B753675B6E}" type="slidenum">
              <a:rPr lang="en-US" smtClean="0"/>
              <a:t>102</a:t>
            </a:fld>
            <a:endParaRPr lang="en-US"/>
          </a:p>
        </p:txBody>
      </p:sp>
      <p:pic>
        <p:nvPicPr>
          <p:cNvPr id="5" name="Picture 4" descr="Screen Region 2014-10-02 at 10.58.29.png"/>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17127" y="1927393"/>
            <a:ext cx="7981296" cy="3444653"/>
          </a:xfrm>
          <a:prstGeom prst="rect">
            <a:avLst/>
          </a:prstGeom>
        </p:spPr>
      </p:pic>
      <p:sp>
        <p:nvSpPr>
          <p:cNvPr id="6" name="TextBox 5"/>
          <p:cNvSpPr txBox="1"/>
          <p:nvPr/>
        </p:nvSpPr>
        <p:spPr>
          <a:xfrm>
            <a:off x="152046" y="6565076"/>
            <a:ext cx="3064874" cy="307777"/>
          </a:xfrm>
          <a:prstGeom prst="rect">
            <a:avLst/>
          </a:prstGeom>
          <a:noFill/>
        </p:spPr>
        <p:txBody>
          <a:bodyPr wrap="none" rtlCol="0">
            <a:spAutoFit/>
          </a:bodyPr>
          <a:lstStyle/>
          <a:p>
            <a:r>
              <a:rPr lang="en-US" sz="1400" dirty="0" smtClean="0">
                <a:solidFill>
                  <a:schemeClr val="bg1">
                    <a:lumMod val="50000"/>
                  </a:schemeClr>
                </a:solidFill>
              </a:rPr>
              <a:t>[Figure from Sutton and McCallum, ‘05]</a:t>
            </a:r>
            <a:endParaRPr lang="en-US" sz="1400" dirty="0">
              <a:solidFill>
                <a:schemeClr val="bg1">
                  <a:lumMod val="50000"/>
                </a:schemeClr>
              </a:solidFill>
            </a:endParaRPr>
          </a:p>
        </p:txBody>
      </p:sp>
      <p:sp>
        <p:nvSpPr>
          <p:cNvPr id="3" name="Footer Placeholder 2"/>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96357608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CRFs</a:t>
            </a:r>
            <a:endParaRPr lang="en-US" dirty="0"/>
          </a:p>
        </p:txBody>
      </p:sp>
      <p:sp>
        <p:nvSpPr>
          <p:cNvPr id="4" name="Slide Number Placeholder 3"/>
          <p:cNvSpPr>
            <a:spLocks noGrp="1"/>
          </p:cNvSpPr>
          <p:nvPr>
            <p:ph type="sldNum" sz="quarter" idx="12"/>
          </p:nvPr>
        </p:nvSpPr>
        <p:spPr/>
        <p:txBody>
          <a:bodyPr/>
          <a:lstStyle/>
          <a:p>
            <a:fld id="{62987B69-1958-CF4C-A79E-30B753675B6E}" type="slidenum">
              <a:rPr lang="en-US" smtClean="0"/>
              <a:t>103</a:t>
            </a:fld>
            <a:endParaRPr lang="en-US"/>
          </a:p>
        </p:txBody>
      </p:sp>
      <p:grpSp>
        <p:nvGrpSpPr>
          <p:cNvPr id="64" name="Group 63"/>
          <p:cNvGrpSpPr/>
          <p:nvPr/>
        </p:nvGrpSpPr>
        <p:grpSpPr>
          <a:xfrm>
            <a:off x="1759857" y="2095500"/>
            <a:ext cx="3615871" cy="2178957"/>
            <a:chOff x="1759857" y="2095500"/>
            <a:chExt cx="3615871" cy="2178957"/>
          </a:xfrm>
        </p:grpSpPr>
        <p:sp>
          <p:nvSpPr>
            <p:cNvPr id="5" name="Oval 4"/>
            <p:cNvSpPr/>
            <p:nvPr/>
          </p:nvSpPr>
          <p:spPr>
            <a:xfrm>
              <a:off x="1759857" y="2095500"/>
              <a:ext cx="444500" cy="444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p:cNvSpPr/>
            <p:nvPr/>
          </p:nvSpPr>
          <p:spPr>
            <a:xfrm>
              <a:off x="3345543" y="2860221"/>
              <a:ext cx="444500" cy="444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p:cNvSpPr/>
            <p:nvPr/>
          </p:nvSpPr>
          <p:spPr>
            <a:xfrm>
              <a:off x="4931228" y="2095500"/>
              <a:ext cx="444500" cy="444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p:cNvSpPr/>
            <p:nvPr/>
          </p:nvSpPr>
          <p:spPr>
            <a:xfrm>
              <a:off x="3345543" y="3829957"/>
              <a:ext cx="444500" cy="444500"/>
            </a:xfrm>
            <a:prstGeom prst="ellipse">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p:cNvSpPr/>
            <p:nvPr/>
          </p:nvSpPr>
          <p:spPr>
            <a:xfrm>
              <a:off x="4931228" y="3829957"/>
              <a:ext cx="444500" cy="444500"/>
            </a:xfrm>
            <a:prstGeom prst="ellipse">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p:cNvSpPr/>
            <p:nvPr/>
          </p:nvSpPr>
          <p:spPr>
            <a:xfrm>
              <a:off x="1759857" y="3829957"/>
              <a:ext cx="444500" cy="444500"/>
            </a:xfrm>
            <a:prstGeom prst="ellipse">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b"/>
            <a:lstStyle/>
            <a:p>
              <a:pPr>
                <a:lnSpc>
                  <a:spcPct val="50000"/>
                </a:lnSpc>
              </a:pPr>
              <a:endParaRPr lang="en-US" sz="1200" b="1" baseline="-25000" dirty="0"/>
            </a:p>
          </p:txBody>
        </p:sp>
        <p:cxnSp>
          <p:nvCxnSpPr>
            <p:cNvPr id="15" name="Straight Connector 14"/>
            <p:cNvCxnSpPr>
              <a:stCxn id="12" idx="2"/>
              <a:endCxn id="10" idx="0"/>
            </p:cNvCxnSpPr>
            <p:nvPr/>
          </p:nvCxnSpPr>
          <p:spPr>
            <a:xfrm>
              <a:off x="1982107" y="3263899"/>
              <a:ext cx="0" cy="566058"/>
            </a:xfrm>
            <a:prstGeom prst="line">
              <a:avLst/>
            </a:prstGeom>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3474358" y="2240643"/>
              <a:ext cx="181428" cy="1814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891393" y="3082471"/>
              <a:ext cx="181428" cy="1814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4477658" y="2991757"/>
              <a:ext cx="181428" cy="1814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a:stCxn id="5" idx="4"/>
              <a:endCxn id="12" idx="0"/>
            </p:cNvCxnSpPr>
            <p:nvPr/>
          </p:nvCxnSpPr>
          <p:spPr>
            <a:xfrm>
              <a:off x="1982107" y="2540000"/>
              <a:ext cx="0" cy="542471"/>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6"/>
              <a:endCxn id="11" idx="1"/>
            </p:cNvCxnSpPr>
            <p:nvPr/>
          </p:nvCxnSpPr>
          <p:spPr>
            <a:xfrm>
              <a:off x="2204357" y="2317750"/>
              <a:ext cx="1270001" cy="13607"/>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7" idx="2"/>
              <a:endCxn id="11" idx="3"/>
            </p:cNvCxnSpPr>
            <p:nvPr/>
          </p:nvCxnSpPr>
          <p:spPr>
            <a:xfrm flipH="1">
              <a:off x="3655786" y="2317750"/>
              <a:ext cx="1275442" cy="13607"/>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13" idx="0"/>
              <a:endCxn id="7" idx="3"/>
            </p:cNvCxnSpPr>
            <p:nvPr/>
          </p:nvCxnSpPr>
          <p:spPr>
            <a:xfrm flipV="1">
              <a:off x="4568372" y="2474904"/>
              <a:ext cx="427952" cy="516853"/>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1" idx="2"/>
              <a:endCxn id="6" idx="0"/>
            </p:cNvCxnSpPr>
            <p:nvPr/>
          </p:nvCxnSpPr>
          <p:spPr>
            <a:xfrm>
              <a:off x="3565072" y="2422071"/>
              <a:ext cx="2721" cy="43815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6" idx="6"/>
              <a:endCxn id="13" idx="1"/>
            </p:cNvCxnSpPr>
            <p:nvPr/>
          </p:nvCxnSpPr>
          <p:spPr>
            <a:xfrm>
              <a:off x="3790043" y="3082471"/>
              <a:ext cx="68761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9" idx="0"/>
              <a:endCxn id="13" idx="2"/>
            </p:cNvCxnSpPr>
            <p:nvPr/>
          </p:nvCxnSpPr>
          <p:spPr>
            <a:xfrm flipH="1" flipV="1">
              <a:off x="4568372" y="3173185"/>
              <a:ext cx="585106" cy="656772"/>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8" idx="0"/>
              <a:endCxn id="44" idx="3"/>
            </p:cNvCxnSpPr>
            <p:nvPr/>
          </p:nvCxnSpPr>
          <p:spPr>
            <a:xfrm flipH="1" flipV="1">
              <a:off x="2932792" y="3643083"/>
              <a:ext cx="635001" cy="186874"/>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44" idx="0"/>
              <a:endCxn id="6" idx="2"/>
            </p:cNvCxnSpPr>
            <p:nvPr/>
          </p:nvCxnSpPr>
          <p:spPr>
            <a:xfrm flipV="1">
              <a:off x="2842078" y="3082471"/>
              <a:ext cx="503465" cy="469898"/>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a:stCxn id="44" idx="1"/>
              <a:endCxn id="10" idx="7"/>
            </p:cNvCxnSpPr>
            <p:nvPr/>
          </p:nvCxnSpPr>
          <p:spPr>
            <a:xfrm flipH="1">
              <a:off x="2139261" y="3643083"/>
              <a:ext cx="612103" cy="251970"/>
            </a:xfrm>
            <a:prstGeom prst="line">
              <a:avLst/>
            </a:prstGeom>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2751364" y="3552369"/>
              <a:ext cx="181428" cy="1814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TextBox 57"/>
            <p:cNvSpPr txBox="1"/>
            <p:nvPr/>
          </p:nvSpPr>
          <p:spPr>
            <a:xfrm>
              <a:off x="1822013" y="3867840"/>
              <a:ext cx="364202" cy="369332"/>
            </a:xfrm>
            <a:prstGeom prst="rect">
              <a:avLst/>
            </a:prstGeom>
            <a:noFill/>
          </p:spPr>
          <p:txBody>
            <a:bodyPr wrap="none" rtlCol="0">
              <a:spAutoFit/>
            </a:bodyPr>
            <a:lstStyle/>
            <a:p>
              <a:r>
                <a:rPr lang="en-US" dirty="0" smtClean="0"/>
                <a:t>x</a:t>
              </a:r>
              <a:r>
                <a:rPr lang="en-US" baseline="-25000" dirty="0" smtClean="0"/>
                <a:t>1</a:t>
              </a:r>
              <a:endParaRPr lang="en-US" baseline="-25000" dirty="0"/>
            </a:p>
          </p:txBody>
        </p:sp>
        <p:sp>
          <p:nvSpPr>
            <p:cNvPr id="59" name="TextBox 58"/>
            <p:cNvSpPr txBox="1"/>
            <p:nvPr/>
          </p:nvSpPr>
          <p:spPr>
            <a:xfrm>
              <a:off x="3385692" y="3875911"/>
              <a:ext cx="364202" cy="369332"/>
            </a:xfrm>
            <a:prstGeom prst="rect">
              <a:avLst/>
            </a:prstGeom>
            <a:noFill/>
          </p:spPr>
          <p:txBody>
            <a:bodyPr wrap="none" rtlCol="0">
              <a:spAutoFit/>
            </a:bodyPr>
            <a:lstStyle/>
            <a:p>
              <a:r>
                <a:rPr lang="en-US" dirty="0" smtClean="0"/>
                <a:t>x</a:t>
              </a:r>
              <a:r>
                <a:rPr lang="en-US" baseline="-25000" dirty="0"/>
                <a:t>2</a:t>
              </a:r>
            </a:p>
          </p:txBody>
        </p:sp>
        <p:sp>
          <p:nvSpPr>
            <p:cNvPr id="60" name="TextBox 59"/>
            <p:cNvSpPr txBox="1"/>
            <p:nvPr/>
          </p:nvSpPr>
          <p:spPr>
            <a:xfrm>
              <a:off x="4993384" y="3874912"/>
              <a:ext cx="364202" cy="369332"/>
            </a:xfrm>
            <a:prstGeom prst="rect">
              <a:avLst/>
            </a:prstGeom>
            <a:noFill/>
          </p:spPr>
          <p:txBody>
            <a:bodyPr wrap="none" rtlCol="0">
              <a:spAutoFit/>
            </a:bodyPr>
            <a:lstStyle/>
            <a:p>
              <a:r>
                <a:rPr lang="en-US" dirty="0" smtClean="0"/>
                <a:t>x</a:t>
              </a:r>
              <a:r>
                <a:rPr lang="en-US" baseline="-25000" dirty="0" smtClean="0"/>
                <a:t>3</a:t>
              </a:r>
              <a:endParaRPr lang="en-US" baseline="-25000" dirty="0"/>
            </a:p>
          </p:txBody>
        </p:sp>
        <p:sp>
          <p:nvSpPr>
            <p:cNvPr id="61" name="TextBox 60"/>
            <p:cNvSpPr txBox="1"/>
            <p:nvPr/>
          </p:nvSpPr>
          <p:spPr>
            <a:xfrm>
              <a:off x="5011526" y="2111645"/>
              <a:ext cx="364202" cy="369332"/>
            </a:xfrm>
            <a:prstGeom prst="rect">
              <a:avLst/>
            </a:prstGeom>
            <a:noFill/>
          </p:spPr>
          <p:txBody>
            <a:bodyPr wrap="none" rtlCol="0">
              <a:spAutoFit/>
            </a:bodyPr>
            <a:lstStyle/>
            <a:p>
              <a:r>
                <a:rPr lang="en-US" dirty="0" smtClean="0"/>
                <a:t>y</a:t>
              </a:r>
              <a:r>
                <a:rPr lang="en-US" baseline="-25000" dirty="0" smtClean="0"/>
                <a:t>3</a:t>
              </a:r>
              <a:endParaRPr lang="en-US" baseline="-25000" dirty="0"/>
            </a:p>
          </p:txBody>
        </p:sp>
        <p:sp>
          <p:nvSpPr>
            <p:cNvPr id="62" name="TextBox 61"/>
            <p:cNvSpPr txBox="1"/>
            <p:nvPr/>
          </p:nvSpPr>
          <p:spPr>
            <a:xfrm>
              <a:off x="3385692" y="2894567"/>
              <a:ext cx="367145" cy="369332"/>
            </a:xfrm>
            <a:prstGeom prst="rect">
              <a:avLst/>
            </a:prstGeom>
            <a:noFill/>
          </p:spPr>
          <p:txBody>
            <a:bodyPr wrap="none" rtlCol="0">
              <a:spAutoFit/>
            </a:bodyPr>
            <a:lstStyle/>
            <a:p>
              <a:r>
                <a:rPr lang="en-US" dirty="0" smtClean="0"/>
                <a:t>y</a:t>
              </a:r>
              <a:r>
                <a:rPr lang="en-US" baseline="-25000" dirty="0"/>
                <a:t>2</a:t>
              </a:r>
            </a:p>
          </p:txBody>
        </p:sp>
        <p:sp>
          <p:nvSpPr>
            <p:cNvPr id="63" name="TextBox 62"/>
            <p:cNvSpPr txBox="1"/>
            <p:nvPr/>
          </p:nvSpPr>
          <p:spPr>
            <a:xfrm>
              <a:off x="1798534" y="2119085"/>
              <a:ext cx="367145" cy="369332"/>
            </a:xfrm>
            <a:prstGeom prst="rect">
              <a:avLst/>
            </a:prstGeom>
            <a:noFill/>
          </p:spPr>
          <p:txBody>
            <a:bodyPr wrap="none" rtlCol="0">
              <a:spAutoFit/>
            </a:bodyPr>
            <a:lstStyle/>
            <a:p>
              <a:r>
                <a:rPr lang="en-US" dirty="0" smtClean="0"/>
                <a:t>y</a:t>
              </a:r>
              <a:r>
                <a:rPr lang="en-US" baseline="-25000" dirty="0" smtClean="0"/>
                <a:t>1</a:t>
              </a:r>
              <a:endParaRPr lang="en-US" baseline="-25000" dirty="0"/>
            </a:p>
          </p:txBody>
        </p:sp>
      </p:grpSp>
      <p:sp>
        <p:nvSpPr>
          <p:cNvPr id="3" name="Footer Placeholder 2"/>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64904495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CRFs</a:t>
            </a:r>
            <a:endParaRPr lang="en-US" dirty="0"/>
          </a:p>
        </p:txBody>
      </p:sp>
      <p:sp>
        <p:nvSpPr>
          <p:cNvPr id="4" name="Slide Number Placeholder 3"/>
          <p:cNvSpPr>
            <a:spLocks noGrp="1"/>
          </p:cNvSpPr>
          <p:nvPr>
            <p:ph type="sldNum" sz="quarter" idx="12"/>
          </p:nvPr>
        </p:nvSpPr>
        <p:spPr/>
        <p:txBody>
          <a:bodyPr/>
          <a:lstStyle/>
          <a:p>
            <a:fld id="{62987B69-1958-CF4C-A79E-30B753675B6E}" type="slidenum">
              <a:rPr lang="en-US" smtClean="0"/>
              <a:t>104</a:t>
            </a:fld>
            <a:endParaRPr lang="en-US"/>
          </a:p>
        </p:txBody>
      </p:sp>
      <p:grpSp>
        <p:nvGrpSpPr>
          <p:cNvPr id="64" name="Group 63"/>
          <p:cNvGrpSpPr/>
          <p:nvPr/>
        </p:nvGrpSpPr>
        <p:grpSpPr>
          <a:xfrm>
            <a:off x="1759857" y="2095500"/>
            <a:ext cx="3615871" cy="2178957"/>
            <a:chOff x="1759857" y="2095500"/>
            <a:chExt cx="3615871" cy="2178957"/>
          </a:xfrm>
        </p:grpSpPr>
        <p:sp>
          <p:nvSpPr>
            <p:cNvPr id="5" name="Oval 4"/>
            <p:cNvSpPr/>
            <p:nvPr/>
          </p:nvSpPr>
          <p:spPr>
            <a:xfrm>
              <a:off x="1759857" y="2095500"/>
              <a:ext cx="444500" cy="444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p:cNvSpPr/>
            <p:nvPr/>
          </p:nvSpPr>
          <p:spPr>
            <a:xfrm>
              <a:off x="3345543" y="2860221"/>
              <a:ext cx="444500" cy="444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p:cNvSpPr/>
            <p:nvPr/>
          </p:nvSpPr>
          <p:spPr>
            <a:xfrm>
              <a:off x="4931228" y="2095500"/>
              <a:ext cx="444500" cy="444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p:cNvSpPr/>
            <p:nvPr/>
          </p:nvSpPr>
          <p:spPr>
            <a:xfrm>
              <a:off x="3345543" y="3829957"/>
              <a:ext cx="444500" cy="444500"/>
            </a:xfrm>
            <a:prstGeom prst="ellipse">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p:cNvSpPr/>
            <p:nvPr/>
          </p:nvSpPr>
          <p:spPr>
            <a:xfrm>
              <a:off x="4931228" y="3829957"/>
              <a:ext cx="444500" cy="444500"/>
            </a:xfrm>
            <a:prstGeom prst="ellipse">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p:cNvSpPr/>
            <p:nvPr/>
          </p:nvSpPr>
          <p:spPr>
            <a:xfrm>
              <a:off x="1759857" y="3829957"/>
              <a:ext cx="444500" cy="444500"/>
            </a:xfrm>
            <a:prstGeom prst="ellipse">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b"/>
            <a:lstStyle/>
            <a:p>
              <a:pPr>
                <a:lnSpc>
                  <a:spcPct val="50000"/>
                </a:lnSpc>
              </a:pPr>
              <a:endParaRPr lang="en-US" sz="1200" b="1" baseline="-25000" dirty="0"/>
            </a:p>
          </p:txBody>
        </p:sp>
        <p:cxnSp>
          <p:nvCxnSpPr>
            <p:cNvPr id="15" name="Straight Connector 14"/>
            <p:cNvCxnSpPr>
              <a:stCxn id="12" idx="2"/>
              <a:endCxn id="10" idx="0"/>
            </p:cNvCxnSpPr>
            <p:nvPr/>
          </p:nvCxnSpPr>
          <p:spPr>
            <a:xfrm>
              <a:off x="1982107" y="3263899"/>
              <a:ext cx="0" cy="566058"/>
            </a:xfrm>
            <a:prstGeom prst="line">
              <a:avLst/>
            </a:prstGeom>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3474358" y="2240643"/>
              <a:ext cx="181428" cy="1814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891393" y="3082471"/>
              <a:ext cx="181428" cy="1814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4477658" y="2991757"/>
              <a:ext cx="181428" cy="1814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a:stCxn id="5" idx="4"/>
              <a:endCxn id="12" idx="0"/>
            </p:cNvCxnSpPr>
            <p:nvPr/>
          </p:nvCxnSpPr>
          <p:spPr>
            <a:xfrm>
              <a:off x="1982107" y="2540000"/>
              <a:ext cx="0" cy="542471"/>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6"/>
              <a:endCxn id="11" idx="1"/>
            </p:cNvCxnSpPr>
            <p:nvPr/>
          </p:nvCxnSpPr>
          <p:spPr>
            <a:xfrm>
              <a:off x="2204357" y="2317750"/>
              <a:ext cx="1270001" cy="13607"/>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7" idx="2"/>
              <a:endCxn id="11" idx="3"/>
            </p:cNvCxnSpPr>
            <p:nvPr/>
          </p:nvCxnSpPr>
          <p:spPr>
            <a:xfrm flipH="1">
              <a:off x="3655786" y="2317750"/>
              <a:ext cx="1275442" cy="13607"/>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13" idx="0"/>
              <a:endCxn id="7" idx="3"/>
            </p:cNvCxnSpPr>
            <p:nvPr/>
          </p:nvCxnSpPr>
          <p:spPr>
            <a:xfrm flipV="1">
              <a:off x="4568372" y="2474904"/>
              <a:ext cx="427952" cy="516853"/>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1" idx="2"/>
              <a:endCxn id="6" idx="0"/>
            </p:cNvCxnSpPr>
            <p:nvPr/>
          </p:nvCxnSpPr>
          <p:spPr>
            <a:xfrm>
              <a:off x="3565072" y="2422071"/>
              <a:ext cx="2721" cy="43815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6" idx="6"/>
              <a:endCxn id="13" idx="1"/>
            </p:cNvCxnSpPr>
            <p:nvPr/>
          </p:nvCxnSpPr>
          <p:spPr>
            <a:xfrm>
              <a:off x="3790043" y="3082471"/>
              <a:ext cx="68761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9" idx="0"/>
              <a:endCxn id="13" idx="2"/>
            </p:cNvCxnSpPr>
            <p:nvPr/>
          </p:nvCxnSpPr>
          <p:spPr>
            <a:xfrm flipH="1" flipV="1">
              <a:off x="4568372" y="3173185"/>
              <a:ext cx="585106" cy="656772"/>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8" idx="0"/>
              <a:endCxn id="44" idx="3"/>
            </p:cNvCxnSpPr>
            <p:nvPr/>
          </p:nvCxnSpPr>
          <p:spPr>
            <a:xfrm flipH="1" flipV="1">
              <a:off x="2932792" y="3643083"/>
              <a:ext cx="635001" cy="186874"/>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44" idx="0"/>
              <a:endCxn id="6" idx="2"/>
            </p:cNvCxnSpPr>
            <p:nvPr/>
          </p:nvCxnSpPr>
          <p:spPr>
            <a:xfrm flipV="1">
              <a:off x="2842078" y="3082471"/>
              <a:ext cx="503465" cy="469898"/>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a:stCxn id="44" idx="1"/>
              <a:endCxn id="10" idx="7"/>
            </p:cNvCxnSpPr>
            <p:nvPr/>
          </p:nvCxnSpPr>
          <p:spPr>
            <a:xfrm flipH="1">
              <a:off x="2139261" y="3643083"/>
              <a:ext cx="612103" cy="251970"/>
            </a:xfrm>
            <a:prstGeom prst="line">
              <a:avLst/>
            </a:prstGeom>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2751364" y="3552369"/>
              <a:ext cx="181428" cy="1814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TextBox 57"/>
            <p:cNvSpPr txBox="1"/>
            <p:nvPr/>
          </p:nvSpPr>
          <p:spPr>
            <a:xfrm>
              <a:off x="1822013" y="3867840"/>
              <a:ext cx="364202" cy="369332"/>
            </a:xfrm>
            <a:prstGeom prst="rect">
              <a:avLst/>
            </a:prstGeom>
            <a:noFill/>
          </p:spPr>
          <p:txBody>
            <a:bodyPr wrap="none" rtlCol="0">
              <a:spAutoFit/>
            </a:bodyPr>
            <a:lstStyle/>
            <a:p>
              <a:r>
                <a:rPr lang="en-US" dirty="0" smtClean="0"/>
                <a:t>x</a:t>
              </a:r>
              <a:r>
                <a:rPr lang="en-US" baseline="-25000" dirty="0" smtClean="0"/>
                <a:t>1</a:t>
              </a:r>
              <a:endParaRPr lang="en-US" baseline="-25000" dirty="0"/>
            </a:p>
          </p:txBody>
        </p:sp>
        <p:sp>
          <p:nvSpPr>
            <p:cNvPr id="59" name="TextBox 58"/>
            <p:cNvSpPr txBox="1"/>
            <p:nvPr/>
          </p:nvSpPr>
          <p:spPr>
            <a:xfrm>
              <a:off x="3385692" y="3875911"/>
              <a:ext cx="364202" cy="369332"/>
            </a:xfrm>
            <a:prstGeom prst="rect">
              <a:avLst/>
            </a:prstGeom>
            <a:noFill/>
          </p:spPr>
          <p:txBody>
            <a:bodyPr wrap="none" rtlCol="0">
              <a:spAutoFit/>
            </a:bodyPr>
            <a:lstStyle/>
            <a:p>
              <a:r>
                <a:rPr lang="en-US" dirty="0" smtClean="0"/>
                <a:t>x</a:t>
              </a:r>
              <a:r>
                <a:rPr lang="en-US" baseline="-25000" dirty="0"/>
                <a:t>2</a:t>
              </a:r>
            </a:p>
          </p:txBody>
        </p:sp>
        <p:sp>
          <p:nvSpPr>
            <p:cNvPr id="60" name="TextBox 59"/>
            <p:cNvSpPr txBox="1"/>
            <p:nvPr/>
          </p:nvSpPr>
          <p:spPr>
            <a:xfrm>
              <a:off x="4993384" y="3874912"/>
              <a:ext cx="364202" cy="369332"/>
            </a:xfrm>
            <a:prstGeom prst="rect">
              <a:avLst/>
            </a:prstGeom>
            <a:noFill/>
          </p:spPr>
          <p:txBody>
            <a:bodyPr wrap="none" rtlCol="0">
              <a:spAutoFit/>
            </a:bodyPr>
            <a:lstStyle/>
            <a:p>
              <a:r>
                <a:rPr lang="en-US" dirty="0" smtClean="0"/>
                <a:t>x</a:t>
              </a:r>
              <a:r>
                <a:rPr lang="en-US" baseline="-25000" dirty="0" smtClean="0"/>
                <a:t>3</a:t>
              </a:r>
              <a:endParaRPr lang="en-US" baseline="-25000" dirty="0"/>
            </a:p>
          </p:txBody>
        </p:sp>
        <p:sp>
          <p:nvSpPr>
            <p:cNvPr id="61" name="TextBox 60"/>
            <p:cNvSpPr txBox="1"/>
            <p:nvPr/>
          </p:nvSpPr>
          <p:spPr>
            <a:xfrm>
              <a:off x="5011526" y="2111645"/>
              <a:ext cx="364202" cy="369332"/>
            </a:xfrm>
            <a:prstGeom prst="rect">
              <a:avLst/>
            </a:prstGeom>
            <a:noFill/>
          </p:spPr>
          <p:txBody>
            <a:bodyPr wrap="none" rtlCol="0">
              <a:spAutoFit/>
            </a:bodyPr>
            <a:lstStyle/>
            <a:p>
              <a:r>
                <a:rPr lang="en-US" dirty="0" smtClean="0"/>
                <a:t>y</a:t>
              </a:r>
              <a:r>
                <a:rPr lang="en-US" baseline="-25000" dirty="0" smtClean="0"/>
                <a:t>3</a:t>
              </a:r>
              <a:endParaRPr lang="en-US" baseline="-25000" dirty="0"/>
            </a:p>
          </p:txBody>
        </p:sp>
        <p:sp>
          <p:nvSpPr>
            <p:cNvPr id="62" name="TextBox 61"/>
            <p:cNvSpPr txBox="1"/>
            <p:nvPr/>
          </p:nvSpPr>
          <p:spPr>
            <a:xfrm>
              <a:off x="3385692" y="2894567"/>
              <a:ext cx="367145" cy="369332"/>
            </a:xfrm>
            <a:prstGeom prst="rect">
              <a:avLst/>
            </a:prstGeom>
            <a:noFill/>
          </p:spPr>
          <p:txBody>
            <a:bodyPr wrap="none" rtlCol="0">
              <a:spAutoFit/>
            </a:bodyPr>
            <a:lstStyle/>
            <a:p>
              <a:r>
                <a:rPr lang="en-US" dirty="0" smtClean="0"/>
                <a:t>y</a:t>
              </a:r>
              <a:r>
                <a:rPr lang="en-US" baseline="-25000" dirty="0"/>
                <a:t>2</a:t>
              </a:r>
            </a:p>
          </p:txBody>
        </p:sp>
        <p:sp>
          <p:nvSpPr>
            <p:cNvPr id="63" name="TextBox 62"/>
            <p:cNvSpPr txBox="1"/>
            <p:nvPr/>
          </p:nvSpPr>
          <p:spPr>
            <a:xfrm>
              <a:off x="1798534" y="2119085"/>
              <a:ext cx="367145" cy="369332"/>
            </a:xfrm>
            <a:prstGeom prst="rect">
              <a:avLst/>
            </a:prstGeom>
            <a:noFill/>
          </p:spPr>
          <p:txBody>
            <a:bodyPr wrap="none" rtlCol="0">
              <a:spAutoFit/>
            </a:bodyPr>
            <a:lstStyle/>
            <a:p>
              <a:r>
                <a:rPr lang="en-US" dirty="0" smtClean="0"/>
                <a:t>y</a:t>
              </a:r>
              <a:r>
                <a:rPr lang="en-US" baseline="-25000" dirty="0" smtClean="0"/>
                <a:t>1</a:t>
              </a:r>
              <a:endParaRPr lang="en-US" baseline="-25000" dirty="0"/>
            </a:p>
          </p:txBody>
        </p:sp>
      </p:grpSp>
      <p:grpSp>
        <p:nvGrpSpPr>
          <p:cNvPr id="82" name="Group 81"/>
          <p:cNvGrpSpPr/>
          <p:nvPr/>
        </p:nvGrpSpPr>
        <p:grpSpPr>
          <a:xfrm>
            <a:off x="141345" y="1415142"/>
            <a:ext cx="6797568" cy="3368749"/>
            <a:chOff x="141345" y="1415142"/>
            <a:chExt cx="6797568" cy="3368749"/>
          </a:xfrm>
        </p:grpSpPr>
        <mc:AlternateContent xmlns:mc="http://schemas.openxmlformats.org/markup-compatibility/2006" xmlns:a14="http://schemas.microsoft.com/office/drawing/2010/main">
          <mc:Choice Requires="a14">
            <p:sp>
              <p:nvSpPr>
                <p:cNvPr id="65" name="TextBox 64"/>
                <p:cNvSpPr txBox="1"/>
                <p:nvPr/>
              </p:nvSpPr>
              <p:spPr>
                <a:xfrm>
                  <a:off x="3008611" y="1415142"/>
                  <a:ext cx="1567993" cy="374270"/>
                </a:xfrm>
                <a:prstGeom prst="rect">
                  <a:avLst/>
                </a:prstGeom>
                <a:noFill/>
              </p:spPr>
              <p:txBody>
                <a:bodyPr wrap="none" rtlCol="0">
                  <a:spAutoFit/>
                </a:bodyPr>
                <a:lstStyle/>
                <a:p>
                  <a14:m>
                    <m:oMath xmlns:m="http://schemas.openxmlformats.org/officeDocument/2006/math">
                      <m:sSup>
                        <m:sSupPr>
                          <m:ctrlPr>
                            <a:rPr lang="en-US" b="1" i="1" dirty="0" smtClean="0">
                              <a:latin typeface="Cambria Math" charset="0"/>
                            </a:rPr>
                          </m:ctrlPr>
                        </m:sSupPr>
                        <m:e>
                          <m:r>
                            <a:rPr lang="en-US" b="1" i="1" dirty="0" smtClean="0">
                              <a:latin typeface="Cambria Math" charset="0"/>
                            </a:rPr>
                            <m:t>𝒘</m:t>
                          </m:r>
                        </m:e>
                        <m:sup>
                          <m:r>
                            <a:rPr lang="en-US" b="1" i="1" dirty="0" smtClean="0">
                              <a:latin typeface="Cambria Math" charset="0"/>
                            </a:rPr>
                            <m:t>𝑻</m:t>
                          </m:r>
                        </m:sup>
                      </m:sSup>
                      <m:r>
                        <a:rPr lang="en-US" b="1" i="1" dirty="0" smtClean="0">
                          <a:latin typeface="Cambria Math" charset="0"/>
                        </a:rPr>
                        <m:t>𝝓</m:t>
                      </m:r>
                    </m:oMath>
                  </a14:m>
                  <a:r>
                    <a:rPr lang="en-US" dirty="0" smtClean="0"/>
                    <a:t>(</a:t>
                  </a:r>
                  <a:r>
                    <a:rPr lang="en-US" dirty="0" smtClean="0">
                      <a:latin typeface="Calibri"/>
                    </a:rPr>
                    <a:t>y</a:t>
                  </a:r>
                  <a:r>
                    <a:rPr lang="en-US" baseline="-25000" dirty="0" smtClean="0">
                      <a:latin typeface="Calibri"/>
                    </a:rPr>
                    <a:t>1</a:t>
                  </a:r>
                  <a:r>
                    <a:rPr lang="en-US" dirty="0" smtClean="0"/>
                    <a:t>, </a:t>
                  </a:r>
                  <a:r>
                    <a:rPr lang="en-US" dirty="0" smtClean="0">
                      <a:latin typeface="Calibri"/>
                    </a:rPr>
                    <a:t>y</a:t>
                  </a:r>
                  <a:r>
                    <a:rPr lang="en-US" baseline="-25000" dirty="0" smtClean="0">
                      <a:latin typeface="Calibri"/>
                    </a:rPr>
                    <a:t>2</a:t>
                  </a:r>
                  <a:r>
                    <a:rPr lang="en-US" dirty="0" smtClean="0"/>
                    <a:t>, </a:t>
                  </a:r>
                  <a:r>
                    <a:rPr lang="en-US" dirty="0" smtClean="0">
                      <a:latin typeface="Calibri"/>
                    </a:rPr>
                    <a:t>y</a:t>
                  </a:r>
                  <a:r>
                    <a:rPr lang="en-US" baseline="-25000" dirty="0" smtClean="0">
                      <a:latin typeface="Calibri"/>
                    </a:rPr>
                    <a:t>3</a:t>
                  </a:r>
                  <a:r>
                    <a:rPr lang="en-US" dirty="0" smtClean="0"/>
                    <a:t>)</a:t>
                  </a:r>
                  <a:endParaRPr lang="en-US" dirty="0"/>
                </a:p>
              </p:txBody>
            </p:sp>
          </mc:Choice>
          <mc:Fallback xmlns="">
            <p:sp>
              <p:nvSpPr>
                <p:cNvPr id="65" name="TextBox 64"/>
                <p:cNvSpPr txBox="1">
                  <a:spLocks noRot="1" noChangeAspect="1" noMove="1" noResize="1" noEditPoints="1" noAdjustHandles="1" noChangeArrowheads="1" noChangeShapeType="1" noTextEdit="1"/>
                </p:cNvSpPr>
                <p:nvPr/>
              </p:nvSpPr>
              <p:spPr>
                <a:xfrm>
                  <a:off x="3008611" y="1415142"/>
                  <a:ext cx="1567993" cy="374270"/>
                </a:xfrm>
                <a:prstGeom prst="rect">
                  <a:avLst/>
                </a:prstGeom>
                <a:blipFill rotWithShape="0">
                  <a:blip r:embed="rId2"/>
                  <a:stretch>
                    <a:fillRect t="-6452" r="-2724" b="-241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5375728" y="2860221"/>
                  <a:ext cx="1563185" cy="374270"/>
                </a:xfrm>
                <a:prstGeom prst="rect">
                  <a:avLst/>
                </a:prstGeom>
                <a:noFill/>
              </p:spPr>
              <p:txBody>
                <a:bodyPr wrap="none" rtlCol="0">
                  <a:spAutoFit/>
                </a:bodyPr>
                <a:lstStyle/>
                <a:p>
                  <a14:m>
                    <m:oMath xmlns:m="http://schemas.openxmlformats.org/officeDocument/2006/math">
                      <m:sSup>
                        <m:sSupPr>
                          <m:ctrlPr>
                            <a:rPr lang="en-US" b="1" i="1" dirty="0">
                              <a:latin typeface="Cambria Math" charset="0"/>
                            </a:rPr>
                          </m:ctrlPr>
                        </m:sSupPr>
                        <m:e>
                          <m:r>
                            <a:rPr lang="en-US" b="1" i="1" dirty="0">
                              <a:latin typeface="Cambria Math" charset="0"/>
                            </a:rPr>
                            <m:t>𝒘</m:t>
                          </m:r>
                        </m:e>
                        <m:sup>
                          <m:r>
                            <a:rPr lang="en-US" b="1" i="1" dirty="0">
                              <a:latin typeface="Cambria Math" charset="0"/>
                            </a:rPr>
                            <m:t>𝑻</m:t>
                          </m:r>
                        </m:sup>
                      </m:sSup>
                      <m:r>
                        <a:rPr lang="en-US" b="1" i="1" dirty="0">
                          <a:latin typeface="Cambria Math" charset="0"/>
                        </a:rPr>
                        <m:t>𝝓</m:t>
                      </m:r>
                    </m:oMath>
                  </a14:m>
                  <a:r>
                    <a:rPr lang="en-US" dirty="0" smtClean="0"/>
                    <a:t>(</a:t>
                  </a:r>
                  <a:r>
                    <a:rPr lang="en-US" dirty="0" smtClean="0">
                      <a:latin typeface="Calibri"/>
                    </a:rPr>
                    <a:t>x</a:t>
                  </a:r>
                  <a:r>
                    <a:rPr lang="en-US" baseline="-25000" dirty="0">
                      <a:latin typeface="Calibri"/>
                    </a:rPr>
                    <a:t>3</a:t>
                  </a:r>
                  <a:r>
                    <a:rPr lang="en-US" dirty="0" smtClean="0"/>
                    <a:t>, </a:t>
                  </a:r>
                  <a:r>
                    <a:rPr lang="en-US" dirty="0" smtClean="0">
                      <a:latin typeface="Calibri"/>
                    </a:rPr>
                    <a:t>y</a:t>
                  </a:r>
                  <a:r>
                    <a:rPr lang="en-US" baseline="-25000" dirty="0" smtClean="0">
                      <a:latin typeface="Calibri"/>
                    </a:rPr>
                    <a:t>2</a:t>
                  </a:r>
                  <a:r>
                    <a:rPr lang="en-US" dirty="0" smtClean="0"/>
                    <a:t>, </a:t>
                  </a:r>
                  <a:r>
                    <a:rPr lang="en-US" dirty="0" smtClean="0">
                      <a:latin typeface="Calibri"/>
                    </a:rPr>
                    <a:t>y</a:t>
                  </a:r>
                  <a:r>
                    <a:rPr lang="en-US" baseline="-25000" dirty="0" smtClean="0">
                      <a:latin typeface="Calibri"/>
                    </a:rPr>
                    <a:t>3</a:t>
                  </a:r>
                  <a:r>
                    <a:rPr lang="en-US" dirty="0" smtClean="0"/>
                    <a:t>)</a:t>
                  </a:r>
                  <a:endParaRPr lang="en-US" dirty="0"/>
                </a:p>
              </p:txBody>
            </p:sp>
          </mc:Choice>
          <mc:Fallback xmlns="">
            <p:sp>
              <p:nvSpPr>
                <p:cNvPr id="66" name="TextBox 65"/>
                <p:cNvSpPr txBox="1">
                  <a:spLocks noRot="1" noChangeAspect="1" noMove="1" noResize="1" noEditPoints="1" noAdjustHandles="1" noChangeArrowheads="1" noChangeShapeType="1" noTextEdit="1"/>
                </p:cNvSpPr>
                <p:nvPr/>
              </p:nvSpPr>
              <p:spPr>
                <a:xfrm>
                  <a:off x="5375728" y="2860221"/>
                  <a:ext cx="1563185" cy="374270"/>
                </a:xfrm>
                <a:prstGeom prst="rect">
                  <a:avLst/>
                </a:prstGeom>
                <a:blipFill rotWithShape="0">
                  <a:blip r:embed="rId3"/>
                  <a:stretch>
                    <a:fillRect t="-6452" r="-2734" b="-241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p:cNvSpPr txBox="1"/>
                <p:nvPr/>
              </p:nvSpPr>
              <p:spPr>
                <a:xfrm>
                  <a:off x="2204357" y="4409621"/>
                  <a:ext cx="1558375" cy="374270"/>
                </a:xfrm>
                <a:prstGeom prst="rect">
                  <a:avLst/>
                </a:prstGeom>
                <a:noFill/>
              </p:spPr>
              <p:txBody>
                <a:bodyPr wrap="none" rtlCol="0">
                  <a:spAutoFit/>
                </a:bodyPr>
                <a:lstStyle/>
                <a:p>
                  <a14:m>
                    <m:oMath xmlns:m="http://schemas.openxmlformats.org/officeDocument/2006/math">
                      <m:sSup>
                        <m:sSupPr>
                          <m:ctrlPr>
                            <a:rPr lang="en-US" b="1" i="1" dirty="0">
                              <a:latin typeface="Cambria Math" charset="0"/>
                            </a:rPr>
                          </m:ctrlPr>
                        </m:sSupPr>
                        <m:e>
                          <m:r>
                            <a:rPr lang="en-US" b="1" i="1" dirty="0">
                              <a:latin typeface="Cambria Math" charset="0"/>
                            </a:rPr>
                            <m:t>𝒘</m:t>
                          </m:r>
                        </m:e>
                        <m:sup>
                          <m:r>
                            <a:rPr lang="en-US" b="1" i="1" dirty="0">
                              <a:latin typeface="Cambria Math" charset="0"/>
                            </a:rPr>
                            <m:t>𝑻</m:t>
                          </m:r>
                        </m:sup>
                      </m:sSup>
                      <m:r>
                        <a:rPr lang="en-US" b="1" i="1" dirty="0">
                          <a:latin typeface="Cambria Math" charset="0"/>
                        </a:rPr>
                        <m:t>𝝓</m:t>
                      </m:r>
                    </m:oMath>
                  </a14:m>
                  <a:r>
                    <a:rPr lang="en-US" dirty="0" smtClean="0"/>
                    <a:t>(</a:t>
                  </a:r>
                  <a:r>
                    <a:rPr lang="en-US" dirty="0" smtClean="0">
                      <a:latin typeface="Calibri"/>
                    </a:rPr>
                    <a:t>x</a:t>
                  </a:r>
                  <a:r>
                    <a:rPr lang="en-US" baseline="-25000" dirty="0" smtClean="0">
                      <a:latin typeface="Calibri"/>
                    </a:rPr>
                    <a:t>1</a:t>
                  </a:r>
                  <a:r>
                    <a:rPr lang="en-US" dirty="0" smtClean="0"/>
                    <a:t>, </a:t>
                  </a:r>
                  <a:r>
                    <a:rPr lang="en-US" dirty="0">
                      <a:latin typeface="Calibri"/>
                    </a:rPr>
                    <a:t>x</a:t>
                  </a:r>
                  <a:r>
                    <a:rPr lang="en-US" baseline="-25000" dirty="0" smtClean="0">
                      <a:latin typeface="Calibri"/>
                    </a:rPr>
                    <a:t>2</a:t>
                  </a:r>
                  <a:r>
                    <a:rPr lang="en-US" dirty="0" smtClean="0"/>
                    <a:t>, </a:t>
                  </a:r>
                  <a:r>
                    <a:rPr lang="en-US" dirty="0" smtClean="0">
                      <a:latin typeface="Calibri"/>
                    </a:rPr>
                    <a:t>y</a:t>
                  </a:r>
                  <a:r>
                    <a:rPr lang="en-US" baseline="-25000" dirty="0">
                      <a:latin typeface="Calibri"/>
                    </a:rPr>
                    <a:t>2</a:t>
                  </a:r>
                  <a:r>
                    <a:rPr lang="en-US" dirty="0" smtClean="0"/>
                    <a:t>)</a:t>
                  </a:r>
                  <a:endParaRPr lang="en-US" dirty="0"/>
                </a:p>
              </p:txBody>
            </p:sp>
          </mc:Choice>
          <mc:Fallback xmlns="">
            <p:sp>
              <p:nvSpPr>
                <p:cNvPr id="67" name="TextBox 66"/>
                <p:cNvSpPr txBox="1">
                  <a:spLocks noRot="1" noChangeAspect="1" noMove="1" noResize="1" noEditPoints="1" noAdjustHandles="1" noChangeArrowheads="1" noChangeShapeType="1" noTextEdit="1"/>
                </p:cNvSpPr>
                <p:nvPr/>
              </p:nvSpPr>
              <p:spPr>
                <a:xfrm>
                  <a:off x="2204357" y="4409621"/>
                  <a:ext cx="1558375" cy="374270"/>
                </a:xfrm>
                <a:prstGeom prst="rect">
                  <a:avLst/>
                </a:prstGeom>
                <a:blipFill rotWithShape="0">
                  <a:blip r:embed="rId4"/>
                  <a:stretch>
                    <a:fillRect t="-6452" r="-2745" b="-241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p:cNvSpPr txBox="1"/>
                <p:nvPr/>
              </p:nvSpPr>
              <p:spPr>
                <a:xfrm>
                  <a:off x="141345" y="2991757"/>
                  <a:ext cx="1269835" cy="374270"/>
                </a:xfrm>
                <a:prstGeom prst="rect">
                  <a:avLst/>
                </a:prstGeom>
                <a:noFill/>
              </p:spPr>
              <p:txBody>
                <a:bodyPr wrap="none" rtlCol="0">
                  <a:spAutoFit/>
                </a:bodyPr>
                <a:lstStyle/>
                <a:p>
                  <a14:m>
                    <m:oMath xmlns:m="http://schemas.openxmlformats.org/officeDocument/2006/math">
                      <m:sSup>
                        <m:sSupPr>
                          <m:ctrlPr>
                            <a:rPr lang="en-US" b="1" i="1" dirty="0">
                              <a:latin typeface="Cambria Math" charset="0"/>
                            </a:rPr>
                          </m:ctrlPr>
                        </m:sSupPr>
                        <m:e>
                          <m:r>
                            <a:rPr lang="en-US" b="1" i="1" dirty="0">
                              <a:latin typeface="Cambria Math" charset="0"/>
                            </a:rPr>
                            <m:t>𝒘</m:t>
                          </m:r>
                        </m:e>
                        <m:sup>
                          <m:r>
                            <a:rPr lang="en-US" b="1" i="1" dirty="0">
                              <a:latin typeface="Cambria Math" charset="0"/>
                            </a:rPr>
                            <m:t>𝑻</m:t>
                          </m:r>
                        </m:sup>
                      </m:sSup>
                      <m:r>
                        <a:rPr lang="en-US" b="1" i="1" dirty="0">
                          <a:latin typeface="Cambria Math" charset="0"/>
                        </a:rPr>
                        <m:t>𝝓</m:t>
                      </m:r>
                    </m:oMath>
                  </a14:m>
                  <a:r>
                    <a:rPr lang="en-US" dirty="0" smtClean="0"/>
                    <a:t>(</a:t>
                  </a:r>
                  <a:r>
                    <a:rPr lang="en-US" dirty="0" smtClean="0">
                      <a:latin typeface="Calibri"/>
                    </a:rPr>
                    <a:t>x</a:t>
                  </a:r>
                  <a:r>
                    <a:rPr lang="en-US" baseline="-25000" dirty="0" smtClean="0">
                      <a:latin typeface="Calibri"/>
                    </a:rPr>
                    <a:t>1</a:t>
                  </a:r>
                  <a:r>
                    <a:rPr lang="en-US" dirty="0" smtClean="0"/>
                    <a:t>, </a:t>
                  </a:r>
                  <a:r>
                    <a:rPr lang="en-US" dirty="0" smtClean="0">
                      <a:latin typeface="Calibri"/>
                    </a:rPr>
                    <a:t>y</a:t>
                  </a:r>
                  <a:r>
                    <a:rPr lang="en-US" baseline="-25000" dirty="0" smtClean="0">
                      <a:latin typeface="Calibri"/>
                    </a:rPr>
                    <a:t>1</a:t>
                  </a:r>
                  <a:r>
                    <a:rPr lang="en-US" dirty="0" smtClean="0"/>
                    <a:t>)</a:t>
                  </a:r>
                  <a:endParaRPr lang="en-US" dirty="0"/>
                </a:p>
              </p:txBody>
            </p:sp>
          </mc:Choice>
          <mc:Fallback xmlns="">
            <p:sp>
              <p:nvSpPr>
                <p:cNvPr id="68" name="TextBox 67"/>
                <p:cNvSpPr txBox="1">
                  <a:spLocks noRot="1" noChangeAspect="1" noMove="1" noResize="1" noEditPoints="1" noAdjustHandles="1" noChangeArrowheads="1" noChangeShapeType="1" noTextEdit="1"/>
                </p:cNvSpPr>
                <p:nvPr/>
              </p:nvSpPr>
              <p:spPr>
                <a:xfrm>
                  <a:off x="141345" y="2991757"/>
                  <a:ext cx="1269835" cy="374270"/>
                </a:xfrm>
                <a:prstGeom prst="rect">
                  <a:avLst/>
                </a:prstGeom>
                <a:blipFill rotWithShape="0">
                  <a:blip r:embed="rId5"/>
                  <a:stretch>
                    <a:fillRect t="-8197" r="-3846" b="-26230"/>
                  </a:stretch>
                </a:blipFill>
              </p:spPr>
              <p:txBody>
                <a:bodyPr/>
                <a:lstStyle/>
                <a:p>
                  <a:r>
                    <a:rPr lang="en-US">
                      <a:noFill/>
                    </a:rPr>
                    <a:t> </a:t>
                  </a:r>
                </a:p>
              </p:txBody>
            </p:sp>
          </mc:Fallback>
        </mc:AlternateContent>
        <p:cxnSp>
          <p:nvCxnSpPr>
            <p:cNvPr id="70" name="Straight Arrow Connector 69"/>
            <p:cNvCxnSpPr>
              <a:stCxn id="12" idx="1"/>
              <a:endCxn id="68" idx="3"/>
            </p:cNvCxnSpPr>
            <p:nvPr/>
          </p:nvCxnSpPr>
          <p:spPr>
            <a:xfrm flipH="1">
              <a:off x="1411180" y="3173185"/>
              <a:ext cx="480213" cy="5707"/>
            </a:xfrm>
            <a:prstGeom prst="straightConnector1">
              <a:avLst/>
            </a:prstGeom>
            <a:ln>
              <a:solidFill>
                <a:schemeClr val="tx1"/>
              </a:solidFill>
              <a:prstDash val="dash"/>
              <a:tailEnd type="arrow"/>
            </a:ln>
          </p:spPr>
          <p:style>
            <a:lnRef idx="2">
              <a:schemeClr val="accent2"/>
            </a:lnRef>
            <a:fillRef idx="0">
              <a:schemeClr val="accent2"/>
            </a:fillRef>
            <a:effectRef idx="1">
              <a:schemeClr val="accent2"/>
            </a:effectRef>
            <a:fontRef idx="minor">
              <a:schemeClr val="tx1"/>
            </a:fontRef>
          </p:style>
        </p:cxnSp>
        <p:cxnSp>
          <p:nvCxnSpPr>
            <p:cNvPr id="72" name="Straight Arrow Connector 71"/>
            <p:cNvCxnSpPr>
              <a:stCxn id="11" idx="0"/>
              <a:endCxn id="65" idx="2"/>
            </p:cNvCxnSpPr>
            <p:nvPr/>
          </p:nvCxnSpPr>
          <p:spPr>
            <a:xfrm flipV="1">
              <a:off x="3565072" y="1789412"/>
              <a:ext cx="227536" cy="451231"/>
            </a:xfrm>
            <a:prstGeom prst="straightConnector1">
              <a:avLst/>
            </a:prstGeom>
            <a:ln>
              <a:solidFill>
                <a:schemeClr val="tx1"/>
              </a:solidFill>
              <a:prstDash val="dash"/>
              <a:tailEnd type="arrow"/>
            </a:ln>
          </p:spPr>
          <p:style>
            <a:lnRef idx="2">
              <a:schemeClr val="accent2"/>
            </a:lnRef>
            <a:fillRef idx="0">
              <a:schemeClr val="accent2"/>
            </a:fillRef>
            <a:effectRef idx="1">
              <a:schemeClr val="accent2"/>
            </a:effectRef>
            <a:fontRef idx="minor">
              <a:schemeClr val="tx1"/>
            </a:fontRef>
          </p:style>
        </p:cxnSp>
        <p:cxnSp>
          <p:nvCxnSpPr>
            <p:cNvPr id="75" name="Straight Arrow Connector 74"/>
            <p:cNvCxnSpPr>
              <a:stCxn id="13" idx="3"/>
              <a:endCxn id="66" idx="1"/>
            </p:cNvCxnSpPr>
            <p:nvPr/>
          </p:nvCxnSpPr>
          <p:spPr>
            <a:xfrm flipV="1">
              <a:off x="4659086" y="3047356"/>
              <a:ext cx="716642" cy="35115"/>
            </a:xfrm>
            <a:prstGeom prst="straightConnector1">
              <a:avLst/>
            </a:prstGeom>
            <a:ln>
              <a:solidFill>
                <a:schemeClr val="tx1"/>
              </a:solidFill>
              <a:prstDash val="dash"/>
              <a:tailEnd type="arrow"/>
            </a:ln>
          </p:spPr>
          <p:style>
            <a:lnRef idx="2">
              <a:schemeClr val="accent2"/>
            </a:lnRef>
            <a:fillRef idx="0">
              <a:schemeClr val="accent2"/>
            </a:fillRef>
            <a:effectRef idx="1">
              <a:schemeClr val="accent2"/>
            </a:effectRef>
            <a:fontRef idx="minor">
              <a:schemeClr val="tx1"/>
            </a:fontRef>
          </p:style>
        </p:cxnSp>
        <p:cxnSp>
          <p:nvCxnSpPr>
            <p:cNvPr id="79" name="Straight Arrow Connector 78"/>
            <p:cNvCxnSpPr>
              <a:stCxn id="44" idx="2"/>
              <a:endCxn id="67" idx="0"/>
            </p:cNvCxnSpPr>
            <p:nvPr/>
          </p:nvCxnSpPr>
          <p:spPr>
            <a:xfrm>
              <a:off x="2842078" y="3733797"/>
              <a:ext cx="141467" cy="675824"/>
            </a:xfrm>
            <a:prstGeom prst="straightConnector1">
              <a:avLst/>
            </a:prstGeom>
            <a:ln>
              <a:solidFill>
                <a:schemeClr val="tx1"/>
              </a:solidFill>
              <a:prstDash val="dash"/>
              <a:tailEnd type="arrow"/>
            </a:ln>
          </p:spPr>
          <p:style>
            <a:lnRef idx="2">
              <a:schemeClr val="accent2"/>
            </a:lnRef>
            <a:fillRef idx="0">
              <a:schemeClr val="accent2"/>
            </a:fillRef>
            <a:effectRef idx="1">
              <a:schemeClr val="accent2"/>
            </a:effectRef>
            <a:fontRef idx="minor">
              <a:schemeClr val="tx1"/>
            </a:fontRef>
          </p:style>
        </p:cxnSp>
      </p:grpSp>
      <p:pic>
        <p:nvPicPr>
          <p:cNvPr id="84" name="Picture 83" descr="Screen Region 2014-10-06 at 22.18.32.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3703" y="5102080"/>
            <a:ext cx="2910375" cy="866920"/>
          </a:xfrm>
          <a:prstGeom prst="rect">
            <a:avLst/>
          </a:prstGeom>
        </p:spPr>
      </p:pic>
      <mc:AlternateContent xmlns:mc="http://schemas.openxmlformats.org/markup-compatibility/2006" xmlns:a14="http://schemas.microsoft.com/office/drawing/2010/main">
        <mc:Choice Requires="a14">
          <p:sp>
            <p:nvSpPr>
              <p:cNvPr id="85" name="TextBox 84"/>
              <p:cNvSpPr txBox="1"/>
              <p:nvPr/>
            </p:nvSpPr>
            <p:spPr>
              <a:xfrm>
                <a:off x="603703" y="5987019"/>
                <a:ext cx="5708614" cy="369332"/>
              </a:xfrm>
              <a:prstGeom prst="rect">
                <a:avLst/>
              </a:prstGeom>
              <a:noFill/>
            </p:spPr>
            <p:txBody>
              <a:bodyPr wrap="none" rtlCol="0">
                <a:spAutoFit/>
              </a:bodyPr>
              <a:lstStyle/>
              <a:p>
                <a14:m>
                  <m:oMath xmlns:m="http://schemas.openxmlformats.org/officeDocument/2006/math">
                    <m:r>
                      <a:rPr lang="en-US" b="1" i="1" dirty="0">
                        <a:latin typeface="Cambria Math" charset="0"/>
                      </a:rPr>
                      <m:t>𝝓</m:t>
                    </m:r>
                  </m:oMath>
                </a14:m>
                <a:r>
                  <a:rPr lang="en-US" dirty="0" smtClean="0"/>
                  <a:t>(</a:t>
                </a:r>
                <a:r>
                  <a:rPr lang="en-US" b="1" dirty="0" smtClean="0"/>
                  <a:t>x</a:t>
                </a:r>
                <a:r>
                  <a:rPr lang="en-US" dirty="0" smtClean="0"/>
                  <a:t>, </a:t>
                </a:r>
                <a:r>
                  <a:rPr lang="en-US" b="1" dirty="0" smtClean="0"/>
                  <a:t>y</a:t>
                </a:r>
                <a:r>
                  <a:rPr lang="en-US" dirty="0" smtClean="0"/>
                  <a:t>) = </a:t>
                </a:r>
                <a14:m>
                  <m:oMath xmlns:m="http://schemas.openxmlformats.org/officeDocument/2006/math">
                    <m:r>
                      <a:rPr lang="en-US" b="1" i="1" dirty="0">
                        <a:latin typeface="Cambria Math" charset="0"/>
                      </a:rPr>
                      <m:t>𝝓</m:t>
                    </m:r>
                  </m:oMath>
                </a14:m>
                <a:r>
                  <a:rPr lang="en-US" dirty="0" smtClean="0"/>
                  <a:t>(</a:t>
                </a:r>
                <a:r>
                  <a:rPr lang="en-US" dirty="0" smtClean="0">
                    <a:latin typeface="Calibri"/>
                  </a:rPr>
                  <a:t>x</a:t>
                </a:r>
                <a:r>
                  <a:rPr lang="en-US" baseline="-25000" dirty="0" smtClean="0">
                    <a:latin typeface="Calibri"/>
                  </a:rPr>
                  <a:t>1</a:t>
                </a:r>
                <a:r>
                  <a:rPr lang="en-US" dirty="0" smtClean="0"/>
                  <a:t>, </a:t>
                </a:r>
                <a:r>
                  <a:rPr lang="en-US" dirty="0" smtClean="0">
                    <a:latin typeface="Calibri"/>
                  </a:rPr>
                  <a:t>y</a:t>
                </a:r>
                <a:r>
                  <a:rPr lang="en-US" baseline="-25000" dirty="0" smtClean="0">
                    <a:latin typeface="Calibri"/>
                  </a:rPr>
                  <a:t>1</a:t>
                </a:r>
                <a:r>
                  <a:rPr lang="en-US" dirty="0" smtClean="0"/>
                  <a:t>) + </a:t>
                </a:r>
                <a14:m>
                  <m:oMath xmlns:m="http://schemas.openxmlformats.org/officeDocument/2006/math">
                    <m:r>
                      <a:rPr lang="en-US" b="1" i="1" dirty="0">
                        <a:latin typeface="Cambria Math" charset="0"/>
                      </a:rPr>
                      <m:t>𝝓</m:t>
                    </m:r>
                  </m:oMath>
                </a14:m>
                <a:r>
                  <a:rPr lang="en-US" dirty="0" smtClean="0"/>
                  <a:t>(</a:t>
                </a:r>
                <a:r>
                  <a:rPr lang="en-US" dirty="0" smtClean="0">
                    <a:latin typeface="Calibri"/>
                  </a:rPr>
                  <a:t>y</a:t>
                </a:r>
                <a:r>
                  <a:rPr lang="en-US" baseline="-25000" dirty="0" smtClean="0">
                    <a:latin typeface="Calibri"/>
                  </a:rPr>
                  <a:t>1</a:t>
                </a:r>
                <a:r>
                  <a:rPr lang="en-US" dirty="0" smtClean="0"/>
                  <a:t>, </a:t>
                </a:r>
                <a:r>
                  <a:rPr lang="en-US" dirty="0" smtClean="0">
                    <a:latin typeface="Calibri"/>
                  </a:rPr>
                  <a:t>y</a:t>
                </a:r>
                <a:r>
                  <a:rPr lang="en-US" baseline="-25000" dirty="0" smtClean="0">
                    <a:latin typeface="Calibri"/>
                  </a:rPr>
                  <a:t>2</a:t>
                </a:r>
                <a:r>
                  <a:rPr lang="en-US" dirty="0" smtClean="0"/>
                  <a:t>, </a:t>
                </a:r>
                <a:r>
                  <a:rPr lang="en-US" dirty="0" smtClean="0">
                    <a:latin typeface="Calibri"/>
                  </a:rPr>
                  <a:t>y</a:t>
                </a:r>
                <a:r>
                  <a:rPr lang="en-US" baseline="-25000" dirty="0" smtClean="0">
                    <a:latin typeface="Calibri"/>
                  </a:rPr>
                  <a:t>3</a:t>
                </a:r>
                <a:r>
                  <a:rPr lang="en-US" dirty="0" smtClean="0"/>
                  <a:t>) + </a:t>
                </a:r>
                <a14:m>
                  <m:oMath xmlns:m="http://schemas.openxmlformats.org/officeDocument/2006/math">
                    <m:r>
                      <a:rPr lang="en-US" b="1" i="1" dirty="0">
                        <a:latin typeface="Cambria Math" charset="0"/>
                      </a:rPr>
                      <m:t>𝝓</m:t>
                    </m:r>
                  </m:oMath>
                </a14:m>
                <a:r>
                  <a:rPr lang="en-US" dirty="0" smtClean="0"/>
                  <a:t>(</a:t>
                </a:r>
                <a:r>
                  <a:rPr lang="en-US" dirty="0" smtClean="0">
                    <a:latin typeface="Calibri"/>
                  </a:rPr>
                  <a:t>x</a:t>
                </a:r>
                <a:r>
                  <a:rPr lang="en-US" baseline="-25000" dirty="0" smtClean="0">
                    <a:latin typeface="Calibri"/>
                  </a:rPr>
                  <a:t>3</a:t>
                </a:r>
                <a:r>
                  <a:rPr lang="en-US" dirty="0" smtClean="0"/>
                  <a:t>, </a:t>
                </a:r>
                <a:r>
                  <a:rPr lang="en-US" dirty="0" smtClean="0">
                    <a:latin typeface="Calibri"/>
                  </a:rPr>
                  <a:t>y</a:t>
                </a:r>
                <a:r>
                  <a:rPr lang="en-US" baseline="-25000" dirty="0" smtClean="0">
                    <a:latin typeface="Calibri"/>
                  </a:rPr>
                  <a:t>2</a:t>
                </a:r>
                <a:r>
                  <a:rPr lang="en-US" dirty="0" smtClean="0"/>
                  <a:t>, </a:t>
                </a:r>
                <a:r>
                  <a:rPr lang="en-US" dirty="0" smtClean="0">
                    <a:latin typeface="Calibri"/>
                  </a:rPr>
                  <a:t>y</a:t>
                </a:r>
                <a:r>
                  <a:rPr lang="en-US" baseline="-25000" dirty="0" smtClean="0">
                    <a:latin typeface="Calibri"/>
                  </a:rPr>
                  <a:t>3</a:t>
                </a:r>
                <a:r>
                  <a:rPr lang="en-US" dirty="0" smtClean="0"/>
                  <a:t>) + </a:t>
                </a:r>
                <a14:m>
                  <m:oMath xmlns:m="http://schemas.openxmlformats.org/officeDocument/2006/math">
                    <m:r>
                      <a:rPr lang="en-US" b="1" i="1" dirty="0">
                        <a:latin typeface="Cambria Math" charset="0"/>
                      </a:rPr>
                      <m:t>𝝓</m:t>
                    </m:r>
                  </m:oMath>
                </a14:m>
                <a:r>
                  <a:rPr lang="en-US" dirty="0" smtClean="0"/>
                  <a:t>(</a:t>
                </a:r>
                <a:r>
                  <a:rPr lang="en-US" dirty="0" smtClean="0">
                    <a:latin typeface="Calibri"/>
                  </a:rPr>
                  <a:t>x</a:t>
                </a:r>
                <a:r>
                  <a:rPr lang="en-US" baseline="-25000" dirty="0" smtClean="0">
                    <a:latin typeface="Calibri"/>
                  </a:rPr>
                  <a:t>1</a:t>
                </a:r>
                <a:r>
                  <a:rPr lang="en-US" dirty="0" smtClean="0"/>
                  <a:t>, </a:t>
                </a:r>
                <a:r>
                  <a:rPr lang="en-US" dirty="0" smtClean="0">
                    <a:latin typeface="Calibri"/>
                  </a:rPr>
                  <a:t>x</a:t>
                </a:r>
                <a:r>
                  <a:rPr lang="en-US" baseline="-25000" dirty="0" smtClean="0">
                    <a:latin typeface="Calibri"/>
                  </a:rPr>
                  <a:t>2</a:t>
                </a:r>
                <a:r>
                  <a:rPr lang="en-US" dirty="0" smtClean="0"/>
                  <a:t>, </a:t>
                </a:r>
                <a:r>
                  <a:rPr lang="en-US" dirty="0" smtClean="0">
                    <a:latin typeface="Calibri"/>
                  </a:rPr>
                  <a:t>y</a:t>
                </a:r>
                <a:r>
                  <a:rPr lang="en-US" baseline="-25000" dirty="0" smtClean="0">
                    <a:latin typeface="Calibri"/>
                  </a:rPr>
                  <a:t>2</a:t>
                </a:r>
                <a:r>
                  <a:rPr lang="en-US" dirty="0" smtClean="0"/>
                  <a:t>)</a:t>
                </a:r>
                <a:endParaRPr lang="en-US" dirty="0"/>
              </a:p>
            </p:txBody>
          </p:sp>
        </mc:Choice>
        <mc:Fallback xmlns="">
          <p:sp>
            <p:nvSpPr>
              <p:cNvPr id="85" name="TextBox 84"/>
              <p:cNvSpPr txBox="1">
                <a:spLocks noRot="1" noChangeAspect="1" noMove="1" noResize="1" noEditPoints="1" noAdjustHandles="1" noChangeArrowheads="1" noChangeShapeType="1" noTextEdit="1"/>
              </p:cNvSpPr>
              <p:nvPr/>
            </p:nvSpPr>
            <p:spPr>
              <a:xfrm>
                <a:off x="603703" y="5987019"/>
                <a:ext cx="5708614" cy="369332"/>
              </a:xfrm>
              <a:prstGeom prst="rect">
                <a:avLst/>
              </a:prstGeom>
              <a:blipFill rotWithShape="0">
                <a:blip r:embed="rId7"/>
                <a:stretch>
                  <a:fillRect l="-214" t="-8197" r="-962" b="-24590"/>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42909876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creen Region 2014-10-06 at 22.22.0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2081" y="4714144"/>
            <a:ext cx="1868714" cy="697478"/>
          </a:xfrm>
          <a:prstGeom prst="rect">
            <a:avLst/>
          </a:prstGeom>
        </p:spPr>
      </p:pic>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solidFill>
                  <a:srgbClr val="3C58AD"/>
                </a:solidFill>
              </a:rPr>
              <a:t>Learning</a:t>
            </a:r>
            <a:r>
              <a:rPr lang="en-US" dirty="0" smtClean="0"/>
              <a:t>: Given a training set {&lt;</a:t>
            </a:r>
            <a:r>
              <a:rPr lang="en-US" b="1" dirty="0" smtClean="0"/>
              <a:t>x</a:t>
            </a:r>
            <a:r>
              <a:rPr lang="en-US" baseline="-25000" dirty="0" smtClean="0"/>
              <a:t>i</a:t>
            </a:r>
            <a:r>
              <a:rPr lang="en-US" dirty="0" smtClean="0"/>
              <a:t>, </a:t>
            </a:r>
            <a:r>
              <a:rPr lang="en-US" b="1" dirty="0" err="1" smtClean="0"/>
              <a:t>y</a:t>
            </a:r>
            <a:r>
              <a:rPr lang="en-US" baseline="-25000" dirty="0" err="1" smtClean="0"/>
              <a:t>i</a:t>
            </a:r>
            <a:r>
              <a:rPr lang="en-US" dirty="0" smtClean="0"/>
              <a:t>&gt;}</a:t>
            </a:r>
          </a:p>
          <a:p>
            <a:pPr marL="914400" lvl="1" indent="-514350"/>
            <a:r>
              <a:rPr lang="en-US" dirty="0" smtClean="0"/>
              <a:t>Train via maximum likelihood (typically regularized)</a:t>
            </a:r>
          </a:p>
          <a:p>
            <a:pPr marL="1314450" lvl="2" indent="-514350"/>
            <a:endParaRPr lang="en-US" dirty="0"/>
          </a:p>
          <a:p>
            <a:pPr marL="914400" lvl="1" indent="-514350"/>
            <a:endParaRPr lang="en-US" dirty="0" smtClean="0"/>
          </a:p>
          <a:p>
            <a:pPr marL="914400" lvl="1" indent="-514350"/>
            <a:r>
              <a:rPr lang="en-US" dirty="0" smtClean="0"/>
              <a:t>Need to compute partition function during training	</a:t>
            </a:r>
            <a:endParaRPr lang="en-US" dirty="0"/>
          </a:p>
          <a:p>
            <a:pPr marL="1314450" lvl="2" indent="-514350"/>
            <a:endParaRPr lang="en-US" dirty="0" smtClean="0"/>
          </a:p>
          <a:p>
            <a:pPr marL="0" indent="0">
              <a:buNone/>
            </a:pPr>
            <a:endParaRPr lang="en-US" dirty="0" smtClean="0"/>
          </a:p>
          <a:p>
            <a:pPr marL="514350" indent="-514350">
              <a:buFont typeface="+mj-lt"/>
              <a:buAutoNum type="arabicPeriod"/>
            </a:pPr>
            <a:r>
              <a:rPr lang="en-US" dirty="0" smtClean="0"/>
              <a:t>Prediction</a:t>
            </a:r>
          </a:p>
          <a:p>
            <a:pPr marL="914400" lvl="1" indent="-514350"/>
            <a:r>
              <a:rPr lang="en-US" dirty="0" smtClean="0"/>
              <a:t>Go over all possible assignments to the </a:t>
            </a:r>
            <a:r>
              <a:rPr lang="en-US" b="1" dirty="0" smtClean="0"/>
              <a:t>y</a:t>
            </a:r>
            <a:r>
              <a:rPr lang="en-US" dirty="0" smtClean="0"/>
              <a:t>’s </a:t>
            </a:r>
          </a:p>
          <a:p>
            <a:pPr marL="914400" lvl="1" indent="-514350"/>
            <a:r>
              <a:rPr lang="en-US" dirty="0" smtClean="0"/>
              <a:t>Find the one with the highest probability/score</a:t>
            </a:r>
            <a:endParaRPr lang="en-US" dirty="0"/>
          </a:p>
        </p:txBody>
      </p:sp>
      <p:sp>
        <p:nvSpPr>
          <p:cNvPr id="2" name="Title 1"/>
          <p:cNvSpPr>
            <a:spLocks noGrp="1"/>
          </p:cNvSpPr>
          <p:nvPr>
            <p:ph type="title"/>
          </p:nvPr>
        </p:nvSpPr>
        <p:spPr/>
        <p:txBody>
          <a:bodyPr/>
          <a:lstStyle/>
          <a:p>
            <a:r>
              <a:rPr lang="en-US" dirty="0" smtClean="0"/>
              <a:t>Computational questions</a:t>
            </a:r>
            <a:endParaRPr lang="en-US" dirty="0"/>
          </a:p>
        </p:txBody>
      </p:sp>
      <p:sp>
        <p:nvSpPr>
          <p:cNvPr id="4" name="Slide Number Placeholder 3"/>
          <p:cNvSpPr>
            <a:spLocks noGrp="1"/>
          </p:cNvSpPr>
          <p:nvPr>
            <p:ph type="sldNum" sz="quarter" idx="12"/>
          </p:nvPr>
        </p:nvSpPr>
        <p:spPr/>
        <p:txBody>
          <a:bodyPr/>
          <a:lstStyle/>
          <a:p>
            <a:fld id="{62987B69-1958-CF4C-A79E-30B753675B6E}" type="slidenum">
              <a:rPr lang="en-US" smtClean="0"/>
              <a:t>105</a:t>
            </a:fld>
            <a:endParaRPr lang="en-US"/>
          </a:p>
        </p:txBody>
      </p:sp>
      <p:pic>
        <p:nvPicPr>
          <p:cNvPr id="5" name="Picture 4" descr="Screen Region 2014-10-06 at 22.00.0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4286" y="2599548"/>
            <a:ext cx="5560786" cy="634415"/>
          </a:xfrm>
          <a:prstGeom prst="rect">
            <a:avLst/>
          </a:prstGeom>
        </p:spPr>
      </p:pic>
      <p:sp>
        <p:nvSpPr>
          <p:cNvPr id="8" name="Rectangle 7"/>
          <p:cNvSpPr/>
          <p:nvPr/>
        </p:nvSpPr>
        <p:spPr>
          <a:xfrm>
            <a:off x="254000" y="4714144"/>
            <a:ext cx="7493000" cy="164220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2" name="Picture 11" descr="Screen Region 2014-10-06 at 22.00.2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14869" y="3795916"/>
            <a:ext cx="3171852" cy="874788"/>
          </a:xfrm>
          <a:prstGeom prst="rect">
            <a:avLst/>
          </a:prstGeom>
        </p:spPr>
      </p:pic>
      <p:sp>
        <p:nvSpPr>
          <p:cNvPr id="6" name="Footer Placeholder 5"/>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40583530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creen Region 2014-10-06 at 22.22.0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2081" y="4714144"/>
            <a:ext cx="1868714" cy="697478"/>
          </a:xfrm>
          <a:prstGeom prst="rect">
            <a:avLst/>
          </a:prstGeom>
        </p:spPr>
      </p:pic>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solidFill>
                  <a:srgbClr val="3C58AD"/>
                </a:solidFill>
              </a:rPr>
              <a:t>Learning</a:t>
            </a:r>
            <a:r>
              <a:rPr lang="en-US" dirty="0" smtClean="0"/>
              <a:t>: Given a training set {&lt;</a:t>
            </a:r>
            <a:r>
              <a:rPr lang="en-US" b="1" dirty="0" smtClean="0"/>
              <a:t>x</a:t>
            </a:r>
            <a:r>
              <a:rPr lang="en-US" baseline="-25000" dirty="0" smtClean="0"/>
              <a:t>i</a:t>
            </a:r>
            <a:r>
              <a:rPr lang="en-US" dirty="0" smtClean="0"/>
              <a:t>, </a:t>
            </a:r>
            <a:r>
              <a:rPr lang="en-US" b="1" dirty="0" err="1" smtClean="0"/>
              <a:t>y</a:t>
            </a:r>
            <a:r>
              <a:rPr lang="en-US" baseline="-25000" dirty="0" err="1" smtClean="0"/>
              <a:t>i</a:t>
            </a:r>
            <a:r>
              <a:rPr lang="en-US" dirty="0" smtClean="0"/>
              <a:t>&gt;}</a:t>
            </a:r>
          </a:p>
          <a:p>
            <a:pPr marL="914400" lvl="1" indent="-514350"/>
            <a:r>
              <a:rPr lang="en-US" dirty="0" smtClean="0"/>
              <a:t>Train via maximum likelihood (typically regularized)</a:t>
            </a:r>
          </a:p>
          <a:p>
            <a:pPr marL="1314450" lvl="2" indent="-514350"/>
            <a:endParaRPr lang="en-US" dirty="0"/>
          </a:p>
          <a:p>
            <a:pPr marL="914400" lvl="1" indent="-514350"/>
            <a:endParaRPr lang="en-US" dirty="0" smtClean="0"/>
          </a:p>
          <a:p>
            <a:pPr marL="914400" lvl="1" indent="-514350"/>
            <a:r>
              <a:rPr lang="en-US" dirty="0" smtClean="0"/>
              <a:t>Need to compute partition function during training	</a:t>
            </a:r>
            <a:endParaRPr lang="en-US" dirty="0"/>
          </a:p>
          <a:p>
            <a:pPr marL="1314450" lvl="2" indent="-514350"/>
            <a:endParaRPr lang="en-US" dirty="0" smtClean="0"/>
          </a:p>
          <a:p>
            <a:pPr marL="0" indent="0">
              <a:buNone/>
            </a:pPr>
            <a:endParaRPr lang="en-US" dirty="0" smtClean="0"/>
          </a:p>
          <a:p>
            <a:pPr marL="514350" indent="-514350">
              <a:buFont typeface="+mj-lt"/>
              <a:buAutoNum type="arabicPeriod"/>
            </a:pPr>
            <a:r>
              <a:rPr lang="en-US" dirty="0" smtClean="0"/>
              <a:t>Prediction</a:t>
            </a:r>
          </a:p>
          <a:p>
            <a:pPr marL="914400" lvl="1" indent="-514350"/>
            <a:r>
              <a:rPr lang="en-US" dirty="0" smtClean="0"/>
              <a:t>Go over all possible assignments to the </a:t>
            </a:r>
            <a:r>
              <a:rPr lang="en-US" b="1" dirty="0" smtClean="0"/>
              <a:t>y</a:t>
            </a:r>
            <a:r>
              <a:rPr lang="en-US" dirty="0" smtClean="0"/>
              <a:t>’s </a:t>
            </a:r>
          </a:p>
          <a:p>
            <a:pPr marL="914400" lvl="1" indent="-514350"/>
            <a:r>
              <a:rPr lang="en-US" dirty="0" smtClean="0"/>
              <a:t>Find the one with the highest probability/score</a:t>
            </a:r>
            <a:endParaRPr lang="en-US" dirty="0"/>
          </a:p>
        </p:txBody>
      </p:sp>
      <p:sp>
        <p:nvSpPr>
          <p:cNvPr id="2" name="Title 1"/>
          <p:cNvSpPr>
            <a:spLocks noGrp="1"/>
          </p:cNvSpPr>
          <p:nvPr>
            <p:ph type="title"/>
          </p:nvPr>
        </p:nvSpPr>
        <p:spPr/>
        <p:txBody>
          <a:bodyPr/>
          <a:lstStyle/>
          <a:p>
            <a:r>
              <a:rPr lang="en-US" dirty="0" smtClean="0"/>
              <a:t>Computational questions</a:t>
            </a:r>
            <a:endParaRPr lang="en-US" dirty="0"/>
          </a:p>
        </p:txBody>
      </p:sp>
      <p:sp>
        <p:nvSpPr>
          <p:cNvPr id="4" name="Slide Number Placeholder 3"/>
          <p:cNvSpPr>
            <a:spLocks noGrp="1"/>
          </p:cNvSpPr>
          <p:nvPr>
            <p:ph type="sldNum" sz="quarter" idx="12"/>
          </p:nvPr>
        </p:nvSpPr>
        <p:spPr/>
        <p:txBody>
          <a:bodyPr/>
          <a:lstStyle/>
          <a:p>
            <a:fld id="{62987B69-1958-CF4C-A79E-30B753675B6E}" type="slidenum">
              <a:rPr lang="en-US" smtClean="0"/>
              <a:t>106</a:t>
            </a:fld>
            <a:endParaRPr lang="en-US"/>
          </a:p>
        </p:txBody>
      </p:sp>
      <p:pic>
        <p:nvPicPr>
          <p:cNvPr id="5" name="Picture 4" descr="Screen Region 2014-10-06 at 22.00.0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4286" y="2599548"/>
            <a:ext cx="5560786" cy="634415"/>
          </a:xfrm>
          <a:prstGeom prst="rect">
            <a:avLst/>
          </a:prstGeom>
        </p:spPr>
      </p:pic>
      <p:pic>
        <p:nvPicPr>
          <p:cNvPr id="6" name="Picture 5" descr="Screen Region 2014-10-06 at 22.00.2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14869" y="3795916"/>
            <a:ext cx="3171852" cy="874788"/>
          </a:xfrm>
          <a:prstGeom prst="rect">
            <a:avLst/>
          </a:prstGeom>
        </p:spPr>
      </p:pic>
      <p:grpSp>
        <p:nvGrpSpPr>
          <p:cNvPr id="10" name="Group 9"/>
          <p:cNvGrpSpPr/>
          <p:nvPr/>
        </p:nvGrpSpPr>
        <p:grpSpPr>
          <a:xfrm>
            <a:off x="5886721" y="2703286"/>
            <a:ext cx="1542783" cy="1530025"/>
            <a:chOff x="5886721" y="2703286"/>
            <a:chExt cx="1542783" cy="1530025"/>
          </a:xfrm>
        </p:grpSpPr>
        <p:sp>
          <p:nvSpPr>
            <p:cNvPr id="7" name="Oval 6"/>
            <p:cNvSpPr/>
            <p:nvPr/>
          </p:nvSpPr>
          <p:spPr>
            <a:xfrm>
              <a:off x="6607632" y="2703286"/>
              <a:ext cx="821872" cy="344714"/>
            </a:xfrm>
            <a:prstGeom prst="ellipse">
              <a:avLst/>
            </a:prstGeom>
            <a:noFill/>
            <a:ln w="19050" cmpd="sng">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9" name="Curved Connector 8"/>
            <p:cNvCxnSpPr>
              <a:stCxn id="7" idx="4"/>
              <a:endCxn id="6" idx="3"/>
            </p:cNvCxnSpPr>
            <p:nvPr/>
          </p:nvCxnSpPr>
          <p:spPr>
            <a:xfrm rot="5400000">
              <a:off x="5859990" y="3074732"/>
              <a:ext cx="1185310" cy="1131847"/>
            </a:xfrm>
            <a:prstGeom prst="curvedConnector2">
              <a:avLst/>
            </a:prstGeom>
            <a:ln w="9525" cmpd="sng">
              <a:tailEnd type="arrow"/>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54000" y="4714144"/>
            <a:ext cx="7493000" cy="164220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Footer Placeholder 11"/>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25892045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creen Region 2014-10-06 at 22.22.0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0900" y="4625570"/>
            <a:ext cx="1868714" cy="697478"/>
          </a:xfrm>
          <a:prstGeom prst="rect">
            <a:avLst/>
          </a:prstGeom>
        </p:spPr>
      </p:pic>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solidFill>
                  <a:srgbClr val="3C58AD"/>
                </a:solidFill>
              </a:rPr>
              <a:t>Learning</a:t>
            </a:r>
            <a:r>
              <a:rPr lang="en-US" dirty="0" smtClean="0"/>
              <a:t>: Given a training set {&lt;</a:t>
            </a:r>
            <a:r>
              <a:rPr lang="en-US" b="1" dirty="0" smtClean="0"/>
              <a:t>x</a:t>
            </a:r>
            <a:r>
              <a:rPr lang="en-US" baseline="-25000" dirty="0" smtClean="0"/>
              <a:t>i</a:t>
            </a:r>
            <a:r>
              <a:rPr lang="en-US" dirty="0" smtClean="0"/>
              <a:t>, </a:t>
            </a:r>
            <a:r>
              <a:rPr lang="en-US" b="1" dirty="0" err="1" smtClean="0"/>
              <a:t>y</a:t>
            </a:r>
            <a:r>
              <a:rPr lang="en-US" baseline="-25000" dirty="0" err="1" smtClean="0"/>
              <a:t>i</a:t>
            </a:r>
            <a:r>
              <a:rPr lang="en-US" dirty="0" smtClean="0"/>
              <a:t>&gt;}</a:t>
            </a:r>
          </a:p>
          <a:p>
            <a:pPr marL="914400" lvl="1" indent="-514350"/>
            <a:r>
              <a:rPr lang="en-US" dirty="0" smtClean="0"/>
              <a:t>Train via maximum likelihood (typically regularized)</a:t>
            </a:r>
          </a:p>
          <a:p>
            <a:pPr marL="1314450" lvl="2" indent="-514350"/>
            <a:endParaRPr lang="en-US" dirty="0"/>
          </a:p>
          <a:p>
            <a:pPr marL="914400" lvl="1" indent="-514350"/>
            <a:endParaRPr lang="en-US" dirty="0" smtClean="0"/>
          </a:p>
          <a:p>
            <a:pPr marL="914400" lvl="1" indent="-514350"/>
            <a:r>
              <a:rPr lang="en-US" dirty="0" smtClean="0"/>
              <a:t>Need to compute partition function during training	</a:t>
            </a:r>
            <a:endParaRPr lang="en-US" dirty="0"/>
          </a:p>
          <a:p>
            <a:pPr marL="914400" lvl="1" indent="-514350"/>
            <a:endParaRPr lang="en-US" dirty="0"/>
          </a:p>
          <a:p>
            <a:pPr marL="914400" lvl="1" indent="-514350"/>
            <a:endParaRPr lang="en-US" dirty="0" smtClean="0"/>
          </a:p>
          <a:p>
            <a:pPr marL="514350" indent="-514350">
              <a:buFont typeface="+mj-lt"/>
              <a:buAutoNum type="arabicPeriod"/>
            </a:pPr>
            <a:r>
              <a:rPr lang="en-US" dirty="0" smtClean="0">
                <a:solidFill>
                  <a:srgbClr val="3C58AD"/>
                </a:solidFill>
              </a:rPr>
              <a:t>Prediction:</a:t>
            </a:r>
          </a:p>
          <a:p>
            <a:pPr marL="914400" lvl="1" indent="-514350"/>
            <a:r>
              <a:rPr lang="en-US" dirty="0" smtClean="0"/>
              <a:t>Go over all possible assignments to the </a:t>
            </a:r>
            <a:r>
              <a:rPr lang="en-US" b="1" dirty="0" smtClean="0"/>
              <a:t>y</a:t>
            </a:r>
            <a:r>
              <a:rPr lang="en-US" dirty="0" smtClean="0"/>
              <a:t>’s </a:t>
            </a:r>
          </a:p>
          <a:p>
            <a:pPr marL="914400" lvl="1" indent="-514350"/>
            <a:r>
              <a:rPr lang="en-US" dirty="0" smtClean="0"/>
              <a:t>Find the one with the highest probability/score</a:t>
            </a:r>
            <a:endParaRPr lang="en-US" dirty="0"/>
          </a:p>
        </p:txBody>
      </p:sp>
      <p:sp>
        <p:nvSpPr>
          <p:cNvPr id="2" name="Title 1"/>
          <p:cNvSpPr>
            <a:spLocks noGrp="1"/>
          </p:cNvSpPr>
          <p:nvPr>
            <p:ph type="title"/>
          </p:nvPr>
        </p:nvSpPr>
        <p:spPr/>
        <p:txBody>
          <a:bodyPr/>
          <a:lstStyle/>
          <a:p>
            <a:r>
              <a:rPr lang="en-US" dirty="0" smtClean="0"/>
              <a:t>Computational questions</a:t>
            </a:r>
            <a:endParaRPr lang="en-US" dirty="0"/>
          </a:p>
        </p:txBody>
      </p:sp>
      <p:sp>
        <p:nvSpPr>
          <p:cNvPr id="4" name="Slide Number Placeholder 3"/>
          <p:cNvSpPr>
            <a:spLocks noGrp="1"/>
          </p:cNvSpPr>
          <p:nvPr>
            <p:ph type="sldNum" sz="quarter" idx="12"/>
          </p:nvPr>
        </p:nvSpPr>
        <p:spPr/>
        <p:txBody>
          <a:bodyPr/>
          <a:lstStyle/>
          <a:p>
            <a:fld id="{62987B69-1958-CF4C-A79E-30B753675B6E}" type="slidenum">
              <a:rPr lang="en-US" smtClean="0"/>
              <a:t>107</a:t>
            </a:fld>
            <a:endParaRPr lang="en-US"/>
          </a:p>
        </p:txBody>
      </p:sp>
      <p:pic>
        <p:nvPicPr>
          <p:cNvPr id="5" name="Picture 4" descr="Screen Region 2014-10-06 at 22.00.0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9221" y="2482079"/>
            <a:ext cx="5560786" cy="634415"/>
          </a:xfrm>
          <a:prstGeom prst="rect">
            <a:avLst/>
          </a:prstGeom>
        </p:spPr>
      </p:pic>
      <p:grpSp>
        <p:nvGrpSpPr>
          <p:cNvPr id="10" name="Group 9"/>
          <p:cNvGrpSpPr/>
          <p:nvPr/>
        </p:nvGrpSpPr>
        <p:grpSpPr>
          <a:xfrm>
            <a:off x="5728297" y="2580553"/>
            <a:ext cx="1746978" cy="1631901"/>
            <a:chOff x="5886721" y="2703286"/>
            <a:chExt cx="1542783" cy="1530025"/>
          </a:xfrm>
        </p:grpSpPr>
        <p:sp>
          <p:nvSpPr>
            <p:cNvPr id="7" name="Oval 6"/>
            <p:cNvSpPr/>
            <p:nvPr/>
          </p:nvSpPr>
          <p:spPr>
            <a:xfrm>
              <a:off x="6607632" y="2703286"/>
              <a:ext cx="821872" cy="344714"/>
            </a:xfrm>
            <a:prstGeom prst="ellipse">
              <a:avLst/>
            </a:prstGeom>
            <a:noFill/>
            <a:ln w="19050" cmpd="sng">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9" name="Curved Connector 8"/>
            <p:cNvCxnSpPr>
              <a:stCxn id="7" idx="4"/>
              <a:endCxn id="12" idx="3"/>
            </p:cNvCxnSpPr>
            <p:nvPr/>
          </p:nvCxnSpPr>
          <p:spPr>
            <a:xfrm rot="5400000">
              <a:off x="5859990" y="3074732"/>
              <a:ext cx="1185310" cy="1131847"/>
            </a:xfrm>
            <a:prstGeom prst="curvedConnector2">
              <a:avLst/>
            </a:prstGeom>
            <a:ln w="9525" cmpd="sng">
              <a:tailEnd type="arrow"/>
            </a:ln>
          </p:spPr>
          <p:style>
            <a:lnRef idx="2">
              <a:schemeClr val="accent1"/>
            </a:lnRef>
            <a:fillRef idx="0">
              <a:schemeClr val="accent1"/>
            </a:fillRef>
            <a:effectRef idx="1">
              <a:schemeClr val="accent1"/>
            </a:effectRef>
            <a:fontRef idx="minor">
              <a:schemeClr val="tx1"/>
            </a:fontRef>
          </p:style>
        </p:cxnSp>
      </p:grpSp>
      <p:pic>
        <p:nvPicPr>
          <p:cNvPr id="12" name="Picture 11" descr="Screen Region 2014-10-06 at 22.00.2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14869" y="3795916"/>
            <a:ext cx="3171852" cy="874788"/>
          </a:xfrm>
          <a:prstGeom prst="rect">
            <a:avLst/>
          </a:prstGeom>
        </p:spPr>
      </p:pic>
      <p:sp>
        <p:nvSpPr>
          <p:cNvPr id="6" name="Footer Placeholder 5"/>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200150006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 in graphical models</a:t>
            </a:r>
            <a:endParaRPr lang="en-US" dirty="0"/>
          </a:p>
        </p:txBody>
      </p:sp>
      <p:sp>
        <p:nvSpPr>
          <p:cNvPr id="3" name="Content Placeholder 2"/>
          <p:cNvSpPr>
            <a:spLocks noGrp="1"/>
          </p:cNvSpPr>
          <p:nvPr>
            <p:ph idx="1"/>
          </p:nvPr>
        </p:nvSpPr>
        <p:spPr/>
        <p:txBody>
          <a:bodyPr>
            <a:noAutofit/>
          </a:bodyPr>
          <a:lstStyle/>
          <a:p>
            <a:pPr marL="0" indent="0">
              <a:buNone/>
            </a:pPr>
            <a:r>
              <a:rPr lang="en-US" sz="2400" dirty="0" smtClean="0"/>
              <a:t>In general, compute probability of a subset of states</a:t>
            </a:r>
          </a:p>
          <a:p>
            <a:pPr lvl="1"/>
            <a:r>
              <a:rPr lang="en-US" sz="2000" dirty="0" smtClean="0"/>
              <a:t>P(</a:t>
            </a:r>
            <a:r>
              <a:rPr lang="en-US" sz="2000" b="1" dirty="0" err="1" smtClean="0"/>
              <a:t>x</a:t>
            </a:r>
            <a:r>
              <a:rPr lang="en-US" sz="2000" baseline="-25000" dirty="0" err="1" smtClean="0"/>
              <a:t>A</a:t>
            </a:r>
            <a:r>
              <a:rPr lang="en-US" sz="2000" dirty="0" smtClean="0"/>
              <a:t>), for some subsets of random variables </a:t>
            </a:r>
            <a:r>
              <a:rPr lang="en-US" sz="2000" b="1" dirty="0" err="1" smtClean="0"/>
              <a:t>x</a:t>
            </a:r>
            <a:r>
              <a:rPr lang="en-US" sz="2000" baseline="-25000" dirty="0" err="1" smtClean="0"/>
              <a:t>A</a:t>
            </a:r>
            <a:endParaRPr lang="en-US" sz="2000" dirty="0" smtClean="0">
              <a:solidFill>
                <a:schemeClr val="accent2"/>
              </a:solidFill>
            </a:endParaRPr>
          </a:p>
          <a:p>
            <a:r>
              <a:rPr lang="en-US" sz="2400" dirty="0" smtClean="0">
                <a:solidFill>
                  <a:srgbClr val="3366CC"/>
                </a:solidFill>
              </a:rPr>
              <a:t>Exact inference</a:t>
            </a:r>
          </a:p>
          <a:p>
            <a:pPr lvl="1"/>
            <a:r>
              <a:rPr lang="en-US" sz="2000" dirty="0" smtClean="0"/>
              <a:t>Variable elimination</a:t>
            </a:r>
          </a:p>
          <a:p>
            <a:pPr lvl="2"/>
            <a:r>
              <a:rPr lang="en-US" sz="1800" dirty="0" smtClean="0"/>
              <a:t>Marginalize by summing out variables in a “good” order </a:t>
            </a:r>
          </a:p>
          <a:p>
            <a:pPr lvl="2"/>
            <a:r>
              <a:rPr lang="en-US" sz="1800" dirty="0" smtClean="0"/>
              <a:t>Think about what we did for Viterbi</a:t>
            </a:r>
          </a:p>
          <a:p>
            <a:pPr lvl="1"/>
            <a:r>
              <a:rPr lang="en-US" sz="2000" dirty="0" smtClean="0"/>
              <a:t>Belief propagation (exact only for graphs without loops)</a:t>
            </a:r>
          </a:p>
          <a:p>
            <a:pPr lvl="2"/>
            <a:r>
              <a:rPr lang="en-US" sz="1800" dirty="0" smtClean="0"/>
              <a:t>Nodes pass messages to each other about their estimate of what the neighbor’s state should be</a:t>
            </a:r>
          </a:p>
          <a:p>
            <a:pPr lvl="1"/>
            <a:r>
              <a:rPr lang="en-US" sz="2000" dirty="0" smtClean="0"/>
              <a:t>Generally efficient for trees, sequences (and maybe other graphs too</a:t>
            </a:r>
            <a:r>
              <a:rPr lang="en-US" sz="2000" dirty="0" smtClean="0"/>
              <a:t>)</a:t>
            </a:r>
            <a:endParaRPr lang="en-US" sz="2400" dirty="0" smtClean="0">
              <a:solidFill>
                <a:srgbClr val="CC3333"/>
              </a:solidFill>
            </a:endParaRPr>
          </a:p>
          <a:p>
            <a:r>
              <a:rPr lang="en-US" sz="2400" dirty="0" smtClean="0">
                <a:solidFill>
                  <a:srgbClr val="3366CC"/>
                </a:solidFill>
              </a:rPr>
              <a:t>“Approximate” inference</a:t>
            </a:r>
            <a:endParaRPr lang="en-US" sz="2400" dirty="0">
              <a:solidFill>
                <a:srgbClr val="3366CC"/>
              </a:solidFill>
            </a:endParaRPr>
          </a:p>
        </p:txBody>
      </p:sp>
      <p:sp>
        <p:nvSpPr>
          <p:cNvPr id="4" name="Slide Number Placeholder 3"/>
          <p:cNvSpPr>
            <a:spLocks noGrp="1"/>
          </p:cNvSpPr>
          <p:nvPr>
            <p:ph type="sldNum" sz="quarter" idx="12"/>
          </p:nvPr>
        </p:nvSpPr>
        <p:spPr/>
        <p:txBody>
          <a:bodyPr/>
          <a:lstStyle/>
          <a:p>
            <a:fld id="{62987B69-1958-CF4C-A79E-30B753675B6E}" type="slidenum">
              <a:rPr lang="en-US" smtClean="0"/>
              <a:t>108</a:t>
            </a:fld>
            <a:endParaRPr lang="en-US"/>
          </a:p>
        </p:txBody>
      </p:sp>
      <p:grpSp>
        <p:nvGrpSpPr>
          <p:cNvPr id="5" name="Group 4"/>
          <p:cNvGrpSpPr/>
          <p:nvPr/>
        </p:nvGrpSpPr>
        <p:grpSpPr>
          <a:xfrm>
            <a:off x="6901704" y="141111"/>
            <a:ext cx="2251340" cy="1395186"/>
            <a:chOff x="2004786" y="2327726"/>
            <a:chExt cx="2251340" cy="1395186"/>
          </a:xfrm>
        </p:grpSpPr>
        <p:sp>
          <p:nvSpPr>
            <p:cNvPr id="6" name="Oval 5"/>
            <p:cNvSpPr/>
            <p:nvPr/>
          </p:nvSpPr>
          <p:spPr>
            <a:xfrm>
              <a:off x="2004786" y="2331356"/>
              <a:ext cx="308429" cy="3084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1</a:t>
              </a:r>
              <a:endParaRPr lang="en-US" sz="1400" dirty="0"/>
            </a:p>
          </p:txBody>
        </p:sp>
        <p:sp>
          <p:nvSpPr>
            <p:cNvPr id="7" name="Oval 6"/>
            <p:cNvSpPr/>
            <p:nvPr/>
          </p:nvSpPr>
          <p:spPr>
            <a:xfrm>
              <a:off x="2901043" y="2329541"/>
              <a:ext cx="308429" cy="3084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a:t>
              </a:r>
              <a:endParaRPr lang="en-US" sz="1400" dirty="0"/>
            </a:p>
          </p:txBody>
        </p:sp>
        <p:sp>
          <p:nvSpPr>
            <p:cNvPr id="8" name="Oval 7"/>
            <p:cNvSpPr/>
            <p:nvPr/>
          </p:nvSpPr>
          <p:spPr>
            <a:xfrm>
              <a:off x="3947697" y="2327726"/>
              <a:ext cx="308429" cy="3084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3</a:t>
              </a:r>
              <a:endParaRPr lang="en-US" sz="1400" dirty="0"/>
            </a:p>
          </p:txBody>
        </p:sp>
        <p:sp>
          <p:nvSpPr>
            <p:cNvPr id="9" name="Oval 8"/>
            <p:cNvSpPr/>
            <p:nvPr/>
          </p:nvSpPr>
          <p:spPr>
            <a:xfrm>
              <a:off x="2498271" y="3414483"/>
              <a:ext cx="308429" cy="3084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4</a:t>
              </a:r>
              <a:endParaRPr lang="en-US" sz="1400" dirty="0"/>
            </a:p>
          </p:txBody>
        </p:sp>
        <p:sp>
          <p:nvSpPr>
            <p:cNvPr id="10" name="Oval 9"/>
            <p:cNvSpPr/>
            <p:nvPr/>
          </p:nvSpPr>
          <p:spPr>
            <a:xfrm>
              <a:off x="3485243" y="3412668"/>
              <a:ext cx="308429" cy="3084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5</a:t>
              </a:r>
              <a:endParaRPr lang="en-US" sz="1400" dirty="0"/>
            </a:p>
          </p:txBody>
        </p:sp>
        <p:cxnSp>
          <p:nvCxnSpPr>
            <p:cNvPr id="11" name="Straight Connector 10"/>
            <p:cNvCxnSpPr>
              <a:stCxn id="6" idx="5"/>
              <a:endCxn id="19" idx="0"/>
            </p:cNvCxnSpPr>
            <p:nvPr/>
          </p:nvCxnSpPr>
          <p:spPr>
            <a:xfrm>
              <a:off x="2268047" y="2594617"/>
              <a:ext cx="389882" cy="317312"/>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p:cNvCxnSpPr>
              <a:stCxn id="7" idx="3"/>
              <a:endCxn id="19" idx="0"/>
            </p:cNvCxnSpPr>
            <p:nvPr/>
          </p:nvCxnSpPr>
          <p:spPr>
            <a:xfrm flipH="1">
              <a:off x="2657929" y="2592802"/>
              <a:ext cx="288282" cy="319127"/>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p:cNvCxnSpPr>
              <a:stCxn id="9" idx="0"/>
              <a:endCxn id="19" idx="2"/>
            </p:cNvCxnSpPr>
            <p:nvPr/>
          </p:nvCxnSpPr>
          <p:spPr>
            <a:xfrm flipV="1">
              <a:off x="2652486" y="3102429"/>
              <a:ext cx="5443" cy="312054"/>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p:cNvCxnSpPr>
              <a:stCxn id="9" idx="6"/>
              <a:endCxn id="20" idx="1"/>
            </p:cNvCxnSpPr>
            <p:nvPr/>
          </p:nvCxnSpPr>
          <p:spPr>
            <a:xfrm>
              <a:off x="2806700" y="3568698"/>
              <a:ext cx="244021" cy="0"/>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p:cNvCxnSpPr>
              <a:stCxn id="10" idx="2"/>
              <a:endCxn id="20" idx="3"/>
            </p:cNvCxnSpPr>
            <p:nvPr/>
          </p:nvCxnSpPr>
          <p:spPr>
            <a:xfrm flipH="1">
              <a:off x="3241221" y="3566883"/>
              <a:ext cx="244022" cy="1815"/>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p:cNvCxnSpPr>
              <a:stCxn id="10" idx="0"/>
              <a:endCxn id="21" idx="2"/>
            </p:cNvCxnSpPr>
            <p:nvPr/>
          </p:nvCxnSpPr>
          <p:spPr>
            <a:xfrm flipH="1" flipV="1">
              <a:off x="3639457" y="3102429"/>
              <a:ext cx="1" cy="310239"/>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p:cNvCxnSpPr>
              <a:stCxn id="21" idx="0"/>
              <a:endCxn id="7" idx="5"/>
            </p:cNvCxnSpPr>
            <p:nvPr/>
          </p:nvCxnSpPr>
          <p:spPr>
            <a:xfrm flipH="1" flipV="1">
              <a:off x="3164304" y="2592802"/>
              <a:ext cx="475153" cy="319127"/>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p:cNvCxnSpPr>
              <a:stCxn id="21" idx="0"/>
              <a:endCxn id="8" idx="3"/>
            </p:cNvCxnSpPr>
            <p:nvPr/>
          </p:nvCxnSpPr>
          <p:spPr>
            <a:xfrm flipV="1">
              <a:off x="3639457" y="2590987"/>
              <a:ext cx="353408" cy="320942"/>
            </a:xfrm>
            <a:prstGeom prst="line">
              <a:avLst/>
            </a:prstGeom>
          </p:spPr>
          <p:style>
            <a:lnRef idx="2">
              <a:schemeClr val="dk1"/>
            </a:lnRef>
            <a:fillRef idx="0">
              <a:schemeClr val="dk1"/>
            </a:fillRef>
            <a:effectRef idx="1">
              <a:schemeClr val="dk1"/>
            </a:effectRef>
            <a:fontRef idx="minor">
              <a:schemeClr val="tx1"/>
            </a:fontRef>
          </p:style>
        </p:cxnSp>
        <p:sp>
          <p:nvSpPr>
            <p:cNvPr id="19" name="Rectangle 18"/>
            <p:cNvSpPr/>
            <p:nvPr/>
          </p:nvSpPr>
          <p:spPr>
            <a:xfrm>
              <a:off x="2562679" y="2911929"/>
              <a:ext cx="190500" cy="1905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3050721" y="3473448"/>
              <a:ext cx="190500" cy="1905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3544207" y="2911929"/>
              <a:ext cx="190500" cy="1905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5" name="TextBox 24"/>
          <p:cNvSpPr txBox="1"/>
          <p:nvPr/>
        </p:nvSpPr>
        <p:spPr>
          <a:xfrm>
            <a:off x="5250215" y="3910743"/>
            <a:ext cx="3190910" cy="369332"/>
          </a:xfrm>
          <a:prstGeom prst="rect">
            <a:avLst/>
          </a:prstGeom>
          <a:noFill/>
        </p:spPr>
        <p:txBody>
          <a:bodyPr wrap="none" rtlCol="0">
            <a:spAutoFit/>
          </a:bodyPr>
          <a:lstStyle/>
          <a:p>
            <a:r>
              <a:rPr lang="en-US" i="1" dirty="0" smtClean="0">
                <a:solidFill>
                  <a:srgbClr val="3366CC"/>
                </a:solidFill>
              </a:rPr>
              <a:t>What makes an ordering good?</a:t>
            </a:r>
            <a:endParaRPr lang="en-US" i="1" dirty="0">
              <a:solidFill>
                <a:srgbClr val="3366CC"/>
              </a:solidFill>
            </a:endParaRPr>
          </a:p>
        </p:txBody>
      </p:sp>
      <p:sp>
        <p:nvSpPr>
          <p:cNvPr id="22" name="Footer Placeholder 21"/>
          <p:cNvSpPr>
            <a:spLocks noGrp="1"/>
          </p:cNvSpPr>
          <p:nvPr>
            <p:ph type="ftr" sz="quarter" idx="11"/>
          </p:nvPr>
        </p:nvSpPr>
        <p:spPr/>
        <p:txBody>
          <a:bodyPr/>
          <a:lstStyle/>
          <a:p>
            <a:r>
              <a:rPr lang="en-US" smtClean="0"/>
              <a:t>ML in NLP</a:t>
            </a:r>
            <a:endParaRPr lang="en-US"/>
          </a:p>
        </p:txBody>
      </p:sp>
    </p:spTree>
    <p:extLst>
      <p:ext uri="{BB962C8B-B14F-4D97-AF65-F5344CB8AC3E}">
        <p14:creationId xmlns:p14="http://schemas.microsoft.com/office/powerpoint/2010/main" val="24812467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 in graphical models</a:t>
            </a:r>
            <a:endParaRPr lang="en-US" dirty="0"/>
          </a:p>
        </p:txBody>
      </p:sp>
      <p:sp>
        <p:nvSpPr>
          <p:cNvPr id="3" name="Content Placeholder 2"/>
          <p:cNvSpPr>
            <a:spLocks noGrp="1"/>
          </p:cNvSpPr>
          <p:nvPr>
            <p:ph idx="1"/>
          </p:nvPr>
        </p:nvSpPr>
        <p:spPr/>
        <p:txBody>
          <a:bodyPr>
            <a:noAutofit/>
          </a:bodyPr>
          <a:lstStyle/>
          <a:p>
            <a:pPr marL="0" indent="0">
              <a:buNone/>
            </a:pPr>
            <a:r>
              <a:rPr lang="en-US" sz="2400" dirty="0" smtClean="0"/>
              <a:t>In general, compute probability of a subset of states</a:t>
            </a:r>
          </a:p>
          <a:p>
            <a:pPr lvl="1"/>
            <a:r>
              <a:rPr lang="en-US" sz="2000" dirty="0" smtClean="0"/>
              <a:t>P(</a:t>
            </a:r>
            <a:r>
              <a:rPr lang="en-US" sz="2000" b="1" dirty="0" err="1" smtClean="0"/>
              <a:t>x</a:t>
            </a:r>
            <a:r>
              <a:rPr lang="en-US" sz="2000" baseline="-25000" dirty="0" err="1" smtClean="0"/>
              <a:t>A</a:t>
            </a:r>
            <a:r>
              <a:rPr lang="en-US" sz="2000" dirty="0" smtClean="0"/>
              <a:t>), for some subsets of random variables </a:t>
            </a:r>
            <a:r>
              <a:rPr lang="en-US" sz="2000" b="1" dirty="0" err="1" smtClean="0"/>
              <a:t>x</a:t>
            </a:r>
            <a:r>
              <a:rPr lang="en-US" sz="2000" baseline="-25000" dirty="0" err="1" smtClean="0"/>
              <a:t>A</a:t>
            </a:r>
            <a:endParaRPr lang="en-US" sz="2000" baseline="-25000" dirty="0" smtClean="0"/>
          </a:p>
          <a:p>
            <a:pPr lvl="1"/>
            <a:endParaRPr lang="en-US" sz="2000" dirty="0"/>
          </a:p>
          <a:p>
            <a:r>
              <a:rPr lang="en-US" sz="2400" dirty="0" smtClean="0">
                <a:solidFill>
                  <a:srgbClr val="3366CC"/>
                </a:solidFill>
              </a:rPr>
              <a:t>Exact inference </a:t>
            </a:r>
          </a:p>
          <a:p>
            <a:r>
              <a:rPr lang="en-US" sz="2400" dirty="0" smtClean="0">
                <a:solidFill>
                  <a:srgbClr val="3366CC"/>
                </a:solidFill>
              </a:rPr>
              <a:t>“Approximate” inference</a:t>
            </a:r>
          </a:p>
          <a:p>
            <a:pPr lvl="1"/>
            <a:r>
              <a:rPr lang="en-US" sz="1600" b="1" dirty="0">
                <a:solidFill>
                  <a:schemeClr val="accent1"/>
                </a:solidFill>
              </a:rPr>
              <a:t>M</a:t>
            </a:r>
            <a:r>
              <a:rPr lang="en-US" sz="1600" dirty="0"/>
              <a:t>arkov </a:t>
            </a:r>
            <a:r>
              <a:rPr lang="en-US" sz="1600" b="1" dirty="0">
                <a:solidFill>
                  <a:srgbClr val="3366CC"/>
                </a:solidFill>
              </a:rPr>
              <a:t>C</a:t>
            </a:r>
            <a:r>
              <a:rPr lang="en-US" sz="1600" dirty="0"/>
              <a:t>hain </a:t>
            </a:r>
            <a:r>
              <a:rPr lang="en-US" sz="1600" b="1" dirty="0">
                <a:solidFill>
                  <a:srgbClr val="3366CC"/>
                </a:solidFill>
              </a:rPr>
              <a:t>M</a:t>
            </a:r>
            <a:r>
              <a:rPr lang="en-US" sz="1600" dirty="0"/>
              <a:t>onte </a:t>
            </a:r>
            <a:r>
              <a:rPr lang="en-US" sz="1600" b="1" dirty="0">
                <a:solidFill>
                  <a:srgbClr val="3366CC"/>
                </a:solidFill>
              </a:rPr>
              <a:t>C</a:t>
            </a:r>
            <a:r>
              <a:rPr lang="en-US" sz="1600" dirty="0"/>
              <a:t>arlo </a:t>
            </a:r>
          </a:p>
          <a:p>
            <a:pPr lvl="2"/>
            <a:r>
              <a:rPr lang="en-US" sz="1600" dirty="0" smtClean="0"/>
              <a:t>Gibbs Sampling/Metropolis-Hastings</a:t>
            </a:r>
          </a:p>
          <a:p>
            <a:pPr lvl="1"/>
            <a:r>
              <a:rPr lang="en-US" sz="1600" dirty="0" err="1" smtClean="0"/>
              <a:t>Variational</a:t>
            </a:r>
            <a:r>
              <a:rPr lang="en-US" sz="1600" dirty="0" smtClean="0"/>
              <a:t> algorithms</a:t>
            </a:r>
          </a:p>
          <a:p>
            <a:pPr lvl="2"/>
            <a:r>
              <a:rPr lang="en-US" sz="1600" dirty="0" smtClean="0"/>
              <a:t>Frame inference as an optimization problem, perturb it to an approximate one and solve the approximate problem</a:t>
            </a:r>
          </a:p>
          <a:p>
            <a:pPr lvl="1"/>
            <a:r>
              <a:rPr lang="en-US" sz="1600" dirty="0" smtClean="0"/>
              <a:t>Loopy Belief propagation</a:t>
            </a:r>
          </a:p>
          <a:p>
            <a:pPr lvl="2"/>
            <a:r>
              <a:rPr lang="en-US" sz="1600" dirty="0" smtClean="0"/>
              <a:t>Run BP and hope it works</a:t>
            </a:r>
            <a:r>
              <a:rPr lang="en-US" sz="1600" dirty="0" smtClean="0"/>
              <a:t>!</a:t>
            </a:r>
            <a:endParaRPr lang="en-US" sz="1600" dirty="0" smtClean="0"/>
          </a:p>
        </p:txBody>
      </p:sp>
      <p:sp>
        <p:nvSpPr>
          <p:cNvPr id="4" name="Slide Number Placeholder 3"/>
          <p:cNvSpPr>
            <a:spLocks noGrp="1"/>
          </p:cNvSpPr>
          <p:nvPr>
            <p:ph type="sldNum" sz="quarter" idx="12"/>
          </p:nvPr>
        </p:nvSpPr>
        <p:spPr/>
        <p:txBody>
          <a:bodyPr/>
          <a:lstStyle/>
          <a:p>
            <a:fld id="{62987B69-1958-CF4C-A79E-30B753675B6E}" type="slidenum">
              <a:rPr lang="en-US" smtClean="0"/>
              <a:t>109</a:t>
            </a:fld>
            <a:endParaRPr lang="en-US"/>
          </a:p>
        </p:txBody>
      </p:sp>
      <p:grpSp>
        <p:nvGrpSpPr>
          <p:cNvPr id="5" name="Group 4"/>
          <p:cNvGrpSpPr/>
          <p:nvPr/>
        </p:nvGrpSpPr>
        <p:grpSpPr>
          <a:xfrm>
            <a:off x="6714488" y="2075014"/>
            <a:ext cx="2251340" cy="1395186"/>
            <a:chOff x="2004786" y="2327726"/>
            <a:chExt cx="2251340" cy="1395186"/>
          </a:xfrm>
        </p:grpSpPr>
        <p:sp>
          <p:nvSpPr>
            <p:cNvPr id="6" name="Oval 5"/>
            <p:cNvSpPr/>
            <p:nvPr/>
          </p:nvSpPr>
          <p:spPr>
            <a:xfrm>
              <a:off x="2004786" y="2331356"/>
              <a:ext cx="308429" cy="3084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1</a:t>
              </a:r>
              <a:endParaRPr lang="en-US" sz="1400" dirty="0"/>
            </a:p>
          </p:txBody>
        </p:sp>
        <p:sp>
          <p:nvSpPr>
            <p:cNvPr id="7" name="Oval 6"/>
            <p:cNvSpPr/>
            <p:nvPr/>
          </p:nvSpPr>
          <p:spPr>
            <a:xfrm>
              <a:off x="2901043" y="2329541"/>
              <a:ext cx="308429" cy="3084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a:t>
              </a:r>
              <a:endParaRPr lang="en-US" sz="1400" dirty="0"/>
            </a:p>
          </p:txBody>
        </p:sp>
        <p:sp>
          <p:nvSpPr>
            <p:cNvPr id="8" name="Oval 7"/>
            <p:cNvSpPr/>
            <p:nvPr/>
          </p:nvSpPr>
          <p:spPr>
            <a:xfrm>
              <a:off x="3947697" y="2327726"/>
              <a:ext cx="308429" cy="3084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3</a:t>
              </a:r>
              <a:endParaRPr lang="en-US" sz="1400" dirty="0"/>
            </a:p>
          </p:txBody>
        </p:sp>
        <p:sp>
          <p:nvSpPr>
            <p:cNvPr id="9" name="Oval 8"/>
            <p:cNvSpPr/>
            <p:nvPr/>
          </p:nvSpPr>
          <p:spPr>
            <a:xfrm>
              <a:off x="2498271" y="3414483"/>
              <a:ext cx="308429" cy="3084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4</a:t>
              </a:r>
              <a:endParaRPr lang="en-US" sz="1400" dirty="0"/>
            </a:p>
          </p:txBody>
        </p:sp>
        <p:sp>
          <p:nvSpPr>
            <p:cNvPr id="10" name="Oval 9"/>
            <p:cNvSpPr/>
            <p:nvPr/>
          </p:nvSpPr>
          <p:spPr>
            <a:xfrm>
              <a:off x="3485243" y="3412668"/>
              <a:ext cx="308429" cy="3084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5</a:t>
              </a:r>
              <a:endParaRPr lang="en-US" sz="1400" dirty="0"/>
            </a:p>
          </p:txBody>
        </p:sp>
        <p:cxnSp>
          <p:nvCxnSpPr>
            <p:cNvPr id="11" name="Straight Connector 10"/>
            <p:cNvCxnSpPr>
              <a:stCxn id="6" idx="5"/>
              <a:endCxn id="19" idx="0"/>
            </p:cNvCxnSpPr>
            <p:nvPr/>
          </p:nvCxnSpPr>
          <p:spPr>
            <a:xfrm>
              <a:off x="2268047" y="2594617"/>
              <a:ext cx="389882" cy="317312"/>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p:cNvCxnSpPr>
              <a:stCxn id="7" idx="3"/>
              <a:endCxn id="19" idx="0"/>
            </p:cNvCxnSpPr>
            <p:nvPr/>
          </p:nvCxnSpPr>
          <p:spPr>
            <a:xfrm flipH="1">
              <a:off x="2657929" y="2592802"/>
              <a:ext cx="288282" cy="319127"/>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p:cNvCxnSpPr>
              <a:stCxn id="9" idx="0"/>
              <a:endCxn id="19" idx="2"/>
            </p:cNvCxnSpPr>
            <p:nvPr/>
          </p:nvCxnSpPr>
          <p:spPr>
            <a:xfrm flipV="1">
              <a:off x="2652486" y="3102429"/>
              <a:ext cx="5443" cy="312054"/>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p:cNvCxnSpPr>
              <a:stCxn id="9" idx="6"/>
              <a:endCxn id="20" idx="1"/>
            </p:cNvCxnSpPr>
            <p:nvPr/>
          </p:nvCxnSpPr>
          <p:spPr>
            <a:xfrm>
              <a:off x="2806700" y="3568698"/>
              <a:ext cx="244021" cy="0"/>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p:cNvCxnSpPr>
              <a:stCxn id="10" idx="2"/>
              <a:endCxn id="20" idx="3"/>
            </p:cNvCxnSpPr>
            <p:nvPr/>
          </p:nvCxnSpPr>
          <p:spPr>
            <a:xfrm flipH="1">
              <a:off x="3241221" y="3566883"/>
              <a:ext cx="244022" cy="1815"/>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p:cNvCxnSpPr>
              <a:stCxn id="10" idx="0"/>
              <a:endCxn id="21" idx="2"/>
            </p:cNvCxnSpPr>
            <p:nvPr/>
          </p:nvCxnSpPr>
          <p:spPr>
            <a:xfrm flipH="1" flipV="1">
              <a:off x="3639457" y="3102429"/>
              <a:ext cx="1" cy="310239"/>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p:cNvCxnSpPr>
              <a:stCxn id="21" idx="0"/>
              <a:endCxn id="7" idx="5"/>
            </p:cNvCxnSpPr>
            <p:nvPr/>
          </p:nvCxnSpPr>
          <p:spPr>
            <a:xfrm flipH="1" flipV="1">
              <a:off x="3164304" y="2592802"/>
              <a:ext cx="475153" cy="319127"/>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p:cNvCxnSpPr>
              <a:stCxn id="21" idx="0"/>
              <a:endCxn id="8" idx="3"/>
            </p:cNvCxnSpPr>
            <p:nvPr/>
          </p:nvCxnSpPr>
          <p:spPr>
            <a:xfrm flipV="1">
              <a:off x="3639457" y="2590987"/>
              <a:ext cx="353408" cy="320942"/>
            </a:xfrm>
            <a:prstGeom prst="line">
              <a:avLst/>
            </a:prstGeom>
          </p:spPr>
          <p:style>
            <a:lnRef idx="2">
              <a:schemeClr val="dk1"/>
            </a:lnRef>
            <a:fillRef idx="0">
              <a:schemeClr val="dk1"/>
            </a:fillRef>
            <a:effectRef idx="1">
              <a:schemeClr val="dk1"/>
            </a:effectRef>
            <a:fontRef idx="minor">
              <a:schemeClr val="tx1"/>
            </a:fontRef>
          </p:style>
        </p:cxnSp>
        <p:sp>
          <p:nvSpPr>
            <p:cNvPr id="19" name="Rectangle 18"/>
            <p:cNvSpPr/>
            <p:nvPr/>
          </p:nvSpPr>
          <p:spPr>
            <a:xfrm>
              <a:off x="2562679" y="2911929"/>
              <a:ext cx="190500" cy="1905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3050721" y="3473448"/>
              <a:ext cx="190500" cy="1905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3544207" y="2911929"/>
              <a:ext cx="190500" cy="1905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2" name="Rectangle 21"/>
          <p:cNvSpPr/>
          <p:nvPr/>
        </p:nvSpPr>
        <p:spPr>
          <a:xfrm>
            <a:off x="2882527" y="2849430"/>
            <a:ext cx="4282438" cy="369332"/>
          </a:xfrm>
          <a:prstGeom prst="rect">
            <a:avLst/>
          </a:prstGeom>
        </p:spPr>
        <p:txBody>
          <a:bodyPr wrap="square">
            <a:spAutoFit/>
          </a:bodyPr>
          <a:lstStyle/>
          <a:p>
            <a:r>
              <a:rPr lang="en-US" i="1" dirty="0"/>
              <a:t>NP-hard in general, works for simple graphs</a:t>
            </a:r>
          </a:p>
        </p:txBody>
      </p:sp>
      <p:sp>
        <p:nvSpPr>
          <p:cNvPr id="24" name="Footer Placeholder 23"/>
          <p:cNvSpPr>
            <a:spLocks noGrp="1"/>
          </p:cNvSpPr>
          <p:nvPr>
            <p:ph type="ftr" sz="quarter" idx="11"/>
          </p:nvPr>
        </p:nvSpPr>
        <p:spPr/>
        <p:txBody>
          <a:bodyPr/>
          <a:lstStyle/>
          <a:p>
            <a:r>
              <a:rPr lang="en-US" smtClean="0"/>
              <a:t>ML in NLP</a:t>
            </a:r>
            <a:endParaRPr lang="en-US"/>
          </a:p>
        </p:txBody>
      </p:sp>
    </p:spTree>
    <p:extLst>
      <p:ext uri="{BB962C8B-B14F-4D97-AF65-F5344CB8AC3E}">
        <p14:creationId xmlns:p14="http://schemas.microsoft.com/office/powerpoint/2010/main" val="19655866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try</a:t>
            </a:r>
            <a:endParaRPr lang="en-US" dirty="0"/>
          </a:p>
        </p:txBody>
      </p:sp>
      <p:sp>
        <p:nvSpPr>
          <p:cNvPr id="3" name="Content Placeholder 2"/>
          <p:cNvSpPr>
            <a:spLocks noGrp="1"/>
          </p:cNvSpPr>
          <p:nvPr>
            <p:ph idx="1"/>
          </p:nvPr>
        </p:nvSpPr>
        <p:spPr/>
        <p:txBody>
          <a:bodyPr>
            <a:normAutofit/>
          </a:bodyPr>
          <a:lstStyle/>
          <a:p>
            <a:pPr marL="0" indent="0">
              <a:buNone/>
            </a:pPr>
            <a:r>
              <a:rPr lang="en-US" sz="2200" dirty="0">
                <a:latin typeface="Wingdings 2" charset="2"/>
                <a:ea typeface="Wingdings 2" charset="2"/>
                <a:cs typeface="Wingdings 2" charset="2"/>
              </a:rPr>
              <a:t>a</a:t>
            </a:r>
            <a:r>
              <a:rPr lang="en-US" sz="2200" dirty="0" smtClean="0">
                <a:solidFill>
                  <a:srgbClr val="D5570C"/>
                </a:solidFill>
              </a:rPr>
              <a:t>/DT</a:t>
            </a:r>
            <a:r>
              <a:rPr lang="en-US" sz="2200" dirty="0" smtClean="0"/>
              <a:t> </a:t>
            </a:r>
            <a:r>
              <a:rPr lang="en-US" sz="2200" dirty="0" smtClean="0">
                <a:latin typeface="Wingdings 2" charset="2"/>
                <a:ea typeface="Wingdings 2" charset="2"/>
                <a:cs typeface="Wingdings 2" charset="2"/>
              </a:rPr>
              <a:t>dog</a:t>
            </a:r>
            <a:r>
              <a:rPr lang="en-US" sz="2200" dirty="0" smtClean="0">
                <a:solidFill>
                  <a:srgbClr val="D5570C"/>
                </a:solidFill>
              </a:rPr>
              <a:t>/NN</a:t>
            </a:r>
            <a:r>
              <a:rPr lang="en-US" sz="2200" dirty="0" smtClean="0"/>
              <a:t> </a:t>
            </a:r>
            <a:r>
              <a:rPr lang="en-US" sz="2200" dirty="0" smtClean="0">
                <a:latin typeface="Wingdings 2" charset="2"/>
                <a:ea typeface="Wingdings 2" charset="2"/>
                <a:cs typeface="Wingdings 2" charset="2"/>
              </a:rPr>
              <a:t>is</a:t>
            </a:r>
            <a:r>
              <a:rPr lang="en-US" sz="2200" dirty="0" smtClean="0">
                <a:solidFill>
                  <a:srgbClr val="D5570C"/>
                </a:solidFill>
              </a:rPr>
              <a:t>/VBZ</a:t>
            </a:r>
            <a:r>
              <a:rPr lang="en-US" sz="2200" dirty="0" smtClean="0"/>
              <a:t> </a:t>
            </a:r>
            <a:r>
              <a:rPr lang="en-US" sz="2200" dirty="0" smtClean="0">
                <a:latin typeface="Wingdings 2" charset="2"/>
                <a:ea typeface="Wingdings 2" charset="2"/>
                <a:cs typeface="Wingdings 2" charset="2"/>
              </a:rPr>
              <a:t>chasing</a:t>
            </a:r>
            <a:r>
              <a:rPr lang="en-US" sz="2200" dirty="0" smtClean="0">
                <a:solidFill>
                  <a:srgbClr val="D5570C"/>
                </a:solidFill>
              </a:rPr>
              <a:t>/VBG</a:t>
            </a:r>
            <a:r>
              <a:rPr lang="en-US" sz="2200" dirty="0"/>
              <a:t> </a:t>
            </a:r>
            <a:r>
              <a:rPr lang="en-US" sz="2200" dirty="0" smtClean="0">
                <a:latin typeface="Wingdings 2" charset="2"/>
                <a:ea typeface="Wingdings 2" charset="2"/>
                <a:cs typeface="Wingdings 2" charset="2"/>
              </a:rPr>
              <a:t>a</a:t>
            </a:r>
            <a:r>
              <a:rPr lang="en-US" sz="2200" dirty="0" smtClean="0">
                <a:solidFill>
                  <a:srgbClr val="D5570C"/>
                </a:solidFill>
              </a:rPr>
              <a:t>/DT</a:t>
            </a:r>
            <a:r>
              <a:rPr lang="en-US" sz="2200" dirty="0" smtClean="0">
                <a:solidFill>
                  <a:srgbClr val="3C58AD"/>
                </a:solidFill>
                <a:latin typeface="Wingdings 2" charset="2"/>
                <a:ea typeface="Wingdings 2" charset="2"/>
                <a:cs typeface="Wingdings 2" charset="2"/>
              </a:rPr>
              <a:t> </a:t>
            </a:r>
            <a:r>
              <a:rPr lang="en-US" sz="2200" dirty="0" smtClean="0">
                <a:latin typeface="Wingdings 2" charset="2"/>
                <a:ea typeface="Wingdings 2" charset="2"/>
                <a:cs typeface="Wingdings 2" charset="2"/>
              </a:rPr>
              <a:t>cat</a:t>
            </a:r>
            <a:r>
              <a:rPr lang="en-US" sz="2200" dirty="0" smtClean="0">
                <a:solidFill>
                  <a:srgbClr val="D5570C"/>
                </a:solidFill>
              </a:rPr>
              <a:t>/NN</a:t>
            </a:r>
            <a:r>
              <a:rPr lang="en-US" sz="2200" dirty="0" smtClean="0">
                <a:solidFill>
                  <a:srgbClr val="3C58AD"/>
                </a:solidFill>
              </a:rPr>
              <a:t> </a:t>
            </a:r>
            <a:r>
              <a:rPr lang="en-US" sz="2200" dirty="0" smtClean="0">
                <a:latin typeface="Wingdings 2" charset="2"/>
                <a:ea typeface="Wingdings 2" charset="2"/>
                <a:cs typeface="Wingdings 2" charset="2"/>
              </a:rPr>
              <a:t>.</a:t>
            </a:r>
            <a:r>
              <a:rPr lang="en-US" sz="2200" dirty="0" smtClean="0">
                <a:solidFill>
                  <a:srgbClr val="D5570C"/>
                </a:solidFill>
              </a:rPr>
              <a:t>/.</a:t>
            </a:r>
            <a:endParaRPr lang="en-US" sz="2200" dirty="0">
              <a:solidFill>
                <a:srgbClr val="D5570C"/>
              </a:solidFill>
            </a:endParaRPr>
          </a:p>
          <a:p>
            <a:pPr marL="0" indent="0">
              <a:buNone/>
            </a:pPr>
            <a:r>
              <a:rPr lang="en-US" sz="2200" dirty="0">
                <a:latin typeface="Wingdings 2" charset="2"/>
                <a:ea typeface="Wingdings 2" charset="2"/>
                <a:cs typeface="Wingdings 2" charset="2"/>
              </a:rPr>
              <a:t>a</a:t>
            </a:r>
            <a:r>
              <a:rPr lang="en-US" sz="2200" dirty="0" smtClean="0">
                <a:solidFill>
                  <a:srgbClr val="D5570C"/>
                </a:solidFill>
              </a:rPr>
              <a:t>/DT</a:t>
            </a:r>
            <a:r>
              <a:rPr lang="en-US" sz="2200" dirty="0" smtClean="0"/>
              <a:t> </a:t>
            </a:r>
            <a:r>
              <a:rPr lang="en-US" sz="2200" dirty="0" smtClean="0">
                <a:latin typeface="Wingdings 2" charset="2"/>
                <a:ea typeface="Wingdings 2" charset="2"/>
                <a:cs typeface="Wingdings 2" charset="2"/>
              </a:rPr>
              <a:t>fox</a:t>
            </a:r>
            <a:r>
              <a:rPr lang="en-US" sz="2200" dirty="0">
                <a:solidFill>
                  <a:srgbClr val="D5570C"/>
                </a:solidFill>
              </a:rPr>
              <a:t>/NN</a:t>
            </a:r>
            <a:r>
              <a:rPr lang="en-US" sz="2200" dirty="0" smtClean="0"/>
              <a:t> </a:t>
            </a:r>
            <a:r>
              <a:rPr lang="en-US" sz="2200" dirty="0">
                <a:latin typeface="Wingdings 2" charset="2"/>
                <a:ea typeface="Wingdings 2" charset="2"/>
                <a:cs typeface="Wingdings 2" charset="2"/>
              </a:rPr>
              <a:t>is</a:t>
            </a:r>
            <a:r>
              <a:rPr lang="en-US" sz="2200" dirty="0">
                <a:solidFill>
                  <a:srgbClr val="D5570C"/>
                </a:solidFill>
              </a:rPr>
              <a:t>/VBZ</a:t>
            </a:r>
            <a:r>
              <a:rPr lang="en-US" sz="2200" dirty="0"/>
              <a:t> </a:t>
            </a:r>
            <a:r>
              <a:rPr lang="en-US" sz="2200" dirty="0" smtClean="0">
                <a:latin typeface="Wingdings 2" charset="2"/>
                <a:ea typeface="Wingdings 2" charset="2"/>
                <a:cs typeface="Wingdings 2" charset="2"/>
              </a:rPr>
              <a:t>running</a:t>
            </a:r>
            <a:r>
              <a:rPr lang="en-US" sz="2200" dirty="0" smtClean="0">
                <a:solidFill>
                  <a:srgbClr val="D5570C"/>
                </a:solidFill>
              </a:rPr>
              <a:t>/VBG</a:t>
            </a:r>
            <a:r>
              <a:rPr lang="en-US" sz="2200" dirty="0" smtClean="0">
                <a:solidFill>
                  <a:srgbClr val="3C58AD"/>
                </a:solidFill>
              </a:rPr>
              <a:t> </a:t>
            </a:r>
            <a:r>
              <a:rPr lang="en-US" sz="2200" dirty="0" smtClean="0">
                <a:latin typeface="Wingdings 2" charset="2"/>
                <a:ea typeface="Wingdings 2" charset="2"/>
                <a:cs typeface="Wingdings 2" charset="2"/>
              </a:rPr>
              <a:t>.</a:t>
            </a:r>
            <a:r>
              <a:rPr lang="en-US" sz="2200" dirty="0" smtClean="0"/>
              <a:t>/</a:t>
            </a:r>
            <a:r>
              <a:rPr lang="en-US" sz="2200" dirty="0" smtClean="0">
                <a:solidFill>
                  <a:srgbClr val="D5570C"/>
                </a:solidFill>
              </a:rPr>
              <a:t>.</a:t>
            </a:r>
            <a:r>
              <a:rPr lang="en-US" sz="2200" dirty="0" smtClean="0">
                <a:solidFill>
                  <a:srgbClr val="3C58AD"/>
                </a:solidFill>
              </a:rPr>
              <a:t> </a:t>
            </a:r>
            <a:endParaRPr lang="en-US" sz="2200" dirty="0" smtClean="0"/>
          </a:p>
          <a:p>
            <a:pPr marL="0" indent="0">
              <a:buNone/>
            </a:pPr>
            <a:r>
              <a:rPr lang="en-US" sz="2200" dirty="0">
                <a:latin typeface="Wingdings 2" charset="2"/>
                <a:ea typeface="Wingdings 2" charset="2"/>
                <a:cs typeface="Wingdings 2" charset="2"/>
              </a:rPr>
              <a:t>a</a:t>
            </a:r>
            <a:r>
              <a:rPr lang="en-US" sz="2200" dirty="0" smtClean="0">
                <a:solidFill>
                  <a:srgbClr val="D5570C"/>
                </a:solidFill>
              </a:rPr>
              <a:t>/DT</a:t>
            </a:r>
            <a:r>
              <a:rPr lang="en-US" sz="2200" dirty="0" smtClean="0"/>
              <a:t> </a:t>
            </a:r>
            <a:r>
              <a:rPr lang="en-US" sz="2200" dirty="0" smtClean="0">
                <a:latin typeface="Wingdings 2" charset="2"/>
                <a:ea typeface="Wingdings 2" charset="2"/>
                <a:cs typeface="Wingdings 2" charset="2"/>
              </a:rPr>
              <a:t>boy</a:t>
            </a:r>
            <a:r>
              <a:rPr lang="en-US" sz="2200" dirty="0">
                <a:solidFill>
                  <a:srgbClr val="D5570C"/>
                </a:solidFill>
              </a:rPr>
              <a:t>/NN</a:t>
            </a:r>
            <a:r>
              <a:rPr lang="en-US" sz="2200" dirty="0" smtClean="0"/>
              <a:t> </a:t>
            </a:r>
            <a:r>
              <a:rPr lang="en-US" sz="2200" dirty="0">
                <a:latin typeface="Wingdings 2" charset="2"/>
                <a:ea typeface="Wingdings 2" charset="2"/>
                <a:cs typeface="Wingdings 2" charset="2"/>
              </a:rPr>
              <a:t>is</a:t>
            </a:r>
            <a:r>
              <a:rPr lang="en-US" sz="2200" dirty="0">
                <a:solidFill>
                  <a:srgbClr val="D5570C"/>
                </a:solidFill>
              </a:rPr>
              <a:t>/VBZ</a:t>
            </a:r>
            <a:r>
              <a:rPr lang="en-US" sz="2200" dirty="0"/>
              <a:t> </a:t>
            </a:r>
            <a:r>
              <a:rPr lang="en-US" sz="2400" dirty="0">
                <a:latin typeface="Wingdings 2" charset="2"/>
                <a:ea typeface="Wingdings 2" charset="2"/>
                <a:cs typeface="Wingdings 2" charset="2"/>
              </a:rPr>
              <a:t>singing</a:t>
            </a:r>
            <a:r>
              <a:rPr lang="en-US" sz="2200" dirty="0" smtClean="0">
                <a:solidFill>
                  <a:srgbClr val="D5570C"/>
                </a:solidFill>
              </a:rPr>
              <a:t>/VBG</a:t>
            </a:r>
            <a:r>
              <a:rPr lang="en-US" sz="2200" dirty="0" smtClean="0">
                <a:solidFill>
                  <a:srgbClr val="3C58AD"/>
                </a:solidFill>
              </a:rPr>
              <a:t> </a:t>
            </a:r>
            <a:r>
              <a:rPr lang="en-US" sz="2200" dirty="0" smtClean="0">
                <a:latin typeface="Wingdings 2" charset="2"/>
                <a:ea typeface="Wingdings 2" charset="2"/>
                <a:cs typeface="Wingdings 2" charset="2"/>
              </a:rPr>
              <a:t>.</a:t>
            </a:r>
            <a:r>
              <a:rPr lang="en-US" sz="2200" dirty="0" smtClean="0"/>
              <a:t>/</a:t>
            </a:r>
            <a:r>
              <a:rPr lang="en-US" sz="2200" dirty="0" smtClean="0">
                <a:solidFill>
                  <a:srgbClr val="D5570C"/>
                </a:solidFill>
              </a:rPr>
              <a:t>.</a:t>
            </a:r>
            <a:r>
              <a:rPr lang="en-US" sz="2200" dirty="0"/>
              <a:t/>
            </a:r>
            <a:br>
              <a:rPr lang="en-US" sz="2200" dirty="0"/>
            </a:br>
            <a:r>
              <a:rPr lang="en-US" sz="2200" dirty="0">
                <a:latin typeface="Wingdings 2" charset="2"/>
                <a:ea typeface="Wingdings 2" charset="2"/>
                <a:cs typeface="Wingdings 2" charset="2"/>
              </a:rPr>
              <a:t>a</a:t>
            </a:r>
            <a:r>
              <a:rPr lang="en-US" sz="2200" dirty="0" smtClean="0">
                <a:solidFill>
                  <a:srgbClr val="D5570C"/>
                </a:solidFill>
              </a:rPr>
              <a:t>/DT</a:t>
            </a:r>
            <a:r>
              <a:rPr lang="en-US" sz="2200" dirty="0" smtClean="0"/>
              <a:t> </a:t>
            </a:r>
            <a:r>
              <a:rPr lang="en-US" sz="2200" dirty="0">
                <a:latin typeface="Wingdings 2" charset="2"/>
                <a:ea typeface="Wingdings 2" charset="2"/>
                <a:cs typeface="Wingdings 2" charset="2"/>
              </a:rPr>
              <a:t>happy</a:t>
            </a:r>
            <a:r>
              <a:rPr lang="en-US" sz="2200" dirty="0">
                <a:solidFill>
                  <a:srgbClr val="D5570C"/>
                </a:solidFill>
              </a:rPr>
              <a:t>/JJ</a:t>
            </a:r>
            <a:r>
              <a:rPr lang="en-US" sz="2200" dirty="0">
                <a:solidFill>
                  <a:srgbClr val="3C58AD"/>
                </a:solidFill>
              </a:rPr>
              <a:t> </a:t>
            </a:r>
            <a:r>
              <a:rPr lang="en-US" sz="2200" dirty="0">
                <a:latin typeface="Wingdings 2" charset="2"/>
                <a:ea typeface="Wingdings 2" charset="2"/>
                <a:cs typeface="Wingdings 2" charset="2"/>
              </a:rPr>
              <a:t>bird</a:t>
            </a:r>
            <a:r>
              <a:rPr lang="en-US" sz="2200" dirty="0">
                <a:solidFill>
                  <a:srgbClr val="D5570C"/>
                </a:solidFill>
              </a:rPr>
              <a:t>/NN</a:t>
            </a:r>
            <a:r>
              <a:rPr lang="en-US" sz="2200" dirty="0">
                <a:solidFill>
                  <a:srgbClr val="3C58AD"/>
                </a:solidFill>
              </a:rPr>
              <a:t> </a:t>
            </a:r>
            <a:endParaRPr lang="en-US" sz="2200" dirty="0" smtClean="0"/>
          </a:p>
          <a:p>
            <a:pPr marL="0" indent="0">
              <a:buNone/>
            </a:pPr>
            <a:endParaRPr lang="en-US" sz="2200" dirty="0" smtClean="0"/>
          </a:p>
          <a:p>
            <a:pPr marL="0" indent="0">
              <a:buNone/>
            </a:pPr>
            <a:r>
              <a:rPr lang="en-US" sz="2200" dirty="0" smtClean="0"/>
              <a:t>What is the POS tag sequence of the following sentence?</a:t>
            </a:r>
            <a:endParaRPr lang="en-US" sz="2200" dirty="0"/>
          </a:p>
          <a:p>
            <a:pPr marL="0" indent="0">
              <a:buNone/>
            </a:pPr>
            <a:r>
              <a:rPr lang="en-US" sz="2200" dirty="0" smtClean="0">
                <a:latin typeface="Wingdings 2" charset="2"/>
                <a:ea typeface="Wingdings 2" charset="2"/>
                <a:cs typeface="Wingdings 2" charset="2"/>
              </a:rPr>
              <a:t>a happy cat was </a:t>
            </a:r>
            <a:r>
              <a:rPr lang="en-US" sz="2400" dirty="0" smtClean="0">
                <a:latin typeface="Wingdings 2" charset="2"/>
                <a:ea typeface="Wingdings 2" charset="2"/>
                <a:cs typeface="Wingdings 2" charset="2"/>
              </a:rPr>
              <a:t>singing </a:t>
            </a:r>
            <a:r>
              <a:rPr lang="en-US" sz="2400" dirty="0">
                <a:latin typeface="Wingdings 2" charset="2"/>
                <a:ea typeface="Wingdings 2" charset="2"/>
                <a:cs typeface="Wingdings 2" charset="2"/>
              </a:rPr>
              <a:t>.</a:t>
            </a:r>
            <a:r>
              <a:rPr lang="en-US" sz="2400" dirty="0" smtClean="0">
                <a:latin typeface="Wingdings 2" charset="2"/>
                <a:ea typeface="Wingdings 2" charset="2"/>
                <a:cs typeface="Wingdings 2" charset="2"/>
              </a:rPr>
              <a:t> </a:t>
            </a:r>
            <a:endParaRPr lang="en-US" sz="2200" dirty="0"/>
          </a:p>
          <a:p>
            <a:endParaRPr lang="en-US" sz="2200" dirty="0"/>
          </a:p>
          <a:p>
            <a:endParaRPr lang="en-US" sz="2200" dirty="0"/>
          </a:p>
        </p:txBody>
      </p:sp>
      <p:sp>
        <p:nvSpPr>
          <p:cNvPr id="4" name="Footer Placeholder 3"/>
          <p:cNvSpPr>
            <a:spLocks noGrp="1"/>
          </p:cNvSpPr>
          <p:nvPr>
            <p:ph type="ftr" sz="quarter" idx="11"/>
          </p:nvPr>
        </p:nvSpPr>
        <p:spPr/>
        <p:txBody>
          <a:bodyPr/>
          <a:lstStyle/>
          <a:p>
            <a:r>
              <a:rPr lang="en-US" smtClean="0"/>
              <a:t>ML in NLP</a:t>
            </a:r>
            <a:endParaRPr lang="en-US" dirty="0"/>
          </a:p>
        </p:txBody>
      </p:sp>
      <p:sp>
        <p:nvSpPr>
          <p:cNvPr id="5" name="Slide Number Placeholder 4"/>
          <p:cNvSpPr>
            <a:spLocks noGrp="1"/>
          </p:cNvSpPr>
          <p:nvPr>
            <p:ph type="sldNum" sz="quarter" idx="12"/>
          </p:nvPr>
        </p:nvSpPr>
        <p:spPr/>
        <p:txBody>
          <a:bodyPr/>
          <a:lstStyle/>
          <a:p>
            <a:fld id="{5E6A3C3A-A029-4573-BC04-5DA27903A743}" type="slidenum">
              <a:rPr lang="en-US" smtClean="0"/>
              <a:t>11</a:t>
            </a:fld>
            <a:endParaRPr lang="en-US" dirty="0"/>
          </a:p>
        </p:txBody>
      </p:sp>
      <p:sp>
        <p:nvSpPr>
          <p:cNvPr id="6" name="TextBox 5"/>
          <p:cNvSpPr txBox="1"/>
          <p:nvPr/>
        </p:nvSpPr>
        <p:spPr>
          <a:xfrm>
            <a:off x="5313680" y="211671"/>
            <a:ext cx="3413760" cy="646331"/>
          </a:xfrm>
          <a:prstGeom prst="rect">
            <a:avLst/>
          </a:prstGeom>
          <a:noFill/>
        </p:spPr>
        <p:txBody>
          <a:bodyPr wrap="square" rtlCol="0">
            <a:spAutoFit/>
          </a:bodyPr>
          <a:lstStyle/>
          <a:p>
            <a:r>
              <a:rPr lang="en-US" dirty="0" smtClean="0"/>
              <a:t>Don’t worry! There is no problem with your eyes or computer.</a:t>
            </a:r>
            <a:endParaRPr lang="en-US" dirty="0"/>
          </a:p>
        </p:txBody>
      </p:sp>
    </p:spTree>
    <p:extLst>
      <p:ext uri="{BB962C8B-B14F-4D97-AF65-F5344CB8AC3E}">
        <p14:creationId xmlns:p14="http://schemas.microsoft.com/office/powerpoint/2010/main" val="192806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try</a:t>
            </a:r>
            <a:endParaRPr lang="en-US" dirty="0"/>
          </a:p>
        </p:txBody>
      </p:sp>
      <p:sp>
        <p:nvSpPr>
          <p:cNvPr id="3" name="Content Placeholder 2"/>
          <p:cNvSpPr>
            <a:spLocks noGrp="1"/>
          </p:cNvSpPr>
          <p:nvPr>
            <p:ph idx="1"/>
          </p:nvPr>
        </p:nvSpPr>
        <p:spPr/>
        <p:txBody>
          <a:bodyPr>
            <a:normAutofit/>
          </a:bodyPr>
          <a:lstStyle/>
          <a:p>
            <a:r>
              <a:rPr lang="en-US" sz="2000" dirty="0">
                <a:latin typeface="Wingdings 2" charset="2"/>
                <a:ea typeface="Wingdings 2" charset="2"/>
                <a:cs typeface="Wingdings 2" charset="2"/>
              </a:rPr>
              <a:t>a</a:t>
            </a:r>
            <a:r>
              <a:rPr lang="en-US" sz="2000" dirty="0">
                <a:solidFill>
                  <a:srgbClr val="D5570C"/>
                </a:solidFill>
              </a:rPr>
              <a:t>/DT</a:t>
            </a:r>
            <a:r>
              <a:rPr lang="en-US" sz="2000" dirty="0"/>
              <a:t> </a:t>
            </a:r>
            <a:r>
              <a:rPr lang="en-US" sz="2000" dirty="0">
                <a:latin typeface="Wingdings 2" charset="2"/>
                <a:ea typeface="Wingdings 2" charset="2"/>
                <a:cs typeface="Wingdings 2" charset="2"/>
              </a:rPr>
              <a:t>dog</a:t>
            </a:r>
            <a:r>
              <a:rPr lang="en-US" sz="2000" dirty="0">
                <a:solidFill>
                  <a:srgbClr val="D5570C"/>
                </a:solidFill>
              </a:rPr>
              <a:t>/NN</a:t>
            </a:r>
            <a:r>
              <a:rPr lang="en-US" sz="2000" dirty="0"/>
              <a:t> </a:t>
            </a:r>
            <a:r>
              <a:rPr lang="en-US" sz="2000" dirty="0">
                <a:latin typeface="Wingdings 2" charset="2"/>
                <a:ea typeface="Wingdings 2" charset="2"/>
                <a:cs typeface="Wingdings 2" charset="2"/>
              </a:rPr>
              <a:t>is</a:t>
            </a:r>
            <a:r>
              <a:rPr lang="en-US" sz="2000" dirty="0">
                <a:solidFill>
                  <a:srgbClr val="D5570C"/>
                </a:solidFill>
              </a:rPr>
              <a:t>/VBZ</a:t>
            </a:r>
            <a:r>
              <a:rPr lang="en-US" sz="2000" dirty="0"/>
              <a:t> </a:t>
            </a:r>
            <a:r>
              <a:rPr lang="en-US" sz="2000" dirty="0">
                <a:latin typeface="Wingdings 2" charset="2"/>
                <a:ea typeface="Wingdings 2" charset="2"/>
                <a:cs typeface="Wingdings 2" charset="2"/>
              </a:rPr>
              <a:t>chasing</a:t>
            </a:r>
            <a:r>
              <a:rPr lang="en-US" sz="2000" dirty="0">
                <a:solidFill>
                  <a:srgbClr val="D5570C"/>
                </a:solidFill>
              </a:rPr>
              <a:t>/VBG</a:t>
            </a:r>
            <a:r>
              <a:rPr lang="en-US" sz="2000" dirty="0"/>
              <a:t> </a:t>
            </a:r>
            <a:r>
              <a:rPr lang="en-US" sz="2000" dirty="0">
                <a:latin typeface="Wingdings 2" charset="2"/>
                <a:ea typeface="Wingdings 2" charset="2"/>
                <a:cs typeface="Wingdings 2" charset="2"/>
              </a:rPr>
              <a:t>a</a:t>
            </a:r>
            <a:r>
              <a:rPr lang="en-US" sz="2000" dirty="0">
                <a:solidFill>
                  <a:srgbClr val="D5570C"/>
                </a:solidFill>
              </a:rPr>
              <a:t>/DT</a:t>
            </a:r>
            <a:r>
              <a:rPr lang="en-US" sz="2000" dirty="0">
                <a:solidFill>
                  <a:srgbClr val="3C58AD"/>
                </a:solidFill>
                <a:latin typeface="Wingdings 2" charset="2"/>
                <a:ea typeface="Wingdings 2" charset="2"/>
                <a:cs typeface="Wingdings 2" charset="2"/>
              </a:rPr>
              <a:t> </a:t>
            </a:r>
            <a:r>
              <a:rPr lang="en-US" sz="2000" dirty="0" smtClean="0">
                <a:latin typeface="Wingdings 2" charset="2"/>
                <a:ea typeface="Wingdings 2" charset="2"/>
                <a:cs typeface="Wingdings 2" charset="2"/>
              </a:rPr>
              <a:t>cat</a:t>
            </a:r>
            <a:r>
              <a:rPr lang="en-US" sz="2000" dirty="0" smtClean="0">
                <a:solidFill>
                  <a:srgbClr val="D5570C"/>
                </a:solidFill>
              </a:rPr>
              <a:t>/NN</a:t>
            </a:r>
            <a:r>
              <a:rPr lang="en-US" sz="2000" dirty="0" smtClean="0">
                <a:solidFill>
                  <a:srgbClr val="3C58AD"/>
                </a:solidFill>
              </a:rPr>
              <a:t> </a:t>
            </a:r>
            <a:r>
              <a:rPr lang="en-US" sz="2000" dirty="0" smtClean="0">
                <a:latin typeface="Wingdings 2" charset="2"/>
                <a:ea typeface="Wingdings 2" charset="2"/>
                <a:cs typeface="Wingdings 2" charset="2"/>
              </a:rPr>
              <a:t>.</a:t>
            </a:r>
            <a:r>
              <a:rPr lang="en-US" sz="2000" dirty="0" smtClean="0">
                <a:solidFill>
                  <a:srgbClr val="D5570C"/>
                </a:solidFill>
              </a:rPr>
              <a:t>/.</a:t>
            </a:r>
            <a:br>
              <a:rPr lang="en-US" sz="2000" dirty="0" smtClean="0">
                <a:solidFill>
                  <a:srgbClr val="D5570C"/>
                </a:solidFill>
              </a:rPr>
            </a:br>
            <a:r>
              <a:rPr lang="en-US" sz="2000" dirty="0" smtClean="0">
                <a:solidFill>
                  <a:srgbClr val="3C58AD"/>
                </a:solidFill>
                <a:latin typeface="Arial" charset="0"/>
                <a:ea typeface="Arial" charset="0"/>
                <a:cs typeface="Arial" charset="0"/>
              </a:rPr>
              <a:t>a/DT dog/NN is/VBZ </a:t>
            </a:r>
            <a:r>
              <a:rPr lang="en-US" sz="2000" dirty="0">
                <a:solidFill>
                  <a:srgbClr val="3C58AD"/>
                </a:solidFill>
                <a:latin typeface="Arial" charset="0"/>
                <a:ea typeface="Arial" charset="0"/>
                <a:cs typeface="Arial" charset="0"/>
              </a:rPr>
              <a:t>chasing/VBG a/DT cat/NN </a:t>
            </a:r>
            <a:r>
              <a:rPr lang="en-US" sz="2000" dirty="0" smtClean="0">
                <a:solidFill>
                  <a:srgbClr val="3C58AD"/>
                </a:solidFill>
                <a:latin typeface="Arial" charset="0"/>
                <a:ea typeface="Arial" charset="0"/>
                <a:cs typeface="Arial" charset="0"/>
              </a:rPr>
              <a:t>./.</a:t>
            </a:r>
            <a:endParaRPr lang="en-US" sz="2000" dirty="0" smtClean="0">
              <a:solidFill>
                <a:srgbClr val="3C58AD"/>
              </a:solidFill>
              <a:latin typeface="Wingdings 2" charset="2"/>
              <a:ea typeface="Wingdings 2" charset="2"/>
              <a:cs typeface="Wingdings 2" charset="2"/>
            </a:endParaRPr>
          </a:p>
          <a:p>
            <a:r>
              <a:rPr lang="en-US" sz="2000" dirty="0" smtClean="0">
                <a:latin typeface="Wingdings 2" charset="2"/>
                <a:ea typeface="Wingdings 2" charset="2"/>
                <a:cs typeface="Wingdings 2" charset="2"/>
              </a:rPr>
              <a:t>a</a:t>
            </a:r>
            <a:r>
              <a:rPr lang="en-US" sz="2000" dirty="0" smtClean="0">
                <a:solidFill>
                  <a:srgbClr val="D5570C"/>
                </a:solidFill>
              </a:rPr>
              <a:t>/DT</a:t>
            </a:r>
            <a:r>
              <a:rPr lang="en-US" sz="2000" dirty="0" smtClean="0"/>
              <a:t> </a:t>
            </a:r>
            <a:r>
              <a:rPr lang="en-US" sz="2000" dirty="0">
                <a:latin typeface="Wingdings 2" charset="2"/>
                <a:ea typeface="Wingdings 2" charset="2"/>
                <a:cs typeface="Wingdings 2" charset="2"/>
              </a:rPr>
              <a:t>fox</a:t>
            </a:r>
            <a:r>
              <a:rPr lang="en-US" sz="2000" dirty="0">
                <a:solidFill>
                  <a:srgbClr val="D5570C"/>
                </a:solidFill>
              </a:rPr>
              <a:t>/NN</a:t>
            </a:r>
            <a:r>
              <a:rPr lang="en-US" sz="2000" dirty="0"/>
              <a:t> </a:t>
            </a:r>
            <a:r>
              <a:rPr lang="en-US" sz="2000" dirty="0">
                <a:latin typeface="Wingdings 2" charset="2"/>
                <a:ea typeface="Wingdings 2" charset="2"/>
                <a:cs typeface="Wingdings 2" charset="2"/>
              </a:rPr>
              <a:t>is</a:t>
            </a:r>
            <a:r>
              <a:rPr lang="en-US" sz="2000" dirty="0">
                <a:solidFill>
                  <a:srgbClr val="D5570C"/>
                </a:solidFill>
              </a:rPr>
              <a:t>/VBZ</a:t>
            </a:r>
            <a:r>
              <a:rPr lang="en-US" sz="2000" dirty="0"/>
              <a:t> </a:t>
            </a:r>
            <a:r>
              <a:rPr lang="en-US" sz="2000" dirty="0">
                <a:latin typeface="Wingdings 2" charset="2"/>
                <a:ea typeface="Wingdings 2" charset="2"/>
                <a:cs typeface="Wingdings 2" charset="2"/>
              </a:rPr>
              <a:t>running</a:t>
            </a:r>
            <a:r>
              <a:rPr lang="en-US" sz="2000" dirty="0">
                <a:solidFill>
                  <a:srgbClr val="D5570C"/>
                </a:solidFill>
              </a:rPr>
              <a:t>/VBG</a:t>
            </a:r>
            <a:r>
              <a:rPr lang="en-US" sz="2000" dirty="0">
                <a:solidFill>
                  <a:srgbClr val="3C58AD"/>
                </a:solidFill>
              </a:rPr>
              <a:t> </a:t>
            </a:r>
            <a:r>
              <a:rPr lang="en-US" sz="2000" dirty="0">
                <a:latin typeface="Wingdings 2" charset="2"/>
                <a:ea typeface="Wingdings 2" charset="2"/>
                <a:cs typeface="Wingdings 2" charset="2"/>
              </a:rPr>
              <a:t>.</a:t>
            </a:r>
            <a:r>
              <a:rPr lang="en-US" sz="2000" dirty="0"/>
              <a:t>/</a:t>
            </a:r>
            <a:r>
              <a:rPr lang="en-US" sz="2000" dirty="0">
                <a:solidFill>
                  <a:srgbClr val="D5570C"/>
                </a:solidFill>
              </a:rPr>
              <a:t>.</a:t>
            </a:r>
            <a:r>
              <a:rPr lang="en-US" sz="2000" dirty="0">
                <a:solidFill>
                  <a:srgbClr val="3C58AD"/>
                </a:solidFill>
              </a:rPr>
              <a:t> </a:t>
            </a:r>
            <a:r>
              <a:rPr lang="en-US" sz="2000" dirty="0" smtClean="0"/>
              <a:t/>
            </a:r>
            <a:br>
              <a:rPr lang="en-US" sz="2000" dirty="0" smtClean="0"/>
            </a:br>
            <a:r>
              <a:rPr lang="en-US" sz="2000" dirty="0" smtClean="0">
                <a:solidFill>
                  <a:srgbClr val="3C58AD"/>
                </a:solidFill>
                <a:latin typeface="Arial" charset="0"/>
                <a:ea typeface="Arial" charset="0"/>
                <a:cs typeface="Arial" charset="0"/>
              </a:rPr>
              <a:t>a/DT </a:t>
            </a:r>
            <a:r>
              <a:rPr lang="en-US" sz="2000" dirty="0">
                <a:solidFill>
                  <a:srgbClr val="3C58AD"/>
                </a:solidFill>
                <a:latin typeface="Arial" charset="0"/>
                <a:ea typeface="Arial" charset="0"/>
                <a:cs typeface="Arial" charset="0"/>
              </a:rPr>
              <a:t>fox/NN is/VBZ running/VBG ./. </a:t>
            </a:r>
          </a:p>
          <a:p>
            <a:r>
              <a:rPr lang="en-US" sz="2000" dirty="0" smtClean="0">
                <a:latin typeface="Wingdings 2" charset="2"/>
                <a:ea typeface="Wingdings 2" charset="2"/>
                <a:cs typeface="Wingdings 2" charset="2"/>
              </a:rPr>
              <a:t>a</a:t>
            </a:r>
            <a:r>
              <a:rPr lang="en-US" sz="2000" dirty="0" smtClean="0">
                <a:solidFill>
                  <a:srgbClr val="D5570C"/>
                </a:solidFill>
              </a:rPr>
              <a:t>/DT</a:t>
            </a:r>
            <a:r>
              <a:rPr lang="en-US" sz="2000" dirty="0" smtClean="0"/>
              <a:t> </a:t>
            </a:r>
            <a:r>
              <a:rPr lang="en-US" sz="2000" dirty="0">
                <a:latin typeface="Wingdings 2" charset="2"/>
                <a:ea typeface="Wingdings 2" charset="2"/>
                <a:cs typeface="Wingdings 2" charset="2"/>
              </a:rPr>
              <a:t>boy</a:t>
            </a:r>
            <a:r>
              <a:rPr lang="en-US" sz="2000" dirty="0">
                <a:solidFill>
                  <a:srgbClr val="D5570C"/>
                </a:solidFill>
              </a:rPr>
              <a:t>/NN</a:t>
            </a:r>
            <a:r>
              <a:rPr lang="en-US" sz="2000" dirty="0"/>
              <a:t> </a:t>
            </a:r>
            <a:r>
              <a:rPr lang="en-US" sz="2000" dirty="0">
                <a:latin typeface="Wingdings 2" charset="2"/>
                <a:ea typeface="Wingdings 2" charset="2"/>
                <a:cs typeface="Wingdings 2" charset="2"/>
              </a:rPr>
              <a:t>is</a:t>
            </a:r>
            <a:r>
              <a:rPr lang="en-US" sz="2000" dirty="0">
                <a:solidFill>
                  <a:srgbClr val="D5570C"/>
                </a:solidFill>
              </a:rPr>
              <a:t>/VBZ</a:t>
            </a:r>
            <a:r>
              <a:rPr lang="en-US" sz="2000" dirty="0"/>
              <a:t> </a:t>
            </a:r>
            <a:r>
              <a:rPr lang="en-US" sz="2000" dirty="0">
                <a:latin typeface="Wingdings 2" charset="2"/>
                <a:ea typeface="Wingdings 2" charset="2"/>
                <a:cs typeface="Wingdings 2" charset="2"/>
              </a:rPr>
              <a:t>singing</a:t>
            </a:r>
            <a:r>
              <a:rPr lang="en-US" sz="2000" dirty="0">
                <a:solidFill>
                  <a:srgbClr val="D5570C"/>
                </a:solidFill>
              </a:rPr>
              <a:t>/VBG</a:t>
            </a:r>
            <a:r>
              <a:rPr lang="en-US" sz="2000" dirty="0">
                <a:solidFill>
                  <a:srgbClr val="3C58AD"/>
                </a:solidFill>
              </a:rPr>
              <a:t> </a:t>
            </a:r>
            <a:r>
              <a:rPr lang="en-US" sz="2000" dirty="0" smtClean="0">
                <a:latin typeface="Wingdings 2" charset="2"/>
                <a:ea typeface="Wingdings 2" charset="2"/>
                <a:cs typeface="Wingdings 2" charset="2"/>
              </a:rPr>
              <a:t>.</a:t>
            </a:r>
            <a:r>
              <a:rPr lang="en-US" sz="2000" dirty="0" smtClean="0"/>
              <a:t>/</a:t>
            </a:r>
            <a:r>
              <a:rPr lang="en-US" sz="2000" dirty="0" smtClean="0">
                <a:solidFill>
                  <a:srgbClr val="D5570C"/>
                </a:solidFill>
              </a:rPr>
              <a:t>.</a:t>
            </a:r>
            <a:r>
              <a:rPr lang="en-US" sz="2000" dirty="0" smtClean="0"/>
              <a:t/>
            </a:r>
            <a:br>
              <a:rPr lang="en-US" sz="2000" dirty="0" smtClean="0"/>
            </a:br>
            <a:r>
              <a:rPr lang="en-US" sz="2000" dirty="0" smtClean="0">
                <a:solidFill>
                  <a:srgbClr val="3C58AD"/>
                </a:solidFill>
                <a:latin typeface="Arial" charset="0"/>
                <a:ea typeface="Arial" charset="0"/>
                <a:cs typeface="Arial" charset="0"/>
              </a:rPr>
              <a:t>a/DT </a:t>
            </a:r>
            <a:r>
              <a:rPr lang="en-US" sz="2000" dirty="0">
                <a:solidFill>
                  <a:srgbClr val="3C58AD"/>
                </a:solidFill>
                <a:latin typeface="Arial" charset="0"/>
                <a:ea typeface="Arial" charset="0"/>
                <a:cs typeface="Arial" charset="0"/>
              </a:rPr>
              <a:t>boy/NN is/VBZ singing/VBG </a:t>
            </a:r>
            <a:r>
              <a:rPr lang="en-US" sz="2000" dirty="0" smtClean="0">
                <a:solidFill>
                  <a:srgbClr val="3C58AD"/>
                </a:solidFill>
                <a:latin typeface="Arial" charset="0"/>
                <a:ea typeface="Arial" charset="0"/>
                <a:cs typeface="Arial" charset="0"/>
              </a:rPr>
              <a:t>./.</a:t>
            </a:r>
          </a:p>
          <a:p>
            <a:r>
              <a:rPr lang="en-US" sz="2000" dirty="0" smtClean="0">
                <a:latin typeface="Wingdings 2" charset="2"/>
                <a:ea typeface="Wingdings 2" charset="2"/>
                <a:cs typeface="Wingdings 2" charset="2"/>
              </a:rPr>
              <a:t>a</a:t>
            </a:r>
            <a:r>
              <a:rPr lang="en-US" sz="2000" dirty="0" smtClean="0">
                <a:solidFill>
                  <a:srgbClr val="D5570C"/>
                </a:solidFill>
              </a:rPr>
              <a:t>/DT</a:t>
            </a:r>
            <a:r>
              <a:rPr lang="en-US" sz="2000" dirty="0" smtClean="0"/>
              <a:t> </a:t>
            </a:r>
            <a:r>
              <a:rPr lang="en-US" sz="2000" dirty="0">
                <a:latin typeface="Wingdings 2" charset="2"/>
                <a:ea typeface="Wingdings 2" charset="2"/>
                <a:cs typeface="Wingdings 2" charset="2"/>
              </a:rPr>
              <a:t>happy</a:t>
            </a:r>
            <a:r>
              <a:rPr lang="en-US" sz="2000" dirty="0">
                <a:solidFill>
                  <a:srgbClr val="D5570C"/>
                </a:solidFill>
              </a:rPr>
              <a:t>/JJ</a:t>
            </a:r>
            <a:r>
              <a:rPr lang="en-US" sz="2000" dirty="0">
                <a:solidFill>
                  <a:srgbClr val="3C58AD"/>
                </a:solidFill>
              </a:rPr>
              <a:t> </a:t>
            </a:r>
            <a:r>
              <a:rPr lang="en-US" sz="2000" dirty="0">
                <a:latin typeface="Wingdings 2" charset="2"/>
                <a:ea typeface="Wingdings 2" charset="2"/>
                <a:cs typeface="Wingdings 2" charset="2"/>
              </a:rPr>
              <a:t>bird</a:t>
            </a:r>
            <a:r>
              <a:rPr lang="en-US" sz="2000" dirty="0">
                <a:solidFill>
                  <a:srgbClr val="D5570C"/>
                </a:solidFill>
              </a:rPr>
              <a:t>/NN</a:t>
            </a:r>
            <a:r>
              <a:rPr lang="en-US" sz="2000" dirty="0">
                <a:solidFill>
                  <a:srgbClr val="3C58AD"/>
                </a:solidFill>
              </a:rPr>
              <a:t> </a:t>
            </a:r>
            <a:r>
              <a:rPr lang="en-US" sz="2000" dirty="0" smtClean="0"/>
              <a:t/>
            </a:r>
            <a:br>
              <a:rPr lang="en-US" sz="2000" dirty="0" smtClean="0"/>
            </a:br>
            <a:r>
              <a:rPr lang="en-US" sz="2000" dirty="0" smtClean="0">
                <a:solidFill>
                  <a:srgbClr val="3C58AD"/>
                </a:solidFill>
                <a:latin typeface="Arial" charset="0"/>
                <a:ea typeface="Arial" charset="0"/>
                <a:cs typeface="Arial" charset="0"/>
              </a:rPr>
              <a:t>a/DT </a:t>
            </a:r>
            <a:r>
              <a:rPr lang="en-US" sz="2000" dirty="0">
                <a:solidFill>
                  <a:srgbClr val="3C58AD"/>
                </a:solidFill>
                <a:latin typeface="Arial" charset="0"/>
                <a:ea typeface="Arial" charset="0"/>
                <a:cs typeface="Arial" charset="0"/>
              </a:rPr>
              <a:t>happy/JJ bird/NN</a:t>
            </a:r>
          </a:p>
          <a:p>
            <a:r>
              <a:rPr lang="en-US" sz="2000" dirty="0" smtClean="0">
                <a:latin typeface="Wingdings 2" charset="2"/>
                <a:ea typeface="Wingdings 2" charset="2"/>
                <a:cs typeface="Wingdings 2" charset="2"/>
              </a:rPr>
              <a:t>a happy </a:t>
            </a:r>
            <a:r>
              <a:rPr lang="en-US" sz="2000" dirty="0">
                <a:latin typeface="Wingdings 2" charset="2"/>
                <a:ea typeface="Wingdings 2" charset="2"/>
                <a:cs typeface="Wingdings 2" charset="2"/>
              </a:rPr>
              <a:t>cat was singing </a:t>
            </a:r>
            <a:r>
              <a:rPr lang="en-US" sz="2000" dirty="0" smtClean="0">
                <a:latin typeface="Wingdings 2" charset="2"/>
                <a:ea typeface="Wingdings 2" charset="2"/>
                <a:cs typeface="Wingdings 2" charset="2"/>
              </a:rPr>
              <a:t>.</a:t>
            </a:r>
            <a:br>
              <a:rPr lang="en-US" sz="2000" dirty="0" smtClean="0">
                <a:latin typeface="Wingdings 2" charset="2"/>
                <a:ea typeface="Wingdings 2" charset="2"/>
                <a:cs typeface="Wingdings 2" charset="2"/>
              </a:rPr>
            </a:br>
            <a:r>
              <a:rPr lang="en-US" sz="2000" dirty="0" smtClean="0">
                <a:latin typeface="Arial" charset="0"/>
                <a:ea typeface="Arial" charset="0"/>
                <a:cs typeface="Arial" charset="0"/>
              </a:rPr>
              <a:t>a </a:t>
            </a:r>
            <a:r>
              <a:rPr lang="en-US" sz="2000" dirty="0">
                <a:latin typeface="Arial" charset="0"/>
                <a:ea typeface="Arial" charset="0"/>
                <a:cs typeface="Arial" charset="0"/>
              </a:rPr>
              <a:t>happy cat was singing . </a:t>
            </a:r>
          </a:p>
          <a:p>
            <a:endParaRPr lang="en-US" sz="2000" dirty="0"/>
          </a:p>
          <a:p>
            <a:endParaRPr lang="en-US" sz="2000" dirty="0"/>
          </a:p>
        </p:txBody>
      </p:sp>
      <p:sp>
        <p:nvSpPr>
          <p:cNvPr id="4" name="Footer Placeholder 3"/>
          <p:cNvSpPr>
            <a:spLocks noGrp="1"/>
          </p:cNvSpPr>
          <p:nvPr>
            <p:ph type="ftr" sz="quarter" idx="11"/>
          </p:nvPr>
        </p:nvSpPr>
        <p:spPr/>
        <p:txBody>
          <a:bodyPr/>
          <a:lstStyle/>
          <a:p>
            <a:r>
              <a:rPr lang="en-US" smtClean="0"/>
              <a:t>ML in NLP</a:t>
            </a:r>
            <a:endParaRPr lang="en-US" dirty="0"/>
          </a:p>
        </p:txBody>
      </p:sp>
      <p:sp>
        <p:nvSpPr>
          <p:cNvPr id="5" name="Slide Number Placeholder 4"/>
          <p:cNvSpPr>
            <a:spLocks noGrp="1"/>
          </p:cNvSpPr>
          <p:nvPr>
            <p:ph type="sldNum" sz="quarter" idx="12"/>
          </p:nvPr>
        </p:nvSpPr>
        <p:spPr/>
        <p:txBody>
          <a:bodyPr/>
          <a:lstStyle/>
          <a:p>
            <a:fld id="{5E6A3C3A-A029-4573-BC04-5DA27903A743}" type="slidenum">
              <a:rPr lang="en-US" smtClean="0"/>
              <a:t>12</a:t>
            </a:fld>
            <a:endParaRPr lang="en-US" dirty="0"/>
          </a:p>
        </p:txBody>
      </p:sp>
    </p:spTree>
    <p:extLst>
      <p:ext uri="{BB962C8B-B14F-4D97-AF65-F5344CB8AC3E}">
        <p14:creationId xmlns:p14="http://schemas.microsoft.com/office/powerpoint/2010/main" val="15684442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you predict the tags?</a:t>
            </a:r>
            <a:endParaRPr lang="en-US" dirty="0"/>
          </a:p>
        </p:txBody>
      </p:sp>
      <p:sp>
        <p:nvSpPr>
          <p:cNvPr id="3" name="Content Placeholder 2"/>
          <p:cNvSpPr>
            <a:spLocks noGrp="1"/>
          </p:cNvSpPr>
          <p:nvPr>
            <p:ph idx="1"/>
          </p:nvPr>
        </p:nvSpPr>
        <p:spPr/>
        <p:txBody>
          <a:bodyPr>
            <a:normAutofit/>
          </a:bodyPr>
          <a:lstStyle/>
          <a:p>
            <a:r>
              <a:rPr lang="en-US" dirty="0" smtClean="0">
                <a:latin typeface="Arial" charset="0"/>
                <a:ea typeface="Arial" charset="0"/>
                <a:cs typeface="Arial" charset="0"/>
              </a:rPr>
              <a:t>Two types of information are useful</a:t>
            </a:r>
            <a:endParaRPr lang="en-US" dirty="0">
              <a:latin typeface="Arial" charset="0"/>
              <a:ea typeface="Arial" charset="0"/>
              <a:cs typeface="Arial" charset="0"/>
            </a:endParaRPr>
          </a:p>
          <a:p>
            <a:pPr lvl="1"/>
            <a:r>
              <a:rPr lang="en-US" dirty="0" smtClean="0">
                <a:latin typeface="Arial" charset="0"/>
                <a:ea typeface="Arial" charset="0"/>
                <a:cs typeface="Arial" charset="0"/>
              </a:rPr>
              <a:t>Relations between </a:t>
            </a:r>
            <a:r>
              <a:rPr lang="en-US" dirty="0" smtClean="0">
                <a:solidFill>
                  <a:srgbClr val="3C58AD"/>
                </a:solidFill>
                <a:latin typeface="Arial" charset="0"/>
                <a:ea typeface="Arial" charset="0"/>
                <a:cs typeface="Arial" charset="0"/>
              </a:rPr>
              <a:t>words</a:t>
            </a:r>
            <a:r>
              <a:rPr lang="en-US" dirty="0" smtClean="0">
                <a:latin typeface="Arial" charset="0"/>
                <a:ea typeface="Arial" charset="0"/>
                <a:cs typeface="Arial" charset="0"/>
              </a:rPr>
              <a:t> and </a:t>
            </a:r>
            <a:r>
              <a:rPr lang="en-US" dirty="0" smtClean="0">
                <a:solidFill>
                  <a:srgbClr val="3C58AD"/>
                </a:solidFill>
                <a:latin typeface="Arial" charset="0"/>
                <a:ea typeface="Arial" charset="0"/>
                <a:cs typeface="Arial" charset="0"/>
              </a:rPr>
              <a:t>tags</a:t>
            </a:r>
          </a:p>
          <a:p>
            <a:pPr lvl="1"/>
            <a:r>
              <a:rPr lang="en-US" dirty="0" smtClean="0">
                <a:latin typeface="Arial" charset="0"/>
                <a:ea typeface="Arial" charset="0"/>
                <a:cs typeface="Arial" charset="0"/>
              </a:rPr>
              <a:t>Relations between </a:t>
            </a:r>
            <a:r>
              <a:rPr lang="en-US" dirty="0" smtClean="0">
                <a:solidFill>
                  <a:srgbClr val="3C58AD"/>
                </a:solidFill>
                <a:latin typeface="Arial" charset="0"/>
                <a:ea typeface="Arial" charset="0"/>
                <a:cs typeface="Arial" charset="0"/>
              </a:rPr>
              <a:t>tags</a:t>
            </a:r>
            <a:r>
              <a:rPr lang="en-US" dirty="0" smtClean="0">
                <a:latin typeface="Arial" charset="0"/>
                <a:ea typeface="Arial" charset="0"/>
                <a:cs typeface="Arial" charset="0"/>
              </a:rPr>
              <a:t> and </a:t>
            </a:r>
            <a:r>
              <a:rPr lang="en-US" dirty="0" smtClean="0">
                <a:solidFill>
                  <a:srgbClr val="3C58AD"/>
                </a:solidFill>
                <a:latin typeface="Arial" charset="0"/>
                <a:ea typeface="Arial" charset="0"/>
                <a:cs typeface="Arial" charset="0"/>
              </a:rPr>
              <a:t>tags</a:t>
            </a:r>
            <a:endParaRPr lang="en-US" dirty="0">
              <a:solidFill>
                <a:srgbClr val="3C58AD"/>
              </a:solidFill>
              <a:latin typeface="Arial" charset="0"/>
              <a:ea typeface="Arial" charset="0"/>
              <a:cs typeface="Arial" charset="0"/>
            </a:endParaRPr>
          </a:p>
          <a:p>
            <a:pPr lvl="2"/>
            <a:r>
              <a:rPr lang="en-US" dirty="0" smtClean="0">
                <a:solidFill>
                  <a:srgbClr val="3C58AD"/>
                </a:solidFill>
                <a:latin typeface="Arial" charset="0"/>
                <a:ea typeface="Arial" charset="0"/>
                <a:cs typeface="Arial" charset="0"/>
              </a:rPr>
              <a:t>DT NN, DT JJ NN</a:t>
            </a:r>
            <a:r>
              <a:rPr lang="is-IS" dirty="0" smtClean="0">
                <a:solidFill>
                  <a:srgbClr val="3C58AD"/>
                </a:solidFill>
                <a:latin typeface="Arial" charset="0"/>
                <a:ea typeface="Arial" charset="0"/>
                <a:cs typeface="Arial" charset="0"/>
              </a:rPr>
              <a:t>…</a:t>
            </a:r>
          </a:p>
          <a:p>
            <a:pPr lvl="2"/>
            <a:r>
              <a:rPr lang="en-US" dirty="0">
                <a:solidFill>
                  <a:srgbClr val="3C58AD"/>
                </a:solidFill>
              </a:rPr>
              <a:t>Fed</a:t>
            </a:r>
            <a:r>
              <a:rPr lang="en-US" dirty="0"/>
              <a:t> in “The </a:t>
            </a:r>
            <a:r>
              <a:rPr lang="en-US" dirty="0">
                <a:solidFill>
                  <a:srgbClr val="3C58AD"/>
                </a:solidFill>
              </a:rPr>
              <a:t>Fed</a:t>
            </a:r>
            <a:r>
              <a:rPr lang="en-US" dirty="0"/>
              <a:t>” is a </a:t>
            </a:r>
            <a:r>
              <a:rPr lang="en-US" dirty="0">
                <a:solidFill>
                  <a:srgbClr val="3C58AD"/>
                </a:solidFill>
              </a:rPr>
              <a:t>Noun</a:t>
            </a:r>
            <a:r>
              <a:rPr lang="en-US" dirty="0"/>
              <a:t> because it follows a </a:t>
            </a:r>
            <a:r>
              <a:rPr lang="en-US" dirty="0" smtClean="0">
                <a:solidFill>
                  <a:srgbClr val="3C58AD"/>
                </a:solidFill>
              </a:rPr>
              <a:t>Determiner</a:t>
            </a:r>
          </a:p>
          <a:p>
            <a:endParaRPr lang="en-US" dirty="0" smtClean="0">
              <a:solidFill>
                <a:srgbClr val="3C58AD"/>
              </a:solidFill>
              <a:latin typeface="Arial" charset="0"/>
              <a:ea typeface="Arial" charset="0"/>
              <a:cs typeface="Arial" charset="0"/>
            </a:endParaRPr>
          </a:p>
        </p:txBody>
      </p:sp>
      <p:sp>
        <p:nvSpPr>
          <p:cNvPr id="4" name="Footer Placeholder 3"/>
          <p:cNvSpPr>
            <a:spLocks noGrp="1"/>
          </p:cNvSpPr>
          <p:nvPr>
            <p:ph type="ftr" sz="quarter" idx="11"/>
          </p:nvPr>
        </p:nvSpPr>
        <p:spPr/>
        <p:txBody>
          <a:bodyPr/>
          <a:lstStyle/>
          <a:p>
            <a:r>
              <a:rPr lang="en-US" smtClean="0"/>
              <a:t>ML in NLP</a:t>
            </a:r>
            <a:endParaRPr lang="en-US" dirty="0"/>
          </a:p>
        </p:txBody>
      </p:sp>
      <p:sp>
        <p:nvSpPr>
          <p:cNvPr id="5" name="Slide Number Placeholder 4"/>
          <p:cNvSpPr>
            <a:spLocks noGrp="1"/>
          </p:cNvSpPr>
          <p:nvPr>
            <p:ph type="sldNum" sz="quarter" idx="12"/>
          </p:nvPr>
        </p:nvSpPr>
        <p:spPr/>
        <p:txBody>
          <a:bodyPr/>
          <a:lstStyle/>
          <a:p>
            <a:fld id="{5E6A3C3A-A029-4573-BC04-5DA27903A743}" type="slidenum">
              <a:rPr lang="en-US" smtClean="0"/>
              <a:t>13</a:t>
            </a:fld>
            <a:endParaRPr lang="en-US" dirty="0"/>
          </a:p>
        </p:txBody>
      </p:sp>
    </p:spTree>
    <p:extLst>
      <p:ext uri="{BB962C8B-B14F-4D97-AF65-F5344CB8AC3E}">
        <p14:creationId xmlns:p14="http://schemas.microsoft.com/office/powerpoint/2010/main" val="4809949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Combinatorial </a:t>
            </a:r>
            <a:r>
              <a:rPr lang="en-US" dirty="0"/>
              <a:t>optimization problem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14:m>
                  <m:oMath xmlns:m="http://schemas.openxmlformats.org/officeDocument/2006/math">
                    <m:acc>
                      <m:accPr>
                        <m:chr m:val="̂"/>
                        <m:ctrlPr>
                          <a:rPr lang="en-US" b="0" i="1" smtClean="0">
                            <a:latin typeface="Cambria Math"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func>
                      <m:funcPr>
                        <m:ctrlPr>
                          <a:rPr lang="en-US" b="0" i="1" smtClean="0">
                            <a:latin typeface="Cambria Math" charset="0"/>
                          </a:rPr>
                        </m:ctrlPr>
                      </m:funcPr>
                      <m:fName>
                        <m:sSub>
                          <m:sSubPr>
                            <m:ctrlPr>
                              <a:rPr lang="en-US" b="0" i="1" smtClean="0">
                                <a:latin typeface="Cambria Math" charset="0"/>
                              </a:rPr>
                            </m:ctrlPr>
                          </m:sSubPr>
                          <m:e>
                            <m:r>
                              <m:rPr>
                                <m:sty m:val="p"/>
                              </m:rPr>
                              <a:rPr lang="en-US" b="0" i="0" smtClean="0">
                                <a:latin typeface="Cambria Math" panose="02040503050406030204" pitchFamily="18" charset="0"/>
                              </a:rPr>
                              <m:t>argmax</m:t>
                            </m:r>
                          </m:e>
                          <m:sub>
                            <m:r>
                              <a:rPr lang="en-US" b="1" i="1" smtClean="0">
                                <a:latin typeface="Cambria Math" panose="02040503050406030204" pitchFamily="18" charset="0"/>
                              </a:rPr>
                              <m:t>𝒚</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𝒴</m:t>
                            </m:r>
                          </m:sub>
                        </m:sSub>
                      </m:fName>
                      <m:e>
                        <m:r>
                          <a:rPr lang="en-US" b="0" i="1" smtClean="0">
                            <a:latin typeface="Cambria Math" panose="02040503050406030204" pitchFamily="18" charset="0"/>
                          </a:rPr>
                          <m:t>𝑓</m:t>
                        </m:r>
                        <m:r>
                          <a:rPr lang="en-US" b="0" i="1" smtClean="0">
                            <a:latin typeface="Cambria Math" panose="02040503050406030204" pitchFamily="18" charset="0"/>
                          </a:rPr>
                          <m:t>(</m:t>
                        </m:r>
                        <m:r>
                          <a:rPr lang="en-US" b="1" i="1" smtClean="0">
                            <a:latin typeface="Cambria Math" panose="02040503050406030204" pitchFamily="18" charset="0"/>
                          </a:rPr>
                          <m:t>𝒚</m:t>
                        </m:r>
                        <m:r>
                          <a:rPr lang="en-US" b="0" i="1" smtClean="0">
                            <a:latin typeface="Cambria Math" panose="02040503050406030204" pitchFamily="18" charset="0"/>
                          </a:rPr>
                          <m:t>;</m:t>
                        </m:r>
                        <m:r>
                          <a:rPr lang="en-US" b="1" i="1" smtClean="0">
                            <a:latin typeface="Cambria Math" panose="02040503050406030204" pitchFamily="18" charset="0"/>
                          </a:rPr>
                          <m:t>𝒘</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e>
                    </m:func>
                  </m:oMath>
                </a14:m>
                <a:r>
                  <a:rPr lang="en-US" dirty="0" smtClean="0"/>
                  <a:t> </a:t>
                </a:r>
              </a:p>
              <a:p>
                <a:pPr marL="0" indent="0">
                  <a:buNone/>
                </a:pPr>
                <a:endParaRPr lang="en-US" dirty="0"/>
              </a:p>
              <a:p>
                <a:pPr marL="0" indent="0">
                  <a:buNone/>
                </a:pPr>
                <a:endParaRPr lang="en-US" dirty="0" smtClean="0"/>
              </a:p>
              <a:p>
                <a:pPr marL="0" indent="0">
                  <a:buNone/>
                </a:pPr>
                <a:endParaRPr lang="en-US" dirty="0" smtClean="0"/>
              </a:p>
              <a:p>
                <a:r>
                  <a:rPr lang="en-US" dirty="0" smtClean="0">
                    <a:solidFill>
                      <a:srgbClr val="3C58AD"/>
                    </a:solidFill>
                  </a:rPr>
                  <a:t>Inference/Test:</a:t>
                </a:r>
                <a:r>
                  <a:rPr lang="en-US" dirty="0" smtClean="0"/>
                  <a:t> given </a:t>
                </a:r>
                <a14:m>
                  <m:oMath xmlns:m="http://schemas.openxmlformats.org/officeDocument/2006/math">
                    <m:r>
                      <a:rPr lang="en-US" b="1" i="1">
                        <a:latin typeface="Cambria Math" panose="02040503050406030204" pitchFamily="18" charset="0"/>
                      </a:rPr>
                      <m:t>𝒘</m:t>
                    </m:r>
                    <m:r>
                      <a:rPr lang="en-US" i="1">
                        <a:latin typeface="Cambria Math" panose="02040503050406030204" pitchFamily="18" charset="0"/>
                      </a:rPr>
                      <m:t>,</m:t>
                    </m:r>
                    <m:r>
                      <a:rPr lang="en-US" b="1" i="1">
                        <a:latin typeface="Cambria Math" panose="02040503050406030204" pitchFamily="18" charset="0"/>
                      </a:rPr>
                      <m:t>𝒙</m:t>
                    </m:r>
                  </m:oMath>
                </a14:m>
                <a:r>
                  <a:rPr lang="en-US" dirty="0" smtClean="0"/>
                  <a:t>, solve </a:t>
                </a:r>
                <a14:m>
                  <m:oMath xmlns:m="http://schemas.openxmlformats.org/officeDocument/2006/math">
                    <m:r>
                      <m:rPr>
                        <m:sty m:val="p"/>
                      </m:rPr>
                      <a:rPr lang="en-US">
                        <a:latin typeface="Cambria Math" panose="02040503050406030204" pitchFamily="18" charset="0"/>
                      </a:rPr>
                      <m:t>argmax</m:t>
                    </m:r>
                  </m:oMath>
                </a14:m>
                <a:endParaRPr lang="en-US" dirty="0" smtClean="0"/>
              </a:p>
              <a:p>
                <a:r>
                  <a:rPr lang="en-US" dirty="0" smtClean="0">
                    <a:solidFill>
                      <a:srgbClr val="3C58AD"/>
                    </a:solidFill>
                  </a:rPr>
                  <a:t>Learning/Training: </a:t>
                </a:r>
                <a:r>
                  <a:rPr lang="en-US" dirty="0" smtClean="0"/>
                  <a:t>find a good </a:t>
                </a:r>
                <a14:m>
                  <m:oMath xmlns:m="http://schemas.openxmlformats.org/officeDocument/2006/math">
                    <m:r>
                      <a:rPr lang="en-US" b="1" i="1">
                        <a:latin typeface="Cambria Math" panose="02040503050406030204" pitchFamily="18" charset="0"/>
                      </a:rPr>
                      <m:t>𝒘</m:t>
                    </m:r>
                  </m:oMath>
                </a14:m>
                <a:endParaRPr lang="en-US" b="1" dirty="0" smtClean="0"/>
              </a:p>
              <a:p>
                <a:endParaRPr lang="en-US" b="1"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546"/>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ML in NLP</a:t>
            </a:r>
            <a:endParaRPr lang="en-US"/>
          </a:p>
        </p:txBody>
      </p:sp>
      <p:sp>
        <p:nvSpPr>
          <p:cNvPr id="5" name="Slide Number Placeholder 4"/>
          <p:cNvSpPr>
            <a:spLocks noGrp="1"/>
          </p:cNvSpPr>
          <p:nvPr>
            <p:ph type="sldNum" sz="quarter" idx="12"/>
          </p:nvPr>
        </p:nvSpPr>
        <p:spPr/>
        <p:txBody>
          <a:bodyPr/>
          <a:lstStyle/>
          <a:p>
            <a:fld id="{5E6A3C3A-A029-4573-BC04-5DA27903A743}" type="slidenum">
              <a:rPr lang="en-US" smtClean="0"/>
              <a:t>14</a:t>
            </a:fld>
            <a:endParaRPr lang="en-US"/>
          </a:p>
        </p:txBody>
      </p:sp>
      <p:sp>
        <p:nvSpPr>
          <p:cNvPr id="9" name="Line Callout 3 8"/>
          <p:cNvSpPr/>
          <p:nvPr/>
        </p:nvSpPr>
        <p:spPr>
          <a:xfrm>
            <a:off x="4494499" y="1480085"/>
            <a:ext cx="240223" cy="302217"/>
          </a:xfrm>
          <a:prstGeom prst="borderCallout3">
            <a:avLst>
              <a:gd name="adj1" fmla="val 93109"/>
              <a:gd name="adj2" fmla="val 88441"/>
              <a:gd name="adj3" fmla="val 246955"/>
              <a:gd name="adj4" fmla="val 205914"/>
              <a:gd name="adj5" fmla="val 346154"/>
              <a:gd name="adj6" fmla="val 276882"/>
              <a:gd name="adj7" fmla="val 346297"/>
              <a:gd name="adj8" fmla="val 481991"/>
            </a:avLst>
          </a:prstGeom>
          <a:noFill/>
          <a:ln w="28575">
            <a:solidFill>
              <a:srgbClr val="D5570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625876" y="2285998"/>
            <a:ext cx="853119"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i</a:t>
            </a:r>
            <a:r>
              <a:rPr lang="en-US" sz="2400" dirty="0" smtClean="0">
                <a:latin typeface="Arial" panose="020B0604020202020204" pitchFamily="34" charset="0"/>
                <a:cs typeface="Arial" panose="020B0604020202020204" pitchFamily="34" charset="0"/>
              </a:rPr>
              <a:t>nput</a:t>
            </a:r>
            <a:endParaRPr lang="en-US" sz="2400" dirty="0">
              <a:latin typeface="Arial" panose="020B0604020202020204" pitchFamily="34" charset="0"/>
              <a:cs typeface="Arial" panose="020B0604020202020204" pitchFamily="34" charset="0"/>
            </a:endParaRPr>
          </a:p>
        </p:txBody>
      </p:sp>
      <p:sp>
        <p:nvSpPr>
          <p:cNvPr id="11" name="Line Callout 3 10"/>
          <p:cNvSpPr/>
          <p:nvPr/>
        </p:nvSpPr>
        <p:spPr>
          <a:xfrm>
            <a:off x="2973083" y="1570491"/>
            <a:ext cx="240223" cy="302217"/>
          </a:xfrm>
          <a:prstGeom prst="borderCallout3">
            <a:avLst>
              <a:gd name="adj1" fmla="val 93109"/>
              <a:gd name="adj2" fmla="val 88441"/>
              <a:gd name="adj3" fmla="val 246955"/>
              <a:gd name="adj4" fmla="val 205914"/>
              <a:gd name="adj5" fmla="val 715385"/>
              <a:gd name="adj6" fmla="val 557527"/>
              <a:gd name="adj7" fmla="val 712964"/>
              <a:gd name="adj8" fmla="val 759411"/>
            </a:avLst>
          </a:prstGeom>
          <a:noFill/>
          <a:ln w="28575">
            <a:solidFill>
              <a:srgbClr val="D5570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810773" y="3454646"/>
            <a:ext cx="1947969" cy="461665"/>
          </a:xfrm>
          <a:prstGeom prst="rect">
            <a:avLst/>
          </a:prstGeom>
        </p:spPr>
        <p:txBody>
          <a:bodyPr wrap="none">
            <a:spAutoFit/>
          </a:bodyPr>
          <a:lstStyle/>
          <a:p>
            <a:r>
              <a:rPr lang="en-US" sz="2400" dirty="0">
                <a:latin typeface="Arial" panose="020B0604020202020204" pitchFamily="34" charset="0"/>
                <a:cs typeface="Arial" panose="020B0604020202020204" pitchFamily="34" charset="0"/>
              </a:rPr>
              <a:t>o</a:t>
            </a:r>
            <a:r>
              <a:rPr lang="en-US" sz="2400" dirty="0" smtClean="0">
                <a:latin typeface="Arial" panose="020B0604020202020204" pitchFamily="34" charset="0"/>
                <a:cs typeface="Arial" panose="020B0604020202020204" pitchFamily="34" charset="0"/>
              </a:rPr>
              <a:t>utput space</a:t>
            </a:r>
            <a:endParaRPr lang="en-US" sz="2400" dirty="0">
              <a:latin typeface="Arial" panose="020B0604020202020204" pitchFamily="34" charset="0"/>
              <a:cs typeface="Arial" panose="020B0604020202020204" pitchFamily="34" charset="0"/>
            </a:endParaRPr>
          </a:p>
        </p:txBody>
      </p:sp>
      <p:sp>
        <p:nvSpPr>
          <p:cNvPr id="13" name="Line Callout 3 12"/>
          <p:cNvSpPr/>
          <p:nvPr/>
        </p:nvSpPr>
        <p:spPr>
          <a:xfrm>
            <a:off x="4050214" y="1472336"/>
            <a:ext cx="310090" cy="302217"/>
          </a:xfrm>
          <a:prstGeom prst="borderCallout3">
            <a:avLst>
              <a:gd name="adj1" fmla="val 93109"/>
              <a:gd name="adj2" fmla="val 88441"/>
              <a:gd name="adj3" fmla="val 264904"/>
              <a:gd name="adj4" fmla="val 185922"/>
              <a:gd name="adj5" fmla="val 548718"/>
              <a:gd name="adj6" fmla="val 361848"/>
              <a:gd name="adj7" fmla="val 548861"/>
              <a:gd name="adj8" fmla="val 511979"/>
            </a:avLst>
          </a:prstGeom>
          <a:noFill/>
          <a:ln w="28575">
            <a:solidFill>
              <a:srgbClr val="D5570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625876" y="2870322"/>
            <a:ext cx="2752677" cy="461665"/>
          </a:xfrm>
          <a:prstGeom prst="rect">
            <a:avLst/>
          </a:prstGeom>
          <a:noFill/>
        </p:spPr>
        <p:txBody>
          <a:bodyPr wrap="none" rtlCol="0">
            <a:spAutoFit/>
          </a:bodyPr>
          <a:lstStyle/>
          <a:p>
            <a:r>
              <a:rPr lang="en-US" sz="2400" dirty="0" smtClean="0">
                <a:latin typeface="Arial" panose="020B0604020202020204" pitchFamily="34" charset="0"/>
                <a:cs typeface="Arial" panose="020B0604020202020204" pitchFamily="34" charset="0"/>
              </a:rPr>
              <a:t>model parameters </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6229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with structured output</a:t>
            </a:r>
          </a:p>
        </p:txBody>
      </p:sp>
      <p:sp>
        <p:nvSpPr>
          <p:cNvPr id="3" name="Content Placeholder 2"/>
          <p:cNvSpPr>
            <a:spLocks noGrp="1"/>
          </p:cNvSpPr>
          <p:nvPr>
            <p:ph idx="1"/>
          </p:nvPr>
        </p:nvSpPr>
        <p:spPr/>
        <p:txBody>
          <a:bodyPr/>
          <a:lstStyle/>
          <a:p>
            <a:r>
              <a:rPr lang="en-US" sz="2800" dirty="0"/>
              <a:t>We cannot train a separate weight vector for each possible inference </a:t>
            </a:r>
            <a:r>
              <a:rPr lang="en-US" sz="2800" dirty="0" smtClean="0"/>
              <a:t>outcome (why?)</a:t>
            </a:r>
          </a:p>
          <a:p>
            <a:pPr lvl="1"/>
            <a:r>
              <a:rPr lang="en-US" dirty="0" smtClean="0"/>
              <a:t>For multi-class we train one weight vector for each class</a:t>
            </a:r>
          </a:p>
          <a:p>
            <a:r>
              <a:rPr lang="en-US" dirty="0"/>
              <a:t>We cannot enumerate all possible structures for </a:t>
            </a:r>
            <a:r>
              <a:rPr lang="en-US" dirty="0" smtClean="0"/>
              <a:t>inference</a:t>
            </a:r>
          </a:p>
          <a:p>
            <a:pPr lvl="1"/>
            <a:r>
              <a:rPr lang="en-US" dirty="0"/>
              <a:t>Inference for multiclass was easy</a:t>
            </a:r>
            <a:endParaRPr lang="en-US" dirty="0" smtClean="0"/>
          </a:p>
          <a:p>
            <a:endParaRPr lang="en-US" dirty="0"/>
          </a:p>
          <a:p>
            <a:endParaRPr lang="en-US" dirty="0"/>
          </a:p>
        </p:txBody>
      </p:sp>
      <p:sp>
        <p:nvSpPr>
          <p:cNvPr id="4" name="Footer Placeholder 3"/>
          <p:cNvSpPr>
            <a:spLocks noGrp="1"/>
          </p:cNvSpPr>
          <p:nvPr>
            <p:ph type="ftr" sz="quarter" idx="11"/>
          </p:nvPr>
        </p:nvSpPr>
        <p:spPr/>
        <p:txBody>
          <a:bodyPr/>
          <a:lstStyle/>
          <a:p>
            <a:r>
              <a:rPr lang="en-US" smtClean="0"/>
              <a:t>ML in NLP</a:t>
            </a:r>
            <a:endParaRPr lang="en-US"/>
          </a:p>
        </p:txBody>
      </p:sp>
      <p:sp>
        <p:nvSpPr>
          <p:cNvPr id="5" name="Slide Number Placeholder 4"/>
          <p:cNvSpPr>
            <a:spLocks noGrp="1"/>
          </p:cNvSpPr>
          <p:nvPr>
            <p:ph type="sldNum" sz="quarter" idx="12"/>
          </p:nvPr>
        </p:nvSpPr>
        <p:spPr/>
        <p:txBody>
          <a:bodyPr/>
          <a:lstStyle/>
          <a:p>
            <a:fld id="{5E6A3C3A-A029-4573-BC04-5DA27903A743}" type="slidenum">
              <a:rPr lang="en-US" smtClean="0"/>
              <a:t>15</a:t>
            </a:fld>
            <a:endParaRPr lang="en-US"/>
          </a:p>
        </p:txBody>
      </p:sp>
    </p:spTree>
    <p:extLst>
      <p:ext uri="{BB962C8B-B14F-4D97-AF65-F5344CB8AC3E}">
        <p14:creationId xmlns:p14="http://schemas.microsoft.com/office/powerpoint/2010/main" val="1403589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 with combinatorial output</a:t>
            </a:r>
            <a:endParaRPr lang="en-US" dirty="0"/>
          </a:p>
        </p:txBody>
      </p:sp>
      <p:sp>
        <p:nvSpPr>
          <p:cNvPr id="3" name="Content Placeholder 2"/>
          <p:cNvSpPr>
            <a:spLocks noGrp="1"/>
          </p:cNvSpPr>
          <p:nvPr>
            <p:ph idx="1"/>
          </p:nvPr>
        </p:nvSpPr>
        <p:spPr/>
        <p:txBody>
          <a:bodyPr>
            <a:normAutofit/>
          </a:bodyPr>
          <a:lstStyle/>
          <a:p>
            <a:r>
              <a:rPr lang="en-US" sz="2600" dirty="0" smtClean="0"/>
              <a:t>Decompose </a:t>
            </a:r>
            <a:r>
              <a:rPr lang="en-US" sz="2600" dirty="0"/>
              <a:t>the output into </a:t>
            </a:r>
            <a:r>
              <a:rPr lang="en-US" sz="2600" dirty="0">
                <a:solidFill>
                  <a:srgbClr val="3C58AD"/>
                </a:solidFill>
              </a:rPr>
              <a:t>parts</a:t>
            </a:r>
            <a:r>
              <a:rPr lang="en-US" sz="2600" dirty="0"/>
              <a:t> that are </a:t>
            </a:r>
            <a:r>
              <a:rPr lang="en-US" sz="2600" dirty="0" smtClean="0"/>
              <a:t>labeled</a:t>
            </a:r>
          </a:p>
          <a:p>
            <a:r>
              <a:rPr lang="en-US" sz="2800" dirty="0"/>
              <a:t>Define </a:t>
            </a:r>
            <a:r>
              <a:rPr lang="en-US" sz="2800" dirty="0" smtClean="0"/>
              <a:t>a </a:t>
            </a:r>
            <a:r>
              <a:rPr lang="en-US" sz="2800" dirty="0" smtClean="0">
                <a:solidFill>
                  <a:srgbClr val="3C58AD"/>
                </a:solidFill>
              </a:rPr>
              <a:t>graph</a:t>
            </a:r>
            <a:r>
              <a:rPr lang="en-US" sz="2800" dirty="0" smtClean="0"/>
              <a:t> to represent</a:t>
            </a:r>
          </a:p>
          <a:p>
            <a:pPr lvl="1"/>
            <a:r>
              <a:rPr lang="en-US" sz="2200" dirty="0" smtClean="0"/>
              <a:t>how </a:t>
            </a:r>
            <a:r>
              <a:rPr lang="en-US" sz="2200" dirty="0"/>
              <a:t>the parts </a:t>
            </a:r>
            <a:r>
              <a:rPr lang="en-US" sz="2200" dirty="0">
                <a:solidFill>
                  <a:srgbClr val="3C58AD"/>
                </a:solidFill>
              </a:rPr>
              <a:t>interact</a:t>
            </a:r>
            <a:r>
              <a:rPr lang="en-US" sz="2200" dirty="0"/>
              <a:t> with each other </a:t>
            </a:r>
            <a:endParaRPr lang="en-US" sz="2200" dirty="0" smtClean="0"/>
          </a:p>
          <a:p>
            <a:pPr lvl="1"/>
            <a:r>
              <a:rPr lang="en-US" sz="2200" dirty="0"/>
              <a:t>T</a:t>
            </a:r>
            <a:r>
              <a:rPr lang="en-US" sz="2200" dirty="0" smtClean="0"/>
              <a:t>hese </a:t>
            </a:r>
            <a:r>
              <a:rPr lang="en-US" sz="2200" dirty="0"/>
              <a:t>labeled interacting parts are </a:t>
            </a:r>
            <a:r>
              <a:rPr lang="en-US" sz="2200" dirty="0" smtClean="0">
                <a:solidFill>
                  <a:srgbClr val="3C58AD"/>
                </a:solidFill>
              </a:rPr>
              <a:t>scored; t</a:t>
            </a:r>
            <a:r>
              <a:rPr lang="en-US" sz="2200" dirty="0" smtClean="0"/>
              <a:t>he </a:t>
            </a:r>
            <a:r>
              <a:rPr lang="en-US" sz="2200" dirty="0"/>
              <a:t>total score for the graph is the sum of scores of each part</a:t>
            </a:r>
            <a:r>
              <a:rPr lang="en-US" sz="2200" dirty="0" smtClean="0">
                <a:solidFill>
                  <a:srgbClr val="3C58AD"/>
                </a:solidFill>
              </a:rPr>
              <a:t> </a:t>
            </a:r>
          </a:p>
          <a:p>
            <a:pPr lvl="1"/>
            <a:r>
              <a:rPr lang="en-US" sz="2200" dirty="0" smtClean="0"/>
              <a:t>an </a:t>
            </a:r>
            <a:r>
              <a:rPr lang="en-US" sz="2200" dirty="0">
                <a:solidFill>
                  <a:srgbClr val="3C58AD"/>
                </a:solidFill>
              </a:rPr>
              <a:t>inference algorithm </a:t>
            </a:r>
            <a:r>
              <a:rPr lang="en-US" sz="2200" dirty="0"/>
              <a:t>to assign labels to all the parts</a:t>
            </a:r>
          </a:p>
        </p:txBody>
      </p:sp>
      <p:sp>
        <p:nvSpPr>
          <p:cNvPr id="4" name="Footer Placeholder 3"/>
          <p:cNvSpPr>
            <a:spLocks noGrp="1"/>
          </p:cNvSpPr>
          <p:nvPr>
            <p:ph type="ftr" sz="quarter" idx="11"/>
          </p:nvPr>
        </p:nvSpPr>
        <p:spPr/>
        <p:txBody>
          <a:bodyPr/>
          <a:lstStyle/>
          <a:p>
            <a:r>
              <a:rPr lang="en-US" smtClean="0"/>
              <a:t>ML in NLP</a:t>
            </a:r>
            <a:endParaRPr lang="en-US"/>
          </a:p>
        </p:txBody>
      </p:sp>
      <p:sp>
        <p:nvSpPr>
          <p:cNvPr id="5" name="Slide Number Placeholder 4"/>
          <p:cNvSpPr>
            <a:spLocks noGrp="1"/>
          </p:cNvSpPr>
          <p:nvPr>
            <p:ph type="sldNum" sz="quarter" idx="12"/>
          </p:nvPr>
        </p:nvSpPr>
        <p:spPr/>
        <p:txBody>
          <a:bodyPr/>
          <a:lstStyle/>
          <a:p>
            <a:fld id="{5E6A3C3A-A029-4573-BC04-5DA27903A743}" type="slidenum">
              <a:rPr lang="en-US" smtClean="0"/>
              <a:t>16</a:t>
            </a:fld>
            <a:endParaRPr lang="en-US"/>
          </a:p>
        </p:txBody>
      </p:sp>
      <p:pic>
        <p:nvPicPr>
          <p:cNvPr id="6" name="Picture 5"/>
          <p:cNvPicPr>
            <a:picLocks noChangeAspect="1"/>
          </p:cNvPicPr>
          <p:nvPr/>
        </p:nvPicPr>
        <p:blipFill>
          <a:blip r:embed="rId2"/>
          <a:stretch>
            <a:fillRect/>
          </a:stretch>
        </p:blipFill>
        <p:spPr>
          <a:xfrm>
            <a:off x="2148240" y="3941805"/>
            <a:ext cx="5338410" cy="2414546"/>
          </a:xfrm>
          <a:prstGeom prst="rect">
            <a:avLst/>
          </a:prstGeom>
        </p:spPr>
      </p:pic>
    </p:spTree>
    <p:extLst>
      <p:ext uri="{BB962C8B-B14F-4D97-AF65-F5344CB8AC3E}">
        <p14:creationId xmlns:p14="http://schemas.microsoft.com/office/powerpoint/2010/main" val="10753240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history-based model</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smtClean="0"/>
          </a:p>
          <a:p>
            <a:r>
              <a:rPr lang="en-US" dirty="0" smtClean="0"/>
              <a:t>Each token is dependent on all the tokens that came before it</a:t>
            </a:r>
          </a:p>
          <a:p>
            <a:pPr lvl="1"/>
            <a:r>
              <a:rPr lang="en-US" dirty="0" smtClean="0"/>
              <a:t>Simple conditioning</a:t>
            </a:r>
          </a:p>
          <a:p>
            <a:pPr lvl="1"/>
            <a:r>
              <a:rPr lang="en-US" dirty="0" smtClean="0"/>
              <a:t>Each P(x</a:t>
            </a:r>
            <a:r>
              <a:rPr lang="en-US" baseline="-25000" dirty="0" smtClean="0"/>
              <a:t>i</a:t>
            </a:r>
            <a:r>
              <a:rPr lang="en-US" dirty="0" smtClean="0"/>
              <a:t> | …) is a multinomial probability distribution over the tokens</a:t>
            </a:r>
            <a:endParaRPr lang="en-US" dirty="0"/>
          </a:p>
        </p:txBody>
      </p:sp>
      <p:sp>
        <p:nvSpPr>
          <p:cNvPr id="4" name="Slide Number Placeholder 3"/>
          <p:cNvSpPr>
            <a:spLocks noGrp="1"/>
          </p:cNvSpPr>
          <p:nvPr>
            <p:ph type="sldNum" sz="quarter" idx="12"/>
          </p:nvPr>
        </p:nvSpPr>
        <p:spPr/>
        <p:txBody>
          <a:bodyPr/>
          <a:lstStyle/>
          <a:p>
            <a:fld id="{E8F84E70-49F1-4D48-A830-2CD8E288FC71}" type="slidenum">
              <a:rPr lang="en-US" smtClean="0"/>
              <a:t>17</a:t>
            </a:fld>
            <a:endParaRPr lang="en-US"/>
          </a:p>
        </p:txBody>
      </p:sp>
      <p:pic>
        <p:nvPicPr>
          <p:cNvPr id="8" name="Picture 7" descr="Screen Region 2014-09-15 at 19.30.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5547" y="1217775"/>
            <a:ext cx="5143500" cy="808857"/>
          </a:xfrm>
          <a:prstGeom prst="rect">
            <a:avLst/>
          </a:prstGeom>
        </p:spPr>
      </p:pic>
      <p:pic>
        <p:nvPicPr>
          <p:cNvPr id="5" name="Picture 4" descr="dice.jp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844544" y="5022170"/>
            <a:ext cx="2073672" cy="1516743"/>
          </a:xfrm>
          <a:prstGeom prst="rect">
            <a:avLst/>
          </a:prstGeom>
        </p:spPr>
      </p:pic>
      <p:sp>
        <p:nvSpPr>
          <p:cNvPr id="6" name="Footer Placeholder 5"/>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2790947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creen Region 2014-09-15 at 21.57.1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571" y="2328240"/>
            <a:ext cx="5270500" cy="3114617"/>
          </a:xfrm>
          <a:prstGeom prst="rect">
            <a:avLst/>
          </a:prstGeom>
        </p:spPr>
      </p:pic>
      <p:sp>
        <p:nvSpPr>
          <p:cNvPr id="2" name="Title 1"/>
          <p:cNvSpPr>
            <a:spLocks noGrp="1"/>
          </p:cNvSpPr>
          <p:nvPr>
            <p:ph type="title"/>
          </p:nvPr>
        </p:nvSpPr>
        <p:spPr/>
        <p:txBody>
          <a:bodyPr/>
          <a:lstStyle/>
          <a:p>
            <a:r>
              <a:rPr lang="en-US" dirty="0" smtClean="0"/>
              <a:t>Example: A Language model </a:t>
            </a:r>
            <a:endParaRPr lang="en-US" dirty="0"/>
          </a:p>
        </p:txBody>
      </p:sp>
      <p:sp>
        <p:nvSpPr>
          <p:cNvPr id="3" name="Content Placeholder 2"/>
          <p:cNvSpPr>
            <a:spLocks noGrp="1"/>
          </p:cNvSpPr>
          <p:nvPr>
            <p:ph idx="1"/>
          </p:nvPr>
        </p:nvSpPr>
        <p:spPr/>
        <p:txBody>
          <a:bodyPr/>
          <a:lstStyle/>
          <a:p>
            <a:pPr marL="0" indent="0" algn="ctr">
              <a:buNone/>
            </a:pPr>
            <a:r>
              <a:rPr lang="en-US" dirty="0" smtClean="0"/>
              <a:t>It was a bright cold day in April.</a:t>
            </a:r>
          </a:p>
          <a:p>
            <a:pPr marL="0" indent="0" algn="ctr">
              <a:buNone/>
            </a:pPr>
            <a:endParaRPr lang="en-US" dirty="0"/>
          </a:p>
        </p:txBody>
      </p:sp>
      <p:sp>
        <p:nvSpPr>
          <p:cNvPr id="4" name="Slide Number Placeholder 3"/>
          <p:cNvSpPr>
            <a:spLocks noGrp="1"/>
          </p:cNvSpPr>
          <p:nvPr>
            <p:ph type="sldNum" sz="quarter" idx="12"/>
          </p:nvPr>
        </p:nvSpPr>
        <p:spPr/>
        <p:txBody>
          <a:bodyPr/>
          <a:lstStyle/>
          <a:p>
            <a:fld id="{E8F84E70-49F1-4D48-A830-2CD8E288FC71}" type="slidenum">
              <a:rPr lang="en-US" smtClean="0"/>
              <a:t>18</a:t>
            </a:fld>
            <a:endParaRPr lang="en-US"/>
          </a:p>
        </p:txBody>
      </p:sp>
      <p:grpSp>
        <p:nvGrpSpPr>
          <p:cNvPr id="29" name="Group 28"/>
          <p:cNvGrpSpPr/>
          <p:nvPr/>
        </p:nvGrpSpPr>
        <p:grpSpPr>
          <a:xfrm>
            <a:off x="2903156" y="2788675"/>
            <a:ext cx="5545815" cy="369332"/>
            <a:chOff x="-3862144" y="2954039"/>
            <a:chExt cx="6593578" cy="369332"/>
          </a:xfrm>
        </p:grpSpPr>
        <p:sp>
          <p:nvSpPr>
            <p:cNvPr id="6" name="TextBox 5"/>
            <p:cNvSpPr txBox="1"/>
            <p:nvPr/>
          </p:nvSpPr>
          <p:spPr>
            <a:xfrm>
              <a:off x="-1252950" y="2954039"/>
              <a:ext cx="3984384" cy="369332"/>
            </a:xfrm>
            <a:prstGeom prst="rect">
              <a:avLst/>
            </a:prstGeom>
            <a:noFill/>
          </p:spPr>
          <p:txBody>
            <a:bodyPr wrap="none" rtlCol="0">
              <a:spAutoFit/>
            </a:bodyPr>
            <a:lstStyle/>
            <a:p>
              <a:r>
                <a:rPr lang="en-US" dirty="0" smtClean="0"/>
                <a:t>Probability of a word starting a sentence</a:t>
              </a:r>
              <a:endParaRPr lang="en-US" dirty="0"/>
            </a:p>
          </p:txBody>
        </p:sp>
        <p:cxnSp>
          <p:nvCxnSpPr>
            <p:cNvPr id="11" name="Straight Arrow Connector 10"/>
            <p:cNvCxnSpPr>
              <a:stCxn id="6" idx="1"/>
            </p:cNvCxnSpPr>
            <p:nvPr/>
          </p:nvCxnSpPr>
          <p:spPr>
            <a:xfrm flipH="1" flipV="1">
              <a:off x="-3862144" y="3131242"/>
              <a:ext cx="2609194" cy="74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30" name="Group 29"/>
          <p:cNvGrpSpPr/>
          <p:nvPr/>
        </p:nvGrpSpPr>
        <p:grpSpPr>
          <a:xfrm>
            <a:off x="3173914" y="3247893"/>
            <a:ext cx="5368316" cy="369332"/>
            <a:chOff x="-1758784" y="3547249"/>
            <a:chExt cx="5368316" cy="369332"/>
          </a:xfrm>
        </p:grpSpPr>
        <p:sp>
          <p:nvSpPr>
            <p:cNvPr id="7" name="TextBox 6"/>
            <p:cNvSpPr txBox="1"/>
            <p:nvPr/>
          </p:nvSpPr>
          <p:spPr>
            <a:xfrm>
              <a:off x="165034" y="3547249"/>
              <a:ext cx="3444498" cy="369332"/>
            </a:xfrm>
            <a:prstGeom prst="rect">
              <a:avLst/>
            </a:prstGeom>
            <a:noFill/>
          </p:spPr>
          <p:txBody>
            <a:bodyPr wrap="none" rtlCol="0">
              <a:spAutoFit/>
            </a:bodyPr>
            <a:lstStyle/>
            <a:p>
              <a:r>
                <a:rPr lang="en-US" dirty="0" smtClean="0"/>
                <a:t>Probability of a word following “It”</a:t>
              </a:r>
              <a:endParaRPr lang="en-US" dirty="0"/>
            </a:p>
          </p:txBody>
        </p:sp>
        <p:cxnSp>
          <p:nvCxnSpPr>
            <p:cNvPr id="12" name="Straight Arrow Connector 11"/>
            <p:cNvCxnSpPr>
              <a:stCxn id="7" idx="1"/>
            </p:cNvCxnSpPr>
            <p:nvPr/>
          </p:nvCxnSpPr>
          <p:spPr>
            <a:xfrm flipH="1">
              <a:off x="-1758784" y="3731915"/>
              <a:ext cx="192381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31" name="Group 30"/>
          <p:cNvGrpSpPr/>
          <p:nvPr/>
        </p:nvGrpSpPr>
        <p:grpSpPr>
          <a:xfrm>
            <a:off x="3392714" y="3641083"/>
            <a:ext cx="5571619" cy="369332"/>
            <a:chOff x="-2966357" y="3940440"/>
            <a:chExt cx="5571619" cy="369332"/>
          </a:xfrm>
        </p:grpSpPr>
        <p:sp>
          <p:nvSpPr>
            <p:cNvPr id="8" name="TextBox 7"/>
            <p:cNvSpPr txBox="1"/>
            <p:nvPr/>
          </p:nvSpPr>
          <p:spPr>
            <a:xfrm>
              <a:off x="-1261339" y="3940440"/>
              <a:ext cx="3866601" cy="369332"/>
            </a:xfrm>
            <a:prstGeom prst="rect">
              <a:avLst/>
            </a:prstGeom>
            <a:noFill/>
          </p:spPr>
          <p:txBody>
            <a:bodyPr wrap="none" rtlCol="0">
              <a:spAutoFit/>
            </a:bodyPr>
            <a:lstStyle/>
            <a:p>
              <a:r>
                <a:rPr lang="en-US" dirty="0" smtClean="0"/>
                <a:t>Probability of a word following “It was”</a:t>
              </a:r>
              <a:endParaRPr lang="en-US" dirty="0"/>
            </a:p>
          </p:txBody>
        </p:sp>
        <p:cxnSp>
          <p:nvCxnSpPr>
            <p:cNvPr id="24" name="Straight Arrow Connector 23"/>
            <p:cNvCxnSpPr>
              <a:stCxn id="8" idx="1"/>
            </p:cNvCxnSpPr>
            <p:nvPr/>
          </p:nvCxnSpPr>
          <p:spPr>
            <a:xfrm flipH="1">
              <a:off x="-2966357" y="4125106"/>
              <a:ext cx="1705018" cy="75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4263571" y="4051427"/>
            <a:ext cx="4700762" cy="369332"/>
            <a:chOff x="-2294046" y="4350784"/>
            <a:chExt cx="4899308" cy="369332"/>
          </a:xfrm>
        </p:grpSpPr>
        <p:cxnSp>
          <p:nvCxnSpPr>
            <p:cNvPr id="19" name="Straight Arrow Connector 18"/>
            <p:cNvCxnSpPr>
              <a:stCxn id="9" idx="1"/>
            </p:cNvCxnSpPr>
            <p:nvPr/>
          </p:nvCxnSpPr>
          <p:spPr>
            <a:xfrm flipH="1">
              <a:off x="-2294046" y="4535450"/>
              <a:ext cx="86995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424094" y="4350784"/>
              <a:ext cx="4029356" cy="369332"/>
            </a:xfrm>
            <a:prstGeom prst="rect">
              <a:avLst/>
            </a:prstGeom>
            <a:noFill/>
          </p:spPr>
          <p:txBody>
            <a:bodyPr wrap="none" rtlCol="0">
              <a:spAutoFit/>
            </a:bodyPr>
            <a:lstStyle/>
            <a:p>
              <a:r>
                <a:rPr lang="en-US" dirty="0" smtClean="0"/>
                <a:t>Probability of a word following “It was a”</a:t>
              </a:r>
              <a:endParaRPr lang="en-US" dirty="0"/>
            </a:p>
          </p:txBody>
        </p:sp>
      </p:gr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640455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history-based model</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endParaRPr lang="en-US" dirty="0" smtClean="0"/>
          </a:p>
          <a:p>
            <a:r>
              <a:rPr lang="en-US" dirty="0" smtClean="0"/>
              <a:t>Each token is dependent on all the tokens that came before it</a:t>
            </a:r>
          </a:p>
          <a:p>
            <a:pPr lvl="1"/>
            <a:r>
              <a:rPr lang="en-US" dirty="0" smtClean="0"/>
              <a:t>Simple conditioning</a:t>
            </a:r>
          </a:p>
          <a:p>
            <a:pPr lvl="1"/>
            <a:r>
              <a:rPr lang="en-US" dirty="0" smtClean="0"/>
              <a:t>Each P(x</a:t>
            </a:r>
            <a:r>
              <a:rPr lang="en-US" baseline="-25000" dirty="0" smtClean="0"/>
              <a:t>i</a:t>
            </a:r>
            <a:r>
              <a:rPr lang="en-US" dirty="0" smtClean="0"/>
              <a:t> | …) is a multinomial probability distribution over the tokens</a:t>
            </a:r>
            <a:endParaRPr lang="en-US" dirty="0"/>
          </a:p>
          <a:p>
            <a:r>
              <a:rPr lang="en-US" dirty="0" smtClean="0">
                <a:solidFill>
                  <a:srgbClr val="3C58AD"/>
                </a:solidFill>
              </a:rPr>
              <a:t>What is the problem here?</a:t>
            </a:r>
          </a:p>
          <a:p>
            <a:pPr lvl="1"/>
            <a:r>
              <a:rPr lang="en-US" dirty="0" smtClean="0"/>
              <a:t>How many parameters do we have? </a:t>
            </a:r>
            <a:endParaRPr lang="en-US" dirty="0"/>
          </a:p>
          <a:p>
            <a:pPr lvl="2"/>
            <a:r>
              <a:rPr lang="en-US" dirty="0" smtClean="0"/>
              <a:t>Grows with the size of the sequence!</a:t>
            </a:r>
          </a:p>
        </p:txBody>
      </p:sp>
      <p:sp>
        <p:nvSpPr>
          <p:cNvPr id="4" name="Slide Number Placeholder 3"/>
          <p:cNvSpPr>
            <a:spLocks noGrp="1"/>
          </p:cNvSpPr>
          <p:nvPr>
            <p:ph type="sldNum" sz="quarter" idx="12"/>
          </p:nvPr>
        </p:nvSpPr>
        <p:spPr/>
        <p:txBody>
          <a:bodyPr/>
          <a:lstStyle/>
          <a:p>
            <a:fld id="{E8F84E70-49F1-4D48-A830-2CD8E288FC71}" type="slidenum">
              <a:rPr lang="en-US" smtClean="0"/>
              <a:t>19</a:t>
            </a:fld>
            <a:endParaRPr lang="en-US"/>
          </a:p>
        </p:txBody>
      </p:sp>
      <p:pic>
        <p:nvPicPr>
          <p:cNvPr id="8" name="Picture 7" descr="Screen Region 2014-09-15 at 19.30.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0440" y="1270861"/>
            <a:ext cx="5143500" cy="808857"/>
          </a:xfrm>
          <a:prstGeom prst="rect">
            <a:avLst/>
          </a:prstGeom>
        </p:spPr>
      </p:pic>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94756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Lecture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Binary linear classification</a:t>
                </a:r>
              </a:p>
              <a:p>
                <a:pPr lvl="1"/>
                <a:r>
                  <a:rPr lang="en-US" dirty="0" smtClean="0"/>
                  <a:t>Perceptron, SVMs, Logistic regression, </a:t>
                </a:r>
                <a:br>
                  <a:rPr lang="en-US" dirty="0" smtClean="0"/>
                </a:br>
                <a:r>
                  <a:rPr lang="en-US" dirty="0" smtClean="0"/>
                  <a:t>Naïve Bayes</a:t>
                </a:r>
              </a:p>
              <a:p>
                <a:pPr lvl="1"/>
                <a:r>
                  <a:rPr lang="en-US" dirty="0" smtClean="0">
                    <a:solidFill>
                      <a:srgbClr val="3C58AD"/>
                    </a:solidFill>
                  </a:rPr>
                  <a:t>Output: </a:t>
                </a:r>
                <a14:m>
                  <m:oMath xmlns:m="http://schemas.openxmlformats.org/officeDocument/2006/math">
                    <m:r>
                      <a:rPr lang="en-US" b="0" i="1" smtClean="0">
                        <a:solidFill>
                          <a:schemeClr val="tx1"/>
                        </a:solidFill>
                        <a:latin typeface="Cambria Math" panose="02040503050406030204" pitchFamily="18" charset="0"/>
                      </a:rPr>
                      <m:t>𝑦</m:t>
                    </m:r>
                    <m:r>
                      <a:rPr lang="en-US" b="0" i="1" smtClean="0">
                        <a:solidFill>
                          <a:schemeClr val="tx1"/>
                        </a:solidFill>
                        <a:latin typeface="Cambria Math" panose="02040503050406030204" pitchFamily="18" charset="0"/>
                      </a:rPr>
                      <m:t>∈{1,−1}</m:t>
                    </m:r>
                  </m:oMath>
                </a14:m>
                <a:endParaRPr lang="en-US" dirty="0" smtClean="0">
                  <a:solidFill>
                    <a:schemeClr val="tx1"/>
                  </a:solidFill>
                </a:endParaRPr>
              </a:p>
              <a:p>
                <a:r>
                  <a:rPr lang="en-US" dirty="0" smtClean="0"/>
                  <a:t>Multi-class classification</a:t>
                </a:r>
              </a:p>
              <a:p>
                <a:pPr lvl="1"/>
                <a:r>
                  <a:rPr lang="en-US" dirty="0"/>
                  <a:t>Multiclass </a:t>
                </a:r>
                <a:r>
                  <a:rPr lang="en-US" dirty="0" smtClean="0"/>
                  <a:t>Perceptron, </a:t>
                </a:r>
                <a:r>
                  <a:rPr lang="en-US" dirty="0"/>
                  <a:t>Multiclass </a:t>
                </a:r>
                <a:r>
                  <a:rPr lang="en-US" dirty="0" smtClean="0"/>
                  <a:t>SVM</a:t>
                </a:r>
                <a:r>
                  <a:rPr lang="is-IS" dirty="0" smtClean="0"/>
                  <a:t>…</a:t>
                </a:r>
              </a:p>
              <a:p>
                <a:pPr lvl="1"/>
                <a:r>
                  <a:rPr lang="en-US" dirty="0" smtClean="0">
                    <a:solidFill>
                      <a:srgbClr val="3C58AD"/>
                    </a:solidFill>
                  </a:rPr>
                  <a:t>Output: </a:t>
                </a:r>
                <a14:m>
                  <m:oMath xmlns:m="http://schemas.openxmlformats.org/officeDocument/2006/math">
                    <m:r>
                      <a:rPr lang="en-US" i="1">
                        <a:latin typeface="Cambria Math" panose="02040503050406030204" pitchFamily="18" charset="0"/>
                      </a:rPr>
                      <m:t>𝑦</m:t>
                    </m:r>
                  </m:oMath>
                </a14:m>
                <a:r>
                  <a:rPr lang="en-US" dirty="0"/>
                  <a:t> </a:t>
                </a:r>
                <a14:m>
                  <m:oMath xmlns:m="http://schemas.openxmlformats.org/officeDocument/2006/math">
                    <m:r>
                      <a:rPr lang="en-US" i="1">
                        <a:latin typeface="Cambria Math" charset="0"/>
                      </a:rPr>
                      <m:t>∈</m:t>
                    </m:r>
                    <m:d>
                      <m:dPr>
                        <m:begChr m:val="{"/>
                        <m:endChr m:val="}"/>
                        <m:ctrlPr>
                          <a:rPr lang="en-US" i="1">
                            <a:latin typeface="Cambria Math" charset="0"/>
                          </a:rPr>
                        </m:ctrlPr>
                      </m:dPr>
                      <m:e>
                        <m:r>
                          <a:rPr lang="en-US" i="1">
                            <a:latin typeface="Cambria Math" charset="0"/>
                          </a:rPr>
                          <m:t>1,2,3, …</m:t>
                        </m:r>
                        <m:r>
                          <a:rPr lang="en-US" i="1">
                            <a:latin typeface="Cambria Math" charset="0"/>
                          </a:rPr>
                          <m:t>𝐾</m:t>
                        </m:r>
                      </m:e>
                    </m:d>
                  </m:oMath>
                </a14:m>
                <a:r>
                  <a:rPr lang="en-US" dirty="0" smtClean="0">
                    <a:solidFill>
                      <a:schemeClr val="tx1"/>
                    </a:solidFill>
                  </a:rPr>
                  <a:t/>
                </a:r>
                <a:br>
                  <a:rPr lang="en-US" dirty="0" smtClean="0">
                    <a:solidFill>
                      <a:schemeClr val="tx1"/>
                    </a:solidFill>
                  </a:rPr>
                </a:b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546" t="-149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E6A3C3A-A029-4573-BC04-5DA27903A743}" type="slidenum">
              <a:rPr lang="en-US" smtClean="0"/>
              <a:t>2</a:t>
            </a:fld>
            <a:endParaRPr lang="en-US"/>
          </a:p>
        </p:txBody>
      </p:sp>
      <p:sp>
        <p:nvSpPr>
          <p:cNvPr id="5" name="Footer Placeholder 4"/>
          <p:cNvSpPr>
            <a:spLocks noGrp="1"/>
          </p:cNvSpPr>
          <p:nvPr>
            <p:ph type="ftr" sz="quarter" idx="11"/>
          </p:nvPr>
        </p:nvSpPr>
        <p:spPr/>
        <p:txBody>
          <a:bodyPr/>
          <a:lstStyle/>
          <a:p>
            <a:r>
              <a:rPr lang="en-US" smtClean="0"/>
              <a:t>ML in NLP</a:t>
            </a:r>
            <a:endParaRPr lang="en-US"/>
          </a:p>
        </p:txBody>
      </p:sp>
    </p:spTree>
    <p:extLst>
      <p:ext uri="{BB962C8B-B14F-4D97-AF65-F5344CB8AC3E}">
        <p14:creationId xmlns:p14="http://schemas.microsoft.com/office/powerpoint/2010/main" val="72223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Lose the history</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system can be in one of K states at a time</a:t>
            </a:r>
            <a:endParaRPr lang="en-US" dirty="0"/>
          </a:p>
          <a:p>
            <a:r>
              <a:rPr lang="en-US" dirty="0" smtClean="0"/>
              <a:t>State at time t is </a:t>
            </a:r>
            <a:r>
              <a:rPr lang="en-US" dirty="0" err="1" smtClean="0"/>
              <a:t>x</a:t>
            </a:r>
            <a:r>
              <a:rPr lang="en-US" baseline="-25000" dirty="0" err="1" smtClean="0"/>
              <a:t>t</a:t>
            </a:r>
            <a:endParaRPr lang="en-US" dirty="0" smtClean="0"/>
          </a:p>
          <a:p>
            <a:r>
              <a:rPr lang="en-US" dirty="0" smtClean="0">
                <a:solidFill>
                  <a:srgbClr val="3C58AD"/>
                </a:solidFill>
              </a:rPr>
              <a:t>First-order Markov assumption </a:t>
            </a:r>
          </a:p>
          <a:p>
            <a:pPr marL="457200" lvl="1" indent="0">
              <a:buNone/>
            </a:pPr>
            <a:r>
              <a:rPr lang="en-US" dirty="0" smtClean="0"/>
              <a:t>The state of the system at any time is </a:t>
            </a:r>
            <a:r>
              <a:rPr lang="en-US" b="1" i="1" dirty="0" smtClean="0"/>
              <a:t>independent</a:t>
            </a:r>
            <a:r>
              <a:rPr lang="en-US" b="1" dirty="0" smtClean="0"/>
              <a:t> </a:t>
            </a:r>
            <a:r>
              <a:rPr lang="en-US" dirty="0" smtClean="0"/>
              <a:t>of the full sequence history given the previous state</a:t>
            </a:r>
          </a:p>
          <a:p>
            <a:pPr marL="0" indent="0">
              <a:buNone/>
            </a:pPr>
            <a:endParaRPr lang="en-US" dirty="0" smtClean="0"/>
          </a:p>
          <a:p>
            <a:pPr marL="0" indent="0">
              <a:buNone/>
            </a:pPr>
            <a:endParaRPr lang="en-US" dirty="0"/>
          </a:p>
          <a:p>
            <a:pPr lvl="1"/>
            <a:r>
              <a:rPr lang="en-US" dirty="0" smtClean="0"/>
              <a:t>Defined by two sets of probabilities: </a:t>
            </a:r>
          </a:p>
          <a:p>
            <a:pPr lvl="2"/>
            <a:r>
              <a:rPr lang="en-US" dirty="0" smtClean="0">
                <a:solidFill>
                  <a:srgbClr val="CC3333"/>
                </a:solidFill>
              </a:rPr>
              <a:t>Initial</a:t>
            </a:r>
            <a:r>
              <a:rPr lang="en-US" dirty="0" smtClean="0"/>
              <a:t> state distribution: P(x</a:t>
            </a:r>
            <a:r>
              <a:rPr lang="en-US" baseline="-25000" dirty="0" smtClean="0"/>
              <a:t>1</a:t>
            </a:r>
            <a:r>
              <a:rPr lang="en-US" dirty="0" smtClean="0"/>
              <a:t> = </a:t>
            </a:r>
            <a:r>
              <a:rPr lang="en-US" dirty="0" err="1" smtClean="0"/>
              <a:t>S</a:t>
            </a:r>
            <a:r>
              <a:rPr lang="en-US" baseline="-25000" dirty="0" err="1" smtClean="0"/>
              <a:t>j</a:t>
            </a:r>
            <a:r>
              <a:rPr lang="en-US" dirty="0" smtClean="0"/>
              <a:t>)</a:t>
            </a:r>
          </a:p>
          <a:p>
            <a:pPr lvl="2"/>
            <a:r>
              <a:rPr lang="en-US" dirty="0" smtClean="0"/>
              <a:t>State </a:t>
            </a:r>
            <a:r>
              <a:rPr lang="en-US" dirty="0" smtClean="0">
                <a:solidFill>
                  <a:srgbClr val="CC3333"/>
                </a:solidFill>
              </a:rPr>
              <a:t>transition</a:t>
            </a:r>
            <a:r>
              <a:rPr lang="en-US" dirty="0" smtClean="0"/>
              <a:t> probabilities: P(</a:t>
            </a:r>
            <a:r>
              <a:rPr lang="en-US" dirty="0" smtClean="0">
                <a:latin typeface="Calibri"/>
              </a:rPr>
              <a:t>x</a:t>
            </a:r>
            <a:r>
              <a:rPr lang="en-US" baseline="-25000" dirty="0" smtClean="0">
                <a:latin typeface="Calibri"/>
              </a:rPr>
              <a:t>i</a:t>
            </a:r>
            <a:r>
              <a:rPr lang="en-US" dirty="0" smtClean="0"/>
              <a:t> = </a:t>
            </a:r>
            <a:r>
              <a:rPr lang="en-US" dirty="0" err="1" smtClean="0">
                <a:latin typeface="Calibri"/>
              </a:rPr>
              <a:t>S</a:t>
            </a:r>
            <a:r>
              <a:rPr lang="en-US" baseline="-25000" dirty="0" err="1" smtClean="0">
                <a:latin typeface="Calibri"/>
              </a:rPr>
              <a:t>j</a:t>
            </a:r>
            <a:r>
              <a:rPr lang="en-US" dirty="0" smtClean="0"/>
              <a:t> | </a:t>
            </a:r>
            <a:r>
              <a:rPr lang="en-US" dirty="0" smtClean="0">
                <a:latin typeface="Calibri"/>
              </a:rPr>
              <a:t>x</a:t>
            </a:r>
            <a:r>
              <a:rPr lang="en-US" baseline="-25000" dirty="0" smtClean="0">
                <a:latin typeface="Calibri"/>
              </a:rPr>
              <a:t>i</a:t>
            </a:r>
            <a:r>
              <a:rPr lang="en-US" baseline="-25000" dirty="0" smtClean="0"/>
              <a:t>-1</a:t>
            </a:r>
            <a:r>
              <a:rPr lang="en-US" dirty="0" smtClean="0"/>
              <a:t> = </a:t>
            </a:r>
            <a:r>
              <a:rPr lang="en-US" dirty="0" err="1" smtClean="0">
                <a:latin typeface="Calibri"/>
              </a:rPr>
              <a:t>S</a:t>
            </a:r>
            <a:r>
              <a:rPr lang="en-US" baseline="-25000" dirty="0" err="1" smtClean="0">
                <a:latin typeface="Calibri"/>
              </a:rPr>
              <a:t>k</a:t>
            </a:r>
            <a:r>
              <a:rPr lang="en-US" dirty="0" smtClean="0"/>
              <a:t>)</a:t>
            </a:r>
          </a:p>
        </p:txBody>
      </p:sp>
      <p:sp>
        <p:nvSpPr>
          <p:cNvPr id="4" name="Slide Number Placeholder 3"/>
          <p:cNvSpPr>
            <a:spLocks noGrp="1"/>
          </p:cNvSpPr>
          <p:nvPr>
            <p:ph type="sldNum" sz="quarter" idx="12"/>
          </p:nvPr>
        </p:nvSpPr>
        <p:spPr/>
        <p:txBody>
          <a:bodyPr/>
          <a:lstStyle/>
          <a:p>
            <a:fld id="{E8F84E70-49F1-4D48-A830-2CD8E288FC71}" type="slidenum">
              <a:rPr lang="en-US" smtClean="0"/>
              <a:t>20</a:t>
            </a:fld>
            <a:endParaRPr lang="en-US"/>
          </a:p>
        </p:txBody>
      </p:sp>
      <p:pic>
        <p:nvPicPr>
          <p:cNvPr id="7" name="Picture 6" descr="Screen Region 2014-09-15 at 21.40.3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5786" y="3690946"/>
            <a:ext cx="3779476" cy="887529"/>
          </a:xfrm>
          <a:prstGeom prst="rect">
            <a:avLst/>
          </a:prstGeom>
        </p:spPr>
      </p:pic>
      <p:sp>
        <p:nvSpPr>
          <p:cNvPr id="5" name="Rectangle 4"/>
          <p:cNvSpPr/>
          <p:nvPr/>
        </p:nvSpPr>
        <p:spPr>
          <a:xfrm>
            <a:off x="2893728" y="776777"/>
            <a:ext cx="3775743" cy="523220"/>
          </a:xfrm>
          <a:prstGeom prst="rect">
            <a:avLst/>
          </a:prstGeom>
        </p:spPr>
        <p:txBody>
          <a:bodyPr wrap="none">
            <a:spAutoFit/>
          </a:bodyPr>
          <a:lstStyle/>
          <a:p>
            <a:r>
              <a:rPr lang="en-US" sz="2800" dirty="0">
                <a:solidFill>
                  <a:srgbClr val="3C58AD"/>
                </a:solidFill>
              </a:rPr>
              <a:t>Discrete Markov Process</a:t>
            </a:r>
          </a:p>
        </p:txBody>
      </p:sp>
      <p:sp>
        <p:nvSpPr>
          <p:cNvPr id="6" name="Footer Placeholder 5"/>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21620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Another language model</a:t>
            </a:r>
            <a:endParaRPr lang="en-US" dirty="0"/>
          </a:p>
        </p:txBody>
      </p:sp>
      <p:sp>
        <p:nvSpPr>
          <p:cNvPr id="3" name="Content Placeholder 2"/>
          <p:cNvSpPr>
            <a:spLocks noGrp="1"/>
          </p:cNvSpPr>
          <p:nvPr>
            <p:ph idx="1"/>
          </p:nvPr>
        </p:nvSpPr>
        <p:spPr/>
        <p:txBody>
          <a:bodyPr/>
          <a:lstStyle/>
          <a:p>
            <a:pPr marL="0" indent="0" algn="ctr">
              <a:buNone/>
            </a:pPr>
            <a:r>
              <a:rPr lang="en-US" dirty="0" smtClean="0"/>
              <a:t>It was a bright cold day in April</a:t>
            </a:r>
            <a:endParaRPr lang="en-US" dirty="0"/>
          </a:p>
        </p:txBody>
      </p:sp>
      <p:sp>
        <p:nvSpPr>
          <p:cNvPr id="4" name="Slide Number Placeholder 3"/>
          <p:cNvSpPr>
            <a:spLocks noGrp="1"/>
          </p:cNvSpPr>
          <p:nvPr>
            <p:ph type="sldNum" sz="quarter" idx="12"/>
          </p:nvPr>
        </p:nvSpPr>
        <p:spPr/>
        <p:txBody>
          <a:bodyPr/>
          <a:lstStyle/>
          <a:p>
            <a:fld id="{E8F84E70-49F1-4D48-A830-2CD8E288FC71}" type="slidenum">
              <a:rPr lang="en-US" smtClean="0"/>
              <a:t>21</a:t>
            </a:fld>
            <a:endParaRPr lang="en-US"/>
          </a:p>
        </p:txBody>
      </p:sp>
      <p:pic>
        <p:nvPicPr>
          <p:cNvPr id="5" name="Picture 4" descr="Screen Region 2014-09-15 at 22.03.1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376714"/>
            <a:ext cx="5179743" cy="2937973"/>
          </a:xfrm>
          <a:prstGeom prst="rect">
            <a:avLst/>
          </a:prstGeom>
        </p:spPr>
      </p:pic>
      <p:grpSp>
        <p:nvGrpSpPr>
          <p:cNvPr id="6" name="Group 5"/>
          <p:cNvGrpSpPr/>
          <p:nvPr/>
        </p:nvGrpSpPr>
        <p:grpSpPr>
          <a:xfrm>
            <a:off x="2351807" y="2788675"/>
            <a:ext cx="5545815" cy="369332"/>
            <a:chOff x="-3862144" y="2954039"/>
            <a:chExt cx="6593578" cy="369332"/>
          </a:xfrm>
        </p:grpSpPr>
        <p:sp>
          <p:nvSpPr>
            <p:cNvPr id="7" name="TextBox 6"/>
            <p:cNvSpPr txBox="1"/>
            <p:nvPr/>
          </p:nvSpPr>
          <p:spPr>
            <a:xfrm>
              <a:off x="-1252950" y="2954039"/>
              <a:ext cx="3984384" cy="369332"/>
            </a:xfrm>
            <a:prstGeom prst="rect">
              <a:avLst/>
            </a:prstGeom>
            <a:noFill/>
          </p:spPr>
          <p:txBody>
            <a:bodyPr wrap="none" rtlCol="0">
              <a:spAutoFit/>
            </a:bodyPr>
            <a:lstStyle/>
            <a:p>
              <a:r>
                <a:rPr lang="en-US" dirty="0" smtClean="0"/>
                <a:t>Probability of a word starting a sentence</a:t>
              </a:r>
              <a:endParaRPr lang="en-US" dirty="0"/>
            </a:p>
          </p:txBody>
        </p:sp>
        <p:cxnSp>
          <p:nvCxnSpPr>
            <p:cNvPr id="8" name="Straight Arrow Connector 7"/>
            <p:cNvCxnSpPr>
              <a:stCxn id="7" idx="1"/>
            </p:cNvCxnSpPr>
            <p:nvPr/>
          </p:nvCxnSpPr>
          <p:spPr>
            <a:xfrm flipH="1" flipV="1">
              <a:off x="-3862144" y="3137407"/>
              <a:ext cx="2609194" cy="12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9" name="Group 8"/>
          <p:cNvGrpSpPr/>
          <p:nvPr/>
        </p:nvGrpSpPr>
        <p:grpSpPr>
          <a:xfrm>
            <a:off x="2622565" y="3184396"/>
            <a:ext cx="5368316" cy="369332"/>
            <a:chOff x="-1758784" y="3483752"/>
            <a:chExt cx="5368316" cy="369332"/>
          </a:xfrm>
        </p:grpSpPr>
        <p:sp>
          <p:nvSpPr>
            <p:cNvPr id="10" name="TextBox 9"/>
            <p:cNvSpPr txBox="1"/>
            <p:nvPr/>
          </p:nvSpPr>
          <p:spPr>
            <a:xfrm>
              <a:off x="165034" y="3483752"/>
              <a:ext cx="3444498" cy="369332"/>
            </a:xfrm>
            <a:prstGeom prst="rect">
              <a:avLst/>
            </a:prstGeom>
            <a:noFill/>
          </p:spPr>
          <p:txBody>
            <a:bodyPr wrap="none" rtlCol="0">
              <a:spAutoFit/>
            </a:bodyPr>
            <a:lstStyle/>
            <a:p>
              <a:r>
                <a:rPr lang="en-US" dirty="0" smtClean="0"/>
                <a:t>Probability of a word following “It”</a:t>
              </a:r>
              <a:endParaRPr lang="en-US" dirty="0"/>
            </a:p>
          </p:txBody>
        </p:sp>
        <p:cxnSp>
          <p:nvCxnSpPr>
            <p:cNvPr id="11" name="Straight Arrow Connector 10"/>
            <p:cNvCxnSpPr>
              <a:stCxn id="10" idx="1"/>
            </p:cNvCxnSpPr>
            <p:nvPr/>
          </p:nvCxnSpPr>
          <p:spPr>
            <a:xfrm flipH="1">
              <a:off x="-1758784" y="3668418"/>
              <a:ext cx="1923818" cy="90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2" name="Group 11"/>
          <p:cNvGrpSpPr/>
          <p:nvPr/>
        </p:nvGrpSpPr>
        <p:grpSpPr>
          <a:xfrm>
            <a:off x="2841365" y="3641083"/>
            <a:ext cx="5383955" cy="369332"/>
            <a:chOff x="-2966357" y="3940440"/>
            <a:chExt cx="5383955" cy="369332"/>
          </a:xfrm>
        </p:grpSpPr>
        <p:sp>
          <p:nvSpPr>
            <p:cNvPr id="13" name="TextBox 12"/>
            <p:cNvSpPr txBox="1"/>
            <p:nvPr/>
          </p:nvSpPr>
          <p:spPr>
            <a:xfrm>
              <a:off x="-1261339" y="3940440"/>
              <a:ext cx="3678937" cy="369332"/>
            </a:xfrm>
            <a:prstGeom prst="rect">
              <a:avLst/>
            </a:prstGeom>
            <a:noFill/>
          </p:spPr>
          <p:txBody>
            <a:bodyPr wrap="none" rtlCol="0">
              <a:spAutoFit/>
            </a:bodyPr>
            <a:lstStyle/>
            <a:p>
              <a:r>
                <a:rPr lang="en-US" dirty="0" smtClean="0"/>
                <a:t>Probability of a word following “was”</a:t>
              </a:r>
              <a:endParaRPr lang="en-US" dirty="0"/>
            </a:p>
          </p:txBody>
        </p:sp>
        <p:cxnSp>
          <p:nvCxnSpPr>
            <p:cNvPr id="14" name="Straight Arrow Connector 13"/>
            <p:cNvCxnSpPr>
              <a:stCxn id="13" idx="1"/>
            </p:cNvCxnSpPr>
            <p:nvPr/>
          </p:nvCxnSpPr>
          <p:spPr>
            <a:xfrm flipH="1">
              <a:off x="-2966357" y="4125106"/>
              <a:ext cx="1705018" cy="75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3712222" y="4051427"/>
            <a:ext cx="4258342" cy="369332"/>
            <a:chOff x="-2294046" y="4350784"/>
            <a:chExt cx="4438202" cy="369332"/>
          </a:xfrm>
        </p:grpSpPr>
        <p:cxnSp>
          <p:nvCxnSpPr>
            <p:cNvPr id="21" name="Straight Arrow Connector 20"/>
            <p:cNvCxnSpPr>
              <a:stCxn id="22" idx="1"/>
            </p:cNvCxnSpPr>
            <p:nvPr/>
          </p:nvCxnSpPr>
          <p:spPr>
            <a:xfrm flipH="1">
              <a:off x="-2294046" y="4535450"/>
              <a:ext cx="86995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1424094" y="4350784"/>
              <a:ext cx="3568250" cy="369332"/>
            </a:xfrm>
            <a:prstGeom prst="rect">
              <a:avLst/>
            </a:prstGeom>
            <a:noFill/>
          </p:spPr>
          <p:txBody>
            <a:bodyPr wrap="none" rtlCol="0">
              <a:spAutoFit/>
            </a:bodyPr>
            <a:lstStyle/>
            <a:p>
              <a:r>
                <a:rPr lang="en-US" dirty="0" smtClean="0"/>
                <a:t>Probability of a word following “a”</a:t>
              </a:r>
              <a:endParaRPr lang="en-US" dirty="0"/>
            </a:p>
          </p:txBody>
        </p:sp>
      </p:grpSp>
      <p:sp>
        <p:nvSpPr>
          <p:cNvPr id="27" name="TextBox 26"/>
          <p:cNvSpPr txBox="1"/>
          <p:nvPr/>
        </p:nvSpPr>
        <p:spPr>
          <a:xfrm>
            <a:off x="967091" y="5400097"/>
            <a:ext cx="5165196" cy="646331"/>
          </a:xfrm>
          <a:prstGeom prst="rect">
            <a:avLst/>
          </a:prstGeom>
          <a:noFill/>
        </p:spPr>
        <p:txBody>
          <a:bodyPr wrap="square" rtlCol="0">
            <a:spAutoFit/>
          </a:bodyPr>
          <a:lstStyle/>
          <a:p>
            <a:r>
              <a:rPr lang="en-US" dirty="0" smtClean="0"/>
              <a:t>If there are K tokens/states, how many parameters do we need? </a:t>
            </a:r>
            <a:endParaRPr lang="en-US" dirty="0">
              <a:solidFill>
                <a:srgbClr val="CC3333"/>
              </a:solidFill>
            </a:endParaRPr>
          </a:p>
        </p:txBody>
      </p:sp>
      <p:sp>
        <p:nvSpPr>
          <p:cNvPr id="28" name="Rectangle 27"/>
          <p:cNvSpPr/>
          <p:nvPr/>
        </p:nvSpPr>
        <p:spPr>
          <a:xfrm>
            <a:off x="2351807" y="5677096"/>
            <a:ext cx="675410" cy="369332"/>
          </a:xfrm>
          <a:prstGeom prst="rect">
            <a:avLst/>
          </a:prstGeom>
        </p:spPr>
        <p:txBody>
          <a:bodyPr wrap="none">
            <a:spAutoFit/>
          </a:bodyPr>
          <a:lstStyle/>
          <a:p>
            <a:r>
              <a:rPr lang="en-US" dirty="0" smtClean="0">
                <a:solidFill>
                  <a:srgbClr val="CC3333"/>
                </a:solidFill>
              </a:rPr>
              <a:t>O(K</a:t>
            </a:r>
            <a:r>
              <a:rPr lang="en-US" baseline="30000" dirty="0" smtClean="0">
                <a:solidFill>
                  <a:srgbClr val="CC3333"/>
                </a:solidFill>
              </a:rPr>
              <a:t>2</a:t>
            </a:r>
            <a:r>
              <a:rPr lang="en-US" dirty="0" smtClean="0">
                <a:solidFill>
                  <a:srgbClr val="CC3333"/>
                </a:solidFill>
              </a:rPr>
              <a:t>)</a:t>
            </a:r>
            <a:endParaRPr lang="en-US" dirty="0">
              <a:solidFill>
                <a:srgbClr val="CC3333"/>
              </a:solidFill>
            </a:endParaRPr>
          </a:p>
        </p:txBody>
      </p:sp>
      <p:sp>
        <p:nvSpPr>
          <p:cNvPr id="15" name="Footer Placeholder 1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5314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The weather</a:t>
            </a:r>
            <a:endParaRPr lang="en-US" dirty="0"/>
          </a:p>
        </p:txBody>
      </p:sp>
      <p:sp>
        <p:nvSpPr>
          <p:cNvPr id="3" name="Content Placeholder 2"/>
          <p:cNvSpPr>
            <a:spLocks noGrp="1"/>
          </p:cNvSpPr>
          <p:nvPr>
            <p:ph idx="1"/>
          </p:nvPr>
        </p:nvSpPr>
        <p:spPr>
          <a:xfrm>
            <a:off x="283779" y="1270861"/>
            <a:ext cx="8231571" cy="4906102"/>
          </a:xfrm>
        </p:spPr>
        <p:txBody>
          <a:bodyPr>
            <a:normAutofit/>
          </a:bodyPr>
          <a:lstStyle/>
          <a:p>
            <a:r>
              <a:rPr lang="en-US" dirty="0" smtClean="0"/>
              <a:t>Three states: rain, cloudy, sunny</a:t>
            </a:r>
            <a:endParaRPr lang="en-US" dirty="0"/>
          </a:p>
          <a:p>
            <a:endParaRPr lang="en-US" dirty="0" smtClean="0"/>
          </a:p>
          <a:p>
            <a:endParaRPr lang="en-US" dirty="0" smtClean="0"/>
          </a:p>
          <a:p>
            <a:endParaRPr lang="en-US" dirty="0"/>
          </a:p>
          <a:p>
            <a:r>
              <a:rPr lang="en-US" dirty="0" smtClean="0"/>
              <a:t>Observations are Markov chains:</a:t>
            </a:r>
          </a:p>
          <a:p>
            <a:pPr marL="457200" lvl="1" indent="0">
              <a:buNone/>
            </a:pPr>
            <a:r>
              <a:rPr lang="en-US" dirty="0" err="1" smtClean="0"/>
              <a:t>Eg</a:t>
            </a:r>
            <a:r>
              <a:rPr lang="en-US" dirty="0" smtClean="0"/>
              <a:t>: </a:t>
            </a:r>
            <a:r>
              <a:rPr lang="en-US" i="1" dirty="0" smtClean="0"/>
              <a:t>cloudy sunny sunny rain</a:t>
            </a:r>
            <a:br>
              <a:rPr lang="en-US" i="1" dirty="0" smtClean="0"/>
            </a:br>
            <a:r>
              <a:rPr lang="en-US" sz="2200" dirty="0" smtClean="0"/>
              <a:t>Probability of the sequence = </a:t>
            </a:r>
            <a:br>
              <a:rPr lang="en-US" sz="2200" dirty="0" smtClean="0"/>
            </a:br>
            <a:r>
              <a:rPr lang="en-US" sz="2200" dirty="0" smtClean="0"/>
              <a:t>P(cloudy) P(</a:t>
            </a:r>
            <a:r>
              <a:rPr lang="en-US" sz="2200" dirty="0" err="1" smtClean="0"/>
              <a:t>sunny|cloudy</a:t>
            </a:r>
            <a:r>
              <a:rPr lang="en-US" sz="2200" dirty="0" smtClean="0"/>
              <a:t>) P(sunny | sunny) P(rain | sunny)</a:t>
            </a:r>
          </a:p>
          <a:p>
            <a:pPr lvl="1"/>
            <a:endParaRPr lang="en-US" dirty="0" smtClean="0"/>
          </a:p>
        </p:txBody>
      </p:sp>
      <p:sp>
        <p:nvSpPr>
          <p:cNvPr id="4" name="Slide Number Placeholder 3"/>
          <p:cNvSpPr>
            <a:spLocks noGrp="1"/>
          </p:cNvSpPr>
          <p:nvPr>
            <p:ph type="sldNum" sz="quarter" idx="12"/>
          </p:nvPr>
        </p:nvSpPr>
        <p:spPr/>
        <p:txBody>
          <a:bodyPr/>
          <a:lstStyle/>
          <a:p>
            <a:fld id="{E8F84E70-49F1-4D48-A830-2CD8E288FC71}" type="slidenum">
              <a:rPr lang="en-US" smtClean="0"/>
              <a:t>22</a:t>
            </a:fld>
            <a:endParaRPr lang="en-US"/>
          </a:p>
        </p:txBody>
      </p:sp>
      <p:pic>
        <p:nvPicPr>
          <p:cNvPr id="65" name="Picture 64"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5461" y="1883629"/>
            <a:ext cx="2680140" cy="1736705"/>
          </a:xfrm>
          <a:prstGeom prst="rect">
            <a:avLst/>
          </a:prstGeom>
        </p:spPr>
      </p:pic>
      <p:sp>
        <p:nvSpPr>
          <p:cNvPr id="66" name="TextBox 65"/>
          <p:cNvSpPr txBox="1"/>
          <p:nvPr/>
        </p:nvSpPr>
        <p:spPr>
          <a:xfrm>
            <a:off x="899368" y="2751982"/>
            <a:ext cx="1779529" cy="369332"/>
          </a:xfrm>
          <a:prstGeom prst="rect">
            <a:avLst/>
          </a:prstGeom>
          <a:noFill/>
        </p:spPr>
        <p:txBody>
          <a:bodyPr wrap="none" rtlCol="0">
            <a:spAutoFit/>
          </a:bodyPr>
          <a:lstStyle/>
          <a:p>
            <a:r>
              <a:rPr lang="en-US" dirty="0" smtClean="0"/>
              <a:t>State transitions:</a:t>
            </a:r>
            <a:endParaRPr lang="en-US" dirty="0"/>
          </a:p>
        </p:txBody>
      </p:sp>
      <p:sp>
        <p:nvSpPr>
          <p:cNvPr id="67" name="TextBox 66"/>
          <p:cNvSpPr txBox="1"/>
          <p:nvPr/>
        </p:nvSpPr>
        <p:spPr>
          <a:xfrm>
            <a:off x="700280" y="5930089"/>
            <a:ext cx="1778740" cy="369332"/>
          </a:xfrm>
          <a:prstGeom prst="rect">
            <a:avLst/>
          </a:prstGeom>
          <a:noFill/>
        </p:spPr>
        <p:txBody>
          <a:bodyPr wrap="none" rtlCol="0">
            <a:spAutoFit/>
          </a:bodyPr>
          <a:lstStyle/>
          <a:p>
            <a:r>
              <a:rPr lang="en-US" dirty="0" smtClean="0"/>
              <a:t>Initial probability</a:t>
            </a:r>
            <a:endParaRPr lang="en-US" dirty="0"/>
          </a:p>
        </p:txBody>
      </p:sp>
      <p:sp>
        <p:nvSpPr>
          <p:cNvPr id="68" name="TextBox 67"/>
          <p:cNvSpPr txBox="1"/>
          <p:nvPr/>
        </p:nvSpPr>
        <p:spPr>
          <a:xfrm>
            <a:off x="3441860" y="5992297"/>
            <a:ext cx="2345789" cy="369332"/>
          </a:xfrm>
          <a:prstGeom prst="rect">
            <a:avLst/>
          </a:prstGeom>
          <a:noFill/>
        </p:spPr>
        <p:txBody>
          <a:bodyPr wrap="none" rtlCol="0">
            <a:spAutoFit/>
          </a:bodyPr>
          <a:lstStyle/>
          <a:p>
            <a:r>
              <a:rPr lang="en-US" dirty="0" smtClean="0"/>
              <a:t>Transition probabilities</a:t>
            </a:r>
            <a:endParaRPr lang="en-US" dirty="0"/>
          </a:p>
        </p:txBody>
      </p:sp>
      <p:cxnSp>
        <p:nvCxnSpPr>
          <p:cNvPr id="70" name="Straight Arrow Connector 69"/>
          <p:cNvCxnSpPr/>
          <p:nvPr/>
        </p:nvCxnSpPr>
        <p:spPr>
          <a:xfrm flipV="1">
            <a:off x="1514693" y="5410232"/>
            <a:ext cx="0" cy="5713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a:stCxn id="68" idx="0"/>
          </p:cNvCxnSpPr>
          <p:nvPr/>
        </p:nvCxnSpPr>
        <p:spPr>
          <a:xfrm flipH="1" flipV="1">
            <a:off x="3525943" y="5516984"/>
            <a:ext cx="1088812" cy="4753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a:stCxn id="68" idx="0"/>
          </p:cNvCxnSpPr>
          <p:nvPr/>
        </p:nvCxnSpPr>
        <p:spPr>
          <a:xfrm flipV="1">
            <a:off x="4614755" y="5434342"/>
            <a:ext cx="224981" cy="5579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a:stCxn id="68" idx="0"/>
          </p:cNvCxnSpPr>
          <p:nvPr/>
        </p:nvCxnSpPr>
        <p:spPr>
          <a:xfrm flipV="1">
            <a:off x="4614755" y="5434342"/>
            <a:ext cx="1556291" cy="5579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20469745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The weather</a:t>
            </a:r>
            <a:endParaRPr lang="en-US" dirty="0"/>
          </a:p>
        </p:txBody>
      </p:sp>
      <p:sp>
        <p:nvSpPr>
          <p:cNvPr id="3" name="Content Placeholder 2"/>
          <p:cNvSpPr>
            <a:spLocks noGrp="1"/>
          </p:cNvSpPr>
          <p:nvPr>
            <p:ph idx="1"/>
          </p:nvPr>
        </p:nvSpPr>
        <p:spPr>
          <a:xfrm>
            <a:off x="283779" y="1270861"/>
            <a:ext cx="8231571" cy="4906102"/>
          </a:xfrm>
        </p:spPr>
        <p:txBody>
          <a:bodyPr>
            <a:normAutofit/>
          </a:bodyPr>
          <a:lstStyle/>
          <a:p>
            <a:r>
              <a:rPr lang="en-US" dirty="0" smtClean="0"/>
              <a:t>Three states: rain, cloudy, sunny</a:t>
            </a:r>
            <a:endParaRPr lang="en-US" dirty="0"/>
          </a:p>
          <a:p>
            <a:endParaRPr lang="en-US" dirty="0" smtClean="0"/>
          </a:p>
          <a:p>
            <a:endParaRPr lang="en-US" dirty="0" smtClean="0"/>
          </a:p>
          <a:p>
            <a:endParaRPr lang="en-US" dirty="0"/>
          </a:p>
          <a:p>
            <a:r>
              <a:rPr lang="en-US" dirty="0" smtClean="0"/>
              <a:t>Observations are Markov chains:</a:t>
            </a:r>
          </a:p>
          <a:p>
            <a:pPr marL="457200" lvl="1" indent="0">
              <a:buNone/>
            </a:pPr>
            <a:r>
              <a:rPr lang="en-US" dirty="0" err="1" smtClean="0"/>
              <a:t>Eg</a:t>
            </a:r>
            <a:r>
              <a:rPr lang="en-US" dirty="0" smtClean="0"/>
              <a:t>: </a:t>
            </a:r>
            <a:r>
              <a:rPr lang="en-US" i="1" dirty="0" smtClean="0"/>
              <a:t>cloudy sunny sunny rain</a:t>
            </a:r>
            <a:br>
              <a:rPr lang="en-US" i="1" dirty="0" smtClean="0"/>
            </a:br>
            <a:r>
              <a:rPr lang="en-US" sz="2200" dirty="0" smtClean="0"/>
              <a:t>Probability of the sequence = </a:t>
            </a:r>
            <a:br>
              <a:rPr lang="en-US" sz="2200" dirty="0" smtClean="0"/>
            </a:br>
            <a:r>
              <a:rPr lang="en-US" sz="2200" dirty="0" smtClean="0"/>
              <a:t>P(cloudy) P(</a:t>
            </a:r>
            <a:r>
              <a:rPr lang="en-US" sz="2200" dirty="0" err="1" smtClean="0"/>
              <a:t>sunny|cloudy</a:t>
            </a:r>
            <a:r>
              <a:rPr lang="en-US" sz="2200" dirty="0" smtClean="0"/>
              <a:t>) P(sunny | sunny) P(rain | sunny)</a:t>
            </a:r>
          </a:p>
          <a:p>
            <a:pPr lvl="1"/>
            <a:endParaRPr lang="en-US" dirty="0" smtClean="0"/>
          </a:p>
        </p:txBody>
      </p:sp>
      <p:sp>
        <p:nvSpPr>
          <p:cNvPr id="4" name="Slide Number Placeholder 3"/>
          <p:cNvSpPr>
            <a:spLocks noGrp="1"/>
          </p:cNvSpPr>
          <p:nvPr>
            <p:ph type="sldNum" sz="quarter" idx="12"/>
          </p:nvPr>
        </p:nvSpPr>
        <p:spPr/>
        <p:txBody>
          <a:bodyPr/>
          <a:lstStyle/>
          <a:p>
            <a:fld id="{E8F84E70-49F1-4D48-A830-2CD8E288FC71}" type="slidenum">
              <a:rPr lang="en-US" smtClean="0"/>
              <a:t>23</a:t>
            </a:fld>
            <a:endParaRPr lang="en-US"/>
          </a:p>
        </p:txBody>
      </p:sp>
      <p:pic>
        <p:nvPicPr>
          <p:cNvPr id="65" name="Picture 64"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5461" y="1883629"/>
            <a:ext cx="2680140" cy="1736705"/>
          </a:xfrm>
          <a:prstGeom prst="rect">
            <a:avLst/>
          </a:prstGeom>
        </p:spPr>
      </p:pic>
      <p:sp>
        <p:nvSpPr>
          <p:cNvPr id="66" name="TextBox 65"/>
          <p:cNvSpPr txBox="1"/>
          <p:nvPr/>
        </p:nvSpPr>
        <p:spPr>
          <a:xfrm>
            <a:off x="899368" y="2751982"/>
            <a:ext cx="1779529" cy="369332"/>
          </a:xfrm>
          <a:prstGeom prst="rect">
            <a:avLst/>
          </a:prstGeom>
          <a:noFill/>
        </p:spPr>
        <p:txBody>
          <a:bodyPr wrap="none" rtlCol="0">
            <a:spAutoFit/>
          </a:bodyPr>
          <a:lstStyle/>
          <a:p>
            <a:r>
              <a:rPr lang="en-US" dirty="0" smtClean="0"/>
              <a:t>State transitions:</a:t>
            </a:r>
            <a:endParaRPr lang="en-US" dirty="0"/>
          </a:p>
        </p:txBody>
      </p:sp>
      <p:sp>
        <p:nvSpPr>
          <p:cNvPr id="67" name="TextBox 66"/>
          <p:cNvSpPr txBox="1"/>
          <p:nvPr/>
        </p:nvSpPr>
        <p:spPr>
          <a:xfrm>
            <a:off x="700280" y="5930089"/>
            <a:ext cx="1778740" cy="369332"/>
          </a:xfrm>
          <a:prstGeom prst="rect">
            <a:avLst/>
          </a:prstGeom>
          <a:noFill/>
        </p:spPr>
        <p:txBody>
          <a:bodyPr wrap="none" rtlCol="0">
            <a:spAutoFit/>
          </a:bodyPr>
          <a:lstStyle/>
          <a:p>
            <a:r>
              <a:rPr lang="en-US" dirty="0" smtClean="0"/>
              <a:t>Initial probability</a:t>
            </a:r>
            <a:endParaRPr lang="en-US" dirty="0"/>
          </a:p>
        </p:txBody>
      </p:sp>
      <p:sp>
        <p:nvSpPr>
          <p:cNvPr id="68" name="TextBox 67"/>
          <p:cNvSpPr txBox="1"/>
          <p:nvPr/>
        </p:nvSpPr>
        <p:spPr>
          <a:xfrm>
            <a:off x="3441860" y="5992297"/>
            <a:ext cx="2345789" cy="369332"/>
          </a:xfrm>
          <a:prstGeom prst="rect">
            <a:avLst/>
          </a:prstGeom>
          <a:noFill/>
        </p:spPr>
        <p:txBody>
          <a:bodyPr wrap="none" rtlCol="0">
            <a:spAutoFit/>
          </a:bodyPr>
          <a:lstStyle/>
          <a:p>
            <a:r>
              <a:rPr lang="en-US" dirty="0" smtClean="0"/>
              <a:t>Transition probabilities</a:t>
            </a:r>
            <a:endParaRPr lang="en-US" dirty="0"/>
          </a:p>
        </p:txBody>
      </p:sp>
      <p:cxnSp>
        <p:nvCxnSpPr>
          <p:cNvPr id="70" name="Straight Arrow Connector 69"/>
          <p:cNvCxnSpPr/>
          <p:nvPr/>
        </p:nvCxnSpPr>
        <p:spPr>
          <a:xfrm flipV="1">
            <a:off x="1514693" y="5410232"/>
            <a:ext cx="0" cy="5713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a:stCxn id="68" idx="0"/>
          </p:cNvCxnSpPr>
          <p:nvPr/>
        </p:nvCxnSpPr>
        <p:spPr>
          <a:xfrm flipH="1" flipV="1">
            <a:off x="3525943" y="5516984"/>
            <a:ext cx="1088812" cy="4753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a:stCxn id="68" idx="0"/>
          </p:cNvCxnSpPr>
          <p:nvPr/>
        </p:nvCxnSpPr>
        <p:spPr>
          <a:xfrm flipV="1">
            <a:off x="4614755" y="5434342"/>
            <a:ext cx="224981" cy="5579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a:stCxn id="68" idx="0"/>
          </p:cNvCxnSpPr>
          <p:nvPr/>
        </p:nvCxnSpPr>
        <p:spPr>
          <a:xfrm flipV="1">
            <a:off x="4614755" y="5434342"/>
            <a:ext cx="1556291" cy="5579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1748838" y="3693915"/>
            <a:ext cx="5301451" cy="892552"/>
          </a:xfrm>
          <a:prstGeom prst="rect">
            <a:avLst/>
          </a:prstGeom>
          <a:solidFill>
            <a:srgbClr val="FBFBFB"/>
          </a:solidFill>
          <a:ln w="57150">
            <a:solidFill>
              <a:srgbClr val="3C58AD"/>
            </a:solidFill>
          </a:ln>
        </p:spPr>
        <p:txBody>
          <a:bodyPr wrap="none" rtlCol="0">
            <a:spAutoFit/>
          </a:bodyPr>
          <a:lstStyle/>
          <a:p>
            <a:r>
              <a:rPr lang="en-US" sz="2600" dirty="0" smtClean="0">
                <a:solidFill>
                  <a:srgbClr val="CC3333"/>
                </a:solidFill>
              </a:rPr>
              <a:t>These probabilities define the model</a:t>
            </a:r>
            <a:r>
              <a:rPr lang="en-US" sz="2600" smtClean="0">
                <a:solidFill>
                  <a:srgbClr val="CC3333"/>
                </a:solidFill>
              </a:rPr>
              <a:t>; </a:t>
            </a:r>
          </a:p>
          <a:p>
            <a:r>
              <a:rPr lang="en-US" sz="2600" dirty="0" smtClean="0">
                <a:solidFill>
                  <a:srgbClr val="CC3333"/>
                </a:solidFill>
              </a:rPr>
              <a:t>can find P(any sequence)</a:t>
            </a:r>
            <a:endParaRPr lang="en-US" sz="2600" dirty="0">
              <a:solidFill>
                <a:srgbClr val="CC3333"/>
              </a:solidFill>
            </a:endParaRPr>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8124133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2400" dirty="0" smtClean="0"/>
              <a:t>Sequence models</a:t>
            </a:r>
          </a:p>
          <a:p>
            <a:endParaRPr lang="en-US" sz="700" dirty="0" smtClean="0"/>
          </a:p>
          <a:p>
            <a:r>
              <a:rPr lang="en-US" sz="2400" i="1" dirty="0" smtClean="0">
                <a:solidFill>
                  <a:srgbClr val="CC3333"/>
                </a:solidFill>
              </a:rPr>
              <a:t>Hidden Markov models</a:t>
            </a:r>
          </a:p>
          <a:p>
            <a:endParaRPr lang="en-US" sz="700" dirty="0" smtClean="0"/>
          </a:p>
          <a:p>
            <a:pPr lvl="1"/>
            <a:r>
              <a:rPr lang="en-US" sz="2000" dirty="0" smtClean="0"/>
              <a:t>Inference with HMM</a:t>
            </a:r>
          </a:p>
          <a:p>
            <a:pPr lvl="1"/>
            <a:r>
              <a:rPr lang="en-US" sz="2000" dirty="0" smtClean="0">
                <a:solidFill>
                  <a:srgbClr val="333333"/>
                </a:solidFill>
              </a:rPr>
              <a:t>Learning</a:t>
            </a:r>
          </a:p>
          <a:p>
            <a:endParaRPr lang="en-US" sz="700" dirty="0" smtClean="0"/>
          </a:p>
          <a:p>
            <a:r>
              <a:rPr lang="en-US" sz="2400" dirty="0"/>
              <a:t>Conditional Models and Local Classifiers</a:t>
            </a:r>
          </a:p>
          <a:p>
            <a:endParaRPr lang="en-US" sz="700" dirty="0" smtClean="0"/>
          </a:p>
          <a:p>
            <a:r>
              <a:rPr lang="en-US" sz="2400" dirty="0" smtClean="0"/>
              <a:t>Global models</a:t>
            </a:r>
          </a:p>
          <a:p>
            <a:pPr lvl="1"/>
            <a:r>
              <a:rPr lang="en-US" sz="2000" dirty="0" smtClean="0"/>
              <a:t>Conditional </a:t>
            </a:r>
            <a:r>
              <a:rPr lang="en-US" sz="2000" dirty="0"/>
              <a:t>Random Fields</a:t>
            </a:r>
          </a:p>
          <a:p>
            <a:pPr marL="0" indent="0">
              <a:buNone/>
            </a:pPr>
            <a:endParaRPr lang="en-US" sz="700" dirty="0" smtClean="0"/>
          </a:p>
          <a:p>
            <a:pPr lvl="1"/>
            <a:r>
              <a:rPr lang="en-US" sz="2000" dirty="0" smtClean="0"/>
              <a:t>Structured Perceptron for sequences</a:t>
            </a:r>
          </a:p>
        </p:txBody>
      </p:sp>
      <p:sp>
        <p:nvSpPr>
          <p:cNvPr id="4" name="Slide Number Placeholder 3"/>
          <p:cNvSpPr>
            <a:spLocks noGrp="1"/>
          </p:cNvSpPr>
          <p:nvPr>
            <p:ph type="sldNum" sz="quarter" idx="12"/>
          </p:nvPr>
        </p:nvSpPr>
        <p:spPr/>
        <p:txBody>
          <a:bodyPr/>
          <a:lstStyle/>
          <a:p>
            <a:fld id="{E8F84E70-49F1-4D48-A830-2CD8E288FC71}" type="slidenum">
              <a:rPr lang="en-US" smtClean="0"/>
              <a:t>24</a:t>
            </a:fld>
            <a:endParaRPr lang="en-US"/>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7583245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 Markov Model</a:t>
            </a:r>
            <a:endParaRPr lang="en-US" dirty="0"/>
          </a:p>
        </p:txBody>
      </p:sp>
      <p:sp>
        <p:nvSpPr>
          <p:cNvPr id="3" name="Content Placeholder 2"/>
          <p:cNvSpPr>
            <a:spLocks noGrp="1"/>
          </p:cNvSpPr>
          <p:nvPr>
            <p:ph idx="1"/>
          </p:nvPr>
        </p:nvSpPr>
        <p:spPr/>
        <p:txBody>
          <a:bodyPr/>
          <a:lstStyle/>
          <a:p>
            <a:r>
              <a:rPr lang="en-US" dirty="0" smtClean="0"/>
              <a:t>Discrete Markov Model: </a:t>
            </a:r>
          </a:p>
          <a:p>
            <a:pPr lvl="1"/>
            <a:r>
              <a:rPr lang="en-US" dirty="0" smtClean="0"/>
              <a:t>States follow a Markov chain</a:t>
            </a:r>
            <a:endParaRPr lang="en-US" dirty="0"/>
          </a:p>
          <a:p>
            <a:pPr lvl="1"/>
            <a:r>
              <a:rPr lang="en-US" i="1" dirty="0" smtClean="0"/>
              <a:t>Each </a:t>
            </a:r>
            <a:r>
              <a:rPr lang="en-US" i="1" dirty="0" smtClean="0">
                <a:solidFill>
                  <a:srgbClr val="3C58AD"/>
                </a:solidFill>
              </a:rPr>
              <a:t>state</a:t>
            </a:r>
            <a:r>
              <a:rPr lang="en-US" i="1" dirty="0" smtClean="0"/>
              <a:t> is an observation</a:t>
            </a:r>
          </a:p>
          <a:p>
            <a:endParaRPr lang="en-US" dirty="0"/>
          </a:p>
          <a:p>
            <a:r>
              <a:rPr lang="en-US" dirty="0" smtClean="0"/>
              <a:t>Hidden Markov Model:</a:t>
            </a:r>
          </a:p>
          <a:p>
            <a:pPr lvl="1"/>
            <a:r>
              <a:rPr lang="en-US" dirty="0" smtClean="0"/>
              <a:t>States follow a Markov chain</a:t>
            </a:r>
          </a:p>
          <a:p>
            <a:pPr lvl="1"/>
            <a:r>
              <a:rPr lang="en-US" dirty="0" smtClean="0">
                <a:solidFill>
                  <a:srgbClr val="CC3333"/>
                </a:solidFill>
              </a:rPr>
              <a:t>States are not observed</a:t>
            </a:r>
          </a:p>
          <a:p>
            <a:pPr lvl="1"/>
            <a:r>
              <a:rPr lang="en-US" dirty="0" smtClean="0"/>
              <a:t>Each state stochastically emits an observation</a:t>
            </a:r>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E8F84E70-49F1-4D48-A830-2CD8E288FC71}" type="slidenum">
              <a:rPr lang="en-US" smtClean="0"/>
              <a:t>25</a:t>
            </a:fld>
            <a:endParaRPr lang="en-US"/>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9919774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Toy part-of-speech example</a:t>
            </a:r>
            <a:endParaRPr lang="en-US" dirty="0"/>
          </a:p>
        </p:txBody>
      </p:sp>
      <p:sp>
        <p:nvSpPr>
          <p:cNvPr id="52" name="Content Placeholder 51"/>
          <p:cNvSpPr>
            <a:spLocks noGrp="1"/>
          </p:cNvSpPr>
          <p:nvPr>
            <p:ph idx="1"/>
          </p:nvPr>
        </p:nvSpPr>
        <p:spPr/>
        <p:txBody>
          <a:bodyPr/>
          <a:lstStyle/>
          <a:p>
            <a:pPr marL="0" indent="0" algn="ctr">
              <a:buNone/>
            </a:pPr>
            <a:r>
              <a:rPr lang="en-US" dirty="0" smtClean="0"/>
              <a:t>The Fed raises interest rates</a:t>
            </a:r>
            <a:endParaRPr lang="en-US" dirty="0"/>
          </a:p>
        </p:txBody>
      </p:sp>
      <p:sp>
        <p:nvSpPr>
          <p:cNvPr id="4" name="Slide Number Placeholder 3"/>
          <p:cNvSpPr>
            <a:spLocks noGrp="1"/>
          </p:cNvSpPr>
          <p:nvPr>
            <p:ph type="sldNum" sz="quarter" idx="12"/>
          </p:nvPr>
        </p:nvSpPr>
        <p:spPr/>
        <p:txBody>
          <a:bodyPr/>
          <a:lstStyle/>
          <a:p>
            <a:fld id="{E8F84E70-49F1-4D48-A830-2CD8E288FC71}" type="slidenum">
              <a:rPr lang="en-US" smtClean="0"/>
              <a:t>26</a:t>
            </a:fld>
            <a:endParaRPr lang="en-US"/>
          </a:p>
        </p:txBody>
      </p:sp>
      <p:sp>
        <p:nvSpPr>
          <p:cNvPr id="5" name="TextBox 4"/>
          <p:cNvSpPr txBox="1"/>
          <p:nvPr/>
        </p:nvSpPr>
        <p:spPr>
          <a:xfrm>
            <a:off x="2019989" y="5250783"/>
            <a:ext cx="572017" cy="400110"/>
          </a:xfrm>
          <a:prstGeom prst="rect">
            <a:avLst/>
          </a:prstGeom>
          <a:noFill/>
        </p:spPr>
        <p:txBody>
          <a:bodyPr wrap="none" rtlCol="0">
            <a:spAutoFit/>
          </a:bodyPr>
          <a:lstStyle/>
          <a:p>
            <a:r>
              <a:rPr lang="en-US" sz="2000" dirty="0" smtClean="0"/>
              <a:t>The</a:t>
            </a:r>
            <a:endParaRPr lang="en-US" sz="2000" dirty="0"/>
          </a:p>
        </p:txBody>
      </p:sp>
      <p:sp>
        <p:nvSpPr>
          <p:cNvPr id="6" name="TextBox 5"/>
          <p:cNvSpPr txBox="1"/>
          <p:nvPr/>
        </p:nvSpPr>
        <p:spPr>
          <a:xfrm>
            <a:off x="1610935" y="4295649"/>
            <a:ext cx="1390124" cy="400110"/>
          </a:xfrm>
          <a:prstGeom prst="rect">
            <a:avLst/>
          </a:prstGeom>
          <a:solidFill>
            <a:schemeClr val="tx1">
              <a:lumMod val="25000"/>
              <a:lumOff val="75000"/>
            </a:schemeClr>
          </a:solidFill>
        </p:spPr>
        <p:txBody>
          <a:bodyPr wrap="none" rtlCol="0">
            <a:spAutoFit/>
          </a:bodyPr>
          <a:lstStyle/>
          <a:p>
            <a:r>
              <a:rPr lang="en-US" sz="2000" dirty="0" smtClean="0"/>
              <a:t>Determiner</a:t>
            </a:r>
            <a:endParaRPr lang="en-US" sz="2000" dirty="0"/>
          </a:p>
        </p:txBody>
      </p:sp>
      <p:sp>
        <p:nvSpPr>
          <p:cNvPr id="7" name="TextBox 6"/>
          <p:cNvSpPr txBox="1"/>
          <p:nvPr/>
        </p:nvSpPr>
        <p:spPr>
          <a:xfrm>
            <a:off x="3373892" y="5250783"/>
            <a:ext cx="564878" cy="400110"/>
          </a:xfrm>
          <a:prstGeom prst="rect">
            <a:avLst/>
          </a:prstGeom>
          <a:noFill/>
        </p:spPr>
        <p:txBody>
          <a:bodyPr wrap="none" rtlCol="0">
            <a:spAutoFit/>
          </a:bodyPr>
          <a:lstStyle/>
          <a:p>
            <a:r>
              <a:rPr lang="en-US" sz="2000" dirty="0" smtClean="0"/>
              <a:t>Fed</a:t>
            </a:r>
            <a:endParaRPr lang="en-US" sz="2000" dirty="0"/>
          </a:p>
        </p:txBody>
      </p:sp>
      <p:sp>
        <p:nvSpPr>
          <p:cNvPr id="8" name="TextBox 7"/>
          <p:cNvSpPr txBox="1"/>
          <p:nvPr/>
        </p:nvSpPr>
        <p:spPr>
          <a:xfrm>
            <a:off x="3278839" y="4295649"/>
            <a:ext cx="754984" cy="400110"/>
          </a:xfrm>
          <a:prstGeom prst="rect">
            <a:avLst/>
          </a:prstGeom>
          <a:solidFill>
            <a:schemeClr val="tx1">
              <a:lumMod val="25000"/>
              <a:lumOff val="75000"/>
            </a:schemeClr>
          </a:solidFill>
        </p:spPr>
        <p:txBody>
          <a:bodyPr wrap="none" rtlCol="0">
            <a:spAutoFit/>
          </a:bodyPr>
          <a:lstStyle/>
          <a:p>
            <a:r>
              <a:rPr lang="en-US" sz="2000" dirty="0" smtClean="0"/>
              <a:t>Noun</a:t>
            </a:r>
            <a:endParaRPr lang="en-US" sz="2000" dirty="0"/>
          </a:p>
        </p:txBody>
      </p:sp>
      <p:sp>
        <p:nvSpPr>
          <p:cNvPr id="9" name="TextBox 8"/>
          <p:cNvSpPr txBox="1"/>
          <p:nvPr/>
        </p:nvSpPr>
        <p:spPr>
          <a:xfrm>
            <a:off x="4666922" y="5250783"/>
            <a:ext cx="784039" cy="400110"/>
          </a:xfrm>
          <a:prstGeom prst="rect">
            <a:avLst/>
          </a:prstGeom>
          <a:noFill/>
        </p:spPr>
        <p:txBody>
          <a:bodyPr wrap="none" rtlCol="0">
            <a:spAutoFit/>
          </a:bodyPr>
          <a:lstStyle/>
          <a:p>
            <a:r>
              <a:rPr lang="en-US" sz="2000" dirty="0" smtClean="0"/>
              <a:t>raises</a:t>
            </a:r>
            <a:endParaRPr lang="en-US" sz="2000" dirty="0"/>
          </a:p>
        </p:txBody>
      </p:sp>
      <p:sp>
        <p:nvSpPr>
          <p:cNvPr id="10" name="TextBox 9"/>
          <p:cNvSpPr txBox="1"/>
          <p:nvPr/>
        </p:nvSpPr>
        <p:spPr>
          <a:xfrm>
            <a:off x="4717955" y="4295649"/>
            <a:ext cx="681973" cy="400110"/>
          </a:xfrm>
          <a:prstGeom prst="rect">
            <a:avLst/>
          </a:prstGeom>
          <a:solidFill>
            <a:schemeClr val="tx1">
              <a:lumMod val="25000"/>
              <a:lumOff val="75000"/>
            </a:schemeClr>
          </a:solidFill>
        </p:spPr>
        <p:txBody>
          <a:bodyPr wrap="none" rtlCol="0">
            <a:spAutoFit/>
          </a:bodyPr>
          <a:lstStyle/>
          <a:p>
            <a:r>
              <a:rPr lang="en-US" sz="2000" dirty="0" smtClean="0"/>
              <a:t>Verb</a:t>
            </a:r>
            <a:endParaRPr lang="en-US" sz="2000" dirty="0"/>
          </a:p>
        </p:txBody>
      </p:sp>
      <p:sp>
        <p:nvSpPr>
          <p:cNvPr id="11" name="TextBox 10"/>
          <p:cNvSpPr txBox="1"/>
          <p:nvPr/>
        </p:nvSpPr>
        <p:spPr>
          <a:xfrm>
            <a:off x="5803014" y="5250783"/>
            <a:ext cx="995059" cy="400110"/>
          </a:xfrm>
          <a:prstGeom prst="rect">
            <a:avLst/>
          </a:prstGeom>
          <a:noFill/>
        </p:spPr>
        <p:txBody>
          <a:bodyPr wrap="none" rtlCol="0">
            <a:spAutoFit/>
          </a:bodyPr>
          <a:lstStyle/>
          <a:p>
            <a:r>
              <a:rPr lang="en-US" sz="2000" dirty="0" smtClean="0"/>
              <a:t>interest</a:t>
            </a:r>
            <a:endParaRPr lang="en-US" sz="2000" dirty="0"/>
          </a:p>
        </p:txBody>
      </p:sp>
      <p:sp>
        <p:nvSpPr>
          <p:cNvPr id="12" name="TextBox 11"/>
          <p:cNvSpPr txBox="1"/>
          <p:nvPr/>
        </p:nvSpPr>
        <p:spPr>
          <a:xfrm>
            <a:off x="5923051" y="4295649"/>
            <a:ext cx="754984" cy="400110"/>
          </a:xfrm>
          <a:prstGeom prst="rect">
            <a:avLst/>
          </a:prstGeom>
          <a:solidFill>
            <a:schemeClr val="tx1">
              <a:lumMod val="25000"/>
              <a:lumOff val="75000"/>
            </a:schemeClr>
          </a:solidFill>
        </p:spPr>
        <p:txBody>
          <a:bodyPr wrap="none" rtlCol="0">
            <a:spAutoFit/>
          </a:bodyPr>
          <a:lstStyle/>
          <a:p>
            <a:r>
              <a:rPr lang="en-US" sz="2000" dirty="0" smtClean="0"/>
              <a:t>Noun</a:t>
            </a:r>
            <a:endParaRPr lang="en-US" sz="2000" dirty="0"/>
          </a:p>
        </p:txBody>
      </p:sp>
      <p:sp>
        <p:nvSpPr>
          <p:cNvPr id="13" name="TextBox 12"/>
          <p:cNvSpPr txBox="1"/>
          <p:nvPr/>
        </p:nvSpPr>
        <p:spPr>
          <a:xfrm>
            <a:off x="7334631" y="5250783"/>
            <a:ext cx="710777" cy="400110"/>
          </a:xfrm>
          <a:prstGeom prst="rect">
            <a:avLst/>
          </a:prstGeom>
          <a:noFill/>
        </p:spPr>
        <p:txBody>
          <a:bodyPr wrap="none" rtlCol="0">
            <a:spAutoFit/>
          </a:bodyPr>
          <a:lstStyle/>
          <a:p>
            <a:r>
              <a:rPr lang="en-US" sz="2000" dirty="0" smtClean="0"/>
              <a:t>rates</a:t>
            </a:r>
            <a:endParaRPr lang="en-US" sz="2000" dirty="0"/>
          </a:p>
        </p:txBody>
      </p:sp>
      <p:sp>
        <p:nvSpPr>
          <p:cNvPr id="14" name="TextBox 13"/>
          <p:cNvSpPr txBox="1"/>
          <p:nvPr/>
        </p:nvSpPr>
        <p:spPr>
          <a:xfrm>
            <a:off x="7312527" y="4295649"/>
            <a:ext cx="754984" cy="400110"/>
          </a:xfrm>
          <a:prstGeom prst="rect">
            <a:avLst/>
          </a:prstGeom>
          <a:solidFill>
            <a:schemeClr val="tx1">
              <a:lumMod val="25000"/>
              <a:lumOff val="75000"/>
            </a:schemeClr>
          </a:solidFill>
        </p:spPr>
        <p:txBody>
          <a:bodyPr wrap="none" rtlCol="0">
            <a:spAutoFit/>
          </a:bodyPr>
          <a:lstStyle/>
          <a:p>
            <a:r>
              <a:rPr lang="en-US" sz="2000" dirty="0" smtClean="0"/>
              <a:t>Noun</a:t>
            </a:r>
            <a:endParaRPr lang="en-US" sz="2000" dirty="0"/>
          </a:p>
        </p:txBody>
      </p:sp>
      <p:cxnSp>
        <p:nvCxnSpPr>
          <p:cNvPr id="20" name="Straight Arrow Connector 19"/>
          <p:cNvCxnSpPr>
            <a:stCxn id="6" idx="2"/>
            <a:endCxn id="5" idx="0"/>
          </p:cNvCxnSpPr>
          <p:nvPr/>
        </p:nvCxnSpPr>
        <p:spPr>
          <a:xfrm>
            <a:off x="2305997" y="4695759"/>
            <a:ext cx="1" cy="5550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8" idx="2"/>
            <a:endCxn id="7" idx="0"/>
          </p:cNvCxnSpPr>
          <p:nvPr/>
        </p:nvCxnSpPr>
        <p:spPr>
          <a:xfrm>
            <a:off x="3656331" y="4695759"/>
            <a:ext cx="0" cy="5550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0" idx="2"/>
            <a:endCxn id="9" idx="0"/>
          </p:cNvCxnSpPr>
          <p:nvPr/>
        </p:nvCxnSpPr>
        <p:spPr>
          <a:xfrm>
            <a:off x="5058942" y="4695759"/>
            <a:ext cx="0" cy="5550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2" idx="2"/>
            <a:endCxn id="11" idx="0"/>
          </p:cNvCxnSpPr>
          <p:nvPr/>
        </p:nvCxnSpPr>
        <p:spPr>
          <a:xfrm>
            <a:off x="6300543" y="4695759"/>
            <a:ext cx="1" cy="5550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4" idx="2"/>
            <a:endCxn id="13" idx="0"/>
          </p:cNvCxnSpPr>
          <p:nvPr/>
        </p:nvCxnSpPr>
        <p:spPr>
          <a:xfrm>
            <a:off x="7690019" y="4695759"/>
            <a:ext cx="1" cy="5550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36" idx="3"/>
            <a:endCxn id="6" idx="1"/>
          </p:cNvCxnSpPr>
          <p:nvPr/>
        </p:nvCxnSpPr>
        <p:spPr>
          <a:xfrm flipV="1">
            <a:off x="1159526" y="4495704"/>
            <a:ext cx="451409" cy="372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538843" y="4314761"/>
            <a:ext cx="620683" cy="369332"/>
          </a:xfrm>
          <a:prstGeom prst="rect">
            <a:avLst/>
          </a:prstGeom>
          <a:noFill/>
        </p:spPr>
        <p:txBody>
          <a:bodyPr wrap="none" rtlCol="0">
            <a:spAutoFit/>
          </a:bodyPr>
          <a:lstStyle/>
          <a:p>
            <a:r>
              <a:rPr lang="en-US" dirty="0" smtClean="0">
                <a:solidFill>
                  <a:schemeClr val="accent3">
                    <a:lumMod val="50000"/>
                  </a:schemeClr>
                </a:solidFill>
              </a:rPr>
              <a:t>start</a:t>
            </a:r>
            <a:endParaRPr lang="en-US" dirty="0">
              <a:solidFill>
                <a:schemeClr val="accent3">
                  <a:lumMod val="50000"/>
                </a:schemeClr>
              </a:solidFill>
            </a:endParaRPr>
          </a:p>
        </p:txBody>
      </p:sp>
      <p:cxnSp>
        <p:nvCxnSpPr>
          <p:cNvPr id="37" name="Straight Arrow Connector 36"/>
          <p:cNvCxnSpPr>
            <a:stCxn id="6" idx="3"/>
            <a:endCxn id="8" idx="1"/>
          </p:cNvCxnSpPr>
          <p:nvPr/>
        </p:nvCxnSpPr>
        <p:spPr>
          <a:xfrm>
            <a:off x="3001059" y="4495704"/>
            <a:ext cx="2777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8" idx="3"/>
            <a:endCxn id="10" idx="1"/>
          </p:cNvCxnSpPr>
          <p:nvPr/>
        </p:nvCxnSpPr>
        <p:spPr>
          <a:xfrm>
            <a:off x="4033823" y="4495704"/>
            <a:ext cx="68413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10" idx="3"/>
            <a:endCxn id="12" idx="1"/>
          </p:cNvCxnSpPr>
          <p:nvPr/>
        </p:nvCxnSpPr>
        <p:spPr>
          <a:xfrm>
            <a:off x="5399928" y="4495704"/>
            <a:ext cx="52312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12" idx="3"/>
            <a:endCxn id="14" idx="1"/>
          </p:cNvCxnSpPr>
          <p:nvPr/>
        </p:nvCxnSpPr>
        <p:spPr>
          <a:xfrm>
            <a:off x="6678035" y="4495704"/>
            <a:ext cx="63449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16" name="Group 115"/>
          <p:cNvGrpSpPr/>
          <p:nvPr/>
        </p:nvGrpSpPr>
        <p:grpSpPr>
          <a:xfrm>
            <a:off x="600682" y="1758359"/>
            <a:ext cx="2718148" cy="2283402"/>
            <a:chOff x="2305997" y="1629337"/>
            <a:chExt cx="2718148" cy="2283402"/>
          </a:xfrm>
        </p:grpSpPr>
        <p:grpSp>
          <p:nvGrpSpPr>
            <p:cNvPr id="103" name="Group 102"/>
            <p:cNvGrpSpPr/>
            <p:nvPr/>
          </p:nvGrpSpPr>
          <p:grpSpPr>
            <a:xfrm>
              <a:off x="2305997" y="2472137"/>
              <a:ext cx="2718148" cy="1440602"/>
              <a:chOff x="1896944" y="2473199"/>
              <a:chExt cx="3033407" cy="1369976"/>
            </a:xfrm>
          </p:grpSpPr>
          <p:sp>
            <p:nvSpPr>
              <p:cNvPr id="54" name="TextBox 53"/>
              <p:cNvSpPr txBox="1"/>
              <p:nvPr/>
            </p:nvSpPr>
            <p:spPr>
              <a:xfrm>
                <a:off x="1896944" y="2479549"/>
                <a:ext cx="1147770" cy="33855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600" dirty="0" smtClean="0"/>
                  <a:t>Determiner</a:t>
                </a:r>
                <a:endParaRPr lang="en-US" sz="1600" dirty="0"/>
              </a:p>
            </p:txBody>
          </p:sp>
          <p:sp>
            <p:nvSpPr>
              <p:cNvPr id="55" name="TextBox 54"/>
              <p:cNvSpPr txBox="1"/>
              <p:nvPr/>
            </p:nvSpPr>
            <p:spPr>
              <a:xfrm>
                <a:off x="4289430" y="2479549"/>
                <a:ext cx="640921" cy="33855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600" dirty="0" smtClean="0"/>
                  <a:t>Noun</a:t>
                </a:r>
                <a:endParaRPr lang="en-US" sz="1600" dirty="0"/>
              </a:p>
            </p:txBody>
          </p:sp>
          <p:sp>
            <p:nvSpPr>
              <p:cNvPr id="56" name="TextBox 55"/>
              <p:cNvSpPr txBox="1"/>
              <p:nvPr/>
            </p:nvSpPr>
            <p:spPr>
              <a:xfrm>
                <a:off x="3428866" y="3504621"/>
                <a:ext cx="582511" cy="33855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600" dirty="0" smtClean="0"/>
                  <a:t>Verb</a:t>
                </a:r>
                <a:endParaRPr lang="en-US" sz="1600" dirty="0"/>
              </a:p>
            </p:txBody>
          </p:sp>
          <p:cxnSp>
            <p:nvCxnSpPr>
              <p:cNvPr id="58" name="Curved Connector 57"/>
              <p:cNvCxnSpPr>
                <a:stCxn id="54" idx="0"/>
                <a:endCxn id="55" idx="0"/>
              </p:cNvCxnSpPr>
              <p:nvPr/>
            </p:nvCxnSpPr>
            <p:spPr>
              <a:xfrm rot="5400000" flipH="1" flipV="1">
                <a:off x="3540360" y="1410018"/>
                <a:ext cx="12700" cy="2139062"/>
              </a:xfrm>
              <a:prstGeom prst="curvedConnector3">
                <a:avLst>
                  <a:gd name="adj1" fmla="val 390568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Curved Connector 69"/>
              <p:cNvCxnSpPr>
                <a:stCxn id="55" idx="2"/>
                <a:endCxn id="56" idx="3"/>
              </p:cNvCxnSpPr>
              <p:nvPr/>
            </p:nvCxnSpPr>
            <p:spPr>
              <a:xfrm rot="5400000">
                <a:off x="3882737" y="2946743"/>
                <a:ext cx="855794" cy="598514"/>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Curved Connector 72"/>
              <p:cNvCxnSpPr>
                <a:stCxn id="56" idx="1"/>
                <a:endCxn id="54" idx="2"/>
              </p:cNvCxnSpPr>
              <p:nvPr/>
            </p:nvCxnSpPr>
            <p:spPr>
              <a:xfrm rot="10800000">
                <a:off x="2470830" y="2818103"/>
                <a:ext cx="958037" cy="855794"/>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Curved Connector 75"/>
              <p:cNvCxnSpPr>
                <a:stCxn id="55" idx="1"/>
                <a:endCxn id="54" idx="3"/>
              </p:cNvCxnSpPr>
              <p:nvPr/>
            </p:nvCxnSpPr>
            <p:spPr>
              <a:xfrm rot="10800000">
                <a:off x="3044714" y="2648826"/>
                <a:ext cx="1244716" cy="12700"/>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9" name="Curved Connector 78"/>
              <p:cNvCxnSpPr/>
              <p:nvPr/>
            </p:nvCxnSpPr>
            <p:spPr>
              <a:xfrm rot="16200000" flipH="1">
                <a:off x="2999747" y="2848035"/>
                <a:ext cx="701550" cy="611618"/>
              </a:xfrm>
              <a:prstGeom prst="curvedConnector3">
                <a:avLst>
                  <a:gd name="adj1" fmla="val -7794"/>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3" name="Curved Connector 82"/>
              <p:cNvCxnSpPr>
                <a:endCxn id="56" idx="0"/>
              </p:cNvCxnSpPr>
              <p:nvPr/>
            </p:nvCxnSpPr>
            <p:spPr>
              <a:xfrm rot="10800000" flipV="1">
                <a:off x="3720123" y="2879658"/>
                <a:ext cx="743027" cy="624962"/>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05" name="TextBox 104"/>
            <p:cNvSpPr txBox="1"/>
            <p:nvPr/>
          </p:nvSpPr>
          <p:spPr>
            <a:xfrm>
              <a:off x="3071398" y="1629337"/>
              <a:ext cx="1214620" cy="369332"/>
            </a:xfrm>
            <a:prstGeom prst="rect">
              <a:avLst/>
            </a:prstGeom>
            <a:noFill/>
          </p:spPr>
          <p:txBody>
            <a:bodyPr wrap="none" rtlCol="0">
              <a:spAutoFit/>
            </a:bodyPr>
            <a:lstStyle/>
            <a:p>
              <a:r>
                <a:rPr lang="en-US" dirty="0" smtClean="0">
                  <a:solidFill>
                    <a:srgbClr val="3C58AD"/>
                  </a:solidFill>
                </a:rPr>
                <a:t>Transitions</a:t>
              </a:r>
              <a:endParaRPr lang="en-US" dirty="0">
                <a:solidFill>
                  <a:srgbClr val="3C58AD"/>
                </a:solidFill>
              </a:endParaRPr>
            </a:p>
          </p:txBody>
        </p:sp>
      </p:grpSp>
      <p:sp>
        <p:nvSpPr>
          <p:cNvPr id="108" name="TextBox 107"/>
          <p:cNvSpPr txBox="1"/>
          <p:nvPr/>
        </p:nvSpPr>
        <p:spPr>
          <a:xfrm>
            <a:off x="5576464" y="1758359"/>
            <a:ext cx="1101571" cy="369332"/>
          </a:xfrm>
          <a:prstGeom prst="rect">
            <a:avLst/>
          </a:prstGeom>
          <a:noFill/>
        </p:spPr>
        <p:txBody>
          <a:bodyPr wrap="none" rtlCol="0">
            <a:spAutoFit/>
          </a:bodyPr>
          <a:lstStyle/>
          <a:p>
            <a:r>
              <a:rPr lang="en-US" dirty="0" smtClean="0">
                <a:solidFill>
                  <a:srgbClr val="3C58AD"/>
                </a:solidFill>
              </a:rPr>
              <a:t>Emissions</a:t>
            </a:r>
            <a:endParaRPr lang="en-US" dirty="0">
              <a:solidFill>
                <a:srgbClr val="3C58AD"/>
              </a:solidFill>
            </a:endParaRPr>
          </a:p>
        </p:txBody>
      </p:sp>
      <p:grpSp>
        <p:nvGrpSpPr>
          <p:cNvPr id="115" name="Group 114"/>
          <p:cNvGrpSpPr/>
          <p:nvPr/>
        </p:nvGrpSpPr>
        <p:grpSpPr>
          <a:xfrm>
            <a:off x="358819" y="4665951"/>
            <a:ext cx="974681" cy="954164"/>
            <a:chOff x="358819" y="4665951"/>
            <a:chExt cx="974681" cy="954164"/>
          </a:xfrm>
        </p:grpSpPr>
        <p:sp>
          <p:nvSpPr>
            <p:cNvPr id="109" name="TextBox 108"/>
            <p:cNvSpPr txBox="1"/>
            <p:nvPr/>
          </p:nvSpPr>
          <p:spPr>
            <a:xfrm>
              <a:off x="358819" y="5250783"/>
              <a:ext cx="709224" cy="369332"/>
            </a:xfrm>
            <a:prstGeom prst="rect">
              <a:avLst/>
            </a:prstGeom>
            <a:noFill/>
          </p:spPr>
          <p:txBody>
            <a:bodyPr wrap="none" rtlCol="0">
              <a:spAutoFit/>
            </a:bodyPr>
            <a:lstStyle/>
            <a:p>
              <a:r>
                <a:rPr lang="en-US" dirty="0" smtClean="0">
                  <a:solidFill>
                    <a:srgbClr val="3C58AD"/>
                  </a:solidFill>
                </a:rPr>
                <a:t>Initial</a:t>
              </a:r>
              <a:endParaRPr lang="en-US" dirty="0">
                <a:solidFill>
                  <a:srgbClr val="3C58AD"/>
                </a:solidFill>
              </a:endParaRPr>
            </a:p>
          </p:txBody>
        </p:sp>
        <p:cxnSp>
          <p:nvCxnSpPr>
            <p:cNvPr id="111" name="Straight Arrow Connector 110"/>
            <p:cNvCxnSpPr>
              <a:stCxn id="109" idx="0"/>
            </p:cNvCxnSpPr>
            <p:nvPr/>
          </p:nvCxnSpPr>
          <p:spPr>
            <a:xfrm flipV="1">
              <a:off x="713431" y="4665951"/>
              <a:ext cx="620069" cy="584832"/>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grpSp>
      <p:sp>
        <p:nvSpPr>
          <p:cNvPr id="117" name="TextBox 116"/>
          <p:cNvSpPr txBox="1"/>
          <p:nvPr/>
        </p:nvSpPr>
        <p:spPr>
          <a:xfrm>
            <a:off x="3671921" y="2127691"/>
            <a:ext cx="2330085" cy="1323439"/>
          </a:xfrm>
          <a:prstGeom prst="rect">
            <a:avLst/>
          </a:prstGeom>
          <a:noFill/>
        </p:spPr>
        <p:txBody>
          <a:bodyPr wrap="none" rtlCol="0">
            <a:spAutoFit/>
          </a:bodyPr>
          <a:lstStyle/>
          <a:p>
            <a:r>
              <a:rPr lang="en-US" sz="1600" dirty="0" smtClean="0"/>
              <a:t>P(The | Determiner) = 0.5</a:t>
            </a:r>
          </a:p>
          <a:p>
            <a:r>
              <a:rPr lang="en-US" sz="1600" dirty="0" smtClean="0"/>
              <a:t>P(A | Determiner) = 0.3</a:t>
            </a:r>
          </a:p>
          <a:p>
            <a:r>
              <a:rPr lang="en-US" sz="1600" dirty="0" smtClean="0"/>
              <a:t>P(An | Determiner) = 0.1</a:t>
            </a:r>
          </a:p>
          <a:p>
            <a:r>
              <a:rPr lang="en-US" sz="1600" dirty="0" smtClean="0"/>
              <a:t>P(Fed | Determiner) = 0</a:t>
            </a:r>
          </a:p>
          <a:p>
            <a:r>
              <a:rPr lang="en-US" sz="1600" dirty="0" smtClean="0"/>
              <a:t>…</a:t>
            </a:r>
          </a:p>
        </p:txBody>
      </p:sp>
      <p:sp>
        <p:nvSpPr>
          <p:cNvPr id="118" name="TextBox 117"/>
          <p:cNvSpPr txBox="1"/>
          <p:nvPr/>
        </p:nvSpPr>
        <p:spPr>
          <a:xfrm>
            <a:off x="6252095" y="2127691"/>
            <a:ext cx="2223686" cy="1323439"/>
          </a:xfrm>
          <a:prstGeom prst="rect">
            <a:avLst/>
          </a:prstGeom>
          <a:noFill/>
        </p:spPr>
        <p:txBody>
          <a:bodyPr wrap="none" rtlCol="0">
            <a:spAutoFit/>
          </a:bodyPr>
          <a:lstStyle/>
          <a:p>
            <a:r>
              <a:rPr lang="en-US" sz="1600" dirty="0" smtClean="0"/>
              <a:t>P(Fed| Noun) = 0.001</a:t>
            </a:r>
          </a:p>
          <a:p>
            <a:r>
              <a:rPr lang="en-US" sz="1600" dirty="0" smtClean="0"/>
              <a:t>P(raises| Noun) = 0.04</a:t>
            </a:r>
          </a:p>
          <a:p>
            <a:r>
              <a:rPr lang="en-US" sz="1600" dirty="0" smtClean="0"/>
              <a:t>P(interest| Noun) = 0.07</a:t>
            </a:r>
          </a:p>
          <a:p>
            <a:r>
              <a:rPr lang="en-US" sz="1600" dirty="0" smtClean="0"/>
              <a:t>P(The| Noun) = 0</a:t>
            </a:r>
          </a:p>
          <a:p>
            <a:r>
              <a:rPr lang="en-US" sz="1600" dirty="0" smtClean="0"/>
              <a:t>…</a:t>
            </a:r>
            <a:endParaRPr lang="en-US" sz="1600" dirty="0"/>
          </a:p>
        </p:txBody>
      </p:sp>
      <p:cxnSp>
        <p:nvCxnSpPr>
          <p:cNvPr id="15" name="Curved Connector 14"/>
          <p:cNvCxnSpPr>
            <a:endCxn id="54" idx="1"/>
          </p:cNvCxnSpPr>
          <p:nvPr/>
        </p:nvCxnSpPr>
        <p:spPr>
          <a:xfrm rot="5400000">
            <a:off x="592938" y="2622259"/>
            <a:ext cx="171326" cy="155838"/>
          </a:xfrm>
          <a:prstGeom prst="curvedConnector4">
            <a:avLst>
              <a:gd name="adj1" fmla="val -89293"/>
              <a:gd name="adj2" fmla="val 24669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Curved Connector 47"/>
          <p:cNvCxnSpPr>
            <a:endCxn id="55" idx="3"/>
          </p:cNvCxnSpPr>
          <p:nvPr/>
        </p:nvCxnSpPr>
        <p:spPr>
          <a:xfrm rot="16200000" flipH="1">
            <a:off x="3158665" y="2625675"/>
            <a:ext cx="184679" cy="135652"/>
          </a:xfrm>
          <a:prstGeom prst="curvedConnector4">
            <a:avLst>
              <a:gd name="adj1" fmla="val -92950"/>
              <a:gd name="adj2" fmla="val 309064"/>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Curved Connector 52"/>
          <p:cNvCxnSpPr>
            <a:stCxn id="56" idx="2"/>
          </p:cNvCxnSpPr>
          <p:nvPr/>
        </p:nvCxnSpPr>
        <p:spPr>
          <a:xfrm rot="5400000" flipH="1" flipV="1">
            <a:off x="2325561" y="3871958"/>
            <a:ext cx="78620" cy="260985"/>
          </a:xfrm>
          <a:prstGeom prst="curvedConnector4">
            <a:avLst>
              <a:gd name="adj1" fmla="val -290766"/>
              <a:gd name="adj2" fmla="val 244085"/>
            </a:avLst>
          </a:prstGeom>
          <a:ln>
            <a:tailEnd type="arrow"/>
          </a:ln>
        </p:spPr>
        <p:style>
          <a:lnRef idx="2">
            <a:schemeClr val="accent1"/>
          </a:lnRef>
          <a:fillRef idx="0">
            <a:schemeClr val="accent1"/>
          </a:fillRef>
          <a:effectRef idx="1">
            <a:schemeClr val="accent1"/>
          </a:effectRef>
          <a:fontRef idx="minor">
            <a:schemeClr val="tx1"/>
          </a:fontRef>
        </p:style>
      </p:cxnSp>
      <p:sp>
        <p:nvSpPr>
          <p:cNvPr id="3" name="Footer Placeholder 2"/>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204209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7"/>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41"/>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24"/>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44"/>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2"/>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27"/>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1"/>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47"/>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30"/>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8" grpId="0" animBg="1"/>
      <p:bldP spid="9" grpId="0"/>
      <p:bldP spid="10" grpId="0" animBg="1"/>
      <p:bldP spid="11" grpId="0"/>
      <p:bldP spid="12" grpId="0" animBg="1"/>
      <p:bldP spid="13" grpId="0"/>
      <p:bldP spid="14" grpId="0" animBg="1"/>
      <p:bldP spid="3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7"/>
            <a:ext cx="8315653" cy="673260"/>
          </a:xfrm>
        </p:spPr>
        <p:txBody>
          <a:bodyPr>
            <a:normAutofit fontScale="90000"/>
          </a:bodyPr>
          <a:lstStyle/>
          <a:p>
            <a:r>
              <a:rPr lang="en-US" dirty="0" smtClean="0"/>
              <a:t>Joint model over states and observations</a:t>
            </a:r>
            <a:endParaRPr lang="en-US" dirty="0"/>
          </a:p>
        </p:txBody>
      </p:sp>
      <p:sp>
        <p:nvSpPr>
          <p:cNvPr id="3" name="Content Placeholder 2"/>
          <p:cNvSpPr>
            <a:spLocks noGrp="1"/>
          </p:cNvSpPr>
          <p:nvPr>
            <p:ph idx="1"/>
          </p:nvPr>
        </p:nvSpPr>
        <p:spPr/>
        <p:txBody>
          <a:bodyPr>
            <a:normAutofit/>
          </a:bodyPr>
          <a:lstStyle/>
          <a:p>
            <a:r>
              <a:rPr lang="en-US" sz="2400" dirty="0" smtClean="0"/>
              <a:t>Notation</a:t>
            </a:r>
          </a:p>
          <a:p>
            <a:pPr lvl="1"/>
            <a:r>
              <a:rPr lang="en-US" sz="2000" dirty="0" smtClean="0"/>
              <a:t>Number of states = </a:t>
            </a:r>
            <a:r>
              <a:rPr lang="en-US" sz="2000" dirty="0" smtClean="0">
                <a:solidFill>
                  <a:srgbClr val="CC3333"/>
                </a:solidFill>
              </a:rPr>
              <a:t>K</a:t>
            </a:r>
            <a:r>
              <a:rPr lang="en-US" sz="2000" dirty="0" smtClean="0"/>
              <a:t>, Number of observations = </a:t>
            </a:r>
            <a:r>
              <a:rPr lang="en-US" sz="2000" dirty="0" smtClean="0">
                <a:solidFill>
                  <a:srgbClr val="CC3333"/>
                </a:solidFill>
              </a:rPr>
              <a:t>M</a:t>
            </a:r>
          </a:p>
          <a:p>
            <a:pPr lvl="1"/>
            <a:r>
              <a:rPr lang="en-US" sz="2000" dirty="0" smtClean="0">
                <a:solidFill>
                  <a:schemeClr val="accent2"/>
                </a:solidFill>
                <a:latin typeface="cmmi10"/>
                <a:ea typeface="cmmi10"/>
                <a:cs typeface="cmmi10"/>
              </a:rPr>
              <a:t>π</a:t>
            </a:r>
            <a:r>
              <a:rPr lang="en-US" sz="2000" dirty="0" smtClean="0"/>
              <a:t>: Initial probability over states  (K dimensional vector)</a:t>
            </a:r>
          </a:p>
          <a:p>
            <a:pPr lvl="1"/>
            <a:r>
              <a:rPr lang="en-US" sz="2000" dirty="0" smtClean="0">
                <a:solidFill>
                  <a:srgbClr val="CC3333"/>
                </a:solidFill>
              </a:rPr>
              <a:t>A</a:t>
            </a:r>
            <a:r>
              <a:rPr lang="en-US" sz="2000" dirty="0" smtClean="0"/>
              <a:t>: Transition probabilities (K</a:t>
            </a:r>
            <a:r>
              <a:rPr lang="en-US" sz="2000" dirty="0" smtClean="0">
                <a:latin typeface="cmsy10"/>
                <a:ea typeface="cmsy10"/>
                <a:cs typeface="cmsy10"/>
              </a:rPr>
              <a:t>×</a:t>
            </a:r>
            <a:r>
              <a:rPr lang="en-US" sz="2000" dirty="0" smtClean="0"/>
              <a:t>K matrix)</a:t>
            </a:r>
          </a:p>
          <a:p>
            <a:pPr lvl="1"/>
            <a:r>
              <a:rPr lang="en-US" sz="2000" dirty="0" smtClean="0">
                <a:solidFill>
                  <a:srgbClr val="CC3333"/>
                </a:solidFill>
              </a:rPr>
              <a:t>B</a:t>
            </a:r>
            <a:r>
              <a:rPr lang="en-US" sz="2000" dirty="0" smtClean="0"/>
              <a:t>: Emission probabilities (K</a:t>
            </a:r>
            <a:r>
              <a:rPr lang="en-US" sz="2000" dirty="0" smtClean="0">
                <a:latin typeface="cmsy10"/>
                <a:ea typeface="cmsy10"/>
                <a:cs typeface="cmsy10"/>
              </a:rPr>
              <a:t>×</a:t>
            </a:r>
            <a:r>
              <a:rPr lang="en-US" sz="2000" dirty="0" smtClean="0"/>
              <a:t>M matrix)</a:t>
            </a:r>
          </a:p>
          <a:p>
            <a:pPr lvl="1"/>
            <a:endParaRPr lang="en-US" sz="2000" dirty="0" smtClean="0"/>
          </a:p>
          <a:p>
            <a:r>
              <a:rPr lang="en-US" sz="2400" dirty="0" smtClean="0"/>
              <a:t>Probability of states and observations</a:t>
            </a:r>
          </a:p>
          <a:p>
            <a:pPr lvl="1"/>
            <a:r>
              <a:rPr lang="en-US" sz="2000" dirty="0" smtClean="0"/>
              <a:t>Denote states by </a:t>
            </a:r>
            <a:r>
              <a:rPr lang="en-US" sz="2000" dirty="0" smtClean="0">
                <a:latin typeface="Calibri"/>
              </a:rPr>
              <a:t>y</a:t>
            </a:r>
            <a:r>
              <a:rPr lang="en-US" sz="2000" baseline="-25000" dirty="0" smtClean="0">
                <a:latin typeface="Calibri"/>
              </a:rPr>
              <a:t>1</a:t>
            </a:r>
            <a:r>
              <a:rPr lang="en-US" sz="2000" dirty="0" smtClean="0"/>
              <a:t>, </a:t>
            </a:r>
            <a:r>
              <a:rPr lang="en-US" sz="2000" dirty="0" smtClean="0">
                <a:latin typeface="Calibri"/>
              </a:rPr>
              <a:t>y</a:t>
            </a:r>
            <a:r>
              <a:rPr lang="en-US" sz="2000" baseline="-25000" dirty="0" smtClean="0">
                <a:latin typeface="Calibri"/>
              </a:rPr>
              <a:t>2</a:t>
            </a:r>
            <a:r>
              <a:rPr lang="en-US" sz="2000" dirty="0" smtClean="0"/>
              <a:t>, </a:t>
            </a:r>
            <a:r>
              <a:rPr lang="en-US" sz="2000" dirty="0" smtClean="0">
                <a:latin typeface="MT Extra"/>
                <a:sym typeface="MT Extra"/>
              </a:rPr>
              <a:t></a:t>
            </a:r>
            <a:r>
              <a:rPr lang="en-US" sz="2000" dirty="0" smtClean="0"/>
              <a:t> and observations by </a:t>
            </a:r>
            <a:r>
              <a:rPr lang="en-US" sz="2000" dirty="0" smtClean="0">
                <a:latin typeface="Calibri"/>
              </a:rPr>
              <a:t>x</a:t>
            </a:r>
            <a:r>
              <a:rPr lang="en-US" sz="2000" baseline="-25000" dirty="0" smtClean="0">
                <a:latin typeface="Calibri"/>
              </a:rPr>
              <a:t>1</a:t>
            </a:r>
            <a:r>
              <a:rPr lang="en-US" sz="2000" dirty="0" smtClean="0"/>
              <a:t>, </a:t>
            </a:r>
            <a:r>
              <a:rPr lang="en-US" sz="2000" dirty="0" smtClean="0">
                <a:latin typeface="Calibri"/>
              </a:rPr>
              <a:t>x</a:t>
            </a:r>
            <a:r>
              <a:rPr lang="en-US" sz="2000" baseline="-25000" dirty="0" smtClean="0">
                <a:latin typeface="Calibri"/>
              </a:rPr>
              <a:t>2</a:t>
            </a:r>
            <a:r>
              <a:rPr lang="en-US" sz="2000" dirty="0" smtClean="0"/>
              <a:t>, </a:t>
            </a:r>
            <a:r>
              <a:rPr lang="en-US" sz="2000" dirty="0" smtClean="0">
                <a:latin typeface="MT Extra"/>
                <a:sym typeface="MT Extra"/>
              </a:rPr>
              <a:t></a:t>
            </a:r>
            <a:endParaRPr lang="en-US" sz="2000" dirty="0">
              <a:latin typeface="MT Extra"/>
            </a:endParaRPr>
          </a:p>
        </p:txBody>
      </p:sp>
      <p:sp>
        <p:nvSpPr>
          <p:cNvPr id="4" name="Slide Number Placeholder 3"/>
          <p:cNvSpPr>
            <a:spLocks noGrp="1"/>
          </p:cNvSpPr>
          <p:nvPr>
            <p:ph type="sldNum" sz="quarter" idx="12"/>
          </p:nvPr>
        </p:nvSpPr>
        <p:spPr/>
        <p:txBody>
          <a:bodyPr/>
          <a:lstStyle/>
          <a:p>
            <a:fld id="{E8F84E70-49F1-4D48-A830-2CD8E288FC71}" type="slidenum">
              <a:rPr lang="en-US" smtClean="0"/>
              <a:t>27</a:t>
            </a:fld>
            <a:endParaRPr lang="en-US"/>
          </a:p>
        </p:txBody>
      </p:sp>
      <p:grpSp>
        <p:nvGrpSpPr>
          <p:cNvPr id="6" name="Group 5"/>
          <p:cNvGrpSpPr/>
          <p:nvPr/>
        </p:nvGrpSpPr>
        <p:grpSpPr>
          <a:xfrm>
            <a:off x="1434532" y="4696860"/>
            <a:ext cx="6624432" cy="1659491"/>
            <a:chOff x="1434532" y="4696860"/>
            <a:chExt cx="6624432" cy="1659491"/>
          </a:xfrm>
        </p:grpSpPr>
        <p:pic>
          <p:nvPicPr>
            <p:cNvPr id="5" name="Picture 4" descr="Screen Region 2014-09-15 at 23.18.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532" y="4696860"/>
              <a:ext cx="6624432" cy="826786"/>
            </a:xfrm>
            <a:prstGeom prst="rect">
              <a:avLst/>
            </a:prstGeom>
          </p:spPr>
        </p:pic>
        <p:pic>
          <p:nvPicPr>
            <p:cNvPr id="8" name="Picture 7" descr="Screen Region 2014-09-15 at 23.20.4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4613" y="5529565"/>
              <a:ext cx="3051519" cy="826786"/>
            </a:xfrm>
            <a:prstGeom prst="rect">
              <a:avLst/>
            </a:prstGeom>
          </p:spPr>
        </p:pic>
      </p:grpSp>
      <p:sp>
        <p:nvSpPr>
          <p:cNvPr id="7" name="Footer Placeholder 6"/>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3721777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applications</a:t>
            </a:r>
            <a:endParaRPr lang="en-US" dirty="0"/>
          </a:p>
        </p:txBody>
      </p:sp>
      <p:sp>
        <p:nvSpPr>
          <p:cNvPr id="3" name="Content Placeholder 2"/>
          <p:cNvSpPr>
            <a:spLocks noGrp="1"/>
          </p:cNvSpPr>
          <p:nvPr>
            <p:ph idx="1"/>
          </p:nvPr>
        </p:nvSpPr>
        <p:spPr/>
        <p:txBody>
          <a:bodyPr>
            <a:normAutofit lnSpcReduction="10000"/>
          </a:bodyPr>
          <a:lstStyle/>
          <a:p>
            <a:r>
              <a:rPr lang="en-US" dirty="0" smtClean="0"/>
              <a:t>Speech recognition</a:t>
            </a:r>
          </a:p>
          <a:p>
            <a:pPr lvl="1"/>
            <a:r>
              <a:rPr lang="en-US" dirty="0" smtClean="0"/>
              <a:t>Input: Speech signal</a:t>
            </a:r>
          </a:p>
          <a:p>
            <a:pPr lvl="1"/>
            <a:r>
              <a:rPr lang="en-US" dirty="0" smtClean="0"/>
              <a:t>Output: Sequence of words</a:t>
            </a:r>
          </a:p>
          <a:p>
            <a:r>
              <a:rPr lang="en-US" dirty="0" smtClean="0"/>
              <a:t>NLP applications</a:t>
            </a:r>
          </a:p>
          <a:p>
            <a:pPr lvl="1"/>
            <a:r>
              <a:rPr lang="en-US" dirty="0" smtClean="0"/>
              <a:t>Information extraction</a:t>
            </a:r>
          </a:p>
          <a:p>
            <a:pPr lvl="1"/>
            <a:r>
              <a:rPr lang="en-US" dirty="0" smtClean="0"/>
              <a:t>Text chunking </a:t>
            </a:r>
          </a:p>
          <a:p>
            <a:r>
              <a:rPr lang="en-US" dirty="0" smtClean="0"/>
              <a:t>Computational biology</a:t>
            </a:r>
          </a:p>
          <a:p>
            <a:pPr lvl="1"/>
            <a:r>
              <a:rPr lang="en-US" dirty="0" smtClean="0"/>
              <a:t>Aligning </a:t>
            </a:r>
            <a:r>
              <a:rPr lang="en-US" dirty="0"/>
              <a:t>protein </a:t>
            </a:r>
            <a:r>
              <a:rPr lang="en-US" dirty="0" smtClean="0"/>
              <a:t>sequences</a:t>
            </a:r>
          </a:p>
          <a:p>
            <a:pPr lvl="1"/>
            <a:r>
              <a:rPr lang="en-US" dirty="0" smtClean="0"/>
              <a:t>Labeling nucleotides in a sequence as exons, introns, etc.</a:t>
            </a:r>
            <a:endParaRPr lang="en-US" dirty="0"/>
          </a:p>
        </p:txBody>
      </p:sp>
      <p:sp>
        <p:nvSpPr>
          <p:cNvPr id="4" name="Slide Number Placeholder 3"/>
          <p:cNvSpPr>
            <a:spLocks noGrp="1"/>
          </p:cNvSpPr>
          <p:nvPr>
            <p:ph type="sldNum" sz="quarter" idx="12"/>
          </p:nvPr>
        </p:nvSpPr>
        <p:spPr/>
        <p:txBody>
          <a:bodyPr/>
          <a:lstStyle/>
          <a:p>
            <a:fld id="{E8F84E70-49F1-4D48-A830-2CD8E288FC71}" type="slidenum">
              <a:rPr lang="en-US" smtClean="0"/>
              <a:t>28</a:t>
            </a:fld>
            <a:endParaRPr lang="en-US"/>
          </a:p>
        </p:txBody>
      </p:sp>
      <p:sp>
        <p:nvSpPr>
          <p:cNvPr id="5" name="TextBox 4"/>
          <p:cNvSpPr txBox="1"/>
          <p:nvPr/>
        </p:nvSpPr>
        <p:spPr>
          <a:xfrm>
            <a:off x="2367643" y="1079500"/>
            <a:ext cx="184666" cy="369332"/>
          </a:xfrm>
          <a:prstGeom prst="rect">
            <a:avLst/>
          </a:prstGeom>
          <a:noFill/>
        </p:spPr>
        <p:txBody>
          <a:bodyPr wrap="none" rtlCol="0">
            <a:spAutoFit/>
          </a:bodyPr>
          <a:lstStyle/>
          <a:p>
            <a:endParaRPr lang="en-US" dirty="0"/>
          </a:p>
        </p:txBody>
      </p:sp>
      <p:sp>
        <p:nvSpPr>
          <p:cNvPr id="6" name="TextBox 5"/>
          <p:cNvSpPr txBox="1"/>
          <p:nvPr/>
        </p:nvSpPr>
        <p:spPr>
          <a:xfrm>
            <a:off x="2930071" y="6213929"/>
            <a:ext cx="1236236" cy="369332"/>
          </a:xfrm>
          <a:prstGeom prst="rect">
            <a:avLst/>
          </a:prstGeom>
          <a:noFill/>
        </p:spPr>
        <p:txBody>
          <a:bodyPr wrap="none" rtlCol="0">
            <a:spAutoFit/>
          </a:bodyPr>
          <a:lstStyle/>
          <a:p>
            <a:r>
              <a:rPr lang="en-US" dirty="0" smtClean="0">
                <a:solidFill>
                  <a:schemeClr val="accent2"/>
                </a:solidFill>
              </a:rPr>
              <a:t>Questions?</a:t>
            </a:r>
            <a:endParaRPr lang="en-US" dirty="0">
              <a:solidFill>
                <a:schemeClr val="accent2"/>
              </a:solidFill>
            </a:endParaRPr>
          </a:p>
        </p:txBody>
      </p:sp>
      <p:sp>
        <p:nvSpPr>
          <p:cNvPr id="7" name="Footer Placeholder 6"/>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718812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questions for HMMs</a:t>
            </a:r>
            <a:endParaRPr lang="en-US" dirty="0"/>
          </a:p>
        </p:txBody>
      </p:sp>
      <p:sp>
        <p:nvSpPr>
          <p:cNvPr id="3" name="Content Placeholder 2"/>
          <p:cNvSpPr>
            <a:spLocks noGrp="1"/>
          </p:cNvSpPr>
          <p:nvPr>
            <p:ph idx="1"/>
          </p:nvPr>
        </p:nvSpPr>
        <p:spPr/>
        <p:txBody>
          <a:bodyPr>
            <a:normAutofit fontScale="92500"/>
          </a:bodyPr>
          <a:lstStyle/>
          <a:p>
            <a:pPr marL="514350" indent="-514350">
              <a:buFont typeface="+mj-lt"/>
              <a:buAutoNum type="arabicPeriod"/>
            </a:pPr>
            <a:r>
              <a:rPr lang="en-US" dirty="0" smtClean="0"/>
              <a:t>Given an observation sequence, </a:t>
            </a:r>
            <a:r>
              <a:rPr lang="en-US" dirty="0" smtClean="0">
                <a:latin typeface="Calibri"/>
              </a:rPr>
              <a:t>x</a:t>
            </a:r>
            <a:r>
              <a:rPr lang="en-US" baseline="-25000" dirty="0" smtClean="0">
                <a:latin typeface="Calibri"/>
              </a:rPr>
              <a:t>1</a:t>
            </a:r>
            <a:r>
              <a:rPr lang="en-US" dirty="0" smtClean="0"/>
              <a:t>, </a:t>
            </a:r>
            <a:r>
              <a:rPr lang="en-US" dirty="0" smtClean="0">
                <a:latin typeface="Calibri"/>
              </a:rPr>
              <a:t>x</a:t>
            </a:r>
            <a:r>
              <a:rPr lang="en-US" baseline="-25000" dirty="0" smtClean="0">
                <a:latin typeface="Calibri"/>
              </a:rPr>
              <a:t>2</a:t>
            </a:r>
            <a:r>
              <a:rPr lang="en-US" dirty="0" smtClean="0"/>
              <a:t>, </a:t>
            </a:r>
            <a:r>
              <a:rPr lang="en-US" dirty="0" smtClean="0">
                <a:latin typeface="MT Extra"/>
                <a:sym typeface="MT Extra"/>
              </a:rPr>
              <a:t></a:t>
            </a:r>
            <a:r>
              <a:rPr lang="en-US" dirty="0" smtClean="0"/>
              <a:t> </a:t>
            </a:r>
            <a:r>
              <a:rPr lang="en-US" dirty="0" err="1" smtClean="0">
                <a:latin typeface="Calibri"/>
              </a:rPr>
              <a:t>x</a:t>
            </a:r>
            <a:r>
              <a:rPr lang="en-US" baseline="-25000" dirty="0" err="1" smtClean="0">
                <a:latin typeface="Calibri"/>
              </a:rPr>
              <a:t>n</a:t>
            </a:r>
            <a:r>
              <a:rPr lang="en-US" dirty="0" smtClean="0"/>
              <a:t> and a model (</a:t>
            </a:r>
            <a:r>
              <a:rPr lang="en-US" dirty="0" smtClean="0">
                <a:latin typeface="cmmi10"/>
                <a:ea typeface="cmmi10"/>
                <a:cs typeface="cmmi10"/>
              </a:rPr>
              <a:t>π</a:t>
            </a:r>
            <a:r>
              <a:rPr lang="en-US" dirty="0" smtClean="0"/>
              <a:t>, A, B), how to efficiently </a:t>
            </a:r>
            <a:r>
              <a:rPr lang="en-US" dirty="0" smtClean="0">
                <a:solidFill>
                  <a:srgbClr val="3C58AD"/>
                </a:solidFill>
              </a:rPr>
              <a:t>calculate the probability of the observation</a:t>
            </a:r>
            <a:r>
              <a:rPr lang="en-US" dirty="0" smtClean="0"/>
              <a:t>?</a:t>
            </a:r>
          </a:p>
          <a:p>
            <a:pPr marL="514350" indent="-514350">
              <a:buFont typeface="+mj-lt"/>
              <a:buAutoNum type="arabicPeriod"/>
            </a:pPr>
            <a:r>
              <a:rPr lang="en-US" dirty="0" smtClean="0"/>
              <a:t>Given an observation sequence, </a:t>
            </a:r>
            <a:r>
              <a:rPr lang="en-US" dirty="0" smtClean="0">
                <a:latin typeface="Calibri"/>
              </a:rPr>
              <a:t>x</a:t>
            </a:r>
            <a:r>
              <a:rPr lang="en-US" baseline="-25000" dirty="0" smtClean="0">
                <a:latin typeface="Calibri"/>
              </a:rPr>
              <a:t>1</a:t>
            </a:r>
            <a:r>
              <a:rPr lang="en-US" dirty="0" smtClean="0"/>
              <a:t>, </a:t>
            </a:r>
            <a:r>
              <a:rPr lang="en-US" dirty="0" smtClean="0">
                <a:latin typeface="Calibri"/>
              </a:rPr>
              <a:t>x</a:t>
            </a:r>
            <a:r>
              <a:rPr lang="en-US" baseline="-25000" dirty="0" smtClean="0">
                <a:latin typeface="Calibri"/>
              </a:rPr>
              <a:t>2</a:t>
            </a:r>
            <a:r>
              <a:rPr lang="en-US" dirty="0" smtClean="0"/>
              <a:t>, </a:t>
            </a:r>
            <a:r>
              <a:rPr lang="en-US" dirty="0" smtClean="0">
                <a:latin typeface="MT Extra"/>
                <a:sym typeface="MT Extra"/>
              </a:rPr>
              <a:t></a:t>
            </a:r>
            <a:r>
              <a:rPr lang="en-US" dirty="0" smtClean="0"/>
              <a:t>, </a:t>
            </a:r>
            <a:r>
              <a:rPr lang="en-US" dirty="0" err="1" smtClean="0">
                <a:latin typeface="Calibri"/>
              </a:rPr>
              <a:t>x</a:t>
            </a:r>
            <a:r>
              <a:rPr lang="en-US" baseline="-25000" dirty="0" err="1" smtClean="0">
                <a:latin typeface="Calibri"/>
              </a:rPr>
              <a:t>n</a:t>
            </a:r>
            <a:r>
              <a:rPr lang="en-US" dirty="0" smtClean="0"/>
              <a:t> and a model (</a:t>
            </a:r>
            <a:r>
              <a:rPr lang="en-US" dirty="0" smtClean="0">
                <a:latin typeface="cmmi10"/>
                <a:ea typeface="cmmi10"/>
                <a:cs typeface="cmmi10"/>
              </a:rPr>
              <a:t>π</a:t>
            </a:r>
            <a:r>
              <a:rPr lang="en-US" dirty="0" smtClean="0"/>
              <a:t>, A, B), how to efficiently </a:t>
            </a:r>
            <a:r>
              <a:rPr lang="en-US" dirty="0" smtClean="0">
                <a:solidFill>
                  <a:srgbClr val="3C58AD"/>
                </a:solidFill>
              </a:rPr>
              <a:t>calculate the most probable state sequence?</a:t>
            </a:r>
          </a:p>
          <a:p>
            <a:pPr marL="514350" indent="-514350">
              <a:buFont typeface="+mj-lt"/>
              <a:buAutoNum type="arabicPeriod"/>
            </a:pPr>
            <a:endParaRPr lang="en-US" dirty="0" smtClean="0"/>
          </a:p>
          <a:p>
            <a:pPr marL="514350" indent="-514350">
              <a:buFont typeface="+mj-lt"/>
              <a:buAutoNum type="arabicPeriod"/>
            </a:pPr>
            <a:r>
              <a:rPr lang="en-US" dirty="0" smtClean="0"/>
              <a:t>How to calculate (</a:t>
            </a:r>
            <a:r>
              <a:rPr lang="en-US" dirty="0" smtClean="0">
                <a:latin typeface="cmmi10"/>
                <a:ea typeface="cmmi10"/>
                <a:cs typeface="cmmi10"/>
              </a:rPr>
              <a:t>π</a:t>
            </a:r>
            <a:r>
              <a:rPr lang="en-US" dirty="0" smtClean="0"/>
              <a:t>, A, B) from observations?</a:t>
            </a:r>
            <a:endParaRPr lang="en-US" dirty="0"/>
          </a:p>
        </p:txBody>
      </p:sp>
      <p:sp>
        <p:nvSpPr>
          <p:cNvPr id="4" name="Slide Number Placeholder 3"/>
          <p:cNvSpPr>
            <a:spLocks noGrp="1"/>
          </p:cNvSpPr>
          <p:nvPr>
            <p:ph type="sldNum" sz="quarter" idx="12"/>
          </p:nvPr>
        </p:nvSpPr>
        <p:spPr/>
        <p:txBody>
          <a:bodyPr/>
          <a:lstStyle/>
          <a:p>
            <a:fld id="{E8F84E70-49F1-4D48-A830-2CD8E288FC71}" type="slidenum">
              <a:rPr lang="en-US" smtClean="0"/>
              <a:t>29</a:t>
            </a:fld>
            <a:endParaRPr lang="en-US"/>
          </a:p>
        </p:txBody>
      </p:sp>
      <p:sp>
        <p:nvSpPr>
          <p:cNvPr id="5" name="TextBox 4"/>
          <p:cNvSpPr txBox="1"/>
          <p:nvPr/>
        </p:nvSpPr>
        <p:spPr>
          <a:xfrm>
            <a:off x="6359559" y="722141"/>
            <a:ext cx="1573155" cy="369332"/>
          </a:xfrm>
          <a:prstGeom prst="rect">
            <a:avLst/>
          </a:prstGeom>
          <a:noFill/>
        </p:spPr>
        <p:txBody>
          <a:bodyPr wrap="none" rtlCol="0">
            <a:spAutoFit/>
          </a:bodyPr>
          <a:lstStyle/>
          <a:p>
            <a:r>
              <a:rPr lang="en-US" dirty="0" smtClean="0">
                <a:solidFill>
                  <a:schemeClr val="tx1">
                    <a:lumMod val="75000"/>
                    <a:lumOff val="25000"/>
                  </a:schemeClr>
                </a:solidFill>
              </a:rPr>
              <a:t>[</a:t>
            </a:r>
            <a:r>
              <a:rPr lang="en-US" dirty="0" err="1" smtClean="0">
                <a:solidFill>
                  <a:schemeClr val="tx1">
                    <a:lumMod val="75000"/>
                    <a:lumOff val="25000"/>
                  </a:schemeClr>
                </a:solidFill>
              </a:rPr>
              <a:t>Rabiner</a:t>
            </a:r>
            <a:r>
              <a:rPr lang="en-US" dirty="0" smtClean="0">
                <a:solidFill>
                  <a:schemeClr val="tx1">
                    <a:lumMod val="75000"/>
                    <a:lumOff val="25000"/>
                  </a:schemeClr>
                </a:solidFill>
              </a:rPr>
              <a:t> 1999]</a:t>
            </a:r>
            <a:endParaRPr lang="en-US" dirty="0">
              <a:solidFill>
                <a:schemeClr val="tx1">
                  <a:lumMod val="75000"/>
                  <a:lumOff val="25000"/>
                </a:schemeClr>
              </a:solidFill>
            </a:endParaRPr>
          </a:p>
        </p:txBody>
      </p:sp>
      <p:sp>
        <p:nvSpPr>
          <p:cNvPr id="7" name="TextBox 6"/>
          <p:cNvSpPr txBox="1"/>
          <p:nvPr/>
        </p:nvSpPr>
        <p:spPr>
          <a:xfrm>
            <a:off x="4129667" y="4309241"/>
            <a:ext cx="1264449" cy="430887"/>
          </a:xfrm>
          <a:prstGeom prst="rect">
            <a:avLst/>
          </a:prstGeom>
          <a:solidFill>
            <a:srgbClr val="FBFBFB"/>
          </a:solidFill>
          <a:ln w="38100">
            <a:solidFill>
              <a:srgbClr val="3C58AD"/>
            </a:solidFill>
          </a:ln>
        </p:spPr>
        <p:txBody>
          <a:bodyPr wrap="none" rtlCol="0">
            <a:spAutoFit/>
          </a:bodyPr>
          <a:lstStyle/>
          <a:p>
            <a:r>
              <a:rPr lang="en-US" sz="2200" smtClean="0"/>
              <a:t>Inference</a:t>
            </a:r>
            <a:endParaRPr lang="en-US" sz="2200"/>
          </a:p>
        </p:txBody>
      </p:sp>
      <p:sp>
        <p:nvSpPr>
          <p:cNvPr id="8" name="TextBox 7"/>
          <p:cNvSpPr txBox="1"/>
          <p:nvPr/>
        </p:nvSpPr>
        <p:spPr>
          <a:xfrm>
            <a:off x="4129667" y="5746076"/>
            <a:ext cx="1233030" cy="430887"/>
          </a:xfrm>
          <a:prstGeom prst="rect">
            <a:avLst/>
          </a:prstGeom>
          <a:solidFill>
            <a:srgbClr val="FBFBFB"/>
          </a:solidFill>
          <a:ln w="38100">
            <a:solidFill>
              <a:srgbClr val="3C58AD"/>
            </a:solidFill>
          </a:ln>
        </p:spPr>
        <p:txBody>
          <a:bodyPr wrap="none" rtlCol="0">
            <a:spAutoFit/>
          </a:bodyPr>
          <a:lstStyle/>
          <a:p>
            <a:r>
              <a:rPr lang="en-US" sz="2200" dirty="0" smtClean="0"/>
              <a:t>Learning </a:t>
            </a:r>
            <a:endParaRPr lang="en-US" sz="2200" dirty="0"/>
          </a:p>
        </p:txBody>
      </p:sp>
      <p:sp>
        <p:nvSpPr>
          <p:cNvPr id="6" name="Footer Placeholder 5"/>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246259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we have seen: multiclass</a:t>
            </a:r>
            <a:endParaRPr lang="en-US" dirty="0"/>
          </a:p>
        </p:txBody>
      </p:sp>
      <p:sp>
        <p:nvSpPr>
          <p:cNvPr id="3" name="Content Placeholder 2"/>
          <p:cNvSpPr>
            <a:spLocks noGrp="1"/>
          </p:cNvSpPr>
          <p:nvPr>
            <p:ph idx="1"/>
          </p:nvPr>
        </p:nvSpPr>
        <p:spPr/>
        <p:txBody>
          <a:bodyPr/>
          <a:lstStyle/>
          <a:p>
            <a:r>
              <a:rPr lang="en-US" dirty="0" smtClean="0"/>
              <a:t>Reducing multiclass to binary </a:t>
            </a:r>
          </a:p>
          <a:p>
            <a:pPr lvl="1"/>
            <a:r>
              <a:rPr lang="en-US" dirty="0" smtClean="0"/>
              <a:t>One-against-all &amp; One-vs-one</a:t>
            </a:r>
          </a:p>
          <a:p>
            <a:pPr lvl="1"/>
            <a:r>
              <a:rPr lang="en-US" dirty="0" smtClean="0"/>
              <a:t>Error correcting codes</a:t>
            </a:r>
          </a:p>
          <a:p>
            <a:pPr lvl="1"/>
            <a:r>
              <a:rPr lang="en-US" dirty="0" smtClean="0">
                <a:solidFill>
                  <a:srgbClr val="3C58AD"/>
                </a:solidFill>
              </a:rPr>
              <a:t>Extension: Learning to search</a:t>
            </a:r>
          </a:p>
          <a:p>
            <a:r>
              <a:rPr lang="en-US" dirty="0" smtClean="0"/>
              <a:t>Training a single classifier </a:t>
            </a:r>
          </a:p>
          <a:p>
            <a:pPr lvl="1"/>
            <a:r>
              <a:rPr lang="en-US" dirty="0" smtClean="0"/>
              <a:t>Multiclass Perceptron: </a:t>
            </a:r>
            <a:r>
              <a:rPr lang="en-US" dirty="0" err="1" smtClean="0"/>
              <a:t>Kesler’s</a:t>
            </a:r>
            <a:r>
              <a:rPr lang="en-US" dirty="0" smtClean="0"/>
              <a:t> construction</a:t>
            </a:r>
            <a:endParaRPr lang="en-US" dirty="0"/>
          </a:p>
          <a:p>
            <a:pPr lvl="1"/>
            <a:r>
              <a:rPr lang="en-US" dirty="0" smtClean="0"/>
              <a:t>Multiclass SVMs: </a:t>
            </a:r>
            <a:r>
              <a:rPr lang="en-US" dirty="0" err="1" smtClean="0"/>
              <a:t>Crammer&amp;Singer</a:t>
            </a:r>
            <a:r>
              <a:rPr lang="en-US" dirty="0"/>
              <a:t> </a:t>
            </a:r>
            <a:r>
              <a:rPr lang="en-US" dirty="0" smtClean="0"/>
              <a:t>formulation</a:t>
            </a:r>
          </a:p>
          <a:p>
            <a:pPr lvl="1"/>
            <a:r>
              <a:rPr lang="en-US" dirty="0" smtClean="0"/>
              <a:t>Multinomial </a:t>
            </a:r>
            <a:r>
              <a:rPr lang="en-US" dirty="0"/>
              <a:t>logistic </a:t>
            </a:r>
            <a:r>
              <a:rPr lang="en-US" dirty="0" smtClean="0"/>
              <a:t>regression</a:t>
            </a:r>
          </a:p>
          <a:p>
            <a:pPr lvl="1"/>
            <a:r>
              <a:rPr lang="en-US" dirty="0">
                <a:solidFill>
                  <a:srgbClr val="3C58AD"/>
                </a:solidFill>
              </a:rPr>
              <a:t>Extension: </a:t>
            </a:r>
            <a:r>
              <a:rPr lang="en-US" dirty="0" smtClean="0">
                <a:solidFill>
                  <a:srgbClr val="3C58AD"/>
                </a:solidFill>
              </a:rPr>
              <a:t>Graphical models</a:t>
            </a:r>
            <a:endParaRPr lang="en-US" dirty="0">
              <a:solidFill>
                <a:srgbClr val="3C58AD"/>
              </a:solidFill>
            </a:endParaRPr>
          </a:p>
          <a:p>
            <a:pPr lvl="1"/>
            <a:endParaRPr lang="en-US" dirty="0" smtClean="0">
              <a:solidFill>
                <a:srgbClr val="3C58AD"/>
              </a:solidFill>
            </a:endParaRPr>
          </a:p>
          <a:p>
            <a:pPr lvl="1"/>
            <a:endParaRPr lang="en-US" dirty="0"/>
          </a:p>
          <a:p>
            <a:pPr lvl="1"/>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ML in NLP</a:t>
            </a:r>
            <a:endParaRPr lang="en-US"/>
          </a:p>
        </p:txBody>
      </p:sp>
      <p:sp>
        <p:nvSpPr>
          <p:cNvPr id="5" name="Slide Number Placeholder 4"/>
          <p:cNvSpPr>
            <a:spLocks noGrp="1"/>
          </p:cNvSpPr>
          <p:nvPr>
            <p:ph type="sldNum" sz="quarter" idx="12"/>
          </p:nvPr>
        </p:nvSpPr>
        <p:spPr/>
        <p:txBody>
          <a:bodyPr/>
          <a:lstStyle/>
          <a:p>
            <a:fld id="{5E6A3C3A-A029-4573-BC04-5DA27903A743}" type="slidenum">
              <a:rPr lang="en-US" smtClean="0"/>
              <a:t>3</a:t>
            </a:fld>
            <a:endParaRPr lang="en-US"/>
          </a:p>
        </p:txBody>
      </p:sp>
    </p:spTree>
    <p:extLst>
      <p:ext uri="{BB962C8B-B14F-4D97-AF65-F5344CB8AC3E}">
        <p14:creationId xmlns:p14="http://schemas.microsoft.com/office/powerpoint/2010/main" val="11266664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2400" dirty="0" smtClean="0"/>
              <a:t>Sequence models</a:t>
            </a:r>
          </a:p>
          <a:p>
            <a:endParaRPr lang="en-US" sz="700" dirty="0" smtClean="0"/>
          </a:p>
          <a:p>
            <a:r>
              <a:rPr lang="en-US" sz="2400" dirty="0" smtClean="0"/>
              <a:t>Hidden Markov models</a:t>
            </a:r>
          </a:p>
          <a:p>
            <a:endParaRPr lang="en-US" sz="700" dirty="0" smtClean="0"/>
          </a:p>
          <a:p>
            <a:pPr lvl="1"/>
            <a:r>
              <a:rPr lang="en-US" sz="2000" i="1" dirty="0" smtClean="0">
                <a:solidFill>
                  <a:srgbClr val="CC3333"/>
                </a:solidFill>
              </a:rPr>
              <a:t>Inference with HMM</a:t>
            </a:r>
          </a:p>
          <a:p>
            <a:pPr lvl="1"/>
            <a:r>
              <a:rPr lang="en-US" sz="2000" dirty="0" smtClean="0">
                <a:solidFill>
                  <a:srgbClr val="333333"/>
                </a:solidFill>
              </a:rPr>
              <a:t>Learning</a:t>
            </a:r>
          </a:p>
          <a:p>
            <a:endParaRPr lang="en-US" sz="700" dirty="0" smtClean="0"/>
          </a:p>
          <a:p>
            <a:r>
              <a:rPr lang="en-US" sz="2400" dirty="0"/>
              <a:t>Conditional Models and Local Classifiers</a:t>
            </a:r>
          </a:p>
          <a:p>
            <a:endParaRPr lang="en-US" sz="700" dirty="0" smtClean="0"/>
          </a:p>
          <a:p>
            <a:r>
              <a:rPr lang="en-US" sz="2400" dirty="0" smtClean="0"/>
              <a:t>Global models</a:t>
            </a:r>
          </a:p>
          <a:p>
            <a:pPr lvl="1"/>
            <a:r>
              <a:rPr lang="en-US" sz="2000" dirty="0" smtClean="0"/>
              <a:t>Conditional </a:t>
            </a:r>
            <a:r>
              <a:rPr lang="en-US" sz="2000" dirty="0"/>
              <a:t>Random Fields</a:t>
            </a:r>
          </a:p>
          <a:p>
            <a:pPr marL="0" indent="0">
              <a:buNone/>
            </a:pPr>
            <a:endParaRPr lang="en-US" sz="700" dirty="0" smtClean="0"/>
          </a:p>
          <a:p>
            <a:pPr lvl="1"/>
            <a:r>
              <a:rPr lang="en-US" sz="2000" dirty="0" smtClean="0"/>
              <a:t>Structured Perceptron for sequences</a:t>
            </a:r>
          </a:p>
        </p:txBody>
      </p:sp>
      <p:sp>
        <p:nvSpPr>
          <p:cNvPr id="4" name="Slide Number Placeholder 3"/>
          <p:cNvSpPr>
            <a:spLocks noGrp="1"/>
          </p:cNvSpPr>
          <p:nvPr>
            <p:ph type="sldNum" sz="quarter" idx="12"/>
          </p:nvPr>
        </p:nvSpPr>
        <p:spPr/>
        <p:txBody>
          <a:bodyPr/>
          <a:lstStyle/>
          <a:p>
            <a:fld id="{E8F84E70-49F1-4D48-A830-2CD8E288FC71}" type="slidenum">
              <a:rPr lang="en-US" smtClean="0"/>
              <a:t>30</a:t>
            </a:fld>
            <a:endParaRPr lang="en-US"/>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7913320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Region 2014-09-16 at 09.05.4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7732" y="4788473"/>
            <a:ext cx="3180080" cy="665058"/>
          </a:xfrm>
          <a:prstGeom prst="rect">
            <a:avLst/>
          </a:prstGeom>
        </p:spPr>
      </p:pic>
      <p:sp>
        <p:nvSpPr>
          <p:cNvPr id="2" name="Title 1"/>
          <p:cNvSpPr>
            <a:spLocks noGrp="1"/>
          </p:cNvSpPr>
          <p:nvPr>
            <p:ph type="title"/>
          </p:nvPr>
        </p:nvSpPr>
        <p:spPr/>
        <p:txBody>
          <a:bodyPr/>
          <a:lstStyle/>
          <a:p>
            <a:r>
              <a:rPr lang="en-US" dirty="0" smtClean="0"/>
              <a:t>Most likely state sequence</a:t>
            </a:r>
            <a:endParaRPr lang="en-US" dirty="0"/>
          </a:p>
        </p:txBody>
      </p:sp>
      <p:sp>
        <p:nvSpPr>
          <p:cNvPr id="3" name="Content Placeholder 2"/>
          <p:cNvSpPr>
            <a:spLocks noGrp="1"/>
          </p:cNvSpPr>
          <p:nvPr>
            <p:ph idx="1"/>
          </p:nvPr>
        </p:nvSpPr>
        <p:spPr/>
        <p:txBody>
          <a:bodyPr>
            <a:normAutofit fontScale="92500"/>
          </a:bodyPr>
          <a:lstStyle/>
          <a:p>
            <a:r>
              <a:rPr lang="en-US" dirty="0" smtClean="0"/>
              <a:t>Input:</a:t>
            </a:r>
          </a:p>
          <a:p>
            <a:pPr lvl="1"/>
            <a:r>
              <a:rPr lang="en-US" dirty="0" smtClean="0"/>
              <a:t>A hidden Markov model (</a:t>
            </a:r>
            <a:r>
              <a:rPr lang="en-US" dirty="0" smtClean="0">
                <a:latin typeface="cmmi10"/>
                <a:ea typeface="cmmi10"/>
                <a:cs typeface="cmmi10"/>
              </a:rPr>
              <a:t>π</a:t>
            </a:r>
            <a:r>
              <a:rPr lang="en-US" dirty="0" smtClean="0"/>
              <a:t>, A, B)</a:t>
            </a:r>
          </a:p>
          <a:p>
            <a:pPr lvl="1"/>
            <a:r>
              <a:rPr lang="en-US" dirty="0" smtClean="0"/>
              <a:t>An observation sequence </a:t>
            </a:r>
            <a:r>
              <a:rPr lang="en-US" b="1" dirty="0" smtClean="0"/>
              <a:t>x</a:t>
            </a:r>
            <a:r>
              <a:rPr lang="en-US" dirty="0" smtClean="0"/>
              <a:t> = (</a:t>
            </a:r>
            <a:r>
              <a:rPr lang="en-US" dirty="0" smtClean="0">
                <a:latin typeface="Calibri"/>
              </a:rPr>
              <a:t>x</a:t>
            </a:r>
            <a:r>
              <a:rPr lang="en-US" baseline="-25000" dirty="0" smtClean="0">
                <a:latin typeface="Calibri"/>
              </a:rPr>
              <a:t>1</a:t>
            </a:r>
            <a:r>
              <a:rPr lang="en-US" dirty="0" smtClean="0"/>
              <a:t>, </a:t>
            </a:r>
            <a:r>
              <a:rPr lang="en-US" dirty="0" smtClean="0">
                <a:latin typeface="Calibri"/>
              </a:rPr>
              <a:t>x</a:t>
            </a:r>
            <a:r>
              <a:rPr lang="en-US" baseline="-25000" dirty="0" smtClean="0">
                <a:latin typeface="Calibri"/>
              </a:rPr>
              <a:t>2</a:t>
            </a:r>
            <a:r>
              <a:rPr lang="en-US" dirty="0" smtClean="0"/>
              <a:t>, </a:t>
            </a:r>
            <a:r>
              <a:rPr lang="en-US" dirty="0" smtClean="0">
                <a:latin typeface="MT Extra"/>
                <a:sym typeface="MT Extra"/>
              </a:rPr>
              <a:t></a:t>
            </a:r>
            <a:r>
              <a:rPr lang="en-US" dirty="0" smtClean="0"/>
              <a:t>, </a:t>
            </a:r>
            <a:r>
              <a:rPr lang="en-US" dirty="0" err="1" smtClean="0">
                <a:latin typeface="Calibri"/>
              </a:rPr>
              <a:t>x</a:t>
            </a:r>
            <a:r>
              <a:rPr lang="en-US" baseline="-25000" dirty="0" err="1" smtClean="0">
                <a:latin typeface="Calibri"/>
              </a:rPr>
              <a:t>n</a:t>
            </a:r>
            <a:r>
              <a:rPr lang="en-US" dirty="0" smtClean="0"/>
              <a:t>)</a:t>
            </a:r>
          </a:p>
          <a:p>
            <a:endParaRPr lang="en-US" dirty="0" smtClean="0"/>
          </a:p>
          <a:p>
            <a:r>
              <a:rPr lang="en-US" dirty="0" smtClean="0"/>
              <a:t>Output: A state sequence </a:t>
            </a:r>
            <a:r>
              <a:rPr lang="en-US" b="1" dirty="0" smtClean="0"/>
              <a:t>y</a:t>
            </a:r>
            <a:r>
              <a:rPr lang="en-US" dirty="0" smtClean="0"/>
              <a:t> = (</a:t>
            </a:r>
            <a:r>
              <a:rPr lang="en-US" dirty="0" smtClean="0">
                <a:latin typeface="Calibri"/>
              </a:rPr>
              <a:t>y</a:t>
            </a:r>
            <a:r>
              <a:rPr lang="en-US" baseline="-25000" dirty="0" smtClean="0">
                <a:latin typeface="Calibri"/>
              </a:rPr>
              <a:t>1</a:t>
            </a:r>
            <a:r>
              <a:rPr lang="en-US" dirty="0" smtClean="0"/>
              <a:t>, </a:t>
            </a:r>
            <a:r>
              <a:rPr lang="en-US" dirty="0" smtClean="0">
                <a:latin typeface="Calibri"/>
              </a:rPr>
              <a:t>y</a:t>
            </a:r>
            <a:r>
              <a:rPr lang="en-US" baseline="-25000" dirty="0" smtClean="0">
                <a:latin typeface="Calibri"/>
              </a:rPr>
              <a:t>2</a:t>
            </a:r>
            <a:r>
              <a:rPr lang="en-US" dirty="0" smtClean="0"/>
              <a:t>, </a:t>
            </a:r>
            <a:r>
              <a:rPr lang="en-US" dirty="0" smtClean="0">
                <a:latin typeface="MT Extra"/>
                <a:sym typeface="MT Extra"/>
              </a:rPr>
              <a:t></a:t>
            </a:r>
            <a:r>
              <a:rPr lang="en-US" dirty="0" smtClean="0"/>
              <a:t>, </a:t>
            </a:r>
            <a:r>
              <a:rPr lang="en-US" dirty="0" err="1" smtClean="0">
                <a:latin typeface="Calibri"/>
              </a:rPr>
              <a:t>y</a:t>
            </a:r>
            <a:r>
              <a:rPr lang="en-US" baseline="-25000" dirty="0" err="1" smtClean="0">
                <a:latin typeface="Calibri"/>
              </a:rPr>
              <a:t>n</a:t>
            </a:r>
            <a:r>
              <a:rPr lang="en-US" dirty="0" smtClean="0"/>
              <a:t>) that corresponds to</a:t>
            </a:r>
            <a:endParaRPr lang="en-US" dirty="0"/>
          </a:p>
          <a:p>
            <a:pPr lvl="1"/>
            <a:r>
              <a:rPr lang="en-US" dirty="0" smtClean="0">
                <a:solidFill>
                  <a:srgbClr val="CC3333"/>
                </a:solidFill>
              </a:rPr>
              <a:t>Maximum </a:t>
            </a:r>
            <a:r>
              <a:rPr lang="en-US" i="1" dirty="0" smtClean="0">
                <a:solidFill>
                  <a:srgbClr val="CC3333"/>
                </a:solidFill>
              </a:rPr>
              <a:t>a posteriori</a:t>
            </a:r>
            <a:r>
              <a:rPr lang="en-US" dirty="0" smtClean="0">
                <a:solidFill>
                  <a:srgbClr val="CC3333"/>
                </a:solidFill>
              </a:rPr>
              <a:t> </a:t>
            </a:r>
            <a:r>
              <a:rPr lang="en-US" dirty="0" smtClean="0"/>
              <a:t>inference (MAP inference)</a:t>
            </a:r>
          </a:p>
          <a:p>
            <a:endParaRPr lang="en-US" dirty="0" smtClean="0"/>
          </a:p>
          <a:p>
            <a:r>
              <a:rPr lang="en-US" dirty="0" smtClean="0"/>
              <a:t>Computationally: combinatorial optimization </a:t>
            </a:r>
            <a:endParaRPr lang="en-US" b="1" dirty="0" smtClean="0"/>
          </a:p>
          <a:p>
            <a:pPr marL="457200" lvl="1" indent="0">
              <a:buNone/>
            </a:pPr>
            <a:endParaRPr lang="en-US" dirty="0"/>
          </a:p>
        </p:txBody>
      </p:sp>
      <p:sp>
        <p:nvSpPr>
          <p:cNvPr id="4" name="Slide Number Placeholder 3"/>
          <p:cNvSpPr>
            <a:spLocks noGrp="1"/>
          </p:cNvSpPr>
          <p:nvPr>
            <p:ph type="sldNum" sz="quarter" idx="12"/>
          </p:nvPr>
        </p:nvSpPr>
        <p:spPr/>
        <p:txBody>
          <a:bodyPr/>
          <a:lstStyle/>
          <a:p>
            <a:fld id="{E8F84E70-49F1-4D48-A830-2CD8E288FC71}" type="slidenum">
              <a:rPr lang="en-US" smtClean="0"/>
              <a:t>31</a:t>
            </a:fld>
            <a:endParaRPr lang="en-US"/>
          </a:p>
        </p:txBody>
      </p:sp>
      <p:sp>
        <p:nvSpPr>
          <p:cNvPr id="6" name="Footer Placeholder 5"/>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5513031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inference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want</a:t>
            </a:r>
          </a:p>
          <a:p>
            <a:endParaRPr lang="en-US" dirty="0"/>
          </a:p>
          <a:p>
            <a:r>
              <a:rPr lang="en-US" dirty="0" smtClean="0"/>
              <a:t>We have defined</a:t>
            </a:r>
          </a:p>
          <a:p>
            <a:endParaRPr lang="en-US" dirty="0"/>
          </a:p>
          <a:p>
            <a:pPr marL="0" indent="0">
              <a:buNone/>
            </a:pPr>
            <a:endParaRPr lang="en-US" dirty="0"/>
          </a:p>
          <a:p>
            <a:r>
              <a:rPr lang="en-US" dirty="0" smtClean="0"/>
              <a:t>But </a:t>
            </a:r>
          </a:p>
          <a:p>
            <a:pPr lvl="1"/>
            <a:r>
              <a:rPr lang="en-US" dirty="0" smtClean="0"/>
              <a:t>And we don’t care about P(</a:t>
            </a:r>
            <a:r>
              <a:rPr lang="en-US" b="1" dirty="0" smtClean="0"/>
              <a:t>x</a:t>
            </a:r>
            <a:r>
              <a:rPr lang="en-US" dirty="0" smtClean="0"/>
              <a:t>) we are maximizing over </a:t>
            </a:r>
            <a:r>
              <a:rPr lang="en-US" b="1" dirty="0" smtClean="0"/>
              <a:t>y</a:t>
            </a:r>
          </a:p>
          <a:p>
            <a:endParaRPr lang="en-US" dirty="0"/>
          </a:p>
          <a:p>
            <a:r>
              <a:rPr lang="en-US" dirty="0" smtClean="0"/>
              <a:t>So, </a:t>
            </a:r>
            <a:endParaRPr lang="en-US" dirty="0"/>
          </a:p>
        </p:txBody>
      </p:sp>
      <p:sp>
        <p:nvSpPr>
          <p:cNvPr id="4" name="Slide Number Placeholder 3"/>
          <p:cNvSpPr>
            <a:spLocks noGrp="1"/>
          </p:cNvSpPr>
          <p:nvPr>
            <p:ph type="sldNum" sz="quarter" idx="12"/>
          </p:nvPr>
        </p:nvSpPr>
        <p:spPr/>
        <p:txBody>
          <a:bodyPr/>
          <a:lstStyle/>
          <a:p>
            <a:fld id="{E8F84E70-49F1-4D48-A830-2CD8E288FC71}" type="slidenum">
              <a:rPr lang="en-US" smtClean="0"/>
              <a:t>32</a:t>
            </a:fld>
            <a:endParaRPr lang="en-US"/>
          </a:p>
        </p:txBody>
      </p:sp>
      <p:pic>
        <p:nvPicPr>
          <p:cNvPr id="5" name="Picture 4" descr="Screen Region 2014-09-16 at 09.05.4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8137" y="1200272"/>
            <a:ext cx="3688080" cy="771297"/>
          </a:xfrm>
          <a:prstGeom prst="rect">
            <a:avLst/>
          </a:prstGeom>
        </p:spPr>
      </p:pic>
      <p:pic>
        <p:nvPicPr>
          <p:cNvPr id="6" name="Picture 5" descr="Screen Region 2014-09-15 at 23.18.1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9637" y="2732860"/>
            <a:ext cx="6624432" cy="826786"/>
          </a:xfrm>
          <a:prstGeom prst="rect">
            <a:avLst/>
          </a:prstGeom>
        </p:spPr>
      </p:pic>
      <p:pic>
        <p:nvPicPr>
          <p:cNvPr id="7" name="Picture 6" descr="Screen Region 2014-09-16 at 09.43.4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9676" y="5287235"/>
            <a:ext cx="6898906" cy="732785"/>
          </a:xfrm>
          <a:prstGeom prst="rect">
            <a:avLst/>
          </a:prstGeom>
        </p:spPr>
      </p:pic>
      <p:pic>
        <p:nvPicPr>
          <p:cNvPr id="9" name="Picture 8"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81717" y="3739034"/>
            <a:ext cx="5604933" cy="402684"/>
          </a:xfrm>
          <a:prstGeom prst="rect">
            <a:avLst/>
          </a:prstGeom>
        </p:spPr>
      </p:pic>
      <p:sp>
        <p:nvSpPr>
          <p:cNvPr id="8" name="Footer Placeholder 7"/>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5081099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many possible sequences? </a:t>
            </a:r>
            <a:endParaRPr lang="en-US" dirty="0"/>
          </a:p>
        </p:txBody>
      </p:sp>
      <p:graphicFrame>
        <p:nvGraphicFramePr>
          <p:cNvPr id="5" name="Content Placeholder 4"/>
          <p:cNvGraphicFramePr>
            <a:graphicFrameLocks noGrp="1"/>
          </p:cNvGraphicFramePr>
          <p:nvPr>
            <p:ph idx="1"/>
            <p:extLst/>
          </p:nvPr>
        </p:nvGraphicFramePr>
        <p:xfrm>
          <a:off x="628650" y="1271588"/>
          <a:ext cx="7886700" cy="2992984"/>
        </p:xfrm>
        <a:graphic>
          <a:graphicData uri="http://schemas.openxmlformats.org/drawingml/2006/table">
            <a:tbl>
              <a:tblPr>
                <a:tableStyleId>{2D5ABB26-0587-4C30-8999-92F81FD0307C}</a:tableStyleId>
              </a:tblPr>
              <a:tblGrid>
                <a:gridCol w="1577340"/>
                <a:gridCol w="1577340"/>
                <a:gridCol w="1577340"/>
                <a:gridCol w="1577340"/>
                <a:gridCol w="1577340"/>
              </a:tblGrid>
              <a:tr h="370840">
                <a:tc>
                  <a:txBody>
                    <a:bodyPr/>
                    <a:lstStyle/>
                    <a:p>
                      <a:pPr algn="ctr"/>
                      <a:r>
                        <a:rPr lang="en-US" sz="2200" dirty="0" smtClean="0"/>
                        <a:t>The</a:t>
                      </a:r>
                      <a:endParaRPr lang="en-US" sz="2200" dirty="0"/>
                    </a:p>
                  </a:txBody>
                  <a:tcPr marL="87630" marR="87630"/>
                </a:tc>
                <a:tc>
                  <a:txBody>
                    <a:bodyPr/>
                    <a:lstStyle/>
                    <a:p>
                      <a:pPr algn="ctr"/>
                      <a:r>
                        <a:rPr lang="en-US" sz="2200" dirty="0" smtClean="0"/>
                        <a:t>Fed</a:t>
                      </a:r>
                      <a:endParaRPr lang="en-US" sz="2200" dirty="0"/>
                    </a:p>
                  </a:txBody>
                  <a:tcPr marL="87630" marR="87630"/>
                </a:tc>
                <a:tc>
                  <a:txBody>
                    <a:bodyPr/>
                    <a:lstStyle/>
                    <a:p>
                      <a:pPr algn="ctr"/>
                      <a:r>
                        <a:rPr lang="en-US" sz="2200" dirty="0" smtClean="0"/>
                        <a:t>raises</a:t>
                      </a:r>
                      <a:endParaRPr lang="en-US" sz="2200" dirty="0"/>
                    </a:p>
                  </a:txBody>
                  <a:tcPr marL="87630" marR="87630"/>
                </a:tc>
                <a:tc>
                  <a:txBody>
                    <a:bodyPr/>
                    <a:lstStyle/>
                    <a:p>
                      <a:pPr algn="ctr"/>
                      <a:r>
                        <a:rPr lang="en-US" sz="2200" dirty="0" smtClean="0"/>
                        <a:t>interest</a:t>
                      </a:r>
                      <a:endParaRPr lang="en-US" sz="2200" dirty="0"/>
                    </a:p>
                  </a:txBody>
                  <a:tcPr marL="87630" marR="87630"/>
                </a:tc>
                <a:tc>
                  <a:txBody>
                    <a:bodyPr/>
                    <a:lstStyle/>
                    <a:p>
                      <a:pPr algn="ctr"/>
                      <a:r>
                        <a:rPr lang="en-US" sz="2200" dirty="0" smtClean="0"/>
                        <a:t>rates</a:t>
                      </a:r>
                      <a:endParaRPr lang="en-US" sz="2200" dirty="0"/>
                    </a:p>
                  </a:txBody>
                  <a:tcPr marL="87630" marR="87630"/>
                </a:tc>
              </a:tr>
              <a:tr h="370840">
                <a:tc>
                  <a:txBody>
                    <a:bodyPr/>
                    <a:lstStyle/>
                    <a:p>
                      <a:pPr algn="ctr"/>
                      <a:endParaRPr lang="en-US" sz="2200" dirty="0"/>
                    </a:p>
                  </a:txBody>
                  <a:tcPr marL="87630" marR="87630"/>
                </a:tc>
                <a:tc>
                  <a:txBody>
                    <a:bodyPr/>
                    <a:lstStyle/>
                    <a:p>
                      <a:pPr algn="ctr"/>
                      <a:endParaRPr lang="en-US" sz="2200" dirty="0"/>
                    </a:p>
                  </a:txBody>
                  <a:tcPr marL="87630" marR="87630"/>
                </a:tc>
                <a:tc>
                  <a:txBody>
                    <a:bodyPr/>
                    <a:lstStyle/>
                    <a:p>
                      <a:pPr algn="ctr"/>
                      <a:endParaRPr lang="en-US" sz="2200"/>
                    </a:p>
                  </a:txBody>
                  <a:tcPr marL="87630" marR="87630"/>
                </a:tc>
                <a:tc>
                  <a:txBody>
                    <a:bodyPr/>
                    <a:lstStyle/>
                    <a:p>
                      <a:pPr algn="ctr"/>
                      <a:endParaRPr lang="en-US" sz="2200" dirty="0"/>
                    </a:p>
                  </a:txBody>
                  <a:tcPr marL="87630" marR="87630"/>
                </a:tc>
                <a:tc>
                  <a:txBody>
                    <a:bodyPr/>
                    <a:lstStyle/>
                    <a:p>
                      <a:pPr algn="ctr"/>
                      <a:endParaRPr lang="en-US" sz="2200" dirty="0"/>
                    </a:p>
                  </a:txBody>
                  <a:tcPr marL="87630" marR="87630"/>
                </a:tc>
              </a:tr>
              <a:tr h="370840">
                <a:tc>
                  <a:txBody>
                    <a:bodyPr/>
                    <a:lstStyle/>
                    <a:p>
                      <a:pPr algn="ctr"/>
                      <a:endParaRPr lang="en-US" sz="2200" dirty="0"/>
                    </a:p>
                  </a:txBody>
                  <a:tcPr marL="87630" marR="87630"/>
                </a:tc>
                <a:tc>
                  <a:txBody>
                    <a:bodyPr/>
                    <a:lstStyle/>
                    <a:p>
                      <a:pPr algn="ctr"/>
                      <a:endParaRPr lang="en-US" sz="2200" dirty="0"/>
                    </a:p>
                  </a:txBody>
                  <a:tcPr marL="87630" marR="87630"/>
                </a:tc>
                <a:tc>
                  <a:txBody>
                    <a:bodyPr/>
                    <a:lstStyle/>
                    <a:p>
                      <a:pPr algn="ctr"/>
                      <a:endParaRPr lang="en-US" sz="2200" dirty="0"/>
                    </a:p>
                  </a:txBody>
                  <a:tcPr marL="87630" marR="87630"/>
                </a:tc>
                <a:tc>
                  <a:txBody>
                    <a:bodyPr/>
                    <a:lstStyle/>
                    <a:p>
                      <a:pPr algn="ctr"/>
                      <a:endParaRPr lang="en-US" sz="2200" dirty="0"/>
                    </a:p>
                  </a:txBody>
                  <a:tcPr marL="87630" marR="87630"/>
                </a:tc>
                <a:tc>
                  <a:txBody>
                    <a:bodyPr/>
                    <a:lstStyle/>
                    <a:p>
                      <a:pPr algn="ctr"/>
                      <a:endParaRPr lang="en-US" sz="2200" dirty="0"/>
                    </a:p>
                  </a:txBody>
                  <a:tcPr marL="87630" marR="87630"/>
                </a:tc>
              </a:tr>
              <a:tr h="432664">
                <a:tc>
                  <a:txBody>
                    <a:bodyPr/>
                    <a:lstStyle/>
                    <a:p>
                      <a:pPr algn="ctr"/>
                      <a:r>
                        <a:rPr lang="en-US" sz="2200" dirty="0" smtClean="0"/>
                        <a:t>Determiner</a:t>
                      </a:r>
                      <a:endParaRPr lang="en-US" sz="2200" dirty="0"/>
                    </a:p>
                  </a:txBody>
                  <a:tcPr marL="87630" marR="87630"/>
                </a:tc>
                <a:tc>
                  <a:txBody>
                    <a:bodyPr/>
                    <a:lstStyle/>
                    <a:p>
                      <a:pPr algn="ctr"/>
                      <a:r>
                        <a:rPr lang="en-US" sz="2200" dirty="0" smtClean="0"/>
                        <a:t>Verb</a:t>
                      </a:r>
                      <a:endParaRPr lang="en-US" sz="2200" dirty="0"/>
                    </a:p>
                  </a:txBody>
                  <a:tcPr marL="87630" marR="87630"/>
                </a:tc>
                <a:tc>
                  <a:txBody>
                    <a:bodyPr/>
                    <a:lstStyle/>
                    <a:p>
                      <a:pPr algn="ctr"/>
                      <a:r>
                        <a:rPr lang="en-US" sz="2200" dirty="0" smtClean="0"/>
                        <a:t>Verb</a:t>
                      </a:r>
                      <a:endParaRPr lang="en-US" sz="2200" dirty="0"/>
                    </a:p>
                  </a:txBody>
                  <a:tcPr marL="87630" marR="87630"/>
                </a:tc>
                <a:tc>
                  <a:txBody>
                    <a:bodyPr/>
                    <a:lstStyle/>
                    <a:p>
                      <a:pPr algn="ctr"/>
                      <a:r>
                        <a:rPr lang="en-US" sz="2200" dirty="0" smtClean="0"/>
                        <a:t>Verb</a:t>
                      </a:r>
                      <a:endParaRPr lang="en-US" sz="2200" dirty="0"/>
                    </a:p>
                  </a:txBody>
                  <a:tcPr marL="87630" marR="87630"/>
                </a:tc>
                <a:tc>
                  <a:txBody>
                    <a:bodyPr/>
                    <a:lstStyle/>
                    <a:p>
                      <a:pPr algn="ctr"/>
                      <a:r>
                        <a:rPr lang="en-US" sz="2200" dirty="0" smtClean="0"/>
                        <a:t>Verb</a:t>
                      </a:r>
                      <a:endParaRPr lang="en-US" sz="2200" dirty="0"/>
                    </a:p>
                  </a:txBody>
                  <a:tcPr marL="87630" marR="87630"/>
                </a:tc>
              </a:tr>
              <a:tr h="370840">
                <a:tc>
                  <a:txBody>
                    <a:bodyPr/>
                    <a:lstStyle/>
                    <a:p>
                      <a:pPr algn="ctr"/>
                      <a:endParaRPr lang="en-US" sz="2200" dirty="0"/>
                    </a:p>
                  </a:txBody>
                  <a:tcPr marL="87630" marR="87630"/>
                </a:tc>
                <a:tc>
                  <a:txBody>
                    <a:bodyPr/>
                    <a:lstStyle/>
                    <a:p>
                      <a:pPr algn="ctr"/>
                      <a:r>
                        <a:rPr lang="en-US" sz="2200" dirty="0" smtClean="0"/>
                        <a:t>Noun</a:t>
                      </a:r>
                      <a:endParaRPr lang="en-US" sz="2200" dirty="0"/>
                    </a:p>
                  </a:txBody>
                  <a:tcPr marL="87630" marR="87630"/>
                </a:tc>
                <a:tc>
                  <a:txBody>
                    <a:bodyPr/>
                    <a:lstStyle/>
                    <a:p>
                      <a:pPr algn="ctr"/>
                      <a:r>
                        <a:rPr lang="en-US" sz="2200" dirty="0" smtClean="0"/>
                        <a:t>Noun</a:t>
                      </a:r>
                      <a:endParaRPr lang="en-US" sz="2200" dirty="0"/>
                    </a:p>
                  </a:txBody>
                  <a:tcPr marL="87630" marR="87630"/>
                </a:tc>
                <a:tc>
                  <a:txBody>
                    <a:bodyPr/>
                    <a:lstStyle/>
                    <a:p>
                      <a:pPr algn="ctr"/>
                      <a:r>
                        <a:rPr lang="en-US" sz="2200" dirty="0" smtClean="0"/>
                        <a:t>Noun</a:t>
                      </a:r>
                      <a:endParaRPr lang="en-US" sz="2200" dirty="0"/>
                    </a:p>
                  </a:txBody>
                  <a:tcPr marL="87630" marR="87630"/>
                </a:tc>
                <a:tc>
                  <a:txBody>
                    <a:bodyPr/>
                    <a:lstStyle/>
                    <a:p>
                      <a:pPr algn="ctr"/>
                      <a:r>
                        <a:rPr lang="en-US" sz="2200" dirty="0" smtClean="0"/>
                        <a:t>Noun</a:t>
                      </a:r>
                      <a:endParaRPr lang="en-US" sz="2200" dirty="0"/>
                    </a:p>
                  </a:txBody>
                  <a:tcPr marL="87630" marR="87630"/>
                </a:tc>
              </a:tr>
              <a:tr h="370840">
                <a:tc>
                  <a:txBody>
                    <a:bodyPr/>
                    <a:lstStyle/>
                    <a:p>
                      <a:pPr algn="ctr"/>
                      <a:endParaRPr lang="en-US" sz="2200" dirty="0"/>
                    </a:p>
                  </a:txBody>
                  <a:tcPr marL="87630" marR="87630"/>
                </a:tc>
                <a:tc>
                  <a:txBody>
                    <a:bodyPr/>
                    <a:lstStyle/>
                    <a:p>
                      <a:pPr algn="ctr"/>
                      <a:endParaRPr lang="en-US" sz="2200" dirty="0"/>
                    </a:p>
                  </a:txBody>
                  <a:tcPr marL="87630" marR="87630"/>
                </a:tc>
                <a:tc>
                  <a:txBody>
                    <a:bodyPr/>
                    <a:lstStyle/>
                    <a:p>
                      <a:pPr algn="ctr"/>
                      <a:endParaRPr lang="en-US" sz="2200" dirty="0"/>
                    </a:p>
                  </a:txBody>
                  <a:tcPr marL="87630" marR="87630"/>
                </a:tc>
                <a:tc>
                  <a:txBody>
                    <a:bodyPr/>
                    <a:lstStyle/>
                    <a:p>
                      <a:pPr algn="ctr"/>
                      <a:endParaRPr lang="en-US" sz="2200" dirty="0"/>
                    </a:p>
                  </a:txBody>
                  <a:tcPr marL="87630" marR="87630"/>
                </a:tc>
                <a:tc>
                  <a:txBody>
                    <a:bodyPr/>
                    <a:lstStyle/>
                    <a:p>
                      <a:pPr algn="ctr"/>
                      <a:endParaRPr lang="en-US" sz="2200" dirty="0"/>
                    </a:p>
                  </a:txBody>
                  <a:tcPr marL="87630" marR="87630"/>
                </a:tc>
              </a:tr>
              <a:tr h="370840">
                <a:tc>
                  <a:txBody>
                    <a:bodyPr/>
                    <a:lstStyle/>
                    <a:p>
                      <a:pPr algn="ctr"/>
                      <a:r>
                        <a:rPr lang="en-US" sz="2200" dirty="0" smtClean="0"/>
                        <a:t>1</a:t>
                      </a:r>
                      <a:endParaRPr lang="en-US" sz="2200" dirty="0"/>
                    </a:p>
                  </a:txBody>
                  <a:tcPr marL="87630" marR="87630"/>
                </a:tc>
                <a:tc>
                  <a:txBody>
                    <a:bodyPr/>
                    <a:lstStyle/>
                    <a:p>
                      <a:pPr algn="ctr"/>
                      <a:r>
                        <a:rPr lang="en-US" sz="2200" dirty="0" smtClean="0"/>
                        <a:t>2</a:t>
                      </a:r>
                      <a:endParaRPr lang="en-US" sz="2200" dirty="0"/>
                    </a:p>
                  </a:txBody>
                  <a:tcPr marL="87630" marR="87630"/>
                </a:tc>
                <a:tc>
                  <a:txBody>
                    <a:bodyPr/>
                    <a:lstStyle/>
                    <a:p>
                      <a:pPr algn="ctr"/>
                      <a:r>
                        <a:rPr lang="en-US" sz="2200" dirty="0" smtClean="0"/>
                        <a:t>2</a:t>
                      </a:r>
                      <a:endParaRPr lang="en-US" sz="2200" dirty="0"/>
                    </a:p>
                  </a:txBody>
                  <a:tcPr marL="87630" marR="87630"/>
                </a:tc>
                <a:tc>
                  <a:txBody>
                    <a:bodyPr/>
                    <a:lstStyle/>
                    <a:p>
                      <a:pPr algn="ctr"/>
                      <a:r>
                        <a:rPr lang="en-US" sz="2200" dirty="0" smtClean="0"/>
                        <a:t>2</a:t>
                      </a:r>
                      <a:endParaRPr lang="en-US" sz="2200" dirty="0"/>
                    </a:p>
                  </a:txBody>
                  <a:tcPr marL="87630" marR="87630"/>
                </a:tc>
                <a:tc>
                  <a:txBody>
                    <a:bodyPr/>
                    <a:lstStyle/>
                    <a:p>
                      <a:pPr algn="ctr"/>
                      <a:r>
                        <a:rPr lang="en-US" sz="2200" dirty="0" smtClean="0"/>
                        <a:t>2</a:t>
                      </a:r>
                      <a:endParaRPr lang="en-US" sz="2200" dirty="0"/>
                    </a:p>
                  </a:txBody>
                  <a:tcPr marL="87630" marR="87630"/>
                </a:tc>
              </a:tr>
            </a:tbl>
          </a:graphicData>
        </a:graphic>
      </p:graphicFrame>
      <p:sp>
        <p:nvSpPr>
          <p:cNvPr id="4" name="Slide Number Placeholder 3"/>
          <p:cNvSpPr>
            <a:spLocks noGrp="1"/>
          </p:cNvSpPr>
          <p:nvPr>
            <p:ph type="sldNum" sz="quarter" idx="12"/>
          </p:nvPr>
        </p:nvSpPr>
        <p:spPr/>
        <p:txBody>
          <a:bodyPr/>
          <a:lstStyle/>
          <a:p>
            <a:fld id="{E8F84E70-49F1-4D48-A830-2CD8E288FC71}" type="slidenum">
              <a:rPr lang="en-US" smtClean="0"/>
              <a:t>33</a:t>
            </a:fld>
            <a:endParaRPr lang="en-US"/>
          </a:p>
        </p:txBody>
      </p:sp>
      <p:sp>
        <p:nvSpPr>
          <p:cNvPr id="6" name="TextBox 5"/>
          <p:cNvSpPr txBox="1"/>
          <p:nvPr/>
        </p:nvSpPr>
        <p:spPr>
          <a:xfrm>
            <a:off x="1632984" y="5387569"/>
            <a:ext cx="6025176" cy="461665"/>
          </a:xfrm>
          <a:prstGeom prst="rect">
            <a:avLst/>
          </a:prstGeom>
          <a:noFill/>
        </p:spPr>
        <p:txBody>
          <a:bodyPr wrap="none" rtlCol="0">
            <a:spAutoFit/>
          </a:bodyPr>
          <a:lstStyle/>
          <a:p>
            <a:r>
              <a:rPr lang="en-US" sz="2400" dirty="0" smtClean="0"/>
              <a:t>In this simple case, 16 sequences (1</a:t>
            </a:r>
            <a:r>
              <a:rPr lang="en-US" sz="2400" dirty="0" smtClean="0">
                <a:latin typeface="cmsy10"/>
                <a:ea typeface="cmsy10"/>
                <a:cs typeface="cmsy10"/>
              </a:rPr>
              <a:t>×</a:t>
            </a:r>
            <a:r>
              <a:rPr lang="en-US" sz="2400" dirty="0" smtClean="0">
                <a:latin typeface="Calibri"/>
              </a:rPr>
              <a:t>2</a:t>
            </a:r>
            <a:r>
              <a:rPr lang="en-US" sz="2400" dirty="0" smtClean="0">
                <a:latin typeface="cmsy10"/>
                <a:ea typeface="cmsy10"/>
                <a:cs typeface="cmsy10"/>
              </a:rPr>
              <a:t>×</a:t>
            </a:r>
            <a:r>
              <a:rPr lang="en-US" sz="2400" dirty="0" smtClean="0">
                <a:latin typeface="Calibri"/>
              </a:rPr>
              <a:t>2</a:t>
            </a:r>
            <a:r>
              <a:rPr lang="en-US" sz="2400" dirty="0">
                <a:latin typeface="cmsy10"/>
                <a:ea typeface="cmsy10"/>
                <a:cs typeface="cmsy10"/>
              </a:rPr>
              <a:t>×</a:t>
            </a:r>
            <a:r>
              <a:rPr lang="en-US" sz="2400" dirty="0" smtClean="0">
                <a:latin typeface="Calibri"/>
              </a:rPr>
              <a:t>2</a:t>
            </a:r>
            <a:r>
              <a:rPr lang="en-US" sz="2400" dirty="0">
                <a:latin typeface="cmsy10"/>
                <a:ea typeface="cmsy10"/>
                <a:cs typeface="cmsy10"/>
              </a:rPr>
              <a:t>×</a:t>
            </a:r>
            <a:r>
              <a:rPr lang="en-US" sz="2400" dirty="0" smtClean="0">
                <a:latin typeface="Calibri"/>
              </a:rPr>
              <a:t>2</a:t>
            </a:r>
            <a:r>
              <a:rPr lang="en-US" sz="2400" dirty="0" smtClean="0"/>
              <a:t>)</a:t>
            </a:r>
            <a:endParaRPr lang="en-US" sz="2400" dirty="0"/>
          </a:p>
        </p:txBody>
      </p:sp>
      <p:sp>
        <p:nvSpPr>
          <p:cNvPr id="7" name="TextBox 6"/>
          <p:cNvSpPr txBox="1"/>
          <p:nvPr/>
        </p:nvSpPr>
        <p:spPr>
          <a:xfrm>
            <a:off x="2401263" y="4925904"/>
            <a:ext cx="4808834" cy="461665"/>
          </a:xfrm>
          <a:prstGeom prst="rect">
            <a:avLst/>
          </a:prstGeom>
          <a:noFill/>
        </p:spPr>
        <p:txBody>
          <a:bodyPr wrap="square" rtlCol="0">
            <a:spAutoFit/>
          </a:bodyPr>
          <a:lstStyle/>
          <a:p>
            <a:r>
              <a:rPr lang="en-US" sz="2400" dirty="0" smtClean="0">
                <a:solidFill>
                  <a:srgbClr val="CC3333"/>
                </a:solidFill>
              </a:rPr>
              <a:t>List of allowed tags for each word</a:t>
            </a:r>
            <a:endParaRPr lang="en-US" sz="2400" dirty="0">
              <a:solidFill>
                <a:srgbClr val="CC3333"/>
              </a:solidFill>
            </a:endParaRPr>
          </a:p>
        </p:txBody>
      </p:sp>
      <p:sp>
        <p:nvSpPr>
          <p:cNvPr id="3" name="Footer Placeholder 2"/>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537550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approaches</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Try out every sequence</a:t>
            </a:r>
          </a:p>
          <a:p>
            <a:pPr marL="914400" lvl="1" indent="-514350"/>
            <a:r>
              <a:rPr lang="en-US" dirty="0" smtClean="0"/>
              <a:t>Score the sequence </a:t>
            </a:r>
            <a:r>
              <a:rPr lang="en-US" b="1" dirty="0" smtClean="0"/>
              <a:t>y </a:t>
            </a:r>
            <a:r>
              <a:rPr lang="en-US" dirty="0" smtClean="0"/>
              <a:t>as P(</a:t>
            </a:r>
            <a:r>
              <a:rPr lang="en-US" b="1" dirty="0" err="1" smtClean="0"/>
              <a:t>y</a:t>
            </a:r>
            <a:r>
              <a:rPr lang="en-US" dirty="0" err="1" smtClean="0"/>
              <a:t>|</a:t>
            </a:r>
            <a:r>
              <a:rPr lang="en-US" b="1" dirty="0" err="1" smtClean="0"/>
              <a:t>x</a:t>
            </a:r>
            <a:r>
              <a:rPr lang="en-US" dirty="0" smtClean="0"/>
              <a:t>, π, A, B)</a:t>
            </a:r>
          </a:p>
          <a:p>
            <a:pPr marL="914400" lvl="1" indent="-514350"/>
            <a:r>
              <a:rPr lang="en-US" dirty="0" smtClean="0"/>
              <a:t>Return the highest scoring one</a:t>
            </a:r>
          </a:p>
          <a:p>
            <a:pPr marL="914400" lvl="1" indent="-514350"/>
            <a:r>
              <a:rPr lang="en-US" dirty="0" smtClean="0"/>
              <a:t>What is the problem?</a:t>
            </a:r>
          </a:p>
          <a:p>
            <a:pPr marL="1314450" lvl="2" indent="-514350"/>
            <a:r>
              <a:rPr lang="en-US" dirty="0" smtClean="0">
                <a:solidFill>
                  <a:srgbClr val="CC3333"/>
                </a:solidFill>
              </a:rPr>
              <a:t>Correct, but slow, O(</a:t>
            </a:r>
            <a:r>
              <a:rPr lang="en-US" dirty="0" err="1">
                <a:solidFill>
                  <a:srgbClr val="CC3333"/>
                </a:solidFill>
              </a:rPr>
              <a:t>K</a:t>
            </a:r>
            <a:r>
              <a:rPr lang="en-US" baseline="30000" dirty="0" err="1" smtClean="0">
                <a:solidFill>
                  <a:srgbClr val="CC3333"/>
                </a:solidFill>
              </a:rPr>
              <a:t>n</a:t>
            </a:r>
            <a:r>
              <a:rPr lang="en-US" dirty="0" smtClean="0">
                <a:solidFill>
                  <a:srgbClr val="CC3333"/>
                </a:solidFill>
              </a:rPr>
              <a:t>)</a:t>
            </a:r>
            <a:endParaRPr lang="en-US" dirty="0">
              <a:solidFill>
                <a:srgbClr val="CC3333"/>
              </a:solidFill>
            </a:endParaRPr>
          </a:p>
          <a:p>
            <a:pPr marL="514350" indent="-514350">
              <a:buFont typeface="+mj-lt"/>
              <a:buAutoNum type="arabicPeriod"/>
            </a:pPr>
            <a:r>
              <a:rPr lang="en-US" dirty="0" smtClean="0"/>
              <a:t>Greedy search</a:t>
            </a:r>
          </a:p>
          <a:p>
            <a:pPr marL="914400" lvl="1" indent="-514350"/>
            <a:r>
              <a:rPr lang="en-US" dirty="0" smtClean="0"/>
              <a:t>Construct the output left to right</a:t>
            </a:r>
          </a:p>
          <a:p>
            <a:pPr marL="914400" lvl="1" indent="-514350"/>
            <a:r>
              <a:rPr lang="en-US" dirty="0" smtClean="0"/>
              <a:t>For each </a:t>
            </a:r>
            <a:r>
              <a:rPr lang="en-US" dirty="0" err="1" smtClean="0"/>
              <a:t>i</a:t>
            </a:r>
            <a:r>
              <a:rPr lang="en-US" dirty="0" smtClean="0"/>
              <a:t>, elect the best </a:t>
            </a:r>
            <a:r>
              <a:rPr lang="en-US" dirty="0" err="1" smtClean="0"/>
              <a:t>y</a:t>
            </a:r>
            <a:r>
              <a:rPr lang="en-US" baseline="-25000" dirty="0" err="1" smtClean="0"/>
              <a:t>i</a:t>
            </a:r>
            <a:r>
              <a:rPr lang="en-US" dirty="0" smtClean="0"/>
              <a:t> using y</a:t>
            </a:r>
            <a:r>
              <a:rPr lang="en-US" baseline="-25000" dirty="0" smtClean="0"/>
              <a:t>i-1</a:t>
            </a:r>
            <a:r>
              <a:rPr lang="en-US" dirty="0" smtClean="0"/>
              <a:t> and x</a:t>
            </a:r>
            <a:r>
              <a:rPr lang="en-US" baseline="-25000" dirty="0" smtClean="0"/>
              <a:t>i</a:t>
            </a:r>
          </a:p>
          <a:p>
            <a:pPr marL="914400" lvl="1" indent="-514350"/>
            <a:r>
              <a:rPr lang="en-US" dirty="0" smtClean="0"/>
              <a:t>What is the problem?</a:t>
            </a:r>
          </a:p>
          <a:p>
            <a:pPr marL="1314450" lvl="2" indent="-514350"/>
            <a:r>
              <a:rPr lang="en-US" dirty="0" smtClean="0">
                <a:solidFill>
                  <a:srgbClr val="CC3333"/>
                </a:solidFill>
              </a:rPr>
              <a:t>Incorrect but fast, O(</a:t>
            </a:r>
            <a:r>
              <a:rPr lang="en-US" dirty="0" err="1" smtClean="0">
                <a:solidFill>
                  <a:srgbClr val="CC3333"/>
                </a:solidFill>
              </a:rPr>
              <a:t>nK</a:t>
            </a:r>
            <a:r>
              <a:rPr lang="en-US" dirty="0" smtClean="0">
                <a:solidFill>
                  <a:srgbClr val="CC3333"/>
                </a:solidFill>
              </a:rPr>
              <a:t>)</a:t>
            </a:r>
          </a:p>
        </p:txBody>
      </p:sp>
      <p:sp>
        <p:nvSpPr>
          <p:cNvPr id="4" name="Slide Number Placeholder 3"/>
          <p:cNvSpPr>
            <a:spLocks noGrp="1"/>
          </p:cNvSpPr>
          <p:nvPr>
            <p:ph type="sldNum" sz="quarter" idx="12"/>
          </p:nvPr>
        </p:nvSpPr>
        <p:spPr/>
        <p:txBody>
          <a:bodyPr/>
          <a:lstStyle/>
          <a:p>
            <a:fld id="{E8F84E70-49F1-4D48-A830-2CD8E288FC71}" type="slidenum">
              <a:rPr lang="en-US" smtClean="0"/>
              <a:t>34</a:t>
            </a:fld>
            <a:endParaRPr lang="en-US"/>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517523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7"/>
            <a:ext cx="8799129" cy="673260"/>
          </a:xfrm>
        </p:spPr>
        <p:txBody>
          <a:bodyPr>
            <a:normAutofit fontScale="90000"/>
          </a:bodyPr>
          <a:lstStyle/>
          <a:p>
            <a:r>
              <a:rPr lang="en-US" sz="3200" dirty="0" smtClean="0">
                <a:solidFill>
                  <a:srgbClr val="CC3333"/>
                </a:solidFill>
              </a:rPr>
              <a:t>Solution</a:t>
            </a:r>
            <a:r>
              <a:rPr lang="en-US" sz="3200" dirty="0" smtClean="0"/>
              <a:t>: Use the independence assumptions</a:t>
            </a:r>
            <a:endParaRPr lang="en-US" sz="3200" dirty="0"/>
          </a:p>
        </p:txBody>
      </p:sp>
      <p:sp>
        <p:nvSpPr>
          <p:cNvPr id="3" name="Content Placeholder 2"/>
          <p:cNvSpPr>
            <a:spLocks noGrp="1"/>
          </p:cNvSpPr>
          <p:nvPr>
            <p:ph idx="1"/>
          </p:nvPr>
        </p:nvSpPr>
        <p:spPr/>
        <p:txBody>
          <a:bodyPr>
            <a:normAutofit lnSpcReduction="10000"/>
          </a:bodyPr>
          <a:lstStyle/>
          <a:p>
            <a:pPr marL="0" indent="0">
              <a:buNone/>
            </a:pPr>
            <a:r>
              <a:rPr lang="en-US" dirty="0" smtClean="0">
                <a:solidFill>
                  <a:srgbClr val="CC3333"/>
                </a:solidFill>
              </a:rPr>
              <a:t>Recall</a:t>
            </a:r>
            <a:r>
              <a:rPr lang="en-US" dirty="0" smtClean="0"/>
              <a:t>: The first order Markov assumption</a:t>
            </a:r>
          </a:p>
          <a:p>
            <a:pPr marL="0" indent="0">
              <a:buNone/>
            </a:pPr>
            <a:r>
              <a:rPr lang="en-US" dirty="0" smtClean="0"/>
              <a:t>The state at token </a:t>
            </a:r>
            <a:r>
              <a:rPr lang="en-US" dirty="0" err="1" smtClean="0"/>
              <a:t>i</a:t>
            </a:r>
            <a:r>
              <a:rPr lang="en-US" dirty="0" smtClean="0"/>
              <a:t> is only influenced by the previous state, the next state and the token itself</a:t>
            </a:r>
          </a:p>
          <a:p>
            <a:pPr marL="0" indent="0">
              <a:buNone/>
            </a:pPr>
            <a:endParaRPr lang="en-US" dirty="0"/>
          </a:p>
          <a:p>
            <a:pPr marL="0" indent="0">
              <a:buNone/>
            </a:pPr>
            <a:r>
              <a:rPr lang="en-US" dirty="0" smtClean="0"/>
              <a:t>Given the adjacent labels, the others do not matter</a:t>
            </a:r>
          </a:p>
          <a:p>
            <a:pPr marL="0" indent="0">
              <a:buNone/>
            </a:pPr>
            <a:endParaRPr lang="en-US" dirty="0"/>
          </a:p>
          <a:p>
            <a:pPr marL="0" indent="0">
              <a:buNone/>
            </a:pPr>
            <a:r>
              <a:rPr lang="en-US" dirty="0" smtClean="0"/>
              <a:t>Suggests a recursive algorithm</a:t>
            </a:r>
            <a:endParaRPr lang="en-US" dirty="0"/>
          </a:p>
        </p:txBody>
      </p:sp>
      <p:sp>
        <p:nvSpPr>
          <p:cNvPr id="4" name="Slide Number Placeholder 3"/>
          <p:cNvSpPr>
            <a:spLocks noGrp="1"/>
          </p:cNvSpPr>
          <p:nvPr>
            <p:ph type="sldNum" sz="quarter" idx="12"/>
          </p:nvPr>
        </p:nvSpPr>
        <p:spPr/>
        <p:txBody>
          <a:bodyPr/>
          <a:lstStyle/>
          <a:p>
            <a:fld id="{E8F84E70-49F1-4D48-A830-2CD8E288FC71}" type="slidenum">
              <a:rPr lang="en-US" smtClean="0"/>
              <a:t>35</a:t>
            </a:fld>
            <a:endParaRPr lang="en-US"/>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4935045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Jason’s ice cream</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r>
              <a:rPr lang="en-US" dirty="0" smtClean="0"/>
              <a:t>Best tag sequence for P(”1,2,1”)?</a:t>
            </a:r>
            <a:endParaRPr lang="en-US" dirty="0"/>
          </a:p>
        </p:txBody>
      </p:sp>
      <p:sp>
        <p:nvSpPr>
          <p:cNvPr id="4" name="Footer Placeholder 3"/>
          <p:cNvSpPr>
            <a:spLocks noGrp="1"/>
          </p:cNvSpPr>
          <p:nvPr>
            <p:ph type="ftr" sz="quarter" idx="11"/>
          </p:nvPr>
        </p:nvSpPr>
        <p:spPr/>
        <p:txBody>
          <a:bodyPr/>
          <a:lstStyle/>
          <a:p>
            <a:r>
              <a:rPr lang="en-US" smtClean="0"/>
              <a:t>ML in NLP</a:t>
            </a:r>
            <a:endParaRPr lang="en-US" dirty="0"/>
          </a:p>
        </p:txBody>
      </p:sp>
      <p:sp>
        <p:nvSpPr>
          <p:cNvPr id="5" name="Slide Number Placeholder 4"/>
          <p:cNvSpPr>
            <a:spLocks noGrp="1"/>
          </p:cNvSpPr>
          <p:nvPr>
            <p:ph type="sldNum" sz="quarter" idx="12"/>
          </p:nvPr>
        </p:nvSpPr>
        <p:spPr/>
        <p:txBody>
          <a:bodyPr/>
          <a:lstStyle/>
          <a:p>
            <a:fld id="{5E6A3C3A-A029-4573-BC04-5DA27903A743}" type="slidenum">
              <a:rPr lang="en-US" smtClean="0"/>
              <a:t>36</a:t>
            </a:fld>
            <a:endParaRPr lang="en-US" dirty="0"/>
          </a:p>
        </p:txBody>
      </p:sp>
      <p:graphicFrame>
        <p:nvGraphicFramePr>
          <p:cNvPr id="9" name="Object 8"/>
          <p:cNvGraphicFramePr>
            <a:graphicFrameLocks noChangeAspect="1"/>
          </p:cNvGraphicFramePr>
          <p:nvPr>
            <p:extLst/>
          </p:nvPr>
        </p:nvGraphicFramePr>
        <p:xfrm>
          <a:off x="3318345" y="1046338"/>
          <a:ext cx="5222239" cy="1930039"/>
        </p:xfrm>
        <a:graphic>
          <a:graphicData uri="http://schemas.openxmlformats.org/presentationml/2006/ole">
            <mc:AlternateContent xmlns:mc="http://schemas.openxmlformats.org/markup-compatibility/2006">
              <mc:Choice xmlns:v="urn:schemas-microsoft-com:vml" Requires="v">
                <p:oleObj spid="_x0000_s2059" name="Worksheet" r:id="rId3" imgW="3035300" imgH="1193800" progId="Excel.Sheet.8">
                  <p:embed/>
                </p:oleObj>
              </mc:Choice>
              <mc:Fallback>
                <p:oleObj name="Worksheet" r:id="rId3" imgW="3035300" imgH="1193800" progId="Excel.Sheet.8">
                  <p:embed/>
                  <p:pic>
                    <p:nvPicPr>
                      <p:cNvPr id="0" name=""/>
                      <p:cNvPicPr/>
                      <p:nvPr/>
                    </p:nvPicPr>
                    <p:blipFill>
                      <a:blip r:embed="rId4"/>
                      <a:stretch>
                        <a:fillRect/>
                      </a:stretch>
                    </p:blipFill>
                    <p:spPr>
                      <a:xfrm>
                        <a:off x="3318345" y="1046338"/>
                        <a:ext cx="5222239" cy="1930039"/>
                      </a:xfrm>
                      <a:prstGeom prst="rect">
                        <a:avLst/>
                      </a:prstGeom>
                    </p:spPr>
                  </p:pic>
                </p:oleObj>
              </mc:Fallback>
            </mc:AlternateContent>
          </a:graphicData>
        </a:graphic>
      </p:graphicFrame>
      <p:sp>
        <p:nvSpPr>
          <p:cNvPr id="10" name="TextBox 9"/>
          <p:cNvSpPr txBox="1"/>
          <p:nvPr/>
        </p:nvSpPr>
        <p:spPr>
          <a:xfrm>
            <a:off x="164163" y="1730239"/>
            <a:ext cx="1430957" cy="492443"/>
          </a:xfrm>
          <a:prstGeom prst="rect">
            <a:avLst/>
          </a:prstGeom>
          <a:solidFill>
            <a:schemeClr val="accent1">
              <a:lumMod val="20000"/>
              <a:lumOff val="80000"/>
            </a:schemeClr>
          </a:solidFill>
          <a:ln>
            <a:solidFill>
              <a:srgbClr val="3C58AD"/>
            </a:solidFill>
          </a:ln>
        </p:spPr>
        <p:txBody>
          <a:bodyPr wrap="square" rtlCol="0">
            <a:spAutoFit/>
          </a:bodyPr>
          <a:lstStyle/>
          <a:p>
            <a:r>
              <a:rPr lang="en-US" sz="2600" smtClean="0">
                <a:solidFill>
                  <a:srgbClr val="3C58AD"/>
                </a:solidFill>
              </a:rPr>
              <a:t>#cones</a:t>
            </a:r>
            <a:endParaRPr lang="en-US" sz="2600" dirty="0">
              <a:solidFill>
                <a:srgbClr val="3C58AD"/>
              </a:solidFill>
            </a:endParaRPr>
          </a:p>
        </p:txBody>
      </p:sp>
      <p:cxnSp>
        <p:nvCxnSpPr>
          <p:cNvPr id="11" name="Straight Arrow Connector 10"/>
          <p:cNvCxnSpPr>
            <a:stCxn id="10" idx="3"/>
          </p:cNvCxnSpPr>
          <p:nvPr/>
        </p:nvCxnSpPr>
        <p:spPr>
          <a:xfrm flipV="1">
            <a:off x="1595120" y="1505955"/>
            <a:ext cx="1620318" cy="470506"/>
          </a:xfrm>
          <a:prstGeom prst="straightConnector1">
            <a:avLst/>
          </a:prstGeom>
          <a:ln w="38100">
            <a:solidFill>
              <a:srgbClr val="3C58AD"/>
            </a:solidFill>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2250219" y="4198289"/>
            <a:ext cx="453224" cy="4532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35" name="Oval 34"/>
          <p:cNvSpPr/>
          <p:nvPr/>
        </p:nvSpPr>
        <p:spPr>
          <a:xfrm>
            <a:off x="2250219" y="5360505"/>
            <a:ext cx="453224" cy="4532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36" name="Oval 35"/>
          <p:cNvSpPr/>
          <p:nvPr/>
        </p:nvSpPr>
        <p:spPr>
          <a:xfrm>
            <a:off x="4398396" y="4198289"/>
            <a:ext cx="453224" cy="4532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37" name="Oval 36"/>
          <p:cNvSpPr/>
          <p:nvPr/>
        </p:nvSpPr>
        <p:spPr>
          <a:xfrm>
            <a:off x="4398396" y="5360505"/>
            <a:ext cx="453224" cy="4532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38" name="Oval 37"/>
          <p:cNvSpPr/>
          <p:nvPr/>
        </p:nvSpPr>
        <p:spPr>
          <a:xfrm>
            <a:off x="6557836" y="4198289"/>
            <a:ext cx="453224" cy="4532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39" name="Oval 38"/>
          <p:cNvSpPr/>
          <p:nvPr/>
        </p:nvSpPr>
        <p:spPr>
          <a:xfrm>
            <a:off x="6557836" y="5360505"/>
            <a:ext cx="453224" cy="4532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7" name="Oval 6"/>
          <p:cNvSpPr/>
          <p:nvPr/>
        </p:nvSpPr>
        <p:spPr>
          <a:xfrm>
            <a:off x="628650" y="4842344"/>
            <a:ext cx="198286" cy="198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p:cNvCxnSpPr>
            <a:stCxn id="7" idx="6"/>
            <a:endCxn id="6" idx="2"/>
          </p:cNvCxnSpPr>
          <p:nvPr/>
        </p:nvCxnSpPr>
        <p:spPr>
          <a:xfrm flipV="1">
            <a:off x="826936" y="4424901"/>
            <a:ext cx="1423283" cy="5165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7" idx="6"/>
            <a:endCxn id="35" idx="2"/>
          </p:cNvCxnSpPr>
          <p:nvPr/>
        </p:nvCxnSpPr>
        <p:spPr>
          <a:xfrm>
            <a:off x="826936" y="4941487"/>
            <a:ext cx="1423283" cy="6456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6" idx="6"/>
            <a:endCxn id="36" idx="2"/>
          </p:cNvCxnSpPr>
          <p:nvPr/>
        </p:nvCxnSpPr>
        <p:spPr>
          <a:xfrm>
            <a:off x="2703443" y="4424901"/>
            <a:ext cx="169495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6" idx="6"/>
            <a:endCxn id="37" idx="1"/>
          </p:cNvCxnSpPr>
          <p:nvPr/>
        </p:nvCxnSpPr>
        <p:spPr>
          <a:xfrm>
            <a:off x="2703443" y="4424901"/>
            <a:ext cx="1761326" cy="10019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5" idx="6"/>
            <a:endCxn id="36" idx="3"/>
          </p:cNvCxnSpPr>
          <p:nvPr/>
        </p:nvCxnSpPr>
        <p:spPr>
          <a:xfrm flipV="1">
            <a:off x="2703443" y="4585140"/>
            <a:ext cx="1761326" cy="10019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5" idx="6"/>
            <a:endCxn id="37" idx="2"/>
          </p:cNvCxnSpPr>
          <p:nvPr/>
        </p:nvCxnSpPr>
        <p:spPr>
          <a:xfrm>
            <a:off x="2703443" y="5587117"/>
            <a:ext cx="169495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851620" y="4424901"/>
            <a:ext cx="169495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4851620" y="4424901"/>
            <a:ext cx="1761326" cy="10019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4851620" y="4585140"/>
            <a:ext cx="1761326" cy="10019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4851620" y="5587117"/>
            <a:ext cx="169495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1356914" y="4285518"/>
            <a:ext cx="476412" cy="369332"/>
          </a:xfrm>
          <a:prstGeom prst="rect">
            <a:avLst/>
          </a:prstGeom>
          <a:noFill/>
        </p:spPr>
        <p:txBody>
          <a:bodyPr wrap="none" rtlCol="0">
            <a:spAutoFit/>
          </a:bodyPr>
          <a:lstStyle/>
          <a:p>
            <a:r>
              <a:rPr lang="en-US" dirty="0" smtClean="0">
                <a:solidFill>
                  <a:srgbClr val="3C58AD"/>
                </a:solidFill>
              </a:rPr>
              <a:t>0.5</a:t>
            </a:r>
            <a:endParaRPr lang="en-US" dirty="0">
              <a:solidFill>
                <a:srgbClr val="3C58AD"/>
              </a:solidFill>
            </a:endParaRPr>
          </a:p>
        </p:txBody>
      </p:sp>
      <p:sp>
        <p:nvSpPr>
          <p:cNvPr id="71" name="TextBox 70"/>
          <p:cNvSpPr txBox="1"/>
          <p:nvPr/>
        </p:nvSpPr>
        <p:spPr>
          <a:xfrm>
            <a:off x="1300258" y="5264302"/>
            <a:ext cx="476412" cy="369332"/>
          </a:xfrm>
          <a:prstGeom prst="rect">
            <a:avLst/>
          </a:prstGeom>
          <a:noFill/>
        </p:spPr>
        <p:txBody>
          <a:bodyPr wrap="none" rtlCol="0">
            <a:spAutoFit/>
          </a:bodyPr>
          <a:lstStyle/>
          <a:p>
            <a:r>
              <a:rPr lang="en-US" dirty="0" smtClean="0">
                <a:solidFill>
                  <a:srgbClr val="3C58AD"/>
                </a:solidFill>
              </a:rPr>
              <a:t>0.5</a:t>
            </a:r>
            <a:endParaRPr lang="en-US" dirty="0">
              <a:solidFill>
                <a:srgbClr val="3C58AD"/>
              </a:solidFill>
            </a:endParaRPr>
          </a:p>
        </p:txBody>
      </p:sp>
      <p:sp>
        <p:nvSpPr>
          <p:cNvPr id="72" name="TextBox 71"/>
          <p:cNvSpPr txBox="1"/>
          <p:nvPr/>
        </p:nvSpPr>
        <p:spPr>
          <a:xfrm>
            <a:off x="3318345" y="4063194"/>
            <a:ext cx="476412" cy="369332"/>
          </a:xfrm>
          <a:prstGeom prst="rect">
            <a:avLst/>
          </a:prstGeom>
          <a:noFill/>
        </p:spPr>
        <p:txBody>
          <a:bodyPr wrap="none" rtlCol="0">
            <a:spAutoFit/>
          </a:bodyPr>
          <a:lstStyle/>
          <a:p>
            <a:r>
              <a:rPr lang="en-US" dirty="0" smtClean="0">
                <a:solidFill>
                  <a:srgbClr val="3C58AD"/>
                </a:solidFill>
              </a:rPr>
              <a:t>0.8</a:t>
            </a:r>
            <a:endParaRPr lang="en-US" dirty="0">
              <a:solidFill>
                <a:srgbClr val="3C58AD"/>
              </a:solidFill>
            </a:endParaRPr>
          </a:p>
        </p:txBody>
      </p:sp>
      <p:sp>
        <p:nvSpPr>
          <p:cNvPr id="73" name="TextBox 72"/>
          <p:cNvSpPr txBox="1"/>
          <p:nvPr/>
        </p:nvSpPr>
        <p:spPr>
          <a:xfrm>
            <a:off x="5460890" y="5758666"/>
            <a:ext cx="476412" cy="369332"/>
          </a:xfrm>
          <a:prstGeom prst="rect">
            <a:avLst/>
          </a:prstGeom>
          <a:noFill/>
        </p:spPr>
        <p:txBody>
          <a:bodyPr wrap="none" rtlCol="0">
            <a:spAutoFit/>
          </a:bodyPr>
          <a:lstStyle/>
          <a:p>
            <a:r>
              <a:rPr lang="en-US" smtClean="0">
                <a:solidFill>
                  <a:srgbClr val="3C58AD"/>
                </a:solidFill>
              </a:rPr>
              <a:t>0.8</a:t>
            </a:r>
            <a:endParaRPr lang="en-US" dirty="0">
              <a:solidFill>
                <a:srgbClr val="3C58AD"/>
              </a:solidFill>
            </a:endParaRPr>
          </a:p>
        </p:txBody>
      </p:sp>
      <p:sp>
        <p:nvSpPr>
          <p:cNvPr id="74" name="TextBox 73"/>
          <p:cNvSpPr txBox="1"/>
          <p:nvPr/>
        </p:nvSpPr>
        <p:spPr>
          <a:xfrm>
            <a:off x="3498300" y="5758666"/>
            <a:ext cx="476412" cy="369332"/>
          </a:xfrm>
          <a:prstGeom prst="rect">
            <a:avLst/>
          </a:prstGeom>
          <a:noFill/>
        </p:spPr>
        <p:txBody>
          <a:bodyPr wrap="none" rtlCol="0">
            <a:spAutoFit/>
          </a:bodyPr>
          <a:lstStyle/>
          <a:p>
            <a:r>
              <a:rPr lang="en-US" smtClean="0">
                <a:solidFill>
                  <a:srgbClr val="3C58AD"/>
                </a:solidFill>
              </a:rPr>
              <a:t>0.8</a:t>
            </a:r>
            <a:endParaRPr lang="en-US" dirty="0">
              <a:solidFill>
                <a:srgbClr val="3C58AD"/>
              </a:solidFill>
            </a:endParaRPr>
          </a:p>
        </p:txBody>
      </p:sp>
      <p:sp>
        <p:nvSpPr>
          <p:cNvPr id="75" name="TextBox 74"/>
          <p:cNvSpPr txBox="1"/>
          <p:nvPr/>
        </p:nvSpPr>
        <p:spPr>
          <a:xfrm>
            <a:off x="5487887" y="4068687"/>
            <a:ext cx="476412" cy="369332"/>
          </a:xfrm>
          <a:prstGeom prst="rect">
            <a:avLst/>
          </a:prstGeom>
          <a:noFill/>
        </p:spPr>
        <p:txBody>
          <a:bodyPr wrap="none" rtlCol="0">
            <a:spAutoFit/>
          </a:bodyPr>
          <a:lstStyle/>
          <a:p>
            <a:r>
              <a:rPr lang="en-US" smtClean="0">
                <a:solidFill>
                  <a:srgbClr val="3C58AD"/>
                </a:solidFill>
              </a:rPr>
              <a:t>0.8</a:t>
            </a:r>
            <a:endParaRPr lang="en-US" dirty="0">
              <a:solidFill>
                <a:srgbClr val="3C58AD"/>
              </a:solidFill>
            </a:endParaRPr>
          </a:p>
        </p:txBody>
      </p:sp>
      <p:sp>
        <p:nvSpPr>
          <p:cNvPr id="76" name="TextBox 75"/>
          <p:cNvSpPr txBox="1"/>
          <p:nvPr/>
        </p:nvSpPr>
        <p:spPr>
          <a:xfrm>
            <a:off x="5487887" y="4572023"/>
            <a:ext cx="476412" cy="369332"/>
          </a:xfrm>
          <a:prstGeom prst="rect">
            <a:avLst/>
          </a:prstGeom>
          <a:noFill/>
        </p:spPr>
        <p:txBody>
          <a:bodyPr wrap="none" rtlCol="0">
            <a:spAutoFit/>
          </a:bodyPr>
          <a:lstStyle/>
          <a:p>
            <a:r>
              <a:rPr lang="en-US" dirty="0" smtClean="0">
                <a:solidFill>
                  <a:srgbClr val="3C58AD"/>
                </a:solidFill>
              </a:rPr>
              <a:t>0.2</a:t>
            </a:r>
            <a:endParaRPr lang="en-US" dirty="0">
              <a:solidFill>
                <a:srgbClr val="3C58AD"/>
              </a:solidFill>
            </a:endParaRPr>
          </a:p>
        </p:txBody>
      </p:sp>
      <p:sp>
        <p:nvSpPr>
          <p:cNvPr id="77" name="TextBox 76"/>
          <p:cNvSpPr txBox="1"/>
          <p:nvPr/>
        </p:nvSpPr>
        <p:spPr>
          <a:xfrm>
            <a:off x="5460890" y="5128091"/>
            <a:ext cx="476412" cy="369332"/>
          </a:xfrm>
          <a:prstGeom prst="rect">
            <a:avLst/>
          </a:prstGeom>
          <a:noFill/>
        </p:spPr>
        <p:txBody>
          <a:bodyPr wrap="none" rtlCol="0">
            <a:spAutoFit/>
          </a:bodyPr>
          <a:lstStyle/>
          <a:p>
            <a:r>
              <a:rPr lang="en-US" smtClean="0">
                <a:solidFill>
                  <a:srgbClr val="3C58AD"/>
                </a:solidFill>
              </a:rPr>
              <a:t>0.2</a:t>
            </a:r>
            <a:endParaRPr lang="en-US" dirty="0">
              <a:solidFill>
                <a:srgbClr val="3C58AD"/>
              </a:solidFill>
            </a:endParaRPr>
          </a:p>
        </p:txBody>
      </p:sp>
      <p:sp>
        <p:nvSpPr>
          <p:cNvPr id="78" name="TextBox 77"/>
          <p:cNvSpPr txBox="1"/>
          <p:nvPr/>
        </p:nvSpPr>
        <p:spPr>
          <a:xfrm>
            <a:off x="3290073" y="4534600"/>
            <a:ext cx="476412" cy="369332"/>
          </a:xfrm>
          <a:prstGeom prst="rect">
            <a:avLst/>
          </a:prstGeom>
          <a:noFill/>
        </p:spPr>
        <p:txBody>
          <a:bodyPr wrap="none" rtlCol="0">
            <a:spAutoFit/>
          </a:bodyPr>
          <a:lstStyle/>
          <a:p>
            <a:r>
              <a:rPr lang="en-US" smtClean="0">
                <a:solidFill>
                  <a:srgbClr val="3C58AD"/>
                </a:solidFill>
              </a:rPr>
              <a:t>0.2</a:t>
            </a:r>
            <a:endParaRPr lang="en-US" dirty="0">
              <a:solidFill>
                <a:srgbClr val="3C58AD"/>
              </a:solidFill>
            </a:endParaRPr>
          </a:p>
        </p:txBody>
      </p:sp>
      <p:sp>
        <p:nvSpPr>
          <p:cNvPr id="79" name="TextBox 78"/>
          <p:cNvSpPr txBox="1"/>
          <p:nvPr/>
        </p:nvSpPr>
        <p:spPr>
          <a:xfrm>
            <a:off x="3381932" y="5083320"/>
            <a:ext cx="476412" cy="369332"/>
          </a:xfrm>
          <a:prstGeom prst="rect">
            <a:avLst/>
          </a:prstGeom>
          <a:noFill/>
        </p:spPr>
        <p:txBody>
          <a:bodyPr wrap="none" rtlCol="0">
            <a:spAutoFit/>
          </a:bodyPr>
          <a:lstStyle/>
          <a:p>
            <a:r>
              <a:rPr lang="en-US" smtClean="0">
                <a:solidFill>
                  <a:srgbClr val="3C58AD"/>
                </a:solidFill>
              </a:rPr>
              <a:t>0.2</a:t>
            </a:r>
            <a:endParaRPr lang="en-US" dirty="0">
              <a:solidFill>
                <a:srgbClr val="3C58AD"/>
              </a:solidFill>
            </a:endParaRPr>
          </a:p>
        </p:txBody>
      </p:sp>
      <p:sp>
        <p:nvSpPr>
          <p:cNvPr id="80" name="TextBox 79"/>
          <p:cNvSpPr txBox="1"/>
          <p:nvPr/>
        </p:nvSpPr>
        <p:spPr>
          <a:xfrm>
            <a:off x="2215768" y="3846060"/>
            <a:ext cx="476412" cy="369332"/>
          </a:xfrm>
          <a:prstGeom prst="rect">
            <a:avLst/>
          </a:prstGeom>
          <a:noFill/>
        </p:spPr>
        <p:txBody>
          <a:bodyPr wrap="none" rtlCol="0">
            <a:spAutoFit/>
          </a:bodyPr>
          <a:lstStyle/>
          <a:p>
            <a:r>
              <a:rPr lang="en-US" dirty="0" smtClean="0">
                <a:solidFill>
                  <a:srgbClr val="D5570C"/>
                </a:solidFill>
              </a:rPr>
              <a:t>0.5</a:t>
            </a:r>
            <a:endParaRPr lang="en-US" dirty="0">
              <a:solidFill>
                <a:srgbClr val="D5570C"/>
              </a:solidFill>
            </a:endParaRPr>
          </a:p>
        </p:txBody>
      </p:sp>
      <p:sp>
        <p:nvSpPr>
          <p:cNvPr id="81" name="TextBox 80"/>
          <p:cNvSpPr txBox="1"/>
          <p:nvPr/>
        </p:nvSpPr>
        <p:spPr>
          <a:xfrm>
            <a:off x="6557836" y="3846060"/>
            <a:ext cx="476412" cy="369332"/>
          </a:xfrm>
          <a:prstGeom prst="rect">
            <a:avLst/>
          </a:prstGeom>
          <a:noFill/>
        </p:spPr>
        <p:txBody>
          <a:bodyPr wrap="none" rtlCol="0">
            <a:spAutoFit/>
          </a:bodyPr>
          <a:lstStyle/>
          <a:p>
            <a:r>
              <a:rPr lang="en-US" dirty="0" smtClean="0">
                <a:solidFill>
                  <a:srgbClr val="D5570C"/>
                </a:solidFill>
              </a:rPr>
              <a:t>0.5</a:t>
            </a:r>
            <a:endParaRPr lang="en-US" dirty="0">
              <a:solidFill>
                <a:srgbClr val="D5570C"/>
              </a:solidFill>
            </a:endParaRPr>
          </a:p>
        </p:txBody>
      </p:sp>
      <p:sp>
        <p:nvSpPr>
          <p:cNvPr id="82" name="TextBox 81"/>
          <p:cNvSpPr txBox="1"/>
          <p:nvPr/>
        </p:nvSpPr>
        <p:spPr>
          <a:xfrm>
            <a:off x="4403116" y="3846060"/>
            <a:ext cx="476412" cy="369332"/>
          </a:xfrm>
          <a:prstGeom prst="rect">
            <a:avLst/>
          </a:prstGeom>
          <a:noFill/>
        </p:spPr>
        <p:txBody>
          <a:bodyPr wrap="none" rtlCol="0">
            <a:spAutoFit/>
          </a:bodyPr>
          <a:lstStyle/>
          <a:p>
            <a:r>
              <a:rPr lang="en-US" dirty="0" smtClean="0">
                <a:solidFill>
                  <a:srgbClr val="D5570C"/>
                </a:solidFill>
              </a:rPr>
              <a:t>0.4</a:t>
            </a:r>
            <a:endParaRPr lang="en-US" dirty="0">
              <a:solidFill>
                <a:srgbClr val="D5570C"/>
              </a:solidFill>
            </a:endParaRPr>
          </a:p>
        </p:txBody>
      </p:sp>
      <p:sp>
        <p:nvSpPr>
          <p:cNvPr id="83" name="TextBox 82"/>
          <p:cNvSpPr txBox="1"/>
          <p:nvPr/>
        </p:nvSpPr>
        <p:spPr>
          <a:xfrm>
            <a:off x="2215768" y="5873754"/>
            <a:ext cx="476412" cy="369332"/>
          </a:xfrm>
          <a:prstGeom prst="rect">
            <a:avLst/>
          </a:prstGeom>
          <a:noFill/>
        </p:spPr>
        <p:txBody>
          <a:bodyPr wrap="none" rtlCol="0">
            <a:spAutoFit/>
          </a:bodyPr>
          <a:lstStyle/>
          <a:p>
            <a:r>
              <a:rPr lang="en-US" dirty="0" smtClean="0">
                <a:solidFill>
                  <a:srgbClr val="D5570C"/>
                </a:solidFill>
              </a:rPr>
              <a:t>0.1</a:t>
            </a:r>
            <a:endParaRPr lang="en-US" dirty="0">
              <a:solidFill>
                <a:srgbClr val="D5570C"/>
              </a:solidFill>
            </a:endParaRPr>
          </a:p>
        </p:txBody>
      </p:sp>
      <p:sp>
        <p:nvSpPr>
          <p:cNvPr id="84" name="TextBox 83"/>
          <p:cNvSpPr txBox="1"/>
          <p:nvPr/>
        </p:nvSpPr>
        <p:spPr>
          <a:xfrm>
            <a:off x="6543759" y="5898389"/>
            <a:ext cx="476412" cy="369332"/>
          </a:xfrm>
          <a:prstGeom prst="rect">
            <a:avLst/>
          </a:prstGeom>
          <a:noFill/>
        </p:spPr>
        <p:txBody>
          <a:bodyPr wrap="none" rtlCol="0">
            <a:spAutoFit/>
          </a:bodyPr>
          <a:lstStyle/>
          <a:p>
            <a:r>
              <a:rPr lang="en-US" smtClean="0">
                <a:solidFill>
                  <a:srgbClr val="D5570C"/>
                </a:solidFill>
              </a:rPr>
              <a:t>0.1</a:t>
            </a:r>
            <a:endParaRPr lang="en-US" dirty="0">
              <a:solidFill>
                <a:srgbClr val="D5570C"/>
              </a:solidFill>
            </a:endParaRPr>
          </a:p>
        </p:txBody>
      </p:sp>
      <p:sp>
        <p:nvSpPr>
          <p:cNvPr id="85" name="TextBox 84"/>
          <p:cNvSpPr txBox="1"/>
          <p:nvPr/>
        </p:nvSpPr>
        <p:spPr>
          <a:xfrm>
            <a:off x="4408411" y="5893422"/>
            <a:ext cx="476412" cy="369332"/>
          </a:xfrm>
          <a:prstGeom prst="rect">
            <a:avLst/>
          </a:prstGeom>
          <a:noFill/>
        </p:spPr>
        <p:txBody>
          <a:bodyPr wrap="none" rtlCol="0">
            <a:spAutoFit/>
          </a:bodyPr>
          <a:lstStyle/>
          <a:p>
            <a:r>
              <a:rPr lang="en-US" dirty="0" smtClean="0">
                <a:solidFill>
                  <a:srgbClr val="D5570C"/>
                </a:solidFill>
              </a:rPr>
              <a:t>0.2</a:t>
            </a:r>
            <a:endParaRPr lang="en-US" dirty="0">
              <a:solidFill>
                <a:srgbClr val="D5570C"/>
              </a:solidFill>
            </a:endParaRPr>
          </a:p>
        </p:txBody>
      </p:sp>
    </p:spTree>
    <p:extLst>
      <p:ext uri="{BB962C8B-B14F-4D97-AF65-F5344CB8AC3E}">
        <p14:creationId xmlns:p14="http://schemas.microsoft.com/office/powerpoint/2010/main" val="9503360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Deriving the recursive algorithm</a:t>
            </a:r>
            <a:endParaRPr lang="en-US" dirty="0"/>
          </a:p>
        </p:txBody>
      </p:sp>
      <p:sp>
        <p:nvSpPr>
          <p:cNvPr id="5" name="Content Placeholder 4"/>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8F84E70-49F1-4D48-A830-2CD8E288FC71}" type="slidenum">
              <a:rPr lang="en-US" smtClean="0"/>
              <a:t>37</a:t>
            </a:fld>
            <a:endParaRPr lang="en-US"/>
          </a:p>
        </p:txBody>
      </p:sp>
      <p:pic>
        <p:nvPicPr>
          <p:cNvPr id="6" name="Picture 5" descr="Screen Region 2014-09-17 at 17.22.2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06690"/>
            <a:ext cx="9144000" cy="3630484"/>
          </a:xfrm>
          <a:prstGeom prst="rect">
            <a:avLst/>
          </a:prstGeom>
        </p:spPr>
      </p:pic>
      <p:pic>
        <p:nvPicPr>
          <p:cNvPr id="7" name="Picture 6" descr="Screen Region 2014-09-15 at 23.18.1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32" y="1100220"/>
            <a:ext cx="6624432" cy="826786"/>
          </a:xfrm>
          <a:prstGeom prst="rect">
            <a:avLst/>
          </a:prstGeom>
        </p:spPr>
      </p:pic>
      <p:pic>
        <p:nvPicPr>
          <p:cNvPr id="8" name="Picture 7" descr="Screen Region 2014-09-17 at 17.23.2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8210" y="5538222"/>
            <a:ext cx="5668211" cy="1319778"/>
          </a:xfrm>
          <a:prstGeom prst="rect">
            <a:avLst/>
          </a:prstGeom>
        </p:spPr>
      </p:pic>
      <p:sp>
        <p:nvSpPr>
          <p:cNvPr id="9" name="Rectangle 8"/>
          <p:cNvSpPr/>
          <p:nvPr/>
        </p:nvSpPr>
        <p:spPr>
          <a:xfrm>
            <a:off x="200526" y="2580105"/>
            <a:ext cx="8943474" cy="2958117"/>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 name="Rectangle 9"/>
          <p:cNvSpPr/>
          <p:nvPr/>
        </p:nvSpPr>
        <p:spPr>
          <a:xfrm>
            <a:off x="2312736" y="5538222"/>
            <a:ext cx="5940927" cy="476937"/>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1858210" y="6167559"/>
            <a:ext cx="5940927" cy="690441"/>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3" name="Group 32"/>
          <p:cNvGrpSpPr/>
          <p:nvPr/>
        </p:nvGrpSpPr>
        <p:grpSpPr>
          <a:xfrm>
            <a:off x="685315" y="2419685"/>
            <a:ext cx="3097948" cy="1351590"/>
            <a:chOff x="685315" y="2419685"/>
            <a:chExt cx="3097948" cy="1351590"/>
          </a:xfrm>
        </p:grpSpPr>
        <p:sp>
          <p:nvSpPr>
            <p:cNvPr id="12" name="TextBox 11"/>
            <p:cNvSpPr txBox="1"/>
            <p:nvPr/>
          </p:nvSpPr>
          <p:spPr>
            <a:xfrm>
              <a:off x="685315" y="3401943"/>
              <a:ext cx="2345789" cy="369332"/>
            </a:xfrm>
            <a:prstGeom prst="rect">
              <a:avLst/>
            </a:prstGeom>
            <a:noFill/>
          </p:spPr>
          <p:txBody>
            <a:bodyPr wrap="none" rtlCol="0">
              <a:spAutoFit/>
            </a:bodyPr>
            <a:lstStyle/>
            <a:p>
              <a:r>
                <a:rPr lang="en-US" dirty="0" smtClean="0"/>
                <a:t>Transition probabilities</a:t>
              </a:r>
              <a:endParaRPr lang="en-US" dirty="0"/>
            </a:p>
          </p:txBody>
        </p:sp>
        <p:cxnSp>
          <p:nvCxnSpPr>
            <p:cNvPr id="16" name="Straight Arrow Connector 15"/>
            <p:cNvCxnSpPr>
              <a:stCxn id="12" idx="0"/>
            </p:cNvCxnSpPr>
            <p:nvPr/>
          </p:nvCxnSpPr>
          <p:spPr>
            <a:xfrm flipH="1" flipV="1">
              <a:off x="1671053" y="2580105"/>
              <a:ext cx="187157" cy="8218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V="1">
              <a:off x="1858210" y="2419685"/>
              <a:ext cx="1925053" cy="9822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34" name="Group 33"/>
          <p:cNvGrpSpPr/>
          <p:nvPr/>
        </p:nvGrpSpPr>
        <p:grpSpPr>
          <a:xfrm>
            <a:off x="2794000" y="2419685"/>
            <a:ext cx="3435684" cy="1351590"/>
            <a:chOff x="2794000" y="2419685"/>
            <a:chExt cx="3435684" cy="1351590"/>
          </a:xfrm>
        </p:grpSpPr>
        <p:sp>
          <p:nvSpPr>
            <p:cNvPr id="13" name="TextBox 12"/>
            <p:cNvSpPr txBox="1"/>
            <p:nvPr/>
          </p:nvSpPr>
          <p:spPr>
            <a:xfrm>
              <a:off x="3421804" y="3401943"/>
              <a:ext cx="2236510" cy="369332"/>
            </a:xfrm>
            <a:prstGeom prst="rect">
              <a:avLst/>
            </a:prstGeom>
            <a:noFill/>
          </p:spPr>
          <p:txBody>
            <a:bodyPr wrap="none" rtlCol="0">
              <a:spAutoFit/>
            </a:bodyPr>
            <a:lstStyle/>
            <a:p>
              <a:r>
                <a:rPr lang="en-US" dirty="0" smtClean="0"/>
                <a:t>Emission probabilities</a:t>
              </a:r>
              <a:endParaRPr lang="en-US" dirty="0"/>
            </a:p>
          </p:txBody>
        </p:sp>
        <p:cxnSp>
          <p:nvCxnSpPr>
            <p:cNvPr id="21" name="Straight Arrow Connector 20"/>
            <p:cNvCxnSpPr>
              <a:stCxn id="13" idx="0"/>
            </p:cNvCxnSpPr>
            <p:nvPr/>
          </p:nvCxnSpPr>
          <p:spPr>
            <a:xfrm flipH="1" flipV="1">
              <a:off x="2794000" y="2419685"/>
              <a:ext cx="1746059" cy="9822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3" idx="0"/>
            </p:cNvCxnSpPr>
            <p:nvPr/>
          </p:nvCxnSpPr>
          <p:spPr>
            <a:xfrm flipV="1">
              <a:off x="4540059" y="2419685"/>
              <a:ext cx="152401" cy="9822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3" idx="0"/>
            </p:cNvCxnSpPr>
            <p:nvPr/>
          </p:nvCxnSpPr>
          <p:spPr>
            <a:xfrm flipV="1">
              <a:off x="4540059" y="2419685"/>
              <a:ext cx="1689625" cy="9822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35" name="Group 34"/>
          <p:cNvGrpSpPr/>
          <p:nvPr/>
        </p:nvGrpSpPr>
        <p:grpSpPr>
          <a:xfrm>
            <a:off x="5494421" y="2419685"/>
            <a:ext cx="2361428" cy="1351590"/>
            <a:chOff x="5494421" y="2419685"/>
            <a:chExt cx="2361428" cy="1351590"/>
          </a:xfrm>
        </p:grpSpPr>
        <p:sp>
          <p:nvSpPr>
            <p:cNvPr id="14" name="TextBox 13"/>
            <p:cNvSpPr txBox="1"/>
            <p:nvPr/>
          </p:nvSpPr>
          <p:spPr>
            <a:xfrm>
              <a:off x="6077109" y="3401943"/>
              <a:ext cx="1778740" cy="369332"/>
            </a:xfrm>
            <a:prstGeom prst="rect">
              <a:avLst/>
            </a:prstGeom>
            <a:noFill/>
          </p:spPr>
          <p:txBody>
            <a:bodyPr wrap="none" rtlCol="0">
              <a:spAutoFit/>
            </a:bodyPr>
            <a:lstStyle/>
            <a:p>
              <a:r>
                <a:rPr lang="en-US" dirty="0" smtClean="0"/>
                <a:t>Initial probability</a:t>
              </a:r>
              <a:endParaRPr lang="en-US" dirty="0"/>
            </a:p>
          </p:txBody>
        </p:sp>
        <p:cxnSp>
          <p:nvCxnSpPr>
            <p:cNvPr id="30" name="Straight Arrow Connector 29"/>
            <p:cNvCxnSpPr>
              <a:stCxn id="14" idx="0"/>
            </p:cNvCxnSpPr>
            <p:nvPr/>
          </p:nvCxnSpPr>
          <p:spPr>
            <a:xfrm flipH="1" flipV="1">
              <a:off x="5494421" y="2419685"/>
              <a:ext cx="1472058" cy="9822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82" name="Group 81"/>
          <p:cNvGrpSpPr/>
          <p:nvPr/>
        </p:nvGrpSpPr>
        <p:grpSpPr>
          <a:xfrm>
            <a:off x="1791091" y="4394618"/>
            <a:ext cx="5802448" cy="1684140"/>
            <a:chOff x="-5601368" y="2673684"/>
            <a:chExt cx="5580233" cy="1430421"/>
          </a:xfrm>
        </p:grpSpPr>
        <p:sp>
          <p:nvSpPr>
            <p:cNvPr id="36" name="Oval 35"/>
            <p:cNvSpPr/>
            <p:nvPr/>
          </p:nvSpPr>
          <p:spPr>
            <a:xfrm>
              <a:off x="-3801978" y="2673684"/>
              <a:ext cx="516274" cy="506620"/>
            </a:xfrm>
            <a:prstGeom prst="ellipse">
              <a:avLst/>
            </a:prstGeom>
            <a:solidFill>
              <a:schemeClr val="tx1">
                <a:lumMod val="25000"/>
                <a:lumOff val="75000"/>
              </a:schemeClr>
            </a:solidFill>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smtClean="0"/>
                <a:t>2</a:t>
              </a:r>
              <a:endParaRPr lang="en-US" baseline="-25000" dirty="0"/>
            </a:p>
          </p:txBody>
        </p:sp>
        <p:sp>
          <p:nvSpPr>
            <p:cNvPr id="37" name="Oval 36"/>
            <p:cNvSpPr/>
            <p:nvPr/>
          </p:nvSpPr>
          <p:spPr>
            <a:xfrm>
              <a:off x="-2548020" y="2673684"/>
              <a:ext cx="516274" cy="506620"/>
            </a:xfrm>
            <a:prstGeom prst="ellipse">
              <a:avLst/>
            </a:prstGeom>
            <a:solidFill>
              <a:schemeClr val="tx1">
                <a:lumMod val="25000"/>
                <a:lumOff val="75000"/>
              </a:schemeClr>
            </a:solidFill>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smtClean="0"/>
                <a:t>3</a:t>
              </a:r>
              <a:endParaRPr lang="en-US" baseline="-25000" dirty="0"/>
            </a:p>
          </p:txBody>
        </p:sp>
        <p:sp>
          <p:nvSpPr>
            <p:cNvPr id="38" name="Oval 37"/>
            <p:cNvSpPr/>
            <p:nvPr/>
          </p:nvSpPr>
          <p:spPr>
            <a:xfrm>
              <a:off x="-5055936" y="2673684"/>
              <a:ext cx="516274" cy="506620"/>
            </a:xfrm>
            <a:prstGeom prst="ellipse">
              <a:avLst/>
            </a:prstGeom>
            <a:solidFill>
              <a:schemeClr val="tx1">
                <a:lumMod val="25000"/>
                <a:lumOff val="75000"/>
              </a:schemeClr>
            </a:solidFill>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smtClean="0"/>
                <a:t>1</a:t>
              </a:r>
              <a:endParaRPr lang="en-US" baseline="-25000" dirty="0"/>
            </a:p>
          </p:txBody>
        </p:sp>
        <p:sp>
          <p:nvSpPr>
            <p:cNvPr id="39" name="Oval 38"/>
            <p:cNvSpPr/>
            <p:nvPr/>
          </p:nvSpPr>
          <p:spPr>
            <a:xfrm>
              <a:off x="-558799" y="2673684"/>
              <a:ext cx="516274" cy="506620"/>
            </a:xfrm>
            <a:prstGeom prst="ellipse">
              <a:avLst/>
            </a:prstGeom>
            <a:solidFill>
              <a:schemeClr val="tx1">
                <a:lumMod val="25000"/>
                <a:lumOff val="75000"/>
              </a:schemeClr>
            </a:solidFill>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y</a:t>
              </a:r>
              <a:r>
                <a:rPr lang="en-US" baseline="-25000" dirty="0" err="1" smtClean="0"/>
                <a:t>n</a:t>
              </a:r>
              <a:endParaRPr lang="en-US" baseline="-25000" dirty="0"/>
            </a:p>
          </p:txBody>
        </p:sp>
        <p:sp>
          <p:nvSpPr>
            <p:cNvPr id="40" name="Oval 39"/>
            <p:cNvSpPr/>
            <p:nvPr/>
          </p:nvSpPr>
          <p:spPr>
            <a:xfrm>
              <a:off x="-3780588" y="3597485"/>
              <a:ext cx="516274" cy="506620"/>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x</a:t>
              </a:r>
              <a:r>
                <a:rPr lang="en-US" baseline="-25000" dirty="0" smtClean="0"/>
                <a:t>2</a:t>
              </a:r>
              <a:endParaRPr lang="en-US" baseline="-25000" dirty="0"/>
            </a:p>
          </p:txBody>
        </p:sp>
        <p:sp>
          <p:nvSpPr>
            <p:cNvPr id="41" name="Oval 40"/>
            <p:cNvSpPr/>
            <p:nvPr/>
          </p:nvSpPr>
          <p:spPr>
            <a:xfrm>
              <a:off x="-2526630" y="3597485"/>
              <a:ext cx="516274" cy="506620"/>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x</a:t>
              </a:r>
              <a:r>
                <a:rPr lang="en-US" baseline="-25000" dirty="0" smtClean="0"/>
                <a:t>3</a:t>
              </a:r>
              <a:endParaRPr lang="en-US" baseline="-25000" dirty="0"/>
            </a:p>
          </p:txBody>
        </p:sp>
        <p:sp>
          <p:nvSpPr>
            <p:cNvPr id="42" name="Oval 41"/>
            <p:cNvSpPr/>
            <p:nvPr/>
          </p:nvSpPr>
          <p:spPr>
            <a:xfrm>
              <a:off x="-5034546" y="3597485"/>
              <a:ext cx="516274" cy="506620"/>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x</a:t>
              </a:r>
              <a:r>
                <a:rPr lang="en-US" baseline="-25000" dirty="0" smtClean="0"/>
                <a:t>1</a:t>
              </a:r>
              <a:endParaRPr lang="en-US" baseline="-25000" dirty="0"/>
            </a:p>
          </p:txBody>
        </p:sp>
        <p:sp>
          <p:nvSpPr>
            <p:cNvPr id="43" name="Oval 42"/>
            <p:cNvSpPr/>
            <p:nvPr/>
          </p:nvSpPr>
          <p:spPr>
            <a:xfrm>
              <a:off x="-537409" y="3597485"/>
              <a:ext cx="516274" cy="506620"/>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x</a:t>
              </a:r>
              <a:r>
                <a:rPr lang="en-US" baseline="-25000" dirty="0" err="1" smtClean="0"/>
                <a:t>n</a:t>
              </a:r>
              <a:endParaRPr lang="en-US" baseline="-25000" dirty="0"/>
            </a:p>
          </p:txBody>
        </p:sp>
        <p:cxnSp>
          <p:nvCxnSpPr>
            <p:cNvPr id="45" name="Straight Arrow Connector 44"/>
            <p:cNvCxnSpPr>
              <a:stCxn id="38" idx="4"/>
              <a:endCxn id="42" idx="0"/>
            </p:cNvCxnSpPr>
            <p:nvPr/>
          </p:nvCxnSpPr>
          <p:spPr>
            <a:xfrm>
              <a:off x="-4797799" y="3180304"/>
              <a:ext cx="21390" cy="417181"/>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38" idx="6"/>
              <a:endCxn id="36" idx="2"/>
            </p:cNvCxnSpPr>
            <p:nvPr/>
          </p:nvCxnSpPr>
          <p:spPr>
            <a:xfrm>
              <a:off x="-4539662" y="2926994"/>
              <a:ext cx="737684"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36" idx="6"/>
              <a:endCxn id="37" idx="2"/>
            </p:cNvCxnSpPr>
            <p:nvPr/>
          </p:nvCxnSpPr>
          <p:spPr>
            <a:xfrm>
              <a:off x="-3285704" y="2926994"/>
              <a:ext cx="737684"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37" idx="6"/>
            </p:cNvCxnSpPr>
            <p:nvPr/>
          </p:nvCxnSpPr>
          <p:spPr>
            <a:xfrm>
              <a:off x="-2031746" y="2926994"/>
              <a:ext cx="587957"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endCxn id="39" idx="2"/>
            </p:cNvCxnSpPr>
            <p:nvPr/>
          </p:nvCxnSpPr>
          <p:spPr>
            <a:xfrm>
              <a:off x="-855579" y="2926994"/>
              <a:ext cx="296780"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stCxn id="36" idx="4"/>
              <a:endCxn id="40" idx="0"/>
            </p:cNvCxnSpPr>
            <p:nvPr/>
          </p:nvCxnSpPr>
          <p:spPr>
            <a:xfrm>
              <a:off x="-3543841" y="3180304"/>
              <a:ext cx="21390" cy="417181"/>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a:stCxn id="37" idx="4"/>
              <a:endCxn id="41" idx="0"/>
            </p:cNvCxnSpPr>
            <p:nvPr/>
          </p:nvCxnSpPr>
          <p:spPr>
            <a:xfrm>
              <a:off x="-2289883" y="3180304"/>
              <a:ext cx="21390" cy="417181"/>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a:stCxn id="39" idx="4"/>
              <a:endCxn id="43" idx="0"/>
            </p:cNvCxnSpPr>
            <p:nvPr/>
          </p:nvCxnSpPr>
          <p:spPr>
            <a:xfrm>
              <a:off x="-300662" y="3180304"/>
              <a:ext cx="21390" cy="417181"/>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a:endCxn id="38" idx="2"/>
            </p:cNvCxnSpPr>
            <p:nvPr/>
          </p:nvCxnSpPr>
          <p:spPr>
            <a:xfrm>
              <a:off x="-5601368" y="2926994"/>
              <a:ext cx="545432"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1296737" y="2699738"/>
              <a:ext cx="344039" cy="369332"/>
            </a:xfrm>
            <a:prstGeom prst="rect">
              <a:avLst/>
            </a:prstGeom>
            <a:noFill/>
            <a:ln w="28575">
              <a:noFill/>
            </a:ln>
          </p:spPr>
          <p:txBody>
            <a:bodyPr wrap="none" rtlCol="0">
              <a:spAutoFit/>
            </a:bodyPr>
            <a:lstStyle/>
            <a:p>
              <a:r>
                <a:rPr lang="en-US" dirty="0" smtClean="0"/>
                <a:t>…</a:t>
              </a:r>
              <a:endParaRPr lang="en-US" dirty="0"/>
            </a:p>
          </p:txBody>
        </p:sp>
      </p:grpSp>
      <p:sp>
        <p:nvSpPr>
          <p:cNvPr id="3" name="Footer Placeholder 2"/>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541702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Deriving the recursive algorithm</a:t>
            </a:r>
            <a:endParaRPr lang="en-US" dirty="0"/>
          </a:p>
        </p:txBody>
      </p:sp>
      <p:sp>
        <p:nvSpPr>
          <p:cNvPr id="12" name="Content Placeholder 11"/>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E8F84E70-49F1-4D48-A830-2CD8E288FC71}" type="slidenum">
              <a:rPr lang="en-US" smtClean="0"/>
              <a:t>38</a:t>
            </a:fld>
            <a:endParaRPr lang="en-US"/>
          </a:p>
        </p:txBody>
      </p:sp>
      <p:pic>
        <p:nvPicPr>
          <p:cNvPr id="6" name="Picture 5" descr="Screen Region 2014-09-17 at 17.22.2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06690"/>
            <a:ext cx="9144000" cy="3630484"/>
          </a:xfrm>
          <a:prstGeom prst="rect">
            <a:avLst/>
          </a:prstGeom>
        </p:spPr>
      </p:pic>
      <p:pic>
        <p:nvPicPr>
          <p:cNvPr id="7" name="Picture 6" descr="Screen Region 2014-09-15 at 23.18.1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32" y="1100220"/>
            <a:ext cx="6624432" cy="826786"/>
          </a:xfrm>
          <a:prstGeom prst="rect">
            <a:avLst/>
          </a:prstGeom>
        </p:spPr>
      </p:pic>
      <p:pic>
        <p:nvPicPr>
          <p:cNvPr id="8" name="Picture 7" descr="Screen Region 2014-09-17 at 17.23.2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8210" y="5538222"/>
            <a:ext cx="5668211" cy="1319778"/>
          </a:xfrm>
          <a:prstGeom prst="rect">
            <a:avLst/>
          </a:prstGeom>
        </p:spPr>
      </p:pic>
      <p:sp>
        <p:nvSpPr>
          <p:cNvPr id="9" name="Rectangle 8"/>
          <p:cNvSpPr/>
          <p:nvPr/>
        </p:nvSpPr>
        <p:spPr>
          <a:xfrm>
            <a:off x="200526" y="3047997"/>
            <a:ext cx="8943474" cy="2583801"/>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 name="Rectangle 9"/>
          <p:cNvSpPr/>
          <p:nvPr/>
        </p:nvSpPr>
        <p:spPr>
          <a:xfrm>
            <a:off x="2312736" y="5538222"/>
            <a:ext cx="5940927" cy="476937"/>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1858210" y="6167559"/>
            <a:ext cx="5940927" cy="690441"/>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22" name="Group 21"/>
          <p:cNvGrpSpPr/>
          <p:nvPr/>
        </p:nvGrpSpPr>
        <p:grpSpPr>
          <a:xfrm>
            <a:off x="1549330" y="4369029"/>
            <a:ext cx="5580233" cy="1430421"/>
            <a:chOff x="-5601368" y="2673684"/>
            <a:chExt cx="5580233" cy="1430421"/>
          </a:xfrm>
        </p:grpSpPr>
        <p:sp>
          <p:nvSpPr>
            <p:cNvPr id="23" name="Oval 22"/>
            <p:cNvSpPr/>
            <p:nvPr/>
          </p:nvSpPr>
          <p:spPr>
            <a:xfrm>
              <a:off x="-3801978" y="2673684"/>
              <a:ext cx="516274" cy="506620"/>
            </a:xfrm>
            <a:prstGeom prst="ellipse">
              <a:avLst/>
            </a:prstGeom>
            <a:solidFill>
              <a:schemeClr val="tx1">
                <a:lumMod val="25000"/>
                <a:lumOff val="75000"/>
              </a:schemeClr>
            </a:solidFill>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smtClean="0"/>
                <a:t>2</a:t>
              </a:r>
              <a:endParaRPr lang="en-US" baseline="-25000" dirty="0"/>
            </a:p>
          </p:txBody>
        </p:sp>
        <p:sp>
          <p:nvSpPr>
            <p:cNvPr id="25" name="Oval 24"/>
            <p:cNvSpPr/>
            <p:nvPr/>
          </p:nvSpPr>
          <p:spPr>
            <a:xfrm>
              <a:off x="-2548020" y="2673684"/>
              <a:ext cx="516274" cy="506620"/>
            </a:xfrm>
            <a:prstGeom prst="ellipse">
              <a:avLst/>
            </a:prstGeom>
            <a:solidFill>
              <a:schemeClr val="tx1">
                <a:lumMod val="25000"/>
                <a:lumOff val="75000"/>
              </a:schemeClr>
            </a:solidFill>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smtClean="0"/>
                <a:t>3</a:t>
              </a:r>
              <a:endParaRPr lang="en-US" baseline="-25000" dirty="0"/>
            </a:p>
          </p:txBody>
        </p:sp>
        <p:sp>
          <p:nvSpPr>
            <p:cNvPr id="26" name="Oval 25"/>
            <p:cNvSpPr/>
            <p:nvPr/>
          </p:nvSpPr>
          <p:spPr>
            <a:xfrm>
              <a:off x="-5055936" y="2673684"/>
              <a:ext cx="516274" cy="506620"/>
            </a:xfrm>
            <a:prstGeom prst="ellipse">
              <a:avLst/>
            </a:prstGeom>
            <a:solidFill>
              <a:schemeClr val="tx1">
                <a:lumMod val="25000"/>
                <a:lumOff val="75000"/>
              </a:schemeClr>
            </a:solidFill>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smtClean="0"/>
                <a:t>1</a:t>
              </a:r>
              <a:endParaRPr lang="en-US" baseline="-25000" dirty="0"/>
            </a:p>
          </p:txBody>
        </p:sp>
        <p:sp>
          <p:nvSpPr>
            <p:cNvPr id="28" name="Oval 27"/>
            <p:cNvSpPr/>
            <p:nvPr/>
          </p:nvSpPr>
          <p:spPr>
            <a:xfrm>
              <a:off x="-558799" y="2673684"/>
              <a:ext cx="516274" cy="506620"/>
            </a:xfrm>
            <a:prstGeom prst="ellipse">
              <a:avLst/>
            </a:prstGeom>
            <a:solidFill>
              <a:schemeClr val="tx1">
                <a:lumMod val="25000"/>
                <a:lumOff val="75000"/>
              </a:schemeClr>
            </a:solidFill>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y</a:t>
              </a:r>
              <a:r>
                <a:rPr lang="en-US" baseline="-25000" dirty="0" err="1" smtClean="0"/>
                <a:t>n</a:t>
              </a:r>
              <a:endParaRPr lang="en-US" baseline="-25000" dirty="0"/>
            </a:p>
          </p:txBody>
        </p:sp>
        <p:sp>
          <p:nvSpPr>
            <p:cNvPr id="29" name="Oval 28"/>
            <p:cNvSpPr/>
            <p:nvPr/>
          </p:nvSpPr>
          <p:spPr>
            <a:xfrm>
              <a:off x="-3780588" y="3597485"/>
              <a:ext cx="516274" cy="506620"/>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x</a:t>
              </a:r>
              <a:r>
                <a:rPr lang="en-US" baseline="-25000" dirty="0" smtClean="0"/>
                <a:t>2</a:t>
              </a:r>
              <a:endParaRPr lang="en-US" baseline="-25000" dirty="0"/>
            </a:p>
          </p:txBody>
        </p:sp>
        <p:sp>
          <p:nvSpPr>
            <p:cNvPr id="31" name="Oval 30"/>
            <p:cNvSpPr/>
            <p:nvPr/>
          </p:nvSpPr>
          <p:spPr>
            <a:xfrm>
              <a:off x="-2526630" y="3597485"/>
              <a:ext cx="516274" cy="506620"/>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x</a:t>
              </a:r>
              <a:r>
                <a:rPr lang="en-US" baseline="-25000" dirty="0" smtClean="0"/>
                <a:t>3</a:t>
              </a:r>
              <a:endParaRPr lang="en-US" baseline="-25000" dirty="0"/>
            </a:p>
          </p:txBody>
        </p:sp>
        <p:sp>
          <p:nvSpPr>
            <p:cNvPr id="32" name="Oval 31"/>
            <p:cNvSpPr/>
            <p:nvPr/>
          </p:nvSpPr>
          <p:spPr>
            <a:xfrm>
              <a:off x="-5034546" y="3597485"/>
              <a:ext cx="516274" cy="506620"/>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x</a:t>
              </a:r>
              <a:r>
                <a:rPr lang="en-US" baseline="-25000" dirty="0" smtClean="0"/>
                <a:t>1</a:t>
              </a:r>
              <a:endParaRPr lang="en-US" baseline="-25000" dirty="0"/>
            </a:p>
          </p:txBody>
        </p:sp>
        <p:sp>
          <p:nvSpPr>
            <p:cNvPr id="36" name="Oval 35"/>
            <p:cNvSpPr/>
            <p:nvPr/>
          </p:nvSpPr>
          <p:spPr>
            <a:xfrm>
              <a:off x="-537409" y="3597485"/>
              <a:ext cx="516274" cy="506620"/>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x</a:t>
              </a:r>
              <a:r>
                <a:rPr lang="en-US" baseline="-25000" dirty="0" err="1" smtClean="0"/>
                <a:t>n</a:t>
              </a:r>
              <a:endParaRPr lang="en-US" baseline="-25000" dirty="0"/>
            </a:p>
          </p:txBody>
        </p:sp>
        <p:cxnSp>
          <p:nvCxnSpPr>
            <p:cNvPr id="37" name="Straight Arrow Connector 36"/>
            <p:cNvCxnSpPr>
              <a:stCxn id="26" idx="4"/>
              <a:endCxn id="32" idx="0"/>
            </p:cNvCxnSpPr>
            <p:nvPr/>
          </p:nvCxnSpPr>
          <p:spPr>
            <a:xfrm>
              <a:off x="-4797799" y="3180304"/>
              <a:ext cx="21390" cy="417181"/>
            </a:xfrm>
            <a:prstGeom prst="straightConnector1">
              <a:avLst/>
            </a:prstGeom>
            <a:ln w="28575">
              <a:tailEnd type="arrow"/>
            </a:ln>
          </p:spPr>
          <p:style>
            <a:lnRef idx="3">
              <a:schemeClr val="accent2"/>
            </a:lnRef>
            <a:fillRef idx="0">
              <a:schemeClr val="accent2"/>
            </a:fillRef>
            <a:effectRef idx="2">
              <a:schemeClr val="accent2"/>
            </a:effectRef>
            <a:fontRef idx="minor">
              <a:schemeClr val="tx1"/>
            </a:fontRef>
          </p:style>
        </p:cxnSp>
        <p:cxnSp>
          <p:nvCxnSpPr>
            <p:cNvPr id="38" name="Straight Arrow Connector 37"/>
            <p:cNvCxnSpPr>
              <a:stCxn id="26" idx="6"/>
              <a:endCxn id="23" idx="2"/>
            </p:cNvCxnSpPr>
            <p:nvPr/>
          </p:nvCxnSpPr>
          <p:spPr>
            <a:xfrm>
              <a:off x="-4539662" y="2926994"/>
              <a:ext cx="737684" cy="0"/>
            </a:xfrm>
            <a:prstGeom prst="straightConnector1">
              <a:avLst/>
            </a:prstGeom>
            <a:ln w="28575">
              <a:tailEnd type="arrow"/>
            </a:ln>
          </p:spPr>
          <p:style>
            <a:lnRef idx="3">
              <a:schemeClr val="accent2"/>
            </a:lnRef>
            <a:fillRef idx="0">
              <a:schemeClr val="accent2"/>
            </a:fillRef>
            <a:effectRef idx="2">
              <a:schemeClr val="accent2"/>
            </a:effectRef>
            <a:fontRef idx="minor">
              <a:schemeClr val="tx1"/>
            </a:fontRef>
          </p:style>
        </p:cxnSp>
        <p:cxnSp>
          <p:nvCxnSpPr>
            <p:cNvPr id="39" name="Straight Arrow Connector 38"/>
            <p:cNvCxnSpPr>
              <a:stCxn id="23" idx="6"/>
              <a:endCxn id="25" idx="2"/>
            </p:cNvCxnSpPr>
            <p:nvPr/>
          </p:nvCxnSpPr>
          <p:spPr>
            <a:xfrm>
              <a:off x="-3285704" y="2926994"/>
              <a:ext cx="737684"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25" idx="6"/>
            </p:cNvCxnSpPr>
            <p:nvPr/>
          </p:nvCxnSpPr>
          <p:spPr>
            <a:xfrm>
              <a:off x="-2031746" y="2926994"/>
              <a:ext cx="587957"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endCxn id="28" idx="2"/>
            </p:cNvCxnSpPr>
            <p:nvPr/>
          </p:nvCxnSpPr>
          <p:spPr>
            <a:xfrm>
              <a:off x="-855579" y="2926994"/>
              <a:ext cx="296780"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23" idx="4"/>
              <a:endCxn id="29" idx="0"/>
            </p:cNvCxnSpPr>
            <p:nvPr/>
          </p:nvCxnSpPr>
          <p:spPr>
            <a:xfrm>
              <a:off x="-3543841" y="3180304"/>
              <a:ext cx="21390" cy="417181"/>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25" idx="4"/>
              <a:endCxn id="31" idx="0"/>
            </p:cNvCxnSpPr>
            <p:nvPr/>
          </p:nvCxnSpPr>
          <p:spPr>
            <a:xfrm>
              <a:off x="-2289883" y="3180304"/>
              <a:ext cx="21390" cy="417181"/>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28" idx="4"/>
              <a:endCxn id="36" idx="0"/>
            </p:cNvCxnSpPr>
            <p:nvPr/>
          </p:nvCxnSpPr>
          <p:spPr>
            <a:xfrm>
              <a:off x="-300662" y="3180304"/>
              <a:ext cx="21390" cy="417181"/>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endCxn id="26" idx="2"/>
            </p:cNvCxnSpPr>
            <p:nvPr/>
          </p:nvCxnSpPr>
          <p:spPr>
            <a:xfrm>
              <a:off x="-5601368" y="2926994"/>
              <a:ext cx="545432" cy="0"/>
            </a:xfrm>
            <a:prstGeom prst="straightConnector1">
              <a:avLst/>
            </a:prstGeom>
            <a:ln w="28575">
              <a:tailEnd type="arrow"/>
            </a:ln>
          </p:spPr>
          <p:style>
            <a:lnRef idx="3">
              <a:schemeClr val="accent2"/>
            </a:lnRef>
            <a:fillRef idx="0">
              <a:schemeClr val="accent2"/>
            </a:fillRef>
            <a:effectRef idx="2">
              <a:schemeClr val="accent2"/>
            </a:effectRef>
            <a:fontRef idx="minor">
              <a:schemeClr val="tx1"/>
            </a:fontRef>
          </p:style>
        </p:cxnSp>
        <p:sp>
          <p:nvSpPr>
            <p:cNvPr id="46" name="TextBox 45"/>
            <p:cNvSpPr txBox="1"/>
            <p:nvPr/>
          </p:nvSpPr>
          <p:spPr>
            <a:xfrm>
              <a:off x="-1296737" y="2699738"/>
              <a:ext cx="344039" cy="369332"/>
            </a:xfrm>
            <a:prstGeom prst="rect">
              <a:avLst/>
            </a:prstGeom>
            <a:noFill/>
            <a:ln w="28575">
              <a:noFill/>
            </a:ln>
          </p:spPr>
          <p:txBody>
            <a:bodyPr wrap="none" rtlCol="0">
              <a:spAutoFit/>
            </a:bodyPr>
            <a:lstStyle/>
            <a:p>
              <a:r>
                <a:rPr lang="en-US" dirty="0" smtClean="0"/>
                <a:t>…</a:t>
              </a:r>
              <a:endParaRPr lang="en-US" dirty="0"/>
            </a:p>
          </p:txBody>
        </p:sp>
      </p:grpSp>
      <p:grpSp>
        <p:nvGrpSpPr>
          <p:cNvPr id="50" name="Group 49"/>
          <p:cNvGrpSpPr/>
          <p:nvPr/>
        </p:nvGrpSpPr>
        <p:grpSpPr>
          <a:xfrm>
            <a:off x="4130842" y="2941053"/>
            <a:ext cx="3320966" cy="930805"/>
            <a:chOff x="4130842" y="2941053"/>
            <a:chExt cx="3320966" cy="930805"/>
          </a:xfrm>
        </p:grpSpPr>
        <p:sp>
          <p:nvSpPr>
            <p:cNvPr id="3" name="TextBox 2"/>
            <p:cNvSpPr txBox="1"/>
            <p:nvPr/>
          </p:nvSpPr>
          <p:spPr>
            <a:xfrm>
              <a:off x="4130842" y="3502526"/>
              <a:ext cx="3320966" cy="369332"/>
            </a:xfrm>
            <a:prstGeom prst="rect">
              <a:avLst/>
            </a:prstGeom>
            <a:ln>
              <a:noFill/>
              <a:prstDash val="dash"/>
            </a:ln>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The only terms that depend on y</a:t>
              </a:r>
              <a:r>
                <a:rPr lang="en-US" baseline="-25000" dirty="0" smtClean="0"/>
                <a:t>1</a:t>
              </a:r>
              <a:endParaRPr lang="en-US" baseline="-25000" dirty="0"/>
            </a:p>
          </p:txBody>
        </p:sp>
        <p:cxnSp>
          <p:nvCxnSpPr>
            <p:cNvPr id="15" name="Straight Arrow Connector 14"/>
            <p:cNvCxnSpPr/>
            <p:nvPr/>
          </p:nvCxnSpPr>
          <p:spPr>
            <a:xfrm flipH="1" flipV="1">
              <a:off x="4746043" y="2941053"/>
              <a:ext cx="1079048" cy="561473"/>
            </a:xfrm>
            <a:prstGeom prst="straightConnector1">
              <a:avLst/>
            </a:prstGeom>
            <a:ln>
              <a:prstDash val="dash"/>
              <a:tailEnd type="arrow"/>
            </a:ln>
          </p:spPr>
          <p:style>
            <a:lnRef idx="2">
              <a:schemeClr val="dk1"/>
            </a:lnRef>
            <a:fillRef idx="1">
              <a:schemeClr val="lt1"/>
            </a:fillRef>
            <a:effectRef idx="0">
              <a:schemeClr val="dk1"/>
            </a:effectRef>
            <a:fontRef idx="minor">
              <a:schemeClr val="dk1"/>
            </a:fontRef>
          </p:style>
        </p:cxnSp>
        <p:cxnSp>
          <p:nvCxnSpPr>
            <p:cNvPr id="47" name="Straight Arrow Connector 46"/>
            <p:cNvCxnSpPr>
              <a:stCxn id="3" idx="0"/>
            </p:cNvCxnSpPr>
            <p:nvPr/>
          </p:nvCxnSpPr>
          <p:spPr>
            <a:xfrm flipV="1">
              <a:off x="5791325" y="2941053"/>
              <a:ext cx="331412" cy="561473"/>
            </a:xfrm>
            <a:prstGeom prst="straightConnector1">
              <a:avLst/>
            </a:prstGeom>
            <a:ln>
              <a:prstDash val="dash"/>
              <a:tailEnd type="arrow"/>
            </a:ln>
          </p:spPr>
          <p:style>
            <a:lnRef idx="2">
              <a:schemeClr val="dk1"/>
            </a:lnRef>
            <a:fillRef idx="1">
              <a:schemeClr val="lt1"/>
            </a:fillRef>
            <a:effectRef idx="0">
              <a:schemeClr val="dk1"/>
            </a:effectRef>
            <a:fontRef idx="minor">
              <a:schemeClr val="dk1"/>
            </a:fontRef>
          </p:style>
        </p:cxnSp>
        <p:cxnSp>
          <p:nvCxnSpPr>
            <p:cNvPr id="48" name="Straight Arrow Connector 47"/>
            <p:cNvCxnSpPr>
              <a:stCxn id="3" idx="0"/>
            </p:cNvCxnSpPr>
            <p:nvPr/>
          </p:nvCxnSpPr>
          <p:spPr>
            <a:xfrm flipV="1">
              <a:off x="5791325" y="2941053"/>
              <a:ext cx="965329" cy="561473"/>
            </a:xfrm>
            <a:prstGeom prst="straightConnector1">
              <a:avLst/>
            </a:prstGeom>
            <a:ln>
              <a:prstDash val="dash"/>
              <a:tailEnd type="arrow"/>
            </a:ln>
          </p:spPr>
          <p:style>
            <a:lnRef idx="2">
              <a:schemeClr val="dk1"/>
            </a:lnRef>
            <a:fillRef idx="1">
              <a:schemeClr val="lt1"/>
            </a:fillRef>
            <a:effectRef idx="0">
              <a:schemeClr val="dk1"/>
            </a:effectRef>
            <a:fontRef idx="minor">
              <a:schemeClr val="dk1"/>
            </a:fontRef>
          </p:style>
        </p:cxnSp>
      </p:grpSp>
      <p:sp>
        <p:nvSpPr>
          <p:cNvPr id="61" name="Oval 60"/>
          <p:cNvSpPr/>
          <p:nvPr/>
        </p:nvSpPr>
        <p:spPr>
          <a:xfrm>
            <a:off x="3609476" y="2513264"/>
            <a:ext cx="574838" cy="628316"/>
          </a:xfrm>
          <a:prstGeom prst="ellipse">
            <a:avLst/>
          </a:prstGeom>
          <a:noFill/>
          <a:ln>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200112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Deriving the recursive algorithm</a:t>
            </a:r>
            <a:endParaRPr lang="en-US" dirty="0"/>
          </a:p>
        </p:txBody>
      </p:sp>
      <p:sp>
        <p:nvSpPr>
          <p:cNvPr id="5" name="Content Placeholder 4"/>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8F84E70-49F1-4D48-A830-2CD8E288FC71}" type="slidenum">
              <a:rPr lang="en-US" smtClean="0"/>
              <a:t>39</a:t>
            </a:fld>
            <a:endParaRPr lang="en-US"/>
          </a:p>
        </p:txBody>
      </p:sp>
      <p:pic>
        <p:nvPicPr>
          <p:cNvPr id="6" name="Picture 5" descr="Screen Region 2014-09-17 at 17.22.2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06690"/>
            <a:ext cx="9144000" cy="3630484"/>
          </a:xfrm>
          <a:prstGeom prst="rect">
            <a:avLst/>
          </a:prstGeom>
        </p:spPr>
      </p:pic>
      <p:pic>
        <p:nvPicPr>
          <p:cNvPr id="7" name="Picture 6" descr="Screen Region 2014-09-15 at 23.18.1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32" y="1100220"/>
            <a:ext cx="6624432" cy="826786"/>
          </a:xfrm>
          <a:prstGeom prst="rect">
            <a:avLst/>
          </a:prstGeom>
        </p:spPr>
      </p:pic>
      <p:sp>
        <p:nvSpPr>
          <p:cNvPr id="9" name="Rectangle 8"/>
          <p:cNvSpPr/>
          <p:nvPr/>
        </p:nvSpPr>
        <p:spPr>
          <a:xfrm>
            <a:off x="200526" y="3515895"/>
            <a:ext cx="8943474" cy="2115903"/>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8" name="Picture 7" descr="Screen Region 2014-09-17 at 17.23.26.png"/>
          <p:cNvPicPr>
            <a:picLocks noChangeAspect="1"/>
          </p:cNvPicPr>
          <p:nvPr/>
        </p:nvPicPr>
        <p:blipFill rotWithShape="1">
          <a:blip r:embed="rId4">
            <a:extLst>
              <a:ext uri="{28A0092B-C50C-407E-A947-70E740481C1C}">
                <a14:useLocalDpi xmlns:a14="http://schemas.microsoft.com/office/drawing/2010/main" val="0"/>
              </a:ext>
            </a:extLst>
          </a:blip>
          <a:srcRect l="26655" t="907" r="25566" b="63641"/>
          <a:stretch/>
        </p:blipFill>
        <p:spPr>
          <a:xfrm>
            <a:off x="4296865" y="4277895"/>
            <a:ext cx="2708188" cy="467894"/>
          </a:xfrm>
          <a:prstGeom prst="rect">
            <a:avLst/>
          </a:prstGeom>
        </p:spPr>
        <p:style>
          <a:lnRef idx="2">
            <a:schemeClr val="dk1"/>
          </a:lnRef>
          <a:fillRef idx="1">
            <a:schemeClr val="lt1"/>
          </a:fillRef>
          <a:effectRef idx="0">
            <a:schemeClr val="dk1"/>
          </a:effectRef>
          <a:fontRef idx="minor">
            <a:schemeClr val="dk1"/>
          </a:fontRef>
        </p:style>
      </p:pic>
      <p:grpSp>
        <p:nvGrpSpPr>
          <p:cNvPr id="22" name="Group 21"/>
          <p:cNvGrpSpPr/>
          <p:nvPr/>
        </p:nvGrpSpPr>
        <p:grpSpPr>
          <a:xfrm>
            <a:off x="1176421" y="5073315"/>
            <a:ext cx="5580233" cy="1430421"/>
            <a:chOff x="-5601368" y="2673684"/>
            <a:chExt cx="5580233" cy="1430421"/>
          </a:xfrm>
        </p:grpSpPr>
        <p:sp>
          <p:nvSpPr>
            <p:cNvPr id="23" name="Oval 22"/>
            <p:cNvSpPr/>
            <p:nvPr/>
          </p:nvSpPr>
          <p:spPr>
            <a:xfrm>
              <a:off x="-3801978" y="2673684"/>
              <a:ext cx="516274" cy="506620"/>
            </a:xfrm>
            <a:prstGeom prst="ellipse">
              <a:avLst/>
            </a:prstGeom>
            <a:solidFill>
              <a:schemeClr val="tx1">
                <a:lumMod val="25000"/>
                <a:lumOff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smtClean="0"/>
                <a:t>2</a:t>
              </a:r>
              <a:endParaRPr lang="en-US" baseline="-25000" dirty="0"/>
            </a:p>
          </p:txBody>
        </p:sp>
        <p:sp>
          <p:nvSpPr>
            <p:cNvPr id="25" name="Oval 24"/>
            <p:cNvSpPr/>
            <p:nvPr/>
          </p:nvSpPr>
          <p:spPr>
            <a:xfrm>
              <a:off x="-2548020" y="2673684"/>
              <a:ext cx="516274" cy="506620"/>
            </a:xfrm>
            <a:prstGeom prst="ellipse">
              <a:avLst/>
            </a:prstGeom>
            <a:solidFill>
              <a:schemeClr val="tx1">
                <a:lumMod val="25000"/>
                <a:lumOff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smtClean="0"/>
                <a:t>3</a:t>
              </a:r>
              <a:endParaRPr lang="en-US" baseline="-25000" dirty="0"/>
            </a:p>
          </p:txBody>
        </p:sp>
        <p:sp>
          <p:nvSpPr>
            <p:cNvPr id="26" name="Oval 25"/>
            <p:cNvSpPr/>
            <p:nvPr/>
          </p:nvSpPr>
          <p:spPr>
            <a:xfrm>
              <a:off x="-5055936" y="2673684"/>
              <a:ext cx="516274" cy="506620"/>
            </a:xfrm>
            <a:prstGeom prst="ellipse">
              <a:avLst/>
            </a:prstGeom>
            <a:solidFill>
              <a:schemeClr val="tx1">
                <a:lumMod val="25000"/>
                <a:lumOff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smtClean="0"/>
                <a:t>1</a:t>
              </a:r>
              <a:endParaRPr lang="en-US" baseline="-25000" dirty="0"/>
            </a:p>
          </p:txBody>
        </p:sp>
        <p:sp>
          <p:nvSpPr>
            <p:cNvPr id="28" name="Oval 27"/>
            <p:cNvSpPr/>
            <p:nvPr/>
          </p:nvSpPr>
          <p:spPr>
            <a:xfrm>
              <a:off x="-558799" y="2673684"/>
              <a:ext cx="516274" cy="506620"/>
            </a:xfrm>
            <a:prstGeom prst="ellipse">
              <a:avLst/>
            </a:prstGeom>
            <a:solidFill>
              <a:schemeClr val="tx1">
                <a:lumMod val="25000"/>
                <a:lumOff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y</a:t>
              </a:r>
              <a:r>
                <a:rPr lang="en-US" baseline="-25000" dirty="0" err="1" smtClean="0"/>
                <a:t>n</a:t>
              </a:r>
              <a:endParaRPr lang="en-US" baseline="-25000" dirty="0"/>
            </a:p>
          </p:txBody>
        </p:sp>
        <p:sp>
          <p:nvSpPr>
            <p:cNvPr id="29" name="Oval 28"/>
            <p:cNvSpPr/>
            <p:nvPr/>
          </p:nvSpPr>
          <p:spPr>
            <a:xfrm>
              <a:off x="-3780588" y="3597485"/>
              <a:ext cx="516274" cy="506620"/>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x</a:t>
              </a:r>
              <a:r>
                <a:rPr lang="en-US" baseline="-25000" dirty="0" smtClean="0"/>
                <a:t>2</a:t>
              </a:r>
              <a:endParaRPr lang="en-US" baseline="-25000" dirty="0"/>
            </a:p>
          </p:txBody>
        </p:sp>
        <p:sp>
          <p:nvSpPr>
            <p:cNvPr id="31" name="Oval 30"/>
            <p:cNvSpPr/>
            <p:nvPr/>
          </p:nvSpPr>
          <p:spPr>
            <a:xfrm>
              <a:off x="-2526630" y="3597485"/>
              <a:ext cx="516274" cy="506620"/>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x</a:t>
              </a:r>
              <a:r>
                <a:rPr lang="en-US" baseline="-25000" dirty="0" smtClean="0"/>
                <a:t>3</a:t>
              </a:r>
              <a:endParaRPr lang="en-US" baseline="-25000" dirty="0"/>
            </a:p>
          </p:txBody>
        </p:sp>
        <p:sp>
          <p:nvSpPr>
            <p:cNvPr id="32" name="Oval 31"/>
            <p:cNvSpPr/>
            <p:nvPr/>
          </p:nvSpPr>
          <p:spPr>
            <a:xfrm>
              <a:off x="-5034546" y="3597485"/>
              <a:ext cx="516274" cy="506620"/>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x</a:t>
              </a:r>
              <a:r>
                <a:rPr lang="en-US" baseline="-25000" dirty="0" smtClean="0"/>
                <a:t>1</a:t>
              </a:r>
              <a:endParaRPr lang="en-US" baseline="-25000" dirty="0"/>
            </a:p>
          </p:txBody>
        </p:sp>
        <p:sp>
          <p:nvSpPr>
            <p:cNvPr id="36" name="Oval 35"/>
            <p:cNvSpPr/>
            <p:nvPr/>
          </p:nvSpPr>
          <p:spPr>
            <a:xfrm>
              <a:off x="-537409" y="3597485"/>
              <a:ext cx="516274" cy="506620"/>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x</a:t>
              </a:r>
              <a:r>
                <a:rPr lang="en-US" baseline="-25000" dirty="0" err="1" smtClean="0"/>
                <a:t>n</a:t>
              </a:r>
              <a:endParaRPr lang="en-US" baseline="-25000" dirty="0"/>
            </a:p>
          </p:txBody>
        </p:sp>
        <p:cxnSp>
          <p:nvCxnSpPr>
            <p:cNvPr id="37" name="Straight Arrow Connector 36"/>
            <p:cNvCxnSpPr>
              <a:stCxn id="26" idx="4"/>
              <a:endCxn id="32" idx="0"/>
            </p:cNvCxnSpPr>
            <p:nvPr/>
          </p:nvCxnSpPr>
          <p:spPr>
            <a:xfrm>
              <a:off x="-4797799" y="3180304"/>
              <a:ext cx="21390" cy="41718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8" name="Straight Arrow Connector 37"/>
            <p:cNvCxnSpPr>
              <a:stCxn id="26" idx="6"/>
              <a:endCxn id="23" idx="2"/>
            </p:cNvCxnSpPr>
            <p:nvPr/>
          </p:nvCxnSpPr>
          <p:spPr>
            <a:xfrm>
              <a:off x="-4539662" y="2926994"/>
              <a:ext cx="737684"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9" name="Straight Arrow Connector 38"/>
            <p:cNvCxnSpPr>
              <a:stCxn id="23" idx="6"/>
              <a:endCxn id="25" idx="2"/>
            </p:cNvCxnSpPr>
            <p:nvPr/>
          </p:nvCxnSpPr>
          <p:spPr>
            <a:xfrm>
              <a:off x="-3285704" y="2926994"/>
              <a:ext cx="73768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25" idx="6"/>
            </p:cNvCxnSpPr>
            <p:nvPr/>
          </p:nvCxnSpPr>
          <p:spPr>
            <a:xfrm>
              <a:off x="-2031746" y="2926994"/>
              <a:ext cx="58795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endCxn id="28" idx="2"/>
            </p:cNvCxnSpPr>
            <p:nvPr/>
          </p:nvCxnSpPr>
          <p:spPr>
            <a:xfrm>
              <a:off x="-855579" y="2926994"/>
              <a:ext cx="2967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23" idx="4"/>
              <a:endCxn id="29" idx="0"/>
            </p:cNvCxnSpPr>
            <p:nvPr/>
          </p:nvCxnSpPr>
          <p:spPr>
            <a:xfrm>
              <a:off x="-3543841" y="3180304"/>
              <a:ext cx="21390" cy="4171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25" idx="4"/>
              <a:endCxn id="31" idx="0"/>
            </p:cNvCxnSpPr>
            <p:nvPr/>
          </p:nvCxnSpPr>
          <p:spPr>
            <a:xfrm>
              <a:off x="-2289883" y="3180304"/>
              <a:ext cx="21390" cy="4171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28" idx="4"/>
              <a:endCxn id="36" idx="0"/>
            </p:cNvCxnSpPr>
            <p:nvPr/>
          </p:nvCxnSpPr>
          <p:spPr>
            <a:xfrm>
              <a:off x="-300662" y="3180304"/>
              <a:ext cx="21390" cy="4171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endCxn id="26" idx="2"/>
            </p:cNvCxnSpPr>
            <p:nvPr/>
          </p:nvCxnSpPr>
          <p:spPr>
            <a:xfrm>
              <a:off x="-5601368" y="2926994"/>
              <a:ext cx="545432"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46" name="TextBox 45"/>
            <p:cNvSpPr txBox="1"/>
            <p:nvPr/>
          </p:nvSpPr>
          <p:spPr>
            <a:xfrm>
              <a:off x="-1296737" y="2699738"/>
              <a:ext cx="344039" cy="369332"/>
            </a:xfrm>
            <a:prstGeom prst="rect">
              <a:avLst/>
            </a:prstGeom>
            <a:noFill/>
          </p:spPr>
          <p:txBody>
            <a:bodyPr wrap="none" rtlCol="0">
              <a:spAutoFit/>
            </a:bodyPr>
            <a:lstStyle/>
            <a:p>
              <a:r>
                <a:rPr lang="en-US" dirty="0" smtClean="0"/>
                <a:t>…</a:t>
              </a:r>
              <a:endParaRPr lang="en-US" dirty="0"/>
            </a:p>
          </p:txBody>
        </p:sp>
      </p:grpSp>
      <p:cxnSp>
        <p:nvCxnSpPr>
          <p:cNvPr id="12" name="Straight Connector 11"/>
          <p:cNvCxnSpPr/>
          <p:nvPr/>
        </p:nvCxnSpPr>
        <p:spPr>
          <a:xfrm>
            <a:off x="2238127" y="4638842"/>
            <a:ext cx="21390" cy="1864894"/>
          </a:xfrm>
          <a:prstGeom prst="line">
            <a:avLst/>
          </a:prstGeom>
          <a:ln w="57150" cmpd="sng">
            <a:prstDash val="dash"/>
          </a:ln>
        </p:spPr>
        <p:style>
          <a:lnRef idx="3">
            <a:schemeClr val="dk1"/>
          </a:lnRef>
          <a:fillRef idx="0">
            <a:schemeClr val="dk1"/>
          </a:fillRef>
          <a:effectRef idx="2">
            <a:schemeClr val="dk1"/>
          </a:effectRef>
          <a:fontRef idx="minor">
            <a:schemeClr val="tx1"/>
          </a:fontRef>
        </p:style>
      </p:cxnSp>
      <p:sp>
        <p:nvSpPr>
          <p:cNvPr id="19" name="TextBox 18"/>
          <p:cNvSpPr txBox="1"/>
          <p:nvPr/>
        </p:nvSpPr>
        <p:spPr>
          <a:xfrm>
            <a:off x="684718" y="3866213"/>
            <a:ext cx="3612147" cy="646331"/>
          </a:xfrm>
          <a:prstGeom prst="rect">
            <a:avLst/>
          </a:prstGeom>
          <a:noFill/>
        </p:spPr>
        <p:txBody>
          <a:bodyPr wrap="square" rtlCol="0">
            <a:spAutoFit/>
          </a:bodyPr>
          <a:lstStyle/>
          <a:p>
            <a:r>
              <a:rPr lang="en-US" dirty="0" smtClean="0"/>
              <a:t>Abstract away the score for all decisions till here into </a:t>
            </a:r>
            <a:r>
              <a:rPr lang="en-US" dirty="0" smtClean="0">
                <a:solidFill>
                  <a:srgbClr val="CC3333"/>
                </a:solidFill>
              </a:rPr>
              <a:t>score</a:t>
            </a:r>
            <a:endParaRPr lang="en-US" dirty="0">
              <a:solidFill>
                <a:srgbClr val="CC3333"/>
              </a:solidFill>
            </a:endParaRPr>
          </a:p>
        </p:txBody>
      </p:sp>
      <p:sp>
        <p:nvSpPr>
          <p:cNvPr id="3" name="Footer Placeholder 2"/>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2197071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lecture</a:t>
            </a:r>
            <a:endParaRPr lang="en-US" dirty="0"/>
          </a:p>
        </p:txBody>
      </p:sp>
      <p:sp>
        <p:nvSpPr>
          <p:cNvPr id="3" name="Content Placeholder 2"/>
          <p:cNvSpPr>
            <a:spLocks noGrp="1"/>
          </p:cNvSpPr>
          <p:nvPr>
            <p:ph idx="1"/>
          </p:nvPr>
        </p:nvSpPr>
        <p:spPr/>
        <p:txBody>
          <a:bodyPr/>
          <a:lstStyle/>
          <a:p>
            <a:r>
              <a:rPr lang="en-US" dirty="0" smtClean="0"/>
              <a:t>What is structured output?</a:t>
            </a:r>
          </a:p>
          <a:p>
            <a:r>
              <a:rPr lang="en-US" dirty="0" smtClean="0"/>
              <a:t>Multiclass as structure</a:t>
            </a:r>
          </a:p>
          <a:p>
            <a:r>
              <a:rPr lang="en-US" dirty="0" smtClean="0"/>
              <a:t>Sequence as structure</a:t>
            </a:r>
          </a:p>
          <a:p>
            <a:r>
              <a:rPr lang="en-US" dirty="0"/>
              <a:t>G</a:t>
            </a:r>
            <a:r>
              <a:rPr lang="en-US" dirty="0" smtClean="0"/>
              <a:t>eneral graph structure</a:t>
            </a:r>
            <a:endParaRPr lang="en-US" dirty="0"/>
          </a:p>
        </p:txBody>
      </p:sp>
      <p:sp>
        <p:nvSpPr>
          <p:cNvPr id="4" name="Footer Placeholder 3"/>
          <p:cNvSpPr>
            <a:spLocks noGrp="1"/>
          </p:cNvSpPr>
          <p:nvPr>
            <p:ph type="ftr" sz="quarter" idx="11"/>
          </p:nvPr>
        </p:nvSpPr>
        <p:spPr/>
        <p:txBody>
          <a:bodyPr/>
          <a:lstStyle/>
          <a:p>
            <a:r>
              <a:rPr lang="en-US" smtClean="0"/>
              <a:t>ML in NLP</a:t>
            </a:r>
            <a:endParaRPr lang="en-US"/>
          </a:p>
        </p:txBody>
      </p:sp>
      <p:sp>
        <p:nvSpPr>
          <p:cNvPr id="5" name="Slide Number Placeholder 4"/>
          <p:cNvSpPr>
            <a:spLocks noGrp="1"/>
          </p:cNvSpPr>
          <p:nvPr>
            <p:ph type="sldNum" sz="quarter" idx="12"/>
          </p:nvPr>
        </p:nvSpPr>
        <p:spPr/>
        <p:txBody>
          <a:bodyPr/>
          <a:lstStyle/>
          <a:p>
            <a:fld id="{5E6A3C3A-A029-4573-BC04-5DA27903A743}" type="slidenum">
              <a:rPr lang="en-US" smtClean="0"/>
              <a:t>4</a:t>
            </a:fld>
            <a:endParaRPr lang="en-US"/>
          </a:p>
        </p:txBody>
      </p:sp>
    </p:spTree>
    <p:extLst>
      <p:ext uri="{BB962C8B-B14F-4D97-AF65-F5344CB8AC3E}">
        <p14:creationId xmlns:p14="http://schemas.microsoft.com/office/powerpoint/2010/main" val="15205330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Deriving the recursive algorithm</a:t>
            </a:r>
            <a:endParaRPr lang="en-US" dirty="0"/>
          </a:p>
        </p:txBody>
      </p:sp>
      <p:sp>
        <p:nvSpPr>
          <p:cNvPr id="8" name="Content Placeholder 7"/>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8F84E70-49F1-4D48-A830-2CD8E288FC71}" type="slidenum">
              <a:rPr lang="en-US" smtClean="0"/>
              <a:t>40</a:t>
            </a:fld>
            <a:endParaRPr lang="en-US"/>
          </a:p>
        </p:txBody>
      </p:sp>
      <p:pic>
        <p:nvPicPr>
          <p:cNvPr id="6" name="Picture 5" descr="Screen Region 2014-09-17 at 17.22.2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06690"/>
            <a:ext cx="9144000" cy="3630484"/>
          </a:xfrm>
          <a:prstGeom prst="rect">
            <a:avLst/>
          </a:prstGeom>
        </p:spPr>
      </p:pic>
      <p:pic>
        <p:nvPicPr>
          <p:cNvPr id="7" name="Picture 6" descr="Screen Region 2014-09-15 at 23.18.1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32" y="1100220"/>
            <a:ext cx="6624432" cy="826786"/>
          </a:xfrm>
          <a:prstGeom prst="rect">
            <a:avLst/>
          </a:prstGeom>
        </p:spPr>
      </p:pic>
      <p:sp>
        <p:nvSpPr>
          <p:cNvPr id="9" name="Rectangle 8"/>
          <p:cNvSpPr/>
          <p:nvPr/>
        </p:nvSpPr>
        <p:spPr>
          <a:xfrm>
            <a:off x="200526" y="4037263"/>
            <a:ext cx="8943474" cy="1594535"/>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nvGrpSpPr>
          <p:cNvPr id="22" name="Group 21"/>
          <p:cNvGrpSpPr/>
          <p:nvPr/>
        </p:nvGrpSpPr>
        <p:grpSpPr>
          <a:xfrm>
            <a:off x="1176421" y="5073315"/>
            <a:ext cx="5580233" cy="1430421"/>
            <a:chOff x="-5601368" y="2673684"/>
            <a:chExt cx="5580233" cy="1430421"/>
          </a:xfrm>
        </p:grpSpPr>
        <p:sp>
          <p:nvSpPr>
            <p:cNvPr id="23" name="Oval 22"/>
            <p:cNvSpPr/>
            <p:nvPr/>
          </p:nvSpPr>
          <p:spPr>
            <a:xfrm>
              <a:off x="-3801978" y="2673684"/>
              <a:ext cx="516274" cy="506620"/>
            </a:xfrm>
            <a:prstGeom prst="ellipse">
              <a:avLst/>
            </a:prstGeom>
            <a:solidFill>
              <a:schemeClr val="tx1">
                <a:lumMod val="25000"/>
                <a:lumOff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smtClean="0"/>
                <a:t>2</a:t>
              </a:r>
              <a:endParaRPr lang="en-US" baseline="-25000" dirty="0"/>
            </a:p>
          </p:txBody>
        </p:sp>
        <p:sp>
          <p:nvSpPr>
            <p:cNvPr id="25" name="Oval 24"/>
            <p:cNvSpPr/>
            <p:nvPr/>
          </p:nvSpPr>
          <p:spPr>
            <a:xfrm>
              <a:off x="-2548020" y="2673684"/>
              <a:ext cx="516274" cy="506620"/>
            </a:xfrm>
            <a:prstGeom prst="ellipse">
              <a:avLst/>
            </a:prstGeom>
            <a:solidFill>
              <a:schemeClr val="tx1">
                <a:lumMod val="25000"/>
                <a:lumOff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smtClean="0"/>
                <a:t>3</a:t>
              </a:r>
              <a:endParaRPr lang="en-US" baseline="-25000" dirty="0"/>
            </a:p>
          </p:txBody>
        </p:sp>
        <p:sp>
          <p:nvSpPr>
            <p:cNvPr id="26" name="Oval 25"/>
            <p:cNvSpPr/>
            <p:nvPr/>
          </p:nvSpPr>
          <p:spPr>
            <a:xfrm>
              <a:off x="-5055936" y="2673684"/>
              <a:ext cx="516274" cy="506620"/>
            </a:xfrm>
            <a:prstGeom prst="ellipse">
              <a:avLst/>
            </a:prstGeom>
            <a:solidFill>
              <a:schemeClr val="tx1">
                <a:lumMod val="25000"/>
                <a:lumOff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smtClean="0"/>
                <a:t>1</a:t>
              </a:r>
              <a:endParaRPr lang="en-US" baseline="-25000" dirty="0"/>
            </a:p>
          </p:txBody>
        </p:sp>
        <p:sp>
          <p:nvSpPr>
            <p:cNvPr id="28" name="Oval 27"/>
            <p:cNvSpPr/>
            <p:nvPr/>
          </p:nvSpPr>
          <p:spPr>
            <a:xfrm>
              <a:off x="-558799" y="2673684"/>
              <a:ext cx="516274" cy="506620"/>
            </a:xfrm>
            <a:prstGeom prst="ellipse">
              <a:avLst/>
            </a:prstGeom>
            <a:solidFill>
              <a:schemeClr val="tx1">
                <a:lumMod val="25000"/>
                <a:lumOff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y</a:t>
              </a:r>
              <a:r>
                <a:rPr lang="en-US" baseline="-25000" dirty="0" err="1" smtClean="0"/>
                <a:t>n</a:t>
              </a:r>
              <a:endParaRPr lang="en-US" baseline="-25000" dirty="0"/>
            </a:p>
          </p:txBody>
        </p:sp>
        <p:sp>
          <p:nvSpPr>
            <p:cNvPr id="29" name="Oval 28"/>
            <p:cNvSpPr/>
            <p:nvPr/>
          </p:nvSpPr>
          <p:spPr>
            <a:xfrm>
              <a:off x="-3780588" y="3597485"/>
              <a:ext cx="516274" cy="506620"/>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x</a:t>
              </a:r>
              <a:r>
                <a:rPr lang="en-US" baseline="-25000" dirty="0" smtClean="0"/>
                <a:t>2</a:t>
              </a:r>
              <a:endParaRPr lang="en-US" baseline="-25000" dirty="0"/>
            </a:p>
          </p:txBody>
        </p:sp>
        <p:sp>
          <p:nvSpPr>
            <p:cNvPr id="31" name="Oval 30"/>
            <p:cNvSpPr/>
            <p:nvPr/>
          </p:nvSpPr>
          <p:spPr>
            <a:xfrm>
              <a:off x="-2526630" y="3597485"/>
              <a:ext cx="516274" cy="506620"/>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x</a:t>
              </a:r>
              <a:r>
                <a:rPr lang="en-US" baseline="-25000" dirty="0" smtClean="0"/>
                <a:t>3</a:t>
              </a:r>
              <a:endParaRPr lang="en-US" baseline="-25000" dirty="0"/>
            </a:p>
          </p:txBody>
        </p:sp>
        <p:sp>
          <p:nvSpPr>
            <p:cNvPr id="32" name="Oval 31"/>
            <p:cNvSpPr/>
            <p:nvPr/>
          </p:nvSpPr>
          <p:spPr>
            <a:xfrm>
              <a:off x="-5034546" y="3597485"/>
              <a:ext cx="516274" cy="506620"/>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x</a:t>
              </a:r>
              <a:r>
                <a:rPr lang="en-US" baseline="-25000" dirty="0" smtClean="0"/>
                <a:t>1</a:t>
              </a:r>
              <a:endParaRPr lang="en-US" baseline="-25000" dirty="0"/>
            </a:p>
          </p:txBody>
        </p:sp>
        <p:sp>
          <p:nvSpPr>
            <p:cNvPr id="36" name="Oval 35"/>
            <p:cNvSpPr/>
            <p:nvPr/>
          </p:nvSpPr>
          <p:spPr>
            <a:xfrm>
              <a:off x="-537409" y="3597485"/>
              <a:ext cx="516274" cy="506620"/>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x</a:t>
              </a:r>
              <a:r>
                <a:rPr lang="en-US" baseline="-25000" dirty="0" err="1" smtClean="0"/>
                <a:t>n</a:t>
              </a:r>
              <a:endParaRPr lang="en-US" baseline="-25000" dirty="0"/>
            </a:p>
          </p:txBody>
        </p:sp>
        <p:cxnSp>
          <p:nvCxnSpPr>
            <p:cNvPr id="37" name="Straight Arrow Connector 36"/>
            <p:cNvCxnSpPr>
              <a:stCxn id="26" idx="4"/>
              <a:endCxn id="32" idx="0"/>
            </p:cNvCxnSpPr>
            <p:nvPr/>
          </p:nvCxnSpPr>
          <p:spPr>
            <a:xfrm>
              <a:off x="-4797799" y="3180304"/>
              <a:ext cx="21390" cy="4171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26" idx="6"/>
              <a:endCxn id="23" idx="2"/>
            </p:cNvCxnSpPr>
            <p:nvPr/>
          </p:nvCxnSpPr>
          <p:spPr>
            <a:xfrm>
              <a:off x="-4539662" y="2926994"/>
              <a:ext cx="737684"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9" name="Straight Arrow Connector 38"/>
            <p:cNvCxnSpPr>
              <a:stCxn id="23" idx="6"/>
              <a:endCxn id="25" idx="2"/>
            </p:cNvCxnSpPr>
            <p:nvPr/>
          </p:nvCxnSpPr>
          <p:spPr>
            <a:xfrm>
              <a:off x="-3285704" y="2926994"/>
              <a:ext cx="737684"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0" name="Straight Arrow Connector 39"/>
            <p:cNvCxnSpPr>
              <a:stCxn id="25" idx="6"/>
            </p:cNvCxnSpPr>
            <p:nvPr/>
          </p:nvCxnSpPr>
          <p:spPr>
            <a:xfrm>
              <a:off x="-2031746" y="2926994"/>
              <a:ext cx="58795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endCxn id="28" idx="2"/>
            </p:cNvCxnSpPr>
            <p:nvPr/>
          </p:nvCxnSpPr>
          <p:spPr>
            <a:xfrm>
              <a:off x="-855579" y="2926994"/>
              <a:ext cx="2967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23" idx="4"/>
              <a:endCxn id="29" idx="0"/>
            </p:cNvCxnSpPr>
            <p:nvPr/>
          </p:nvCxnSpPr>
          <p:spPr>
            <a:xfrm>
              <a:off x="-3543841" y="3180304"/>
              <a:ext cx="21390" cy="41718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3" name="Straight Arrow Connector 42"/>
            <p:cNvCxnSpPr>
              <a:stCxn id="25" idx="4"/>
              <a:endCxn id="31" idx="0"/>
            </p:cNvCxnSpPr>
            <p:nvPr/>
          </p:nvCxnSpPr>
          <p:spPr>
            <a:xfrm>
              <a:off x="-2289883" y="3180304"/>
              <a:ext cx="21390" cy="4171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28" idx="4"/>
              <a:endCxn id="36" idx="0"/>
            </p:cNvCxnSpPr>
            <p:nvPr/>
          </p:nvCxnSpPr>
          <p:spPr>
            <a:xfrm>
              <a:off x="-300662" y="3180304"/>
              <a:ext cx="21390" cy="4171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endCxn id="26" idx="2"/>
            </p:cNvCxnSpPr>
            <p:nvPr/>
          </p:nvCxnSpPr>
          <p:spPr>
            <a:xfrm>
              <a:off x="-5601368" y="2926994"/>
              <a:ext cx="54543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1296737" y="2699738"/>
              <a:ext cx="344039" cy="369332"/>
            </a:xfrm>
            <a:prstGeom prst="rect">
              <a:avLst/>
            </a:prstGeom>
            <a:noFill/>
          </p:spPr>
          <p:txBody>
            <a:bodyPr wrap="none" rtlCol="0">
              <a:spAutoFit/>
            </a:bodyPr>
            <a:lstStyle/>
            <a:p>
              <a:r>
                <a:rPr lang="en-US" dirty="0" smtClean="0"/>
                <a:t>…</a:t>
              </a:r>
              <a:endParaRPr lang="en-US" dirty="0"/>
            </a:p>
          </p:txBody>
        </p:sp>
      </p:grpSp>
      <p:grpSp>
        <p:nvGrpSpPr>
          <p:cNvPr id="17" name="Group 16"/>
          <p:cNvGrpSpPr/>
          <p:nvPr/>
        </p:nvGrpSpPr>
        <p:grpSpPr>
          <a:xfrm>
            <a:off x="4767433" y="3756527"/>
            <a:ext cx="4132405" cy="1287138"/>
            <a:chOff x="4767433" y="3756527"/>
            <a:chExt cx="4132405" cy="1287138"/>
          </a:xfrm>
        </p:grpSpPr>
        <p:sp>
          <p:nvSpPr>
            <p:cNvPr id="3" name="TextBox 2"/>
            <p:cNvSpPr txBox="1"/>
            <p:nvPr/>
          </p:nvSpPr>
          <p:spPr>
            <a:xfrm>
              <a:off x="5490890" y="4674333"/>
              <a:ext cx="3408948" cy="369332"/>
            </a:xfrm>
            <a:prstGeom prst="rect">
              <a:avLst/>
            </a:prstGeom>
            <a:noFill/>
          </p:spPr>
          <p:txBody>
            <a:bodyPr wrap="square" rtlCol="0">
              <a:spAutoFit/>
            </a:bodyPr>
            <a:lstStyle/>
            <a:p>
              <a:r>
                <a:rPr lang="en-US" dirty="0" smtClean="0"/>
                <a:t>Only terms that depend on y</a:t>
              </a:r>
              <a:r>
                <a:rPr lang="en-US" baseline="-25000" dirty="0" smtClean="0"/>
                <a:t>2</a:t>
              </a:r>
              <a:endParaRPr lang="en-US" baseline="-25000" dirty="0"/>
            </a:p>
          </p:txBody>
        </p:sp>
        <p:cxnSp>
          <p:nvCxnSpPr>
            <p:cNvPr id="33" name="Straight Arrow Connector 32"/>
            <p:cNvCxnSpPr/>
            <p:nvPr/>
          </p:nvCxnSpPr>
          <p:spPr>
            <a:xfrm flipH="1" flipV="1">
              <a:off x="4767433" y="3943684"/>
              <a:ext cx="2427931" cy="730649"/>
            </a:xfrm>
            <a:prstGeom prst="straightConnector1">
              <a:avLst/>
            </a:prstGeom>
            <a:ln>
              <a:prstDash val="dash"/>
              <a:tailEnd type="arrow"/>
            </a:ln>
          </p:spPr>
          <p:style>
            <a:lnRef idx="2">
              <a:schemeClr val="dk1"/>
            </a:lnRef>
            <a:fillRef idx="1">
              <a:schemeClr val="lt1"/>
            </a:fillRef>
            <a:effectRef idx="0">
              <a:schemeClr val="dk1"/>
            </a:effectRef>
            <a:fontRef idx="minor">
              <a:schemeClr val="dk1"/>
            </a:fontRef>
          </p:style>
        </p:cxnSp>
        <p:cxnSp>
          <p:nvCxnSpPr>
            <p:cNvPr id="34" name="Straight Arrow Connector 33"/>
            <p:cNvCxnSpPr/>
            <p:nvPr/>
          </p:nvCxnSpPr>
          <p:spPr>
            <a:xfrm flipH="1" flipV="1">
              <a:off x="6884737" y="3756527"/>
              <a:ext cx="310627" cy="917806"/>
            </a:xfrm>
            <a:prstGeom prst="straightConnector1">
              <a:avLst/>
            </a:prstGeom>
            <a:ln>
              <a:prstDash val="dash"/>
              <a:tailEnd type="arrow"/>
            </a:ln>
          </p:spPr>
          <p:style>
            <a:lnRef idx="2">
              <a:schemeClr val="dk1"/>
            </a:lnRef>
            <a:fillRef idx="1">
              <a:schemeClr val="lt1"/>
            </a:fillRef>
            <a:effectRef idx="0">
              <a:schemeClr val="dk1"/>
            </a:effectRef>
            <a:fontRef idx="minor">
              <a:schemeClr val="dk1"/>
            </a:fontRef>
          </p:style>
        </p:cxnSp>
        <p:cxnSp>
          <p:nvCxnSpPr>
            <p:cNvPr id="35" name="Straight Arrow Connector 34"/>
            <p:cNvCxnSpPr>
              <a:stCxn id="3" idx="0"/>
            </p:cNvCxnSpPr>
            <p:nvPr/>
          </p:nvCxnSpPr>
          <p:spPr>
            <a:xfrm flipV="1">
              <a:off x="7195364" y="3943684"/>
              <a:ext cx="585057" cy="730649"/>
            </a:xfrm>
            <a:prstGeom prst="straightConnector1">
              <a:avLst/>
            </a:prstGeom>
            <a:ln>
              <a:prstDash val="dash"/>
              <a:tailEnd type="arrow"/>
            </a:ln>
          </p:spPr>
          <p:style>
            <a:lnRef idx="2">
              <a:schemeClr val="dk1"/>
            </a:lnRef>
            <a:fillRef idx="1">
              <a:schemeClr val="lt1"/>
            </a:fillRef>
            <a:effectRef idx="0">
              <a:schemeClr val="dk1"/>
            </a:effectRef>
            <a:fontRef idx="minor">
              <a:schemeClr val="dk1"/>
            </a:fontRef>
          </p:style>
        </p:cxnSp>
      </p:gr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885852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Deriving the recursive algorithm</a:t>
            </a:r>
            <a:endParaRPr lang="en-US" dirty="0"/>
          </a:p>
        </p:txBody>
      </p:sp>
      <p:sp>
        <p:nvSpPr>
          <p:cNvPr id="5" name="Content Placeholder 4"/>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8F84E70-49F1-4D48-A830-2CD8E288FC71}" type="slidenum">
              <a:rPr lang="en-US" smtClean="0"/>
              <a:t>41</a:t>
            </a:fld>
            <a:endParaRPr lang="en-US"/>
          </a:p>
        </p:txBody>
      </p:sp>
      <p:pic>
        <p:nvPicPr>
          <p:cNvPr id="6" name="Picture 5" descr="Screen Region 2014-09-17 at 17.22.2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06690"/>
            <a:ext cx="9144000" cy="3630484"/>
          </a:xfrm>
          <a:prstGeom prst="rect">
            <a:avLst/>
          </a:prstGeom>
        </p:spPr>
      </p:pic>
      <p:pic>
        <p:nvPicPr>
          <p:cNvPr id="7" name="Picture 6" descr="Screen Region 2014-09-15 at 23.18.1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32" y="1100220"/>
            <a:ext cx="6624432" cy="826786"/>
          </a:xfrm>
          <a:prstGeom prst="rect">
            <a:avLst/>
          </a:prstGeom>
        </p:spPr>
      </p:pic>
      <p:sp>
        <p:nvSpPr>
          <p:cNvPr id="9" name="Rectangle 8"/>
          <p:cNvSpPr/>
          <p:nvPr/>
        </p:nvSpPr>
        <p:spPr>
          <a:xfrm>
            <a:off x="200526" y="4439719"/>
            <a:ext cx="8943474" cy="1365863"/>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8" name="Picture 7" descr="Screen Region 2014-09-17 at 17.23.26.png"/>
          <p:cNvPicPr>
            <a:picLocks noChangeAspect="1"/>
          </p:cNvPicPr>
          <p:nvPr/>
        </p:nvPicPr>
        <p:blipFill rotWithShape="1">
          <a:blip r:embed="rId4">
            <a:extLst>
              <a:ext uri="{28A0092B-C50C-407E-A947-70E740481C1C}">
                <a14:useLocalDpi xmlns:a14="http://schemas.microsoft.com/office/drawing/2010/main" val="0"/>
              </a:ext>
            </a:extLst>
          </a:blip>
          <a:srcRect l="7264" t="50000" b="6072"/>
          <a:stretch/>
        </p:blipFill>
        <p:spPr>
          <a:xfrm>
            <a:off x="3836736" y="4440162"/>
            <a:ext cx="5256463" cy="579747"/>
          </a:xfrm>
          <a:prstGeom prst="rect">
            <a:avLst/>
          </a:prstGeom>
        </p:spPr>
        <p:style>
          <a:lnRef idx="2">
            <a:schemeClr val="dk1"/>
          </a:lnRef>
          <a:fillRef idx="1">
            <a:schemeClr val="lt1"/>
          </a:fillRef>
          <a:effectRef idx="0">
            <a:schemeClr val="dk1"/>
          </a:effectRef>
          <a:fontRef idx="minor">
            <a:schemeClr val="dk1"/>
          </a:fontRef>
        </p:style>
      </p:pic>
      <p:grpSp>
        <p:nvGrpSpPr>
          <p:cNvPr id="22" name="Group 21"/>
          <p:cNvGrpSpPr/>
          <p:nvPr/>
        </p:nvGrpSpPr>
        <p:grpSpPr>
          <a:xfrm>
            <a:off x="1176421" y="5073315"/>
            <a:ext cx="5580233" cy="1430421"/>
            <a:chOff x="-5601368" y="2673684"/>
            <a:chExt cx="5580233" cy="1430421"/>
          </a:xfrm>
        </p:grpSpPr>
        <p:sp>
          <p:nvSpPr>
            <p:cNvPr id="23" name="Oval 22"/>
            <p:cNvSpPr/>
            <p:nvPr/>
          </p:nvSpPr>
          <p:spPr>
            <a:xfrm>
              <a:off x="-3801978" y="2673684"/>
              <a:ext cx="516274" cy="506620"/>
            </a:xfrm>
            <a:prstGeom prst="ellipse">
              <a:avLst/>
            </a:prstGeom>
            <a:solidFill>
              <a:schemeClr val="tx1">
                <a:lumMod val="25000"/>
                <a:lumOff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smtClean="0"/>
                <a:t>2</a:t>
              </a:r>
              <a:endParaRPr lang="en-US" baseline="-25000" dirty="0"/>
            </a:p>
          </p:txBody>
        </p:sp>
        <p:sp>
          <p:nvSpPr>
            <p:cNvPr id="25" name="Oval 24"/>
            <p:cNvSpPr/>
            <p:nvPr/>
          </p:nvSpPr>
          <p:spPr>
            <a:xfrm>
              <a:off x="-2548020" y="2673684"/>
              <a:ext cx="516274" cy="506620"/>
            </a:xfrm>
            <a:prstGeom prst="ellipse">
              <a:avLst/>
            </a:prstGeom>
            <a:solidFill>
              <a:schemeClr val="tx1">
                <a:lumMod val="25000"/>
                <a:lumOff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smtClean="0"/>
                <a:t>3</a:t>
              </a:r>
              <a:endParaRPr lang="en-US" baseline="-25000" dirty="0"/>
            </a:p>
          </p:txBody>
        </p:sp>
        <p:sp>
          <p:nvSpPr>
            <p:cNvPr id="26" name="Oval 25"/>
            <p:cNvSpPr/>
            <p:nvPr/>
          </p:nvSpPr>
          <p:spPr>
            <a:xfrm>
              <a:off x="-5055936" y="2673684"/>
              <a:ext cx="516274" cy="506620"/>
            </a:xfrm>
            <a:prstGeom prst="ellipse">
              <a:avLst/>
            </a:prstGeom>
            <a:solidFill>
              <a:schemeClr val="tx1">
                <a:lumMod val="25000"/>
                <a:lumOff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smtClean="0"/>
                <a:t>1</a:t>
              </a:r>
              <a:endParaRPr lang="en-US" baseline="-25000" dirty="0"/>
            </a:p>
          </p:txBody>
        </p:sp>
        <p:sp>
          <p:nvSpPr>
            <p:cNvPr id="28" name="Oval 27"/>
            <p:cNvSpPr/>
            <p:nvPr/>
          </p:nvSpPr>
          <p:spPr>
            <a:xfrm>
              <a:off x="-558799" y="2673684"/>
              <a:ext cx="516274" cy="506620"/>
            </a:xfrm>
            <a:prstGeom prst="ellipse">
              <a:avLst/>
            </a:prstGeom>
            <a:solidFill>
              <a:schemeClr val="tx1">
                <a:lumMod val="25000"/>
                <a:lumOff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y</a:t>
              </a:r>
              <a:r>
                <a:rPr lang="en-US" baseline="-25000" dirty="0" err="1" smtClean="0"/>
                <a:t>n</a:t>
              </a:r>
              <a:endParaRPr lang="en-US" baseline="-25000" dirty="0"/>
            </a:p>
          </p:txBody>
        </p:sp>
        <p:sp>
          <p:nvSpPr>
            <p:cNvPr id="29" name="Oval 28"/>
            <p:cNvSpPr/>
            <p:nvPr/>
          </p:nvSpPr>
          <p:spPr>
            <a:xfrm>
              <a:off x="-3780588" y="3597485"/>
              <a:ext cx="516274" cy="506620"/>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x</a:t>
              </a:r>
              <a:r>
                <a:rPr lang="en-US" baseline="-25000" dirty="0" smtClean="0"/>
                <a:t>2</a:t>
              </a:r>
              <a:endParaRPr lang="en-US" baseline="-25000" dirty="0"/>
            </a:p>
          </p:txBody>
        </p:sp>
        <p:sp>
          <p:nvSpPr>
            <p:cNvPr id="31" name="Oval 30"/>
            <p:cNvSpPr/>
            <p:nvPr/>
          </p:nvSpPr>
          <p:spPr>
            <a:xfrm>
              <a:off x="-2526630" y="3597485"/>
              <a:ext cx="516274" cy="506620"/>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x</a:t>
              </a:r>
              <a:r>
                <a:rPr lang="en-US" baseline="-25000" dirty="0" smtClean="0"/>
                <a:t>3</a:t>
              </a:r>
              <a:endParaRPr lang="en-US" baseline="-25000" dirty="0"/>
            </a:p>
          </p:txBody>
        </p:sp>
        <p:sp>
          <p:nvSpPr>
            <p:cNvPr id="32" name="Oval 31"/>
            <p:cNvSpPr/>
            <p:nvPr/>
          </p:nvSpPr>
          <p:spPr>
            <a:xfrm>
              <a:off x="-5034546" y="3597485"/>
              <a:ext cx="516274" cy="506620"/>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x</a:t>
              </a:r>
              <a:r>
                <a:rPr lang="en-US" baseline="-25000" dirty="0" smtClean="0"/>
                <a:t>1</a:t>
              </a:r>
              <a:endParaRPr lang="en-US" baseline="-25000" dirty="0"/>
            </a:p>
          </p:txBody>
        </p:sp>
        <p:sp>
          <p:nvSpPr>
            <p:cNvPr id="36" name="Oval 35"/>
            <p:cNvSpPr/>
            <p:nvPr/>
          </p:nvSpPr>
          <p:spPr>
            <a:xfrm>
              <a:off x="-537409" y="3597485"/>
              <a:ext cx="516274" cy="506620"/>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x</a:t>
              </a:r>
              <a:r>
                <a:rPr lang="en-US" baseline="-25000" dirty="0" err="1" smtClean="0"/>
                <a:t>n</a:t>
              </a:r>
              <a:endParaRPr lang="en-US" baseline="-25000" dirty="0"/>
            </a:p>
          </p:txBody>
        </p:sp>
        <p:cxnSp>
          <p:nvCxnSpPr>
            <p:cNvPr id="37" name="Straight Arrow Connector 36"/>
            <p:cNvCxnSpPr>
              <a:stCxn id="26" idx="4"/>
              <a:endCxn id="32" idx="0"/>
            </p:cNvCxnSpPr>
            <p:nvPr/>
          </p:nvCxnSpPr>
          <p:spPr>
            <a:xfrm>
              <a:off x="-4797799" y="3180304"/>
              <a:ext cx="21390" cy="4171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26" idx="6"/>
              <a:endCxn id="23" idx="2"/>
            </p:cNvCxnSpPr>
            <p:nvPr/>
          </p:nvCxnSpPr>
          <p:spPr>
            <a:xfrm>
              <a:off x="-4539662" y="2926994"/>
              <a:ext cx="73768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23" idx="6"/>
              <a:endCxn id="25" idx="2"/>
            </p:cNvCxnSpPr>
            <p:nvPr/>
          </p:nvCxnSpPr>
          <p:spPr>
            <a:xfrm>
              <a:off x="-3285704" y="2926994"/>
              <a:ext cx="73768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25" idx="6"/>
            </p:cNvCxnSpPr>
            <p:nvPr/>
          </p:nvCxnSpPr>
          <p:spPr>
            <a:xfrm>
              <a:off x="-2031746" y="2926994"/>
              <a:ext cx="58795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endCxn id="28" idx="2"/>
            </p:cNvCxnSpPr>
            <p:nvPr/>
          </p:nvCxnSpPr>
          <p:spPr>
            <a:xfrm>
              <a:off x="-855579" y="2926994"/>
              <a:ext cx="2967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23" idx="4"/>
              <a:endCxn id="29" idx="0"/>
            </p:cNvCxnSpPr>
            <p:nvPr/>
          </p:nvCxnSpPr>
          <p:spPr>
            <a:xfrm>
              <a:off x="-3543841" y="3180304"/>
              <a:ext cx="21390" cy="4171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25" idx="4"/>
              <a:endCxn id="31" idx="0"/>
            </p:cNvCxnSpPr>
            <p:nvPr/>
          </p:nvCxnSpPr>
          <p:spPr>
            <a:xfrm>
              <a:off x="-2289883" y="3180304"/>
              <a:ext cx="21390" cy="4171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28" idx="4"/>
              <a:endCxn id="36" idx="0"/>
            </p:cNvCxnSpPr>
            <p:nvPr/>
          </p:nvCxnSpPr>
          <p:spPr>
            <a:xfrm>
              <a:off x="-300662" y="3180304"/>
              <a:ext cx="21390" cy="4171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endCxn id="26" idx="2"/>
            </p:cNvCxnSpPr>
            <p:nvPr/>
          </p:nvCxnSpPr>
          <p:spPr>
            <a:xfrm>
              <a:off x="-5601368" y="2926994"/>
              <a:ext cx="54543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1296737" y="2699738"/>
              <a:ext cx="344039" cy="369332"/>
            </a:xfrm>
            <a:prstGeom prst="rect">
              <a:avLst/>
            </a:prstGeom>
            <a:noFill/>
          </p:spPr>
          <p:txBody>
            <a:bodyPr wrap="none" rtlCol="0">
              <a:spAutoFit/>
            </a:bodyPr>
            <a:lstStyle/>
            <a:p>
              <a:r>
                <a:rPr lang="en-US" dirty="0" smtClean="0"/>
                <a:t>…</a:t>
              </a:r>
              <a:endParaRPr lang="en-US" dirty="0"/>
            </a:p>
          </p:txBody>
        </p:sp>
      </p:grpSp>
      <p:cxnSp>
        <p:nvCxnSpPr>
          <p:cNvPr id="12" name="Straight Connector 11"/>
          <p:cNvCxnSpPr/>
          <p:nvPr/>
        </p:nvCxnSpPr>
        <p:spPr>
          <a:xfrm>
            <a:off x="3545813" y="4638842"/>
            <a:ext cx="21390" cy="1864894"/>
          </a:xfrm>
          <a:prstGeom prst="line">
            <a:avLst/>
          </a:prstGeom>
          <a:ln w="57150" cmpd="sng">
            <a:prstDash val="dash"/>
          </a:ln>
        </p:spPr>
        <p:style>
          <a:lnRef idx="3">
            <a:schemeClr val="dk1"/>
          </a:lnRef>
          <a:fillRef idx="0">
            <a:schemeClr val="dk1"/>
          </a:fillRef>
          <a:effectRef idx="2">
            <a:schemeClr val="dk1"/>
          </a:effectRef>
          <a:fontRef idx="minor">
            <a:schemeClr val="tx1"/>
          </a:fontRef>
        </p:style>
      </p:cxnSp>
      <p:sp>
        <p:nvSpPr>
          <p:cNvPr id="19" name="TextBox 18"/>
          <p:cNvSpPr txBox="1"/>
          <p:nvPr/>
        </p:nvSpPr>
        <p:spPr>
          <a:xfrm>
            <a:off x="0" y="6469970"/>
            <a:ext cx="6002422" cy="369332"/>
          </a:xfrm>
          <a:prstGeom prst="rect">
            <a:avLst/>
          </a:prstGeom>
          <a:noFill/>
        </p:spPr>
        <p:txBody>
          <a:bodyPr wrap="square" rtlCol="0">
            <a:spAutoFit/>
          </a:bodyPr>
          <a:lstStyle/>
          <a:p>
            <a:r>
              <a:rPr lang="en-US" dirty="0" smtClean="0"/>
              <a:t>Abstract away the score for all decisions till here into </a:t>
            </a:r>
            <a:r>
              <a:rPr lang="en-US" dirty="0" smtClean="0">
                <a:solidFill>
                  <a:srgbClr val="CC3333"/>
                </a:solidFill>
              </a:rPr>
              <a:t>score</a:t>
            </a:r>
            <a:endParaRPr lang="en-US" dirty="0">
              <a:solidFill>
                <a:srgbClr val="CC3333"/>
              </a:solidFill>
            </a:endParaRPr>
          </a:p>
        </p:txBody>
      </p:sp>
      <p:sp>
        <p:nvSpPr>
          <p:cNvPr id="3" name="Footer Placeholder 2"/>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8151660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Deriving the recursive algorithm</a:t>
            </a:r>
            <a:endParaRPr lang="en-US" dirty="0"/>
          </a:p>
        </p:txBody>
      </p:sp>
      <p:sp>
        <p:nvSpPr>
          <p:cNvPr id="5" name="Content Placeholder 4"/>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8F84E70-49F1-4D48-A830-2CD8E288FC71}" type="slidenum">
              <a:rPr lang="en-US" smtClean="0"/>
              <a:t>42</a:t>
            </a:fld>
            <a:endParaRPr lang="en-US"/>
          </a:p>
        </p:txBody>
      </p:sp>
      <p:pic>
        <p:nvPicPr>
          <p:cNvPr id="6" name="Picture 5" descr="Screen Region 2014-09-17 at 17.22.2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6170"/>
            <a:ext cx="9144000" cy="3630484"/>
          </a:xfrm>
          <a:prstGeom prst="rect">
            <a:avLst/>
          </a:prstGeom>
        </p:spPr>
      </p:pic>
      <p:pic>
        <p:nvPicPr>
          <p:cNvPr id="7" name="Picture 6" descr="Screen Region 2014-09-15 at 23.18.1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32" y="1100220"/>
            <a:ext cx="6624432" cy="826786"/>
          </a:xfrm>
          <a:prstGeom prst="rect">
            <a:avLst/>
          </a:prstGeom>
        </p:spPr>
      </p:pic>
      <p:grpSp>
        <p:nvGrpSpPr>
          <p:cNvPr id="22" name="Group 21"/>
          <p:cNvGrpSpPr/>
          <p:nvPr/>
        </p:nvGrpSpPr>
        <p:grpSpPr>
          <a:xfrm>
            <a:off x="1176421" y="5073315"/>
            <a:ext cx="5580233" cy="1430421"/>
            <a:chOff x="-5601368" y="2673684"/>
            <a:chExt cx="5580233" cy="1430421"/>
          </a:xfrm>
        </p:grpSpPr>
        <p:sp>
          <p:nvSpPr>
            <p:cNvPr id="23" name="Oval 22"/>
            <p:cNvSpPr/>
            <p:nvPr/>
          </p:nvSpPr>
          <p:spPr>
            <a:xfrm>
              <a:off x="-3801978" y="2673684"/>
              <a:ext cx="516274" cy="506620"/>
            </a:xfrm>
            <a:prstGeom prst="ellipse">
              <a:avLst/>
            </a:prstGeom>
            <a:solidFill>
              <a:schemeClr val="tx1">
                <a:lumMod val="25000"/>
                <a:lumOff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smtClean="0"/>
                <a:t>2</a:t>
              </a:r>
              <a:endParaRPr lang="en-US" baseline="-25000" dirty="0"/>
            </a:p>
          </p:txBody>
        </p:sp>
        <p:sp>
          <p:nvSpPr>
            <p:cNvPr id="25" name="Oval 24"/>
            <p:cNvSpPr/>
            <p:nvPr/>
          </p:nvSpPr>
          <p:spPr>
            <a:xfrm>
              <a:off x="-2548020" y="2673684"/>
              <a:ext cx="516274" cy="506620"/>
            </a:xfrm>
            <a:prstGeom prst="ellipse">
              <a:avLst/>
            </a:prstGeom>
            <a:solidFill>
              <a:schemeClr val="tx1">
                <a:lumMod val="25000"/>
                <a:lumOff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smtClean="0"/>
                <a:t>3</a:t>
              </a:r>
              <a:endParaRPr lang="en-US" baseline="-25000" dirty="0"/>
            </a:p>
          </p:txBody>
        </p:sp>
        <p:sp>
          <p:nvSpPr>
            <p:cNvPr id="26" name="Oval 25"/>
            <p:cNvSpPr/>
            <p:nvPr/>
          </p:nvSpPr>
          <p:spPr>
            <a:xfrm>
              <a:off x="-5055936" y="2673684"/>
              <a:ext cx="516274" cy="506620"/>
            </a:xfrm>
            <a:prstGeom prst="ellipse">
              <a:avLst/>
            </a:prstGeom>
            <a:solidFill>
              <a:schemeClr val="tx1">
                <a:lumMod val="25000"/>
                <a:lumOff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smtClean="0"/>
                <a:t>1</a:t>
              </a:r>
              <a:endParaRPr lang="en-US" baseline="-25000" dirty="0"/>
            </a:p>
          </p:txBody>
        </p:sp>
        <p:sp>
          <p:nvSpPr>
            <p:cNvPr id="28" name="Oval 27"/>
            <p:cNvSpPr/>
            <p:nvPr/>
          </p:nvSpPr>
          <p:spPr>
            <a:xfrm>
              <a:off x="-558799" y="2673684"/>
              <a:ext cx="516274" cy="506620"/>
            </a:xfrm>
            <a:prstGeom prst="ellipse">
              <a:avLst/>
            </a:prstGeom>
            <a:solidFill>
              <a:schemeClr val="tx1">
                <a:lumMod val="25000"/>
                <a:lumOff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y</a:t>
              </a:r>
              <a:r>
                <a:rPr lang="en-US" baseline="-25000" dirty="0" err="1" smtClean="0"/>
                <a:t>n</a:t>
              </a:r>
              <a:endParaRPr lang="en-US" baseline="-25000" dirty="0"/>
            </a:p>
          </p:txBody>
        </p:sp>
        <p:sp>
          <p:nvSpPr>
            <p:cNvPr id="29" name="Oval 28"/>
            <p:cNvSpPr/>
            <p:nvPr/>
          </p:nvSpPr>
          <p:spPr>
            <a:xfrm>
              <a:off x="-3780588" y="3597485"/>
              <a:ext cx="516274" cy="506620"/>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x</a:t>
              </a:r>
              <a:r>
                <a:rPr lang="en-US" baseline="-25000" dirty="0" smtClean="0"/>
                <a:t>2</a:t>
              </a:r>
              <a:endParaRPr lang="en-US" baseline="-25000" dirty="0"/>
            </a:p>
          </p:txBody>
        </p:sp>
        <p:sp>
          <p:nvSpPr>
            <p:cNvPr id="31" name="Oval 30"/>
            <p:cNvSpPr/>
            <p:nvPr/>
          </p:nvSpPr>
          <p:spPr>
            <a:xfrm>
              <a:off x="-2526630" y="3597485"/>
              <a:ext cx="516274" cy="506620"/>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x</a:t>
              </a:r>
              <a:r>
                <a:rPr lang="en-US" baseline="-25000" dirty="0" smtClean="0"/>
                <a:t>3</a:t>
              </a:r>
              <a:endParaRPr lang="en-US" baseline="-25000" dirty="0"/>
            </a:p>
          </p:txBody>
        </p:sp>
        <p:sp>
          <p:nvSpPr>
            <p:cNvPr id="32" name="Oval 31"/>
            <p:cNvSpPr/>
            <p:nvPr/>
          </p:nvSpPr>
          <p:spPr>
            <a:xfrm>
              <a:off x="-5034546" y="3597485"/>
              <a:ext cx="516274" cy="506620"/>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x</a:t>
              </a:r>
              <a:r>
                <a:rPr lang="en-US" baseline="-25000" dirty="0" smtClean="0"/>
                <a:t>1</a:t>
              </a:r>
              <a:endParaRPr lang="en-US" baseline="-25000" dirty="0"/>
            </a:p>
          </p:txBody>
        </p:sp>
        <p:sp>
          <p:nvSpPr>
            <p:cNvPr id="36" name="Oval 35"/>
            <p:cNvSpPr/>
            <p:nvPr/>
          </p:nvSpPr>
          <p:spPr>
            <a:xfrm>
              <a:off x="-537409" y="3597485"/>
              <a:ext cx="516274" cy="506620"/>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x</a:t>
              </a:r>
              <a:r>
                <a:rPr lang="en-US" baseline="-25000" dirty="0" err="1" smtClean="0"/>
                <a:t>n</a:t>
              </a:r>
              <a:endParaRPr lang="en-US" baseline="-25000" dirty="0"/>
            </a:p>
          </p:txBody>
        </p:sp>
        <p:cxnSp>
          <p:nvCxnSpPr>
            <p:cNvPr id="37" name="Straight Arrow Connector 36"/>
            <p:cNvCxnSpPr>
              <a:stCxn id="26" idx="4"/>
              <a:endCxn id="32" idx="0"/>
            </p:cNvCxnSpPr>
            <p:nvPr/>
          </p:nvCxnSpPr>
          <p:spPr>
            <a:xfrm>
              <a:off x="-4797799" y="3180304"/>
              <a:ext cx="21390" cy="4171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26" idx="6"/>
              <a:endCxn id="23" idx="2"/>
            </p:cNvCxnSpPr>
            <p:nvPr/>
          </p:nvCxnSpPr>
          <p:spPr>
            <a:xfrm>
              <a:off x="-4539662" y="2926994"/>
              <a:ext cx="73768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23" idx="6"/>
              <a:endCxn id="25" idx="2"/>
            </p:cNvCxnSpPr>
            <p:nvPr/>
          </p:nvCxnSpPr>
          <p:spPr>
            <a:xfrm>
              <a:off x="-3285704" y="2926994"/>
              <a:ext cx="73768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25" idx="6"/>
            </p:cNvCxnSpPr>
            <p:nvPr/>
          </p:nvCxnSpPr>
          <p:spPr>
            <a:xfrm>
              <a:off x="-2031746" y="2926994"/>
              <a:ext cx="58795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endCxn id="28" idx="2"/>
            </p:cNvCxnSpPr>
            <p:nvPr/>
          </p:nvCxnSpPr>
          <p:spPr>
            <a:xfrm>
              <a:off x="-855579" y="2926994"/>
              <a:ext cx="2967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23" idx="4"/>
              <a:endCxn id="29" idx="0"/>
            </p:cNvCxnSpPr>
            <p:nvPr/>
          </p:nvCxnSpPr>
          <p:spPr>
            <a:xfrm>
              <a:off x="-3543841" y="3180304"/>
              <a:ext cx="21390" cy="4171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25" idx="4"/>
              <a:endCxn id="31" idx="0"/>
            </p:cNvCxnSpPr>
            <p:nvPr/>
          </p:nvCxnSpPr>
          <p:spPr>
            <a:xfrm>
              <a:off x="-2289883" y="3180304"/>
              <a:ext cx="21390" cy="4171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28" idx="4"/>
              <a:endCxn id="36" idx="0"/>
            </p:cNvCxnSpPr>
            <p:nvPr/>
          </p:nvCxnSpPr>
          <p:spPr>
            <a:xfrm>
              <a:off x="-300662" y="3180304"/>
              <a:ext cx="21390" cy="4171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endCxn id="26" idx="2"/>
            </p:cNvCxnSpPr>
            <p:nvPr/>
          </p:nvCxnSpPr>
          <p:spPr>
            <a:xfrm>
              <a:off x="-5601368" y="2926994"/>
              <a:ext cx="54543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1296737" y="2699738"/>
              <a:ext cx="344039" cy="369332"/>
            </a:xfrm>
            <a:prstGeom prst="rect">
              <a:avLst/>
            </a:prstGeom>
            <a:noFill/>
          </p:spPr>
          <p:txBody>
            <a:bodyPr wrap="none" rtlCol="0">
              <a:spAutoFit/>
            </a:bodyPr>
            <a:lstStyle/>
            <a:p>
              <a:r>
                <a:rPr lang="en-US" dirty="0" smtClean="0"/>
                <a:t>…</a:t>
              </a:r>
              <a:endParaRPr lang="en-US" dirty="0"/>
            </a:p>
          </p:txBody>
        </p:sp>
      </p:grpSp>
      <p:cxnSp>
        <p:nvCxnSpPr>
          <p:cNvPr id="12" name="Straight Connector 11"/>
          <p:cNvCxnSpPr/>
          <p:nvPr/>
        </p:nvCxnSpPr>
        <p:spPr>
          <a:xfrm>
            <a:off x="6002422" y="4647488"/>
            <a:ext cx="21390" cy="1864894"/>
          </a:xfrm>
          <a:prstGeom prst="line">
            <a:avLst/>
          </a:prstGeom>
          <a:ln w="57150" cmpd="sng">
            <a:prstDash val="dash"/>
          </a:ln>
        </p:spPr>
        <p:style>
          <a:lnRef idx="3">
            <a:schemeClr val="dk1"/>
          </a:lnRef>
          <a:fillRef idx="0">
            <a:schemeClr val="dk1"/>
          </a:fillRef>
          <a:effectRef idx="2">
            <a:schemeClr val="dk1"/>
          </a:effectRef>
          <a:fontRef idx="minor">
            <a:schemeClr val="tx1"/>
          </a:fontRef>
        </p:style>
      </p:cxnSp>
      <p:sp>
        <p:nvSpPr>
          <p:cNvPr id="19" name="TextBox 18"/>
          <p:cNvSpPr txBox="1"/>
          <p:nvPr/>
        </p:nvSpPr>
        <p:spPr>
          <a:xfrm>
            <a:off x="1029368" y="6469970"/>
            <a:ext cx="6002422" cy="369332"/>
          </a:xfrm>
          <a:prstGeom prst="rect">
            <a:avLst/>
          </a:prstGeom>
          <a:noFill/>
        </p:spPr>
        <p:txBody>
          <a:bodyPr wrap="square" rtlCol="0">
            <a:spAutoFit/>
          </a:bodyPr>
          <a:lstStyle/>
          <a:p>
            <a:r>
              <a:rPr lang="en-US" dirty="0" smtClean="0"/>
              <a:t>Abstract away the score for all decisions till here into </a:t>
            </a:r>
            <a:r>
              <a:rPr lang="en-US" dirty="0" smtClean="0">
                <a:solidFill>
                  <a:srgbClr val="CC3333"/>
                </a:solidFill>
              </a:rPr>
              <a:t>score</a:t>
            </a:r>
            <a:endParaRPr lang="en-US" dirty="0">
              <a:solidFill>
                <a:srgbClr val="CC3333"/>
              </a:solidFill>
            </a:endParaRPr>
          </a:p>
        </p:txBody>
      </p:sp>
      <p:sp>
        <p:nvSpPr>
          <p:cNvPr id="3" name="Footer Placeholder 2"/>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6971139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creen Region 2014-09-17 at 17.22.2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6170"/>
            <a:ext cx="9144000" cy="3630484"/>
          </a:xfrm>
          <a:prstGeom prst="rect">
            <a:avLst/>
          </a:prstGeom>
        </p:spPr>
      </p:pic>
      <p:sp>
        <p:nvSpPr>
          <p:cNvPr id="2" name="Title 1"/>
          <p:cNvSpPr>
            <a:spLocks noGrp="1"/>
          </p:cNvSpPr>
          <p:nvPr>
            <p:ph type="title"/>
          </p:nvPr>
        </p:nvSpPr>
        <p:spPr/>
        <p:txBody>
          <a:bodyPr>
            <a:normAutofit/>
          </a:bodyPr>
          <a:lstStyle/>
          <a:p>
            <a:r>
              <a:rPr lang="en-US" dirty="0" smtClean="0"/>
              <a:t>Deriving the recursive algorithm</a:t>
            </a:r>
            <a:endParaRPr lang="en-US" dirty="0"/>
          </a:p>
        </p:txBody>
      </p:sp>
      <p:sp>
        <p:nvSpPr>
          <p:cNvPr id="5" name="Content Placeholder 4"/>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8F84E70-49F1-4D48-A830-2CD8E288FC71}" type="slidenum">
              <a:rPr lang="en-US" smtClean="0"/>
              <a:t>43</a:t>
            </a:fld>
            <a:endParaRPr lang="en-US"/>
          </a:p>
        </p:txBody>
      </p:sp>
      <p:pic>
        <p:nvPicPr>
          <p:cNvPr id="7" name="Picture 6" descr="Screen Region 2014-09-15 at 23.18.1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32" y="1100220"/>
            <a:ext cx="6624432" cy="826786"/>
          </a:xfrm>
          <a:prstGeom prst="rect">
            <a:avLst/>
          </a:prstGeom>
        </p:spPr>
      </p:pic>
      <p:pic>
        <p:nvPicPr>
          <p:cNvPr id="8" name="Picture 7" descr="Screen Region 2014-09-17 at 17.23.2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4748" y="4576765"/>
            <a:ext cx="5668211" cy="1319778"/>
          </a:xfrm>
          <a:prstGeom prst="rect">
            <a:avLst/>
          </a:prstGeom>
        </p:spPr>
      </p:pic>
      <p:sp>
        <p:nvSpPr>
          <p:cNvPr id="3" name="Footer Placeholder 2"/>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5159716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Viterbi algorithm</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400" dirty="0" smtClean="0">
                <a:solidFill>
                  <a:schemeClr val="accent1"/>
                </a:solidFill>
              </a:rPr>
              <a:t>Initial</a:t>
            </a:r>
            <a:r>
              <a:rPr lang="en-US" sz="2400" dirty="0" smtClean="0"/>
              <a:t>: For each state s, calculate</a:t>
            </a:r>
          </a:p>
          <a:p>
            <a:pPr marL="0" indent="0">
              <a:buNone/>
            </a:pPr>
            <a:endParaRPr lang="en-US" sz="2400" dirty="0" smtClean="0">
              <a:solidFill>
                <a:srgbClr val="CC3333"/>
              </a:solidFill>
            </a:endParaRPr>
          </a:p>
          <a:p>
            <a:pPr marL="514350" indent="-514350">
              <a:buFont typeface="+mj-lt"/>
              <a:buAutoNum type="arabicPeriod"/>
            </a:pPr>
            <a:r>
              <a:rPr lang="en-US" sz="2400" dirty="0" smtClean="0">
                <a:solidFill>
                  <a:srgbClr val="3366CC"/>
                </a:solidFill>
              </a:rPr>
              <a:t>Recurrence</a:t>
            </a:r>
            <a:r>
              <a:rPr lang="en-US" sz="2400" dirty="0" smtClean="0"/>
              <a:t>: For </a:t>
            </a:r>
            <a:r>
              <a:rPr lang="en-US" sz="2400" dirty="0" err="1" smtClean="0"/>
              <a:t>i</a:t>
            </a:r>
            <a:r>
              <a:rPr lang="en-US" sz="2400" dirty="0" smtClean="0"/>
              <a:t> = 2 to n, for every state s, calculate</a:t>
            </a:r>
          </a:p>
          <a:p>
            <a:pPr marL="0" indent="0">
              <a:buNone/>
            </a:pPr>
            <a:endParaRPr lang="en-US" sz="2400" dirty="0" smtClean="0"/>
          </a:p>
          <a:p>
            <a:pPr marL="514350" indent="-514350">
              <a:buFont typeface="+mj-lt"/>
              <a:buAutoNum type="arabicPeriod"/>
            </a:pPr>
            <a:endParaRPr lang="en-US" sz="2400" dirty="0" smtClean="0">
              <a:solidFill>
                <a:srgbClr val="CC3333"/>
              </a:solidFill>
            </a:endParaRPr>
          </a:p>
          <a:p>
            <a:pPr marL="514350" indent="-514350">
              <a:buFont typeface="+mj-lt"/>
              <a:buAutoNum type="arabicPeriod"/>
            </a:pPr>
            <a:r>
              <a:rPr lang="en-US" sz="2400" dirty="0" smtClean="0">
                <a:solidFill>
                  <a:srgbClr val="3366CC"/>
                </a:solidFill>
              </a:rPr>
              <a:t>Final state</a:t>
            </a:r>
            <a:r>
              <a:rPr lang="en-US" sz="2400" dirty="0"/>
              <a:t>:</a:t>
            </a:r>
            <a:r>
              <a:rPr lang="en-US" sz="2400" dirty="0" smtClean="0"/>
              <a:t> calculate</a:t>
            </a:r>
          </a:p>
          <a:p>
            <a:pPr marL="514350" indent="-514350">
              <a:buFont typeface="+mj-lt"/>
              <a:buAutoNum type="arabicPeriod"/>
            </a:pPr>
            <a:endParaRPr lang="en-US" sz="2400" dirty="0"/>
          </a:p>
          <a:p>
            <a:pPr marL="514350" indent="-514350">
              <a:buFont typeface="+mj-lt"/>
              <a:buAutoNum type="arabicPeriod"/>
            </a:pPr>
            <a:endParaRPr lang="en-US" sz="2400" dirty="0" smtClean="0"/>
          </a:p>
          <a:p>
            <a:pPr marL="514350" indent="-514350">
              <a:buFont typeface="+mj-lt"/>
              <a:buAutoNum type="arabicPeriod"/>
            </a:pPr>
            <a:endParaRPr lang="en-US" sz="2400" dirty="0"/>
          </a:p>
        </p:txBody>
      </p:sp>
      <p:sp>
        <p:nvSpPr>
          <p:cNvPr id="9" name="TextBox 8"/>
          <p:cNvSpPr txBox="1"/>
          <p:nvPr/>
        </p:nvSpPr>
        <p:spPr>
          <a:xfrm>
            <a:off x="457200" y="5059482"/>
            <a:ext cx="7823200" cy="923330"/>
          </a:xfrm>
          <a:prstGeom prst="rect">
            <a:avLst/>
          </a:prstGeom>
          <a:noFill/>
        </p:spPr>
        <p:txBody>
          <a:bodyPr wrap="square" rtlCol="0">
            <a:spAutoFit/>
          </a:bodyPr>
          <a:lstStyle/>
          <a:p>
            <a:r>
              <a:rPr lang="en-US" dirty="0" smtClean="0"/>
              <a:t>This only calculates the max. To get final answer (</a:t>
            </a:r>
            <a:r>
              <a:rPr lang="en-US" i="1" dirty="0" err="1" smtClean="0"/>
              <a:t>argmax</a:t>
            </a:r>
            <a:r>
              <a:rPr lang="en-US" dirty="0" smtClean="0"/>
              <a:t>), </a:t>
            </a:r>
          </a:p>
          <a:p>
            <a:pPr marL="285750" indent="-285750">
              <a:buFont typeface="Arial"/>
              <a:buChar char="•"/>
            </a:pPr>
            <a:r>
              <a:rPr lang="en-US" dirty="0" smtClean="0"/>
              <a:t>keep track of which state corresponds to the max at each step </a:t>
            </a:r>
          </a:p>
          <a:p>
            <a:pPr marL="285750" indent="-285750">
              <a:buFont typeface="Arial"/>
              <a:buChar char="•"/>
            </a:pPr>
            <a:r>
              <a:rPr lang="en-US" dirty="0" smtClean="0"/>
              <a:t>build the answer using these back pointers</a:t>
            </a:r>
            <a:endParaRPr lang="en-US" dirty="0"/>
          </a:p>
        </p:txBody>
      </p:sp>
      <p:sp>
        <p:nvSpPr>
          <p:cNvPr id="11" name="TextBox 10"/>
          <p:cNvSpPr txBox="1"/>
          <p:nvPr/>
        </p:nvSpPr>
        <p:spPr>
          <a:xfrm>
            <a:off x="6881392" y="360781"/>
            <a:ext cx="2203886" cy="923330"/>
          </a:xfrm>
          <a:prstGeom prst="rect">
            <a:avLst/>
          </a:prstGeom>
          <a:noFill/>
        </p:spPr>
        <p:txBody>
          <a:bodyPr wrap="none" rtlCol="0">
            <a:spAutoFit/>
          </a:bodyPr>
          <a:lstStyle/>
          <a:p>
            <a:r>
              <a:rPr lang="en-US" dirty="0" smtClean="0">
                <a:latin typeface="cmsy10"/>
                <a:ea typeface="cmsy10"/>
                <a:cs typeface="cmsy10"/>
              </a:rPr>
              <a:t>π</a:t>
            </a:r>
            <a:r>
              <a:rPr lang="en-US" dirty="0" smtClean="0"/>
              <a:t>: Initial probabilities</a:t>
            </a:r>
          </a:p>
          <a:p>
            <a:r>
              <a:rPr lang="en-US" dirty="0" smtClean="0"/>
              <a:t>A: Transitions</a:t>
            </a:r>
          </a:p>
          <a:p>
            <a:r>
              <a:rPr lang="en-US" dirty="0" smtClean="0"/>
              <a:t>B: Emissions</a:t>
            </a:r>
            <a:endParaRPr lang="en-US" dirty="0"/>
          </a:p>
        </p:txBody>
      </p:sp>
      <p:sp>
        <p:nvSpPr>
          <p:cNvPr id="12" name="TextBox 11"/>
          <p:cNvSpPr txBox="1"/>
          <p:nvPr/>
        </p:nvSpPr>
        <p:spPr>
          <a:xfrm>
            <a:off x="6649357" y="6444477"/>
            <a:ext cx="1236236" cy="369332"/>
          </a:xfrm>
          <a:prstGeom prst="rect">
            <a:avLst/>
          </a:prstGeom>
          <a:noFill/>
        </p:spPr>
        <p:txBody>
          <a:bodyPr wrap="none" rtlCol="0">
            <a:spAutoFit/>
          </a:bodyPr>
          <a:lstStyle/>
          <a:p>
            <a:r>
              <a:rPr lang="en-US" dirty="0" smtClean="0">
                <a:solidFill>
                  <a:schemeClr val="accent2"/>
                </a:solidFill>
              </a:rPr>
              <a:t>Questions?</a:t>
            </a:r>
            <a:endParaRPr lang="en-US" dirty="0">
              <a:solidFill>
                <a:schemeClr val="accent2"/>
              </a:solidFill>
            </a:endParaRPr>
          </a:p>
        </p:txBody>
      </p:sp>
      <p:pic>
        <p:nvPicPr>
          <p:cNvPr id="5" name="Picture 4" descr="Screen Region 2014-09-17 at 17.57.1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627" y="1808750"/>
            <a:ext cx="4005850" cy="484040"/>
          </a:xfrm>
          <a:prstGeom prst="rect">
            <a:avLst/>
          </a:prstGeom>
        </p:spPr>
      </p:pic>
      <p:pic>
        <p:nvPicPr>
          <p:cNvPr id="14" name="Picture 13" descr="Screen Region 2014-09-17 at 17.59.0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627" y="2727187"/>
            <a:ext cx="5146842" cy="947402"/>
          </a:xfrm>
          <a:prstGeom prst="rect">
            <a:avLst/>
          </a:prstGeom>
        </p:spPr>
      </p:pic>
      <p:pic>
        <p:nvPicPr>
          <p:cNvPr id="16" name="Picture 15" descr="Screen Region 2014-09-17 at 18.03.3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8627" y="4294050"/>
            <a:ext cx="4231106" cy="519708"/>
          </a:xfrm>
          <a:prstGeom prst="rect">
            <a:avLst/>
          </a:prstGeom>
        </p:spPr>
      </p:pic>
      <p:sp>
        <p:nvSpPr>
          <p:cNvPr id="17" name="TextBox 16"/>
          <p:cNvSpPr txBox="1"/>
          <p:nvPr/>
        </p:nvSpPr>
        <p:spPr>
          <a:xfrm>
            <a:off x="1417597" y="968251"/>
            <a:ext cx="4724370" cy="369332"/>
          </a:xfrm>
          <a:prstGeom prst="rect">
            <a:avLst/>
          </a:prstGeom>
          <a:noFill/>
        </p:spPr>
        <p:txBody>
          <a:bodyPr wrap="none" rtlCol="0">
            <a:spAutoFit/>
          </a:bodyPr>
          <a:lstStyle/>
          <a:p>
            <a:r>
              <a:rPr lang="en-US" dirty="0" smtClean="0"/>
              <a:t>Max-product algorithm for first order sequences</a:t>
            </a:r>
            <a:endParaRPr lang="en-US" dirty="0"/>
          </a:p>
        </p:txBody>
      </p:sp>
      <p:sp>
        <p:nvSpPr>
          <p:cNvPr id="4" name="Footer Placeholder 3"/>
          <p:cNvSpPr>
            <a:spLocks noGrp="1"/>
          </p:cNvSpPr>
          <p:nvPr>
            <p:ph type="ftr" sz="quarter" idx="11"/>
          </p:nvPr>
        </p:nvSpPr>
        <p:spPr/>
        <p:txBody>
          <a:bodyPr/>
          <a:lstStyle/>
          <a:p>
            <a:r>
              <a:rPr lang="en-US" smtClean="0"/>
              <a:t>ML in NLP</a:t>
            </a:r>
            <a:endParaRPr lang="en-US" dirty="0"/>
          </a:p>
        </p:txBody>
      </p:sp>
      <p:sp>
        <p:nvSpPr>
          <p:cNvPr id="6" name="Slide Number Placeholder 5"/>
          <p:cNvSpPr>
            <a:spLocks noGrp="1"/>
          </p:cNvSpPr>
          <p:nvPr>
            <p:ph type="sldNum" sz="quarter" idx="12"/>
          </p:nvPr>
        </p:nvSpPr>
        <p:spPr/>
        <p:txBody>
          <a:bodyPr/>
          <a:lstStyle/>
          <a:p>
            <a:fld id="{5E6A3C3A-A029-4573-BC04-5DA27903A743}" type="slidenum">
              <a:rPr lang="en-US" smtClean="0"/>
              <a:t>44</a:t>
            </a:fld>
            <a:endParaRPr lang="en-US" dirty="0"/>
          </a:p>
        </p:txBody>
      </p:sp>
    </p:spTree>
    <p:extLst>
      <p:ext uri="{BB962C8B-B14F-4D97-AF65-F5344CB8AC3E}">
        <p14:creationId xmlns:p14="http://schemas.microsoft.com/office/powerpoint/2010/main" val="396302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idea</a:t>
            </a:r>
            <a:endParaRPr lang="en-US" dirty="0"/>
          </a:p>
        </p:txBody>
      </p:sp>
      <p:sp>
        <p:nvSpPr>
          <p:cNvPr id="3" name="Content Placeholder 2"/>
          <p:cNvSpPr>
            <a:spLocks noGrp="1"/>
          </p:cNvSpPr>
          <p:nvPr>
            <p:ph idx="1"/>
          </p:nvPr>
        </p:nvSpPr>
        <p:spPr/>
        <p:txBody>
          <a:bodyPr/>
          <a:lstStyle/>
          <a:p>
            <a:r>
              <a:rPr lang="en-US" dirty="0" smtClean="0"/>
              <a:t>Dynamic programming</a:t>
            </a:r>
          </a:p>
          <a:p>
            <a:pPr lvl="1"/>
            <a:r>
              <a:rPr lang="en-US" dirty="0" smtClean="0"/>
              <a:t>The best solution for the full problem relies on best solution to sub-problems </a:t>
            </a:r>
          </a:p>
          <a:p>
            <a:pPr lvl="1"/>
            <a:r>
              <a:rPr lang="en-US" dirty="0" err="1" smtClean="0"/>
              <a:t>Memoize</a:t>
            </a:r>
            <a:r>
              <a:rPr lang="en-US" dirty="0" smtClean="0"/>
              <a:t> partial computation</a:t>
            </a:r>
          </a:p>
          <a:p>
            <a:endParaRPr lang="en-US" dirty="0" smtClean="0"/>
          </a:p>
          <a:p>
            <a:r>
              <a:rPr lang="en-US" dirty="0" smtClean="0"/>
              <a:t>Examples</a:t>
            </a:r>
          </a:p>
          <a:p>
            <a:pPr lvl="1"/>
            <a:r>
              <a:rPr lang="en-US" dirty="0" smtClean="0"/>
              <a:t>Viterbi algorithm</a:t>
            </a:r>
          </a:p>
          <a:p>
            <a:pPr lvl="1"/>
            <a:r>
              <a:rPr lang="en-US" dirty="0" err="1" smtClean="0"/>
              <a:t>Dijkstra’s</a:t>
            </a:r>
            <a:r>
              <a:rPr lang="en-US" dirty="0" smtClean="0"/>
              <a:t> shortest path algorithm</a:t>
            </a:r>
          </a:p>
          <a:p>
            <a:pPr lvl="1"/>
            <a:r>
              <a:rPr lang="en-US" dirty="0" smtClean="0"/>
              <a:t>…	</a:t>
            </a:r>
          </a:p>
        </p:txBody>
      </p:sp>
      <p:sp>
        <p:nvSpPr>
          <p:cNvPr id="4" name="Slide Number Placeholder 3"/>
          <p:cNvSpPr>
            <a:spLocks noGrp="1"/>
          </p:cNvSpPr>
          <p:nvPr>
            <p:ph type="sldNum" sz="quarter" idx="12"/>
          </p:nvPr>
        </p:nvSpPr>
        <p:spPr/>
        <p:txBody>
          <a:bodyPr/>
          <a:lstStyle/>
          <a:p>
            <a:fld id="{E8F84E70-49F1-4D48-A830-2CD8E288FC71}" type="slidenum">
              <a:rPr lang="en-US" smtClean="0"/>
              <a:t>45</a:t>
            </a:fld>
            <a:endParaRPr lang="en-US"/>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3153618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of inference</a:t>
            </a:r>
            <a:endParaRPr lang="en-US" dirty="0"/>
          </a:p>
        </p:txBody>
      </p:sp>
      <p:sp>
        <p:nvSpPr>
          <p:cNvPr id="3" name="Content Placeholder 2"/>
          <p:cNvSpPr>
            <a:spLocks noGrp="1"/>
          </p:cNvSpPr>
          <p:nvPr>
            <p:ph idx="1"/>
          </p:nvPr>
        </p:nvSpPr>
        <p:spPr/>
        <p:txBody>
          <a:bodyPr>
            <a:normAutofit/>
          </a:bodyPr>
          <a:lstStyle/>
          <a:p>
            <a:r>
              <a:rPr lang="en-US" dirty="0" smtClean="0"/>
              <a:t>Complexity parameters</a:t>
            </a:r>
          </a:p>
          <a:p>
            <a:pPr lvl="1"/>
            <a:r>
              <a:rPr lang="en-US" dirty="0" smtClean="0"/>
              <a:t>Input sequence length: n</a:t>
            </a:r>
          </a:p>
          <a:p>
            <a:pPr lvl="1"/>
            <a:r>
              <a:rPr lang="en-US" dirty="0" smtClean="0"/>
              <a:t>Number of states: K</a:t>
            </a:r>
          </a:p>
          <a:p>
            <a:r>
              <a:rPr lang="en-US" dirty="0" smtClean="0"/>
              <a:t>Memory</a:t>
            </a:r>
          </a:p>
          <a:p>
            <a:pPr lvl="1"/>
            <a:r>
              <a:rPr lang="en-US" dirty="0" smtClean="0"/>
              <a:t>Storing the table: </a:t>
            </a:r>
            <a:r>
              <a:rPr lang="en-US" dirty="0" err="1" smtClean="0"/>
              <a:t>nK</a:t>
            </a:r>
            <a:r>
              <a:rPr lang="en-US" dirty="0" smtClean="0"/>
              <a:t> (scores for all states at each position)</a:t>
            </a:r>
          </a:p>
          <a:p>
            <a:r>
              <a:rPr lang="en-US" dirty="0" smtClean="0"/>
              <a:t>Runtime</a:t>
            </a:r>
          </a:p>
          <a:p>
            <a:pPr lvl="1"/>
            <a:r>
              <a:rPr lang="en-US" dirty="0" smtClean="0"/>
              <a:t>At each step, go over pairs of states</a:t>
            </a:r>
          </a:p>
          <a:p>
            <a:pPr lvl="1"/>
            <a:r>
              <a:rPr lang="en-US" dirty="0" smtClean="0"/>
              <a:t>O(nK</a:t>
            </a:r>
            <a:r>
              <a:rPr lang="en-US" baseline="30000" dirty="0" smtClean="0"/>
              <a:t>2</a:t>
            </a:r>
            <a:r>
              <a:rPr lang="en-US" dirty="0" smtClean="0"/>
              <a:t>)</a:t>
            </a:r>
            <a:endParaRPr lang="en-US" dirty="0"/>
          </a:p>
        </p:txBody>
      </p:sp>
      <p:sp>
        <p:nvSpPr>
          <p:cNvPr id="4" name="Slide Number Placeholder 3"/>
          <p:cNvSpPr>
            <a:spLocks noGrp="1"/>
          </p:cNvSpPr>
          <p:nvPr>
            <p:ph type="sldNum" sz="quarter" idx="12"/>
          </p:nvPr>
        </p:nvSpPr>
        <p:spPr/>
        <p:txBody>
          <a:bodyPr/>
          <a:lstStyle/>
          <a:p>
            <a:fld id="{E8F84E70-49F1-4D48-A830-2CD8E288FC71}" type="slidenum">
              <a:rPr lang="en-US" smtClean="0"/>
              <a:t>46</a:t>
            </a:fld>
            <a:endParaRPr lang="en-US"/>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09021964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2400" dirty="0" smtClean="0"/>
              <a:t>Sequence models</a:t>
            </a:r>
          </a:p>
          <a:p>
            <a:endParaRPr lang="en-US" sz="700" dirty="0" smtClean="0"/>
          </a:p>
          <a:p>
            <a:r>
              <a:rPr lang="en-US" sz="2400" dirty="0" smtClean="0"/>
              <a:t>Hidden Markov models</a:t>
            </a:r>
          </a:p>
          <a:p>
            <a:endParaRPr lang="en-US" sz="700" dirty="0" smtClean="0"/>
          </a:p>
          <a:p>
            <a:pPr lvl="1"/>
            <a:r>
              <a:rPr lang="en-US" sz="2000" dirty="0" smtClean="0"/>
              <a:t>Inference with HMM</a:t>
            </a:r>
          </a:p>
          <a:p>
            <a:pPr lvl="1"/>
            <a:r>
              <a:rPr lang="en-US" sz="2000" i="1" dirty="0" smtClean="0">
                <a:solidFill>
                  <a:srgbClr val="CC3333"/>
                </a:solidFill>
              </a:rPr>
              <a:t>Learning</a:t>
            </a:r>
          </a:p>
          <a:p>
            <a:endParaRPr lang="en-US" sz="700" dirty="0" smtClean="0"/>
          </a:p>
          <a:p>
            <a:r>
              <a:rPr lang="en-US" sz="2400" dirty="0"/>
              <a:t>Conditional Models and Local Classifiers</a:t>
            </a:r>
          </a:p>
          <a:p>
            <a:endParaRPr lang="en-US" sz="700" dirty="0" smtClean="0"/>
          </a:p>
          <a:p>
            <a:r>
              <a:rPr lang="en-US" sz="2400" dirty="0" smtClean="0"/>
              <a:t>Global models</a:t>
            </a:r>
          </a:p>
          <a:p>
            <a:pPr lvl="1"/>
            <a:r>
              <a:rPr lang="en-US" sz="2000" dirty="0" smtClean="0"/>
              <a:t>Conditional </a:t>
            </a:r>
            <a:r>
              <a:rPr lang="en-US" sz="2000" dirty="0"/>
              <a:t>Random </a:t>
            </a:r>
            <a:r>
              <a:rPr lang="en-US" sz="2000" dirty="0" smtClean="0"/>
              <a:t>Fields</a:t>
            </a:r>
            <a:endParaRPr lang="en-US" sz="2000" dirty="0"/>
          </a:p>
        </p:txBody>
      </p:sp>
      <p:sp>
        <p:nvSpPr>
          <p:cNvPr id="4" name="Slide Number Placeholder 3"/>
          <p:cNvSpPr>
            <a:spLocks noGrp="1"/>
          </p:cNvSpPr>
          <p:nvPr>
            <p:ph type="sldNum" sz="quarter" idx="12"/>
          </p:nvPr>
        </p:nvSpPr>
        <p:spPr/>
        <p:txBody>
          <a:bodyPr/>
          <a:lstStyle/>
          <a:p>
            <a:fld id="{E8F84E70-49F1-4D48-A830-2CD8E288FC71}" type="slidenum">
              <a:rPr lang="en-US" smtClean="0"/>
              <a:t>47</a:t>
            </a:fld>
            <a:endParaRPr lang="en-US"/>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9910805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HMM parameters</a:t>
            </a:r>
            <a:endParaRPr lang="en-US" dirty="0"/>
          </a:p>
        </p:txBody>
      </p:sp>
      <p:sp>
        <p:nvSpPr>
          <p:cNvPr id="3" name="Content Placeholder 2"/>
          <p:cNvSpPr>
            <a:spLocks noGrp="1"/>
          </p:cNvSpPr>
          <p:nvPr>
            <p:ph idx="1"/>
          </p:nvPr>
        </p:nvSpPr>
        <p:spPr>
          <a:xfrm>
            <a:off x="628650" y="1270861"/>
            <a:ext cx="8263102" cy="4906102"/>
          </a:xfrm>
        </p:spPr>
        <p:txBody>
          <a:bodyPr>
            <a:normAutofit/>
          </a:bodyPr>
          <a:lstStyle/>
          <a:p>
            <a:r>
              <a:rPr lang="en-US" sz="2600" dirty="0" smtClean="0"/>
              <a:t>Assume we know the number of states in the HMM</a:t>
            </a:r>
            <a:endParaRPr lang="en-US" sz="2600" dirty="0"/>
          </a:p>
          <a:p>
            <a:r>
              <a:rPr lang="en-US" sz="2600" dirty="0" smtClean="0"/>
              <a:t>Two possible scenarios</a:t>
            </a:r>
          </a:p>
          <a:p>
            <a:pPr marL="914400" lvl="1" indent="-457200">
              <a:buFont typeface="+mj-lt"/>
              <a:buAutoNum type="arabicPeriod"/>
            </a:pPr>
            <a:r>
              <a:rPr lang="en-US" sz="2200" dirty="0" smtClean="0"/>
              <a:t>We are given a data set D = {&lt;</a:t>
            </a:r>
            <a:r>
              <a:rPr lang="en-US" sz="2200" b="1" dirty="0" smtClean="0"/>
              <a:t>x</a:t>
            </a:r>
            <a:r>
              <a:rPr lang="en-US" sz="2200" baseline="-25000" dirty="0" smtClean="0"/>
              <a:t>i</a:t>
            </a:r>
            <a:r>
              <a:rPr lang="en-US" sz="2200" dirty="0" smtClean="0"/>
              <a:t>, </a:t>
            </a:r>
            <a:r>
              <a:rPr lang="en-US" sz="2200" b="1" dirty="0" err="1" smtClean="0"/>
              <a:t>y</a:t>
            </a:r>
            <a:r>
              <a:rPr lang="en-US" sz="2200" baseline="-25000" dirty="0" err="1" smtClean="0"/>
              <a:t>i</a:t>
            </a:r>
            <a:r>
              <a:rPr lang="en-US" sz="2200" dirty="0" smtClean="0"/>
              <a:t>&gt;} of sequences labeled with states</a:t>
            </a:r>
          </a:p>
          <a:p>
            <a:pPr marL="857250" lvl="2" indent="0">
              <a:buNone/>
            </a:pPr>
            <a:r>
              <a:rPr lang="en-US" sz="2200" dirty="0" smtClean="0"/>
              <a:t>And we have to learn the parameters of the HMM (</a:t>
            </a:r>
            <a:r>
              <a:rPr lang="en-US" sz="2200" dirty="0" smtClean="0">
                <a:latin typeface="cmmi10"/>
                <a:ea typeface="cmmi10"/>
                <a:cs typeface="cmmi10"/>
              </a:rPr>
              <a:t>π</a:t>
            </a:r>
            <a:r>
              <a:rPr lang="en-US" sz="2200" dirty="0" smtClean="0"/>
              <a:t>, A, B)</a:t>
            </a:r>
          </a:p>
          <a:p>
            <a:pPr marL="914400" lvl="1" indent="-457200">
              <a:buFont typeface="+mj-lt"/>
              <a:buAutoNum type="arabicPeriod"/>
            </a:pPr>
            <a:endParaRPr lang="en-US" sz="2200" dirty="0" smtClean="0"/>
          </a:p>
          <a:p>
            <a:pPr marL="914400" lvl="1" indent="-457200">
              <a:buFont typeface="+mj-lt"/>
              <a:buAutoNum type="arabicPeriod"/>
            </a:pPr>
            <a:r>
              <a:rPr lang="en-US" sz="2200" dirty="0" smtClean="0"/>
              <a:t> We are given only a collection of sequences D = {</a:t>
            </a:r>
            <a:r>
              <a:rPr lang="en-US" sz="2200" b="1" dirty="0" smtClean="0"/>
              <a:t>x</a:t>
            </a:r>
            <a:r>
              <a:rPr lang="en-US" sz="2200" baseline="-25000" dirty="0" smtClean="0"/>
              <a:t>i</a:t>
            </a:r>
            <a:r>
              <a:rPr lang="en-US" sz="2200" dirty="0" smtClean="0"/>
              <a:t>}</a:t>
            </a:r>
            <a:r>
              <a:rPr lang="en-US" sz="2200" dirty="0"/>
              <a:t>	</a:t>
            </a:r>
            <a:endParaRPr lang="en-US" sz="2200" dirty="0" smtClean="0"/>
          </a:p>
          <a:p>
            <a:pPr marL="857250" lvl="2" indent="0">
              <a:buNone/>
            </a:pPr>
            <a:r>
              <a:rPr lang="en-US" sz="2200" dirty="0"/>
              <a:t>And we have to learn the parameters of the HMM </a:t>
            </a:r>
            <a:r>
              <a:rPr lang="en-US" sz="2200" dirty="0" smtClean="0"/>
              <a:t>(</a:t>
            </a:r>
            <a:r>
              <a:rPr lang="en-US" sz="2200" dirty="0">
                <a:latin typeface="cmmi10"/>
                <a:ea typeface="cmmi10"/>
                <a:cs typeface="cmmi10"/>
              </a:rPr>
              <a:t>π</a:t>
            </a:r>
            <a:r>
              <a:rPr lang="en-US" sz="2200" dirty="0" smtClean="0"/>
              <a:t>, </a:t>
            </a:r>
            <a:r>
              <a:rPr lang="en-US" sz="2200" dirty="0"/>
              <a:t>A, B</a:t>
            </a:r>
            <a:r>
              <a:rPr lang="en-US" sz="2200" dirty="0" smtClean="0"/>
              <a:t>)</a:t>
            </a:r>
            <a:endParaRPr lang="en-US" sz="2200" dirty="0"/>
          </a:p>
        </p:txBody>
      </p:sp>
      <p:sp>
        <p:nvSpPr>
          <p:cNvPr id="4" name="Slide Number Placeholder 3"/>
          <p:cNvSpPr>
            <a:spLocks noGrp="1"/>
          </p:cNvSpPr>
          <p:nvPr>
            <p:ph type="sldNum" sz="quarter" idx="12"/>
          </p:nvPr>
        </p:nvSpPr>
        <p:spPr/>
        <p:txBody>
          <a:bodyPr/>
          <a:lstStyle/>
          <a:p>
            <a:fld id="{E8F84E70-49F1-4D48-A830-2CD8E288FC71}" type="slidenum">
              <a:rPr lang="en-US" smtClean="0"/>
              <a:t>48</a:t>
            </a:fld>
            <a:endParaRPr lang="en-US"/>
          </a:p>
        </p:txBody>
      </p:sp>
      <p:sp>
        <p:nvSpPr>
          <p:cNvPr id="5" name="TextBox 4"/>
          <p:cNvSpPr txBox="1"/>
          <p:nvPr/>
        </p:nvSpPr>
        <p:spPr>
          <a:xfrm>
            <a:off x="2402151" y="3508468"/>
            <a:ext cx="4716099" cy="430887"/>
          </a:xfrm>
          <a:prstGeom prst="rect">
            <a:avLst/>
          </a:prstGeom>
          <a:solidFill>
            <a:srgbClr val="FBFBFB"/>
          </a:solidFill>
          <a:ln w="38100">
            <a:solidFill>
              <a:srgbClr val="3C58AD"/>
            </a:solidFill>
          </a:ln>
        </p:spPr>
        <p:txBody>
          <a:bodyPr wrap="none" rtlCol="0">
            <a:spAutoFit/>
          </a:bodyPr>
          <a:lstStyle/>
          <a:p>
            <a:r>
              <a:rPr lang="en-US" sz="2200" dirty="0" smtClean="0">
                <a:solidFill>
                  <a:srgbClr val="3C58AD"/>
                </a:solidFill>
              </a:rPr>
              <a:t>Supervised learning with complete data</a:t>
            </a:r>
            <a:endParaRPr lang="en-US" sz="2200" dirty="0">
              <a:solidFill>
                <a:srgbClr val="3C58AD"/>
              </a:solidFill>
            </a:endParaRPr>
          </a:p>
        </p:txBody>
      </p:sp>
      <p:sp>
        <p:nvSpPr>
          <p:cNvPr id="6" name="TextBox 5"/>
          <p:cNvSpPr txBox="1"/>
          <p:nvPr/>
        </p:nvSpPr>
        <p:spPr>
          <a:xfrm>
            <a:off x="2402151" y="4951394"/>
            <a:ext cx="5310685" cy="430887"/>
          </a:xfrm>
          <a:prstGeom prst="rect">
            <a:avLst/>
          </a:prstGeom>
          <a:solidFill>
            <a:srgbClr val="FBFBFB"/>
          </a:solidFill>
          <a:ln w="28575">
            <a:solidFill>
              <a:srgbClr val="3C58AD"/>
            </a:solidFill>
          </a:ln>
        </p:spPr>
        <p:txBody>
          <a:bodyPr wrap="none" rtlCol="0">
            <a:spAutoFit/>
          </a:bodyPr>
          <a:lstStyle/>
          <a:p>
            <a:r>
              <a:rPr lang="en-US" sz="2200" dirty="0" smtClean="0">
                <a:solidFill>
                  <a:srgbClr val="3C58AD"/>
                </a:solidFill>
              </a:rPr>
              <a:t>Unsupervised learning, with incomplete data</a:t>
            </a:r>
            <a:endParaRPr lang="en-US" sz="2200" dirty="0">
              <a:solidFill>
                <a:srgbClr val="3C58AD"/>
              </a:solidFill>
            </a:endParaRPr>
          </a:p>
        </p:txBody>
      </p:sp>
      <p:sp>
        <p:nvSpPr>
          <p:cNvPr id="7" name="Right Arrow 6"/>
          <p:cNvSpPr/>
          <p:nvPr/>
        </p:nvSpPr>
        <p:spPr>
          <a:xfrm>
            <a:off x="383627" y="2654230"/>
            <a:ext cx="665747"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Footer Placeholder 7"/>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20686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 of HMM</a:t>
            </a:r>
            <a:endParaRPr lang="en-US" dirty="0"/>
          </a:p>
        </p:txBody>
      </p:sp>
      <p:sp>
        <p:nvSpPr>
          <p:cNvPr id="3" name="Content Placeholder 2"/>
          <p:cNvSpPr>
            <a:spLocks noGrp="1"/>
          </p:cNvSpPr>
          <p:nvPr>
            <p:ph idx="1"/>
          </p:nvPr>
        </p:nvSpPr>
        <p:spPr/>
        <p:txBody>
          <a:bodyPr/>
          <a:lstStyle/>
          <a:p>
            <a:r>
              <a:rPr lang="en-US" sz="2600" dirty="0" smtClean="0"/>
              <a:t>We are given a dataset D = {&lt;</a:t>
            </a:r>
            <a:r>
              <a:rPr lang="en-US" sz="2600" b="1" dirty="0" smtClean="0">
                <a:latin typeface="Calibri"/>
              </a:rPr>
              <a:t>x</a:t>
            </a:r>
            <a:r>
              <a:rPr lang="en-US" sz="2600" baseline="-25000" dirty="0" smtClean="0">
                <a:latin typeface="Calibri"/>
              </a:rPr>
              <a:t>i</a:t>
            </a:r>
            <a:r>
              <a:rPr lang="en-US" sz="2600" dirty="0" smtClean="0"/>
              <a:t>, </a:t>
            </a:r>
            <a:r>
              <a:rPr lang="en-US" sz="2600" b="1" dirty="0" err="1" smtClean="0">
                <a:latin typeface="Calibri"/>
              </a:rPr>
              <a:t>y</a:t>
            </a:r>
            <a:r>
              <a:rPr lang="en-US" sz="2600" baseline="-25000" dirty="0" err="1" smtClean="0">
                <a:latin typeface="Calibri"/>
              </a:rPr>
              <a:t>i</a:t>
            </a:r>
            <a:r>
              <a:rPr lang="en-US" sz="2600" dirty="0" smtClean="0"/>
              <a:t>&gt;}</a:t>
            </a:r>
          </a:p>
          <a:p>
            <a:pPr lvl="1"/>
            <a:r>
              <a:rPr lang="en-US" sz="2400" dirty="0" smtClean="0"/>
              <a:t>Each </a:t>
            </a:r>
            <a:r>
              <a:rPr lang="en-US" sz="2400" b="1" dirty="0" smtClean="0"/>
              <a:t>x</a:t>
            </a:r>
            <a:r>
              <a:rPr lang="en-US" sz="2400" baseline="-25000" dirty="0" smtClean="0"/>
              <a:t>i </a:t>
            </a:r>
            <a:r>
              <a:rPr lang="en-US" sz="2400" dirty="0" smtClean="0"/>
              <a:t>is a sequence of observations and </a:t>
            </a:r>
            <a:r>
              <a:rPr lang="en-US" sz="2400" b="1" dirty="0" err="1" smtClean="0"/>
              <a:t>y</a:t>
            </a:r>
            <a:r>
              <a:rPr lang="en-US" sz="2400" baseline="-25000" dirty="0" err="1" smtClean="0"/>
              <a:t>i</a:t>
            </a:r>
            <a:r>
              <a:rPr lang="en-US" sz="2400" dirty="0" smtClean="0"/>
              <a:t> is a sequence of states that correspond to </a:t>
            </a:r>
            <a:r>
              <a:rPr lang="en-US" sz="2400" b="1" dirty="0" smtClean="0"/>
              <a:t>x</a:t>
            </a:r>
            <a:r>
              <a:rPr lang="en-US" sz="2400" baseline="-25000" dirty="0" smtClean="0"/>
              <a:t>i</a:t>
            </a:r>
          </a:p>
          <a:p>
            <a:pPr marL="457200" lvl="1" indent="0">
              <a:buNone/>
            </a:pPr>
            <a:r>
              <a:rPr lang="en-US" sz="2400" dirty="0" smtClean="0">
                <a:solidFill>
                  <a:srgbClr val="3C58AD"/>
                </a:solidFill>
              </a:rPr>
              <a:t>Goal:</a:t>
            </a:r>
            <a:r>
              <a:rPr lang="en-US" sz="2400" dirty="0" smtClean="0"/>
              <a:t> </a:t>
            </a:r>
            <a:r>
              <a:rPr lang="en-US" sz="2000" dirty="0" smtClean="0"/>
              <a:t>Learn initial, transition, emission distributions (</a:t>
            </a:r>
            <a:r>
              <a:rPr lang="en-US" sz="2000" dirty="0" smtClean="0">
                <a:latin typeface="cmmi10"/>
                <a:ea typeface="cmmi10"/>
                <a:cs typeface="cmmi10"/>
              </a:rPr>
              <a:t>π</a:t>
            </a:r>
            <a:r>
              <a:rPr lang="en-US" sz="2000" dirty="0" smtClean="0"/>
              <a:t>, A, B)</a:t>
            </a:r>
          </a:p>
          <a:p>
            <a:r>
              <a:rPr lang="en-US" sz="2600" dirty="0" smtClean="0"/>
              <a:t>How do we learn the parameters of the probability distribution?</a:t>
            </a:r>
          </a:p>
          <a:p>
            <a:pPr lvl="1"/>
            <a:r>
              <a:rPr lang="en-US" dirty="0" smtClean="0">
                <a:solidFill>
                  <a:srgbClr val="CC3333"/>
                </a:solidFill>
              </a:rPr>
              <a:t>The maximum likelihood principle</a:t>
            </a:r>
            <a:endParaRPr lang="en-US" dirty="0">
              <a:solidFill>
                <a:srgbClr val="CC3333"/>
              </a:solidFill>
            </a:endParaRPr>
          </a:p>
        </p:txBody>
      </p:sp>
      <p:sp>
        <p:nvSpPr>
          <p:cNvPr id="4" name="Slide Number Placeholder 3"/>
          <p:cNvSpPr>
            <a:spLocks noGrp="1"/>
          </p:cNvSpPr>
          <p:nvPr>
            <p:ph type="sldNum" sz="quarter" idx="12"/>
          </p:nvPr>
        </p:nvSpPr>
        <p:spPr/>
        <p:txBody>
          <a:bodyPr/>
          <a:lstStyle/>
          <a:p>
            <a:fld id="{E8F84E70-49F1-4D48-A830-2CD8E288FC71}" type="slidenum">
              <a:rPr lang="en-US" smtClean="0"/>
              <a:t>49</a:t>
            </a:fld>
            <a:endParaRPr lang="en-US"/>
          </a:p>
        </p:txBody>
      </p:sp>
      <p:pic>
        <p:nvPicPr>
          <p:cNvPr id="5" name="Picture 4" descr="Screen Region 2014-09-17 at 18.24.5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4073" y="4754087"/>
            <a:ext cx="6961302" cy="899111"/>
          </a:xfrm>
          <a:prstGeom prst="rect">
            <a:avLst/>
          </a:prstGeom>
        </p:spPr>
      </p:pic>
      <p:grpSp>
        <p:nvGrpSpPr>
          <p:cNvPr id="12" name="Group 11"/>
          <p:cNvGrpSpPr/>
          <p:nvPr/>
        </p:nvGrpSpPr>
        <p:grpSpPr>
          <a:xfrm>
            <a:off x="889967" y="4887770"/>
            <a:ext cx="7255408" cy="1251649"/>
            <a:chOff x="868947" y="5360736"/>
            <a:chExt cx="7255408" cy="1251649"/>
          </a:xfrm>
        </p:grpSpPr>
        <p:sp>
          <p:nvSpPr>
            <p:cNvPr id="6" name="TextBox 5"/>
            <p:cNvSpPr txBox="1"/>
            <p:nvPr/>
          </p:nvSpPr>
          <p:spPr>
            <a:xfrm>
              <a:off x="868947" y="6243053"/>
              <a:ext cx="6880159" cy="369332"/>
            </a:xfrm>
            <a:prstGeom prst="rect">
              <a:avLst/>
            </a:prstGeom>
            <a:noFill/>
          </p:spPr>
          <p:txBody>
            <a:bodyPr wrap="none" rtlCol="0">
              <a:spAutoFit/>
            </a:bodyPr>
            <a:lstStyle/>
            <a:p>
              <a:r>
                <a:rPr lang="en-US" dirty="0" smtClean="0"/>
                <a:t>And we know how to write this in terms of the parameters of the HMM</a:t>
              </a:r>
              <a:endParaRPr lang="en-US" dirty="0"/>
            </a:p>
          </p:txBody>
        </p:sp>
        <p:sp>
          <p:nvSpPr>
            <p:cNvPr id="7" name="Rectangle 6"/>
            <p:cNvSpPr/>
            <p:nvPr/>
          </p:nvSpPr>
          <p:spPr>
            <a:xfrm>
              <a:off x="6096000" y="5360736"/>
              <a:ext cx="2028355" cy="548105"/>
            </a:xfrm>
            <a:prstGeom prst="rect">
              <a:avLst/>
            </a:prstGeom>
            <a:noFill/>
            <a:ln w="12700"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 name="Straight Arrow Connector 8"/>
            <p:cNvCxnSpPr/>
            <p:nvPr/>
          </p:nvCxnSpPr>
          <p:spPr>
            <a:xfrm flipV="1">
              <a:off x="6553200" y="5908843"/>
              <a:ext cx="558800" cy="3342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8" name="TextBox 7"/>
          <p:cNvSpPr txBox="1"/>
          <p:nvPr/>
        </p:nvSpPr>
        <p:spPr>
          <a:xfrm>
            <a:off x="5446707" y="4398211"/>
            <a:ext cx="3326940" cy="369332"/>
          </a:xfrm>
          <a:prstGeom prst="rect">
            <a:avLst/>
          </a:prstGeom>
          <a:noFill/>
        </p:spPr>
        <p:txBody>
          <a:bodyPr wrap="none" rtlCol="0">
            <a:spAutoFit/>
          </a:bodyPr>
          <a:lstStyle/>
          <a:p>
            <a:r>
              <a:rPr lang="en-US" dirty="0" smtClean="0"/>
              <a:t>Where have we seen this before?</a:t>
            </a:r>
            <a:endParaRPr lang="en-US" dirty="0"/>
          </a:p>
        </p:txBody>
      </p:sp>
      <p:sp>
        <p:nvSpPr>
          <p:cNvPr id="10" name="Footer Placeholder 9"/>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79021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decisions</a:t>
            </a:r>
            <a:endParaRPr lang="en-US" dirty="0"/>
          </a:p>
        </p:txBody>
      </p:sp>
      <p:sp>
        <p:nvSpPr>
          <p:cNvPr id="3" name="Content Placeholder 2"/>
          <p:cNvSpPr>
            <a:spLocks noGrp="1"/>
          </p:cNvSpPr>
          <p:nvPr>
            <p:ph idx="1"/>
          </p:nvPr>
        </p:nvSpPr>
        <p:spPr/>
        <p:txBody>
          <a:bodyPr/>
          <a:lstStyle/>
          <a:p>
            <a:r>
              <a:rPr lang="en-US" dirty="0"/>
              <a:t>“Understanding” is a global </a:t>
            </a:r>
            <a:r>
              <a:rPr lang="en-US" dirty="0" smtClean="0"/>
              <a:t>decision</a:t>
            </a:r>
          </a:p>
          <a:p>
            <a:pPr lvl="1"/>
            <a:r>
              <a:rPr lang="en-US" dirty="0"/>
              <a:t>S</a:t>
            </a:r>
            <a:r>
              <a:rPr lang="en-US" dirty="0" smtClean="0"/>
              <a:t>everal </a:t>
            </a:r>
            <a:r>
              <a:rPr lang="en-US" dirty="0"/>
              <a:t>local decisions play a </a:t>
            </a:r>
            <a:r>
              <a:rPr lang="en-US" dirty="0" smtClean="0"/>
              <a:t>role</a:t>
            </a:r>
          </a:p>
          <a:p>
            <a:pPr lvl="1"/>
            <a:r>
              <a:rPr lang="en-US" dirty="0"/>
              <a:t>T</a:t>
            </a:r>
            <a:r>
              <a:rPr lang="en-US" dirty="0" smtClean="0"/>
              <a:t>here </a:t>
            </a:r>
            <a:r>
              <a:rPr lang="en-US" dirty="0"/>
              <a:t>are mutual dependencies on their outcome</a:t>
            </a:r>
            <a:r>
              <a:rPr lang="en-US" dirty="0" smtClean="0"/>
              <a:t>.</a:t>
            </a:r>
          </a:p>
          <a:p>
            <a:r>
              <a:rPr lang="en-US" dirty="0" smtClean="0"/>
              <a:t>Essential </a:t>
            </a:r>
            <a:r>
              <a:rPr lang="en-US" dirty="0"/>
              <a:t>to make coherent decisions </a:t>
            </a:r>
            <a:endParaRPr lang="en-US" dirty="0" smtClean="0"/>
          </a:p>
          <a:p>
            <a:pPr lvl="1"/>
            <a:r>
              <a:rPr lang="en-US" dirty="0">
                <a:solidFill>
                  <a:srgbClr val="3C58AD"/>
                </a:solidFill>
              </a:rPr>
              <a:t>Joint, Global </a:t>
            </a:r>
            <a:r>
              <a:rPr lang="en-US" dirty="0"/>
              <a:t>Inference</a:t>
            </a:r>
          </a:p>
        </p:txBody>
      </p:sp>
      <p:sp>
        <p:nvSpPr>
          <p:cNvPr id="4" name="Footer Placeholder 3"/>
          <p:cNvSpPr>
            <a:spLocks noGrp="1"/>
          </p:cNvSpPr>
          <p:nvPr>
            <p:ph type="ftr" sz="quarter" idx="11"/>
          </p:nvPr>
        </p:nvSpPr>
        <p:spPr/>
        <p:txBody>
          <a:bodyPr/>
          <a:lstStyle/>
          <a:p>
            <a:r>
              <a:rPr lang="en-US" smtClean="0"/>
              <a:t>ML in NLP</a:t>
            </a:r>
            <a:endParaRPr lang="en-US"/>
          </a:p>
        </p:txBody>
      </p:sp>
      <p:sp>
        <p:nvSpPr>
          <p:cNvPr id="5" name="Slide Number Placeholder 4"/>
          <p:cNvSpPr>
            <a:spLocks noGrp="1"/>
          </p:cNvSpPr>
          <p:nvPr>
            <p:ph type="sldNum" sz="quarter" idx="12"/>
          </p:nvPr>
        </p:nvSpPr>
        <p:spPr/>
        <p:txBody>
          <a:bodyPr/>
          <a:lstStyle/>
          <a:p>
            <a:fld id="{5E6A3C3A-A029-4573-BC04-5DA27903A743}" type="slidenum">
              <a:rPr lang="en-US" smtClean="0"/>
              <a:t>5</a:t>
            </a:fld>
            <a:endParaRPr lang="en-US"/>
          </a:p>
        </p:txBody>
      </p:sp>
    </p:spTree>
    <p:extLst>
      <p:ext uri="{BB962C8B-B14F-4D97-AF65-F5344CB8AC3E}">
        <p14:creationId xmlns:p14="http://schemas.microsoft.com/office/powerpoint/2010/main" val="5443115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Region 2014-09-17 at 18.24.5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421" y="935793"/>
            <a:ext cx="6537158" cy="844329"/>
          </a:xfrm>
          <a:prstGeom prst="rect">
            <a:avLst/>
          </a:prstGeom>
        </p:spPr>
      </p:pic>
      <p:sp>
        <p:nvSpPr>
          <p:cNvPr id="2" name="Title 1"/>
          <p:cNvSpPr>
            <a:spLocks noGrp="1"/>
          </p:cNvSpPr>
          <p:nvPr>
            <p:ph type="title"/>
          </p:nvPr>
        </p:nvSpPr>
        <p:spPr/>
        <p:txBody>
          <a:bodyPr/>
          <a:lstStyle/>
          <a:p>
            <a:r>
              <a:rPr lang="en-US" dirty="0" smtClean="0"/>
              <a:t>Supervised learning details</a:t>
            </a:r>
            <a:endParaRPr lang="en-US" dirty="0"/>
          </a:p>
        </p:txBody>
      </p:sp>
      <p:sp>
        <p:nvSpPr>
          <p:cNvPr id="3" name="Content Placeholder 2"/>
          <p:cNvSpPr>
            <a:spLocks noGrp="1"/>
          </p:cNvSpPr>
          <p:nvPr>
            <p:ph idx="1"/>
          </p:nvPr>
        </p:nvSpPr>
        <p:spPr/>
        <p:txBody>
          <a:bodyPr/>
          <a:lstStyle/>
          <a:p>
            <a:endParaRPr lang="en-US" sz="1000" dirty="0" smtClean="0"/>
          </a:p>
          <a:p>
            <a:pPr marL="0" indent="0">
              <a:buNone/>
            </a:pPr>
            <a:r>
              <a:rPr lang="en-US" sz="2600" dirty="0" smtClean="0">
                <a:latin typeface="cmmi10"/>
                <a:ea typeface="cmmi10"/>
                <a:cs typeface="cmmi10"/>
              </a:rPr>
              <a:t>π</a:t>
            </a:r>
            <a:r>
              <a:rPr lang="en-US" sz="2600" dirty="0" smtClean="0"/>
              <a:t>, A, B can be estimated separately just by counting</a:t>
            </a:r>
          </a:p>
          <a:p>
            <a:pPr lvl="1"/>
            <a:r>
              <a:rPr lang="en-US" dirty="0" smtClean="0"/>
              <a:t>Makes learning simple and fast</a:t>
            </a:r>
          </a:p>
          <a:p>
            <a:pPr marL="0" indent="0">
              <a:buNone/>
            </a:pPr>
            <a:r>
              <a:rPr lang="en-US" sz="2000" dirty="0" smtClean="0">
                <a:solidFill>
                  <a:srgbClr val="333333"/>
                </a:solidFill>
              </a:rPr>
              <a:t>[</a:t>
            </a:r>
            <a:r>
              <a:rPr lang="en-US" sz="2000" dirty="0" smtClean="0">
                <a:solidFill>
                  <a:schemeClr val="accent2"/>
                </a:solidFill>
              </a:rPr>
              <a:t>Exercise</a:t>
            </a:r>
            <a:r>
              <a:rPr lang="en-US" sz="2000" dirty="0" smtClean="0"/>
              <a:t>: Derive the following using derivatives of the log likelihood. Requires </a:t>
            </a:r>
            <a:r>
              <a:rPr lang="en-US" sz="2000" dirty="0" err="1" smtClean="0"/>
              <a:t>Lagrangian</a:t>
            </a:r>
            <a:r>
              <a:rPr lang="en-US" sz="2000" dirty="0" smtClean="0"/>
              <a:t> multipliers.]</a:t>
            </a:r>
          </a:p>
          <a:p>
            <a:endParaRPr lang="en-US" sz="2000" dirty="0">
              <a:solidFill>
                <a:schemeClr val="tx2"/>
              </a:solidFill>
            </a:endParaRPr>
          </a:p>
        </p:txBody>
      </p:sp>
      <p:sp>
        <p:nvSpPr>
          <p:cNvPr id="4" name="Slide Number Placeholder 3"/>
          <p:cNvSpPr>
            <a:spLocks noGrp="1"/>
          </p:cNvSpPr>
          <p:nvPr>
            <p:ph type="sldNum" sz="quarter" idx="12"/>
          </p:nvPr>
        </p:nvSpPr>
        <p:spPr/>
        <p:txBody>
          <a:bodyPr/>
          <a:lstStyle/>
          <a:p>
            <a:fld id="{E8F84E70-49F1-4D48-A830-2CD8E288FC71}" type="slidenum">
              <a:rPr lang="en-US" smtClean="0"/>
              <a:t>50</a:t>
            </a:fld>
            <a:endParaRPr lang="en-US"/>
          </a:p>
        </p:txBody>
      </p:sp>
      <p:pic>
        <p:nvPicPr>
          <p:cNvPr id="6" name="Picture 5" descr="Screen Region 2014-09-17 at 21.12.0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01" y="3569310"/>
            <a:ext cx="3134251" cy="731836"/>
          </a:xfrm>
          <a:prstGeom prst="rect">
            <a:avLst/>
          </a:prstGeom>
        </p:spPr>
      </p:pic>
      <p:pic>
        <p:nvPicPr>
          <p:cNvPr id="8" name="Picture 7" descr="Screen Region 2014-09-17 at 21.18.2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5209" y="4297250"/>
            <a:ext cx="2634582" cy="1492583"/>
          </a:xfrm>
          <a:prstGeom prst="rect">
            <a:avLst/>
          </a:prstGeom>
        </p:spPr>
      </p:pic>
      <p:pic>
        <p:nvPicPr>
          <p:cNvPr id="9" name="Picture 8" descr="Screen Region 2014-09-17 at 21.19.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6450" y="4990307"/>
            <a:ext cx="3089107" cy="914248"/>
          </a:xfrm>
          <a:prstGeom prst="rect">
            <a:avLst/>
          </a:prstGeom>
        </p:spPr>
      </p:pic>
      <p:sp>
        <p:nvSpPr>
          <p:cNvPr id="10" name="TextBox 9"/>
          <p:cNvSpPr txBox="1"/>
          <p:nvPr/>
        </p:nvSpPr>
        <p:spPr>
          <a:xfrm>
            <a:off x="1176421" y="4301146"/>
            <a:ext cx="1930674" cy="369332"/>
          </a:xfrm>
          <a:prstGeom prst="rect">
            <a:avLst/>
          </a:prstGeom>
          <a:noFill/>
        </p:spPr>
        <p:txBody>
          <a:bodyPr wrap="none" rtlCol="0">
            <a:spAutoFit/>
          </a:bodyPr>
          <a:lstStyle/>
          <a:p>
            <a:r>
              <a:rPr lang="en-US" dirty="0" smtClean="0">
                <a:solidFill>
                  <a:schemeClr val="accent2"/>
                </a:solidFill>
              </a:rPr>
              <a:t>Initial probabilities</a:t>
            </a:r>
            <a:endParaRPr lang="en-US" dirty="0">
              <a:solidFill>
                <a:schemeClr val="accent2"/>
              </a:solidFill>
            </a:endParaRPr>
          </a:p>
        </p:txBody>
      </p:sp>
      <p:sp>
        <p:nvSpPr>
          <p:cNvPr id="11" name="TextBox 10"/>
          <p:cNvSpPr txBox="1"/>
          <p:nvPr/>
        </p:nvSpPr>
        <p:spPr>
          <a:xfrm>
            <a:off x="1076801" y="5789833"/>
            <a:ext cx="2345789" cy="369332"/>
          </a:xfrm>
          <a:prstGeom prst="rect">
            <a:avLst/>
          </a:prstGeom>
          <a:noFill/>
        </p:spPr>
        <p:txBody>
          <a:bodyPr wrap="none" rtlCol="0">
            <a:spAutoFit/>
          </a:bodyPr>
          <a:lstStyle/>
          <a:p>
            <a:r>
              <a:rPr lang="en-US" dirty="0" smtClean="0">
                <a:solidFill>
                  <a:schemeClr val="accent2"/>
                </a:solidFill>
              </a:rPr>
              <a:t>Transition probabilities</a:t>
            </a:r>
            <a:endParaRPr lang="en-US" dirty="0">
              <a:solidFill>
                <a:schemeClr val="accent2"/>
              </a:solidFill>
            </a:endParaRPr>
          </a:p>
        </p:txBody>
      </p:sp>
      <p:sp>
        <p:nvSpPr>
          <p:cNvPr id="12" name="TextBox 11"/>
          <p:cNvSpPr txBox="1"/>
          <p:nvPr/>
        </p:nvSpPr>
        <p:spPr>
          <a:xfrm>
            <a:off x="5065938" y="5789833"/>
            <a:ext cx="2236510" cy="369332"/>
          </a:xfrm>
          <a:prstGeom prst="rect">
            <a:avLst/>
          </a:prstGeom>
          <a:noFill/>
        </p:spPr>
        <p:txBody>
          <a:bodyPr wrap="none" rtlCol="0">
            <a:spAutoFit/>
          </a:bodyPr>
          <a:lstStyle/>
          <a:p>
            <a:r>
              <a:rPr lang="en-US" dirty="0" smtClean="0">
                <a:solidFill>
                  <a:schemeClr val="accent2"/>
                </a:solidFill>
              </a:rPr>
              <a:t>Emission probabilities</a:t>
            </a:r>
            <a:endParaRPr lang="en-US" dirty="0">
              <a:solidFill>
                <a:schemeClr val="accent2"/>
              </a:solidFill>
            </a:endParaRPr>
          </a:p>
        </p:txBody>
      </p:sp>
      <p:sp>
        <p:nvSpPr>
          <p:cNvPr id="13" name="TextBox 12"/>
          <p:cNvSpPr txBox="1"/>
          <p:nvPr/>
        </p:nvSpPr>
        <p:spPr>
          <a:xfrm>
            <a:off x="4776953" y="3931814"/>
            <a:ext cx="2146742" cy="369332"/>
          </a:xfrm>
          <a:prstGeom prst="rect">
            <a:avLst/>
          </a:prstGeom>
          <a:noFill/>
        </p:spPr>
        <p:txBody>
          <a:bodyPr wrap="none" rtlCol="0">
            <a:spAutoFit/>
          </a:bodyPr>
          <a:lstStyle/>
          <a:p>
            <a:r>
              <a:rPr lang="en-US" dirty="0" smtClean="0"/>
              <a:t>Number of examples</a:t>
            </a:r>
            <a:endParaRPr lang="en-US" dirty="0"/>
          </a:p>
        </p:txBody>
      </p:sp>
      <p:sp>
        <p:nvSpPr>
          <p:cNvPr id="14" name="TextBox 13"/>
          <p:cNvSpPr txBox="1"/>
          <p:nvPr/>
        </p:nvSpPr>
        <p:spPr>
          <a:xfrm>
            <a:off x="4714582" y="3208085"/>
            <a:ext cx="4429418" cy="369332"/>
          </a:xfrm>
          <a:prstGeom prst="rect">
            <a:avLst/>
          </a:prstGeom>
          <a:noFill/>
        </p:spPr>
        <p:txBody>
          <a:bodyPr wrap="none" rtlCol="0">
            <a:spAutoFit/>
          </a:bodyPr>
          <a:lstStyle/>
          <a:p>
            <a:r>
              <a:rPr lang="en-US" dirty="0" smtClean="0"/>
              <a:t>Number of instances where the first state is s</a:t>
            </a:r>
            <a:endParaRPr lang="en-US" dirty="0"/>
          </a:p>
        </p:txBody>
      </p:sp>
      <p:cxnSp>
        <p:nvCxnSpPr>
          <p:cNvPr id="16" name="Straight Arrow Connector 15"/>
          <p:cNvCxnSpPr>
            <a:stCxn id="14" idx="1"/>
          </p:cNvCxnSpPr>
          <p:nvPr/>
        </p:nvCxnSpPr>
        <p:spPr>
          <a:xfrm flipH="1">
            <a:off x="4211052" y="3392751"/>
            <a:ext cx="503530" cy="1846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3" idx="1"/>
          </p:cNvCxnSpPr>
          <p:nvPr/>
        </p:nvCxnSpPr>
        <p:spPr>
          <a:xfrm flipH="1">
            <a:off x="3248526" y="4116480"/>
            <a:ext cx="152842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Footer Placeholder 6"/>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172817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2400" dirty="0" smtClean="0"/>
              <a:t>Sequence models</a:t>
            </a:r>
          </a:p>
          <a:p>
            <a:endParaRPr lang="en-US" sz="700" dirty="0" smtClean="0"/>
          </a:p>
          <a:p>
            <a:r>
              <a:rPr lang="en-US" sz="2400" dirty="0" smtClean="0"/>
              <a:t>Hidden Markov models</a:t>
            </a:r>
          </a:p>
          <a:p>
            <a:endParaRPr lang="en-US" sz="700" dirty="0" smtClean="0"/>
          </a:p>
          <a:p>
            <a:pPr lvl="1"/>
            <a:r>
              <a:rPr lang="en-US" sz="2000" dirty="0" smtClean="0"/>
              <a:t>Inference with HMM</a:t>
            </a:r>
          </a:p>
          <a:p>
            <a:pPr lvl="1"/>
            <a:r>
              <a:rPr lang="en-US" sz="2000" dirty="0" smtClean="0">
                <a:solidFill>
                  <a:srgbClr val="333333"/>
                </a:solidFill>
              </a:rPr>
              <a:t>Learning</a:t>
            </a:r>
          </a:p>
          <a:p>
            <a:endParaRPr lang="en-US" sz="700" dirty="0" smtClean="0"/>
          </a:p>
          <a:p>
            <a:r>
              <a:rPr lang="en-US" sz="2400" dirty="0"/>
              <a:t>Conditional Models and Local Classifiers</a:t>
            </a:r>
          </a:p>
          <a:p>
            <a:endParaRPr lang="en-US" sz="700" dirty="0" smtClean="0"/>
          </a:p>
          <a:p>
            <a:r>
              <a:rPr lang="en-US" sz="2400" dirty="0" smtClean="0"/>
              <a:t>Global models</a:t>
            </a:r>
          </a:p>
          <a:p>
            <a:pPr lvl="1"/>
            <a:r>
              <a:rPr lang="en-US" sz="2000" dirty="0" smtClean="0"/>
              <a:t>Conditional </a:t>
            </a:r>
            <a:r>
              <a:rPr lang="en-US" sz="2000" dirty="0"/>
              <a:t>Random </a:t>
            </a:r>
            <a:r>
              <a:rPr lang="en-US" sz="2000" dirty="0" smtClean="0"/>
              <a:t>Fields</a:t>
            </a:r>
            <a:endParaRPr lang="en-US" sz="2000" dirty="0"/>
          </a:p>
        </p:txBody>
      </p:sp>
      <p:sp>
        <p:nvSpPr>
          <p:cNvPr id="4" name="Slide Number Placeholder 3"/>
          <p:cNvSpPr>
            <a:spLocks noGrp="1"/>
          </p:cNvSpPr>
          <p:nvPr>
            <p:ph type="sldNum" sz="quarter" idx="12"/>
          </p:nvPr>
        </p:nvSpPr>
        <p:spPr/>
        <p:txBody>
          <a:bodyPr/>
          <a:lstStyle/>
          <a:p>
            <a:fld id="{E8F84E70-49F1-4D48-A830-2CD8E288FC71}" type="slidenum">
              <a:rPr lang="en-US" smtClean="0"/>
              <a:t>51</a:t>
            </a:fld>
            <a:endParaRPr lang="en-US"/>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59230262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2400" dirty="0" smtClean="0"/>
              <a:t>Sequence models</a:t>
            </a:r>
          </a:p>
          <a:p>
            <a:endParaRPr lang="en-US" sz="700" dirty="0" smtClean="0"/>
          </a:p>
          <a:p>
            <a:r>
              <a:rPr lang="en-US" sz="2400" dirty="0" smtClean="0"/>
              <a:t>Hidden Markov models</a:t>
            </a:r>
          </a:p>
          <a:p>
            <a:endParaRPr lang="en-US" sz="700" dirty="0" smtClean="0"/>
          </a:p>
          <a:p>
            <a:pPr lvl="1"/>
            <a:r>
              <a:rPr lang="en-US" sz="2000" dirty="0" smtClean="0"/>
              <a:t>Inference with HMM</a:t>
            </a:r>
          </a:p>
          <a:p>
            <a:pPr lvl="1"/>
            <a:r>
              <a:rPr lang="en-US" sz="2000" dirty="0" smtClean="0">
                <a:solidFill>
                  <a:srgbClr val="333333"/>
                </a:solidFill>
              </a:rPr>
              <a:t>Learning</a:t>
            </a:r>
          </a:p>
          <a:p>
            <a:endParaRPr lang="en-US" sz="700" dirty="0" smtClean="0"/>
          </a:p>
          <a:p>
            <a:r>
              <a:rPr lang="en-US" sz="2400" dirty="0" smtClean="0">
                <a:solidFill>
                  <a:schemeClr val="accent1"/>
                </a:solidFill>
              </a:rPr>
              <a:t>Conditional Models and Local Classifiers</a:t>
            </a:r>
            <a:endParaRPr lang="en-US" sz="2400" dirty="0">
              <a:solidFill>
                <a:schemeClr val="accent1"/>
              </a:solidFill>
            </a:endParaRPr>
          </a:p>
          <a:p>
            <a:endParaRPr lang="en-US" sz="700" dirty="0" smtClean="0"/>
          </a:p>
          <a:p>
            <a:r>
              <a:rPr lang="en-US" sz="2400" dirty="0" smtClean="0"/>
              <a:t>Global models</a:t>
            </a:r>
          </a:p>
          <a:p>
            <a:pPr lvl="1"/>
            <a:r>
              <a:rPr lang="en-US" sz="2000" dirty="0" smtClean="0"/>
              <a:t>Conditional </a:t>
            </a:r>
            <a:r>
              <a:rPr lang="en-US" sz="2000" dirty="0"/>
              <a:t>Random </a:t>
            </a:r>
            <a:r>
              <a:rPr lang="en-US" sz="2000" dirty="0" smtClean="0"/>
              <a:t>Fields</a:t>
            </a:r>
            <a:endParaRPr lang="en-US" sz="2000" dirty="0"/>
          </a:p>
        </p:txBody>
      </p:sp>
      <p:sp>
        <p:nvSpPr>
          <p:cNvPr id="4" name="Slide Number Placeholder 3"/>
          <p:cNvSpPr>
            <a:spLocks noGrp="1"/>
          </p:cNvSpPr>
          <p:nvPr>
            <p:ph type="sldNum" sz="quarter" idx="12"/>
          </p:nvPr>
        </p:nvSpPr>
        <p:spPr/>
        <p:txBody>
          <a:bodyPr/>
          <a:lstStyle/>
          <a:p>
            <a:fld id="{E8F84E70-49F1-4D48-A830-2CD8E288FC71}" type="slidenum">
              <a:rPr lang="en-US" smtClean="0"/>
              <a:t>52</a:t>
            </a:fld>
            <a:endParaRPr lang="en-US"/>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203654352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next-state directly</a:t>
            </a:r>
            <a:endParaRPr lang="en-US" dirty="0"/>
          </a:p>
        </p:txBody>
      </p:sp>
      <p:sp>
        <p:nvSpPr>
          <p:cNvPr id="3" name="Content Placeholder 2"/>
          <p:cNvSpPr>
            <a:spLocks noGrp="1"/>
          </p:cNvSpPr>
          <p:nvPr>
            <p:ph idx="1"/>
          </p:nvPr>
        </p:nvSpPr>
        <p:spPr/>
        <p:txBody>
          <a:bodyPr/>
          <a:lstStyle/>
          <a:p>
            <a:r>
              <a:rPr lang="en-US" dirty="0" smtClean="0"/>
              <a:t>Instead of modeling the joint distribution P(</a:t>
            </a:r>
            <a:r>
              <a:rPr lang="en-US" b="1" dirty="0" smtClean="0"/>
              <a:t>x</a:t>
            </a:r>
            <a:r>
              <a:rPr lang="en-US" dirty="0" smtClean="0"/>
              <a:t>, </a:t>
            </a:r>
            <a:r>
              <a:rPr lang="en-US" b="1" dirty="0" smtClean="0"/>
              <a:t>y</a:t>
            </a:r>
            <a:r>
              <a:rPr lang="en-US" dirty="0" smtClean="0"/>
              <a:t>) only focus on </a:t>
            </a:r>
            <a:r>
              <a:rPr lang="en-US" dirty="0" smtClean="0">
                <a:solidFill>
                  <a:srgbClr val="3C58AD"/>
                </a:solidFill>
              </a:rPr>
              <a:t>P(</a:t>
            </a:r>
            <a:r>
              <a:rPr lang="en-US" b="1" dirty="0" err="1" smtClean="0">
                <a:solidFill>
                  <a:srgbClr val="3C58AD"/>
                </a:solidFill>
              </a:rPr>
              <a:t>y</a:t>
            </a:r>
            <a:r>
              <a:rPr lang="en-US" dirty="0" err="1" smtClean="0">
                <a:solidFill>
                  <a:srgbClr val="3C58AD"/>
                </a:solidFill>
              </a:rPr>
              <a:t>|</a:t>
            </a:r>
            <a:r>
              <a:rPr lang="en-US" b="1" dirty="0" err="1" smtClean="0">
                <a:solidFill>
                  <a:srgbClr val="3C58AD"/>
                </a:solidFill>
              </a:rPr>
              <a:t>x</a:t>
            </a:r>
            <a:r>
              <a:rPr lang="en-US" dirty="0" smtClean="0">
                <a:solidFill>
                  <a:srgbClr val="3C58AD"/>
                </a:solidFill>
              </a:rPr>
              <a:t>)</a:t>
            </a:r>
          </a:p>
          <a:p>
            <a:pPr lvl="1"/>
            <a:r>
              <a:rPr lang="en-US" dirty="0" smtClean="0"/>
              <a:t>Which is what we care about eventually anyway</a:t>
            </a:r>
          </a:p>
          <a:p>
            <a:pPr lvl="1"/>
            <a:endParaRPr lang="en-US" dirty="0"/>
          </a:p>
          <a:p>
            <a:r>
              <a:rPr lang="en-US" dirty="0" smtClean="0"/>
              <a:t>For sequences, different formulations</a:t>
            </a:r>
          </a:p>
          <a:p>
            <a:pPr lvl="1"/>
            <a:r>
              <a:rPr lang="en-US" dirty="0" smtClean="0"/>
              <a:t>Maximum Entropy Markov Model </a:t>
            </a:r>
            <a:r>
              <a:rPr lang="en-US" sz="1600" dirty="0" smtClean="0"/>
              <a:t>[McCallum, et al 2000]</a:t>
            </a:r>
            <a:endParaRPr lang="en-US" dirty="0" smtClean="0"/>
          </a:p>
          <a:p>
            <a:pPr lvl="1"/>
            <a:r>
              <a:rPr lang="en-US" dirty="0" smtClean="0"/>
              <a:t>Projection-based Markov Model </a:t>
            </a:r>
            <a:r>
              <a:rPr lang="en-US" sz="1600" dirty="0" smtClean="0"/>
              <a:t>[</a:t>
            </a:r>
            <a:r>
              <a:rPr lang="en-US" sz="1600" dirty="0" err="1" smtClean="0"/>
              <a:t>Punyakanok</a:t>
            </a:r>
            <a:r>
              <a:rPr lang="en-US" sz="1600" dirty="0" smtClean="0"/>
              <a:t> and Roth, 2001]</a:t>
            </a:r>
            <a:endParaRPr lang="en-US" sz="1400" dirty="0" smtClean="0"/>
          </a:p>
          <a:p>
            <a:pPr marL="457200" lvl="1" indent="0">
              <a:buNone/>
            </a:pPr>
            <a:r>
              <a:rPr lang="en-US" baseline="-25000" dirty="0" smtClean="0"/>
              <a:t>(other names: discriminative/conditional </a:t>
            </a:r>
            <a:r>
              <a:rPr lang="en-US" baseline="-25000" dirty="0" err="1" smtClean="0"/>
              <a:t>markov</a:t>
            </a:r>
            <a:r>
              <a:rPr lang="en-US" baseline="-25000" dirty="0" smtClean="0"/>
              <a:t> model,</a:t>
            </a:r>
            <a:r>
              <a:rPr lang="en-US" baseline="-25000" dirty="0"/>
              <a:t> </a:t>
            </a:r>
            <a:r>
              <a:rPr lang="en-US" baseline="-25000" dirty="0" smtClean="0"/>
              <a:t>…)</a:t>
            </a:r>
            <a:endParaRPr lang="en-US" baseline="-25000" dirty="0"/>
          </a:p>
        </p:txBody>
      </p:sp>
      <p:sp>
        <p:nvSpPr>
          <p:cNvPr id="4" name="Slide Number Placeholder 3"/>
          <p:cNvSpPr>
            <a:spLocks noGrp="1"/>
          </p:cNvSpPr>
          <p:nvPr>
            <p:ph type="sldNum" sz="quarter" idx="12"/>
          </p:nvPr>
        </p:nvSpPr>
        <p:spPr/>
        <p:txBody>
          <a:bodyPr/>
          <a:lstStyle/>
          <a:p>
            <a:fld id="{E42F4FC8-095A-E041-AA53-AAE5A7787260}" type="slidenum">
              <a:rPr lang="en-US" smtClean="0"/>
              <a:t>53</a:t>
            </a:fld>
            <a:endParaRPr lang="en-US"/>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55885880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Generative </a:t>
            </a:r>
            <a:r>
              <a:rPr lang="en-US" dirty="0" err="1" smtClean="0"/>
              <a:t>vs</a:t>
            </a:r>
            <a:r>
              <a:rPr lang="en-US" dirty="0" smtClean="0"/>
              <a:t> Discriminative models</a:t>
            </a:r>
            <a:endParaRPr lang="en-US" dirty="0"/>
          </a:p>
        </p:txBody>
      </p:sp>
      <p:sp>
        <p:nvSpPr>
          <p:cNvPr id="3" name="Content Placeholder 2"/>
          <p:cNvSpPr>
            <a:spLocks noGrp="1"/>
          </p:cNvSpPr>
          <p:nvPr>
            <p:ph idx="1"/>
          </p:nvPr>
        </p:nvSpPr>
        <p:spPr/>
        <p:txBody>
          <a:bodyPr>
            <a:normAutofit/>
          </a:bodyPr>
          <a:lstStyle/>
          <a:p>
            <a:r>
              <a:rPr lang="en-US" sz="2400" dirty="0" smtClean="0"/>
              <a:t>Generative models </a:t>
            </a:r>
          </a:p>
          <a:p>
            <a:pPr lvl="1"/>
            <a:r>
              <a:rPr lang="en-US" sz="2000" dirty="0" smtClean="0"/>
              <a:t>learn P(x, y)</a:t>
            </a:r>
          </a:p>
          <a:p>
            <a:pPr lvl="1"/>
            <a:r>
              <a:rPr lang="en-US" sz="2000" dirty="0" smtClean="0"/>
              <a:t>Characterize how the data is generated (both inputs and outputs)</a:t>
            </a:r>
          </a:p>
          <a:p>
            <a:pPr lvl="1"/>
            <a:r>
              <a:rPr lang="en-US" sz="2000" dirty="0" err="1" smtClean="0"/>
              <a:t>Eg</a:t>
            </a:r>
            <a:r>
              <a:rPr lang="en-US" sz="2000" dirty="0" smtClean="0"/>
              <a:t>: Naïve Bayes, Hidden Markov Model</a:t>
            </a:r>
          </a:p>
          <a:p>
            <a:pPr lvl="1"/>
            <a:endParaRPr lang="en-US" sz="2000" dirty="0" smtClean="0"/>
          </a:p>
          <a:p>
            <a:r>
              <a:rPr lang="en-US" sz="2400" dirty="0" smtClean="0"/>
              <a:t>Discriminative models </a:t>
            </a:r>
          </a:p>
          <a:p>
            <a:pPr lvl="1"/>
            <a:r>
              <a:rPr lang="en-US" sz="2000" dirty="0" smtClean="0"/>
              <a:t>learn P(y | x)</a:t>
            </a:r>
          </a:p>
          <a:p>
            <a:pPr lvl="1"/>
            <a:r>
              <a:rPr lang="en-US" sz="2000" dirty="0" smtClean="0"/>
              <a:t>Directly characterizes the decision boundary only</a:t>
            </a:r>
          </a:p>
          <a:p>
            <a:pPr lvl="1"/>
            <a:r>
              <a:rPr lang="en-US" sz="2000" dirty="0" err="1" smtClean="0"/>
              <a:t>Eg</a:t>
            </a:r>
            <a:r>
              <a:rPr lang="en-US" sz="2000" dirty="0" smtClean="0"/>
              <a:t>: Logistic Regression, Conditional models (several names)</a:t>
            </a:r>
            <a:endParaRPr lang="en-US" sz="2000" dirty="0"/>
          </a:p>
        </p:txBody>
      </p:sp>
      <p:sp>
        <p:nvSpPr>
          <p:cNvPr id="4" name="Slide Number Placeholder 3"/>
          <p:cNvSpPr>
            <a:spLocks noGrp="1"/>
          </p:cNvSpPr>
          <p:nvPr>
            <p:ph type="sldNum" sz="quarter" idx="12"/>
          </p:nvPr>
        </p:nvSpPr>
        <p:spPr/>
        <p:txBody>
          <a:bodyPr/>
          <a:lstStyle/>
          <a:p>
            <a:fld id="{E42F4FC8-095A-E041-AA53-AAE5A7787260}" type="slidenum">
              <a:rPr lang="en-US" smtClean="0"/>
              <a:t>54</a:t>
            </a:fld>
            <a:endParaRPr lang="en-US"/>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4393582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Generative </a:t>
            </a:r>
            <a:r>
              <a:rPr lang="en-US" dirty="0" err="1" smtClean="0"/>
              <a:t>vs</a:t>
            </a:r>
            <a:r>
              <a:rPr lang="en-US" dirty="0" smtClean="0"/>
              <a:t> Discriminative models</a:t>
            </a:r>
            <a:endParaRPr lang="en-US" dirty="0"/>
          </a:p>
        </p:txBody>
      </p:sp>
      <p:sp>
        <p:nvSpPr>
          <p:cNvPr id="3" name="Content Placeholder 2"/>
          <p:cNvSpPr>
            <a:spLocks noGrp="1"/>
          </p:cNvSpPr>
          <p:nvPr>
            <p:ph idx="1"/>
          </p:nvPr>
        </p:nvSpPr>
        <p:spPr>
          <a:xfrm>
            <a:off x="286789" y="1253940"/>
            <a:ext cx="8515350" cy="4906102"/>
          </a:xfrm>
        </p:spPr>
        <p:txBody>
          <a:bodyPr>
            <a:normAutofit/>
          </a:bodyPr>
          <a:lstStyle/>
          <a:p>
            <a:r>
              <a:rPr lang="en-US" sz="2400" dirty="0" smtClean="0"/>
              <a:t>Generative models </a:t>
            </a:r>
          </a:p>
          <a:p>
            <a:pPr lvl="1"/>
            <a:r>
              <a:rPr lang="en-US" sz="2000" dirty="0" smtClean="0"/>
              <a:t>learn P(x, y)</a:t>
            </a:r>
          </a:p>
          <a:p>
            <a:pPr lvl="1"/>
            <a:r>
              <a:rPr lang="en-US" sz="2000" dirty="0" smtClean="0"/>
              <a:t>Characterize how the data is generated (both inputs and outputs)</a:t>
            </a:r>
          </a:p>
          <a:p>
            <a:pPr lvl="1"/>
            <a:r>
              <a:rPr lang="en-US" sz="2000" dirty="0" err="1" smtClean="0"/>
              <a:t>Eg</a:t>
            </a:r>
            <a:r>
              <a:rPr lang="en-US" sz="2000" dirty="0" smtClean="0"/>
              <a:t>: Naïve Bayes, Hidden Markov Model</a:t>
            </a:r>
          </a:p>
          <a:p>
            <a:pPr lvl="1"/>
            <a:endParaRPr lang="en-US" sz="2000" dirty="0" smtClean="0"/>
          </a:p>
          <a:p>
            <a:pPr lvl="1"/>
            <a:endParaRPr lang="en-US" sz="2000" dirty="0"/>
          </a:p>
          <a:p>
            <a:pPr lvl="1"/>
            <a:endParaRPr lang="en-US" sz="2000" dirty="0" smtClean="0"/>
          </a:p>
          <a:p>
            <a:r>
              <a:rPr lang="en-US" sz="2400" dirty="0" smtClean="0"/>
              <a:t>Discriminative models </a:t>
            </a:r>
          </a:p>
          <a:p>
            <a:pPr lvl="1"/>
            <a:r>
              <a:rPr lang="en-US" sz="2000" dirty="0" smtClean="0"/>
              <a:t>learn P(y | x)</a:t>
            </a:r>
          </a:p>
          <a:p>
            <a:pPr lvl="1"/>
            <a:r>
              <a:rPr lang="en-US" sz="2000" dirty="0" smtClean="0"/>
              <a:t>Directly characterizes the decision boundary only</a:t>
            </a:r>
          </a:p>
          <a:p>
            <a:pPr lvl="1"/>
            <a:r>
              <a:rPr lang="en-US" sz="2000" dirty="0" err="1" smtClean="0"/>
              <a:t>Eg</a:t>
            </a:r>
            <a:r>
              <a:rPr lang="en-US" sz="2000" dirty="0" smtClean="0"/>
              <a:t>: Logistic Regression, Conditional models (several names)</a:t>
            </a:r>
            <a:endParaRPr lang="en-US" sz="2000" dirty="0"/>
          </a:p>
        </p:txBody>
      </p:sp>
      <p:sp>
        <p:nvSpPr>
          <p:cNvPr id="4" name="Slide Number Placeholder 3"/>
          <p:cNvSpPr>
            <a:spLocks noGrp="1"/>
          </p:cNvSpPr>
          <p:nvPr>
            <p:ph type="sldNum" sz="quarter" idx="12"/>
          </p:nvPr>
        </p:nvSpPr>
        <p:spPr/>
        <p:txBody>
          <a:bodyPr/>
          <a:lstStyle/>
          <a:p>
            <a:fld id="{E42F4FC8-095A-E041-AA53-AAE5A7787260}" type="slidenum">
              <a:rPr lang="en-US" smtClean="0"/>
              <a:t>55</a:t>
            </a:fld>
            <a:endParaRPr lang="en-US"/>
          </a:p>
        </p:txBody>
      </p:sp>
      <p:grpSp>
        <p:nvGrpSpPr>
          <p:cNvPr id="60" name="Group 59"/>
          <p:cNvGrpSpPr/>
          <p:nvPr/>
        </p:nvGrpSpPr>
        <p:grpSpPr>
          <a:xfrm>
            <a:off x="5650188" y="3188761"/>
            <a:ext cx="3333379" cy="1692824"/>
            <a:chOff x="5489492" y="3131715"/>
            <a:chExt cx="3333379" cy="1692824"/>
          </a:xfrm>
        </p:grpSpPr>
        <p:sp>
          <p:nvSpPr>
            <p:cNvPr id="15" name="Oval 14"/>
            <p:cNvSpPr/>
            <p:nvPr/>
          </p:nvSpPr>
          <p:spPr>
            <a:xfrm>
              <a:off x="6586069" y="3476686"/>
              <a:ext cx="90714" cy="9071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Oval 15"/>
            <p:cNvSpPr/>
            <p:nvPr/>
          </p:nvSpPr>
          <p:spPr>
            <a:xfrm>
              <a:off x="6812854" y="3649945"/>
              <a:ext cx="90714" cy="9071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p:cNvSpPr/>
            <p:nvPr/>
          </p:nvSpPr>
          <p:spPr>
            <a:xfrm>
              <a:off x="7179340" y="4035173"/>
              <a:ext cx="90714" cy="9071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Oval 17"/>
            <p:cNvSpPr/>
            <p:nvPr/>
          </p:nvSpPr>
          <p:spPr>
            <a:xfrm>
              <a:off x="7330785" y="4402963"/>
              <a:ext cx="90714" cy="9071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Oval 18"/>
            <p:cNvSpPr/>
            <p:nvPr/>
          </p:nvSpPr>
          <p:spPr>
            <a:xfrm>
              <a:off x="6722140" y="3131715"/>
              <a:ext cx="90714" cy="9071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7215245" y="3260037"/>
              <a:ext cx="90714" cy="9071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7479928" y="3616217"/>
              <a:ext cx="90714" cy="9071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7709061" y="4150759"/>
              <a:ext cx="90714" cy="9071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8641443" y="3843002"/>
              <a:ext cx="90714" cy="9071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8516469" y="3859331"/>
              <a:ext cx="90714" cy="9071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8550729" y="3661574"/>
              <a:ext cx="90714" cy="9071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6271449" y="4358767"/>
              <a:ext cx="90714" cy="9071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Oval 28"/>
            <p:cNvSpPr/>
            <p:nvPr/>
          </p:nvSpPr>
          <p:spPr>
            <a:xfrm>
              <a:off x="6575344" y="4482084"/>
              <a:ext cx="90714" cy="9071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 name="Oval 29"/>
            <p:cNvSpPr/>
            <p:nvPr/>
          </p:nvSpPr>
          <p:spPr>
            <a:xfrm>
              <a:off x="6414080" y="4328831"/>
              <a:ext cx="90714" cy="9071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Oval 30"/>
            <p:cNvSpPr/>
            <p:nvPr/>
          </p:nvSpPr>
          <p:spPr>
            <a:xfrm>
              <a:off x="6209763" y="4511167"/>
              <a:ext cx="90714" cy="9071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 name="Oval 31"/>
            <p:cNvSpPr/>
            <p:nvPr/>
          </p:nvSpPr>
          <p:spPr>
            <a:xfrm>
              <a:off x="6362163" y="4527441"/>
              <a:ext cx="90714" cy="9071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 name="Oval 32"/>
            <p:cNvSpPr/>
            <p:nvPr/>
          </p:nvSpPr>
          <p:spPr>
            <a:xfrm>
              <a:off x="6226092" y="4663567"/>
              <a:ext cx="90714" cy="9071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 name="Oval 33"/>
            <p:cNvSpPr/>
            <p:nvPr/>
          </p:nvSpPr>
          <p:spPr>
            <a:xfrm>
              <a:off x="6722140" y="4640709"/>
              <a:ext cx="90714" cy="9071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 name="Oval 34"/>
            <p:cNvSpPr/>
            <p:nvPr/>
          </p:nvSpPr>
          <p:spPr>
            <a:xfrm>
              <a:off x="6428615" y="4636009"/>
              <a:ext cx="90714" cy="9071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Oval 35"/>
            <p:cNvSpPr/>
            <p:nvPr/>
          </p:nvSpPr>
          <p:spPr>
            <a:xfrm>
              <a:off x="5857792" y="3843002"/>
              <a:ext cx="90714" cy="9071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 name="Oval 36"/>
            <p:cNvSpPr/>
            <p:nvPr/>
          </p:nvSpPr>
          <p:spPr>
            <a:xfrm>
              <a:off x="5489492" y="3950045"/>
              <a:ext cx="90714" cy="9071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 name="Oval 37"/>
            <p:cNvSpPr/>
            <p:nvPr/>
          </p:nvSpPr>
          <p:spPr>
            <a:xfrm>
              <a:off x="5679992" y="3843002"/>
              <a:ext cx="90714" cy="9071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 name="Oval 38"/>
            <p:cNvSpPr/>
            <p:nvPr/>
          </p:nvSpPr>
          <p:spPr>
            <a:xfrm>
              <a:off x="5796106" y="3995402"/>
              <a:ext cx="90714" cy="9071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 name="Oval 39"/>
            <p:cNvSpPr/>
            <p:nvPr/>
          </p:nvSpPr>
          <p:spPr>
            <a:xfrm>
              <a:off x="5614678" y="4011676"/>
              <a:ext cx="90714" cy="9071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 name="Oval 40"/>
            <p:cNvSpPr/>
            <p:nvPr/>
          </p:nvSpPr>
          <p:spPr>
            <a:xfrm>
              <a:off x="5812435" y="4147802"/>
              <a:ext cx="90714" cy="9071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Oval 41"/>
            <p:cNvSpPr/>
            <p:nvPr/>
          </p:nvSpPr>
          <p:spPr>
            <a:xfrm>
              <a:off x="5750749" y="3722352"/>
              <a:ext cx="90714" cy="9071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 name="Oval 42"/>
            <p:cNvSpPr/>
            <p:nvPr/>
          </p:nvSpPr>
          <p:spPr>
            <a:xfrm>
              <a:off x="5634635" y="4147802"/>
              <a:ext cx="90714" cy="9071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 name="Oval 43"/>
            <p:cNvSpPr/>
            <p:nvPr/>
          </p:nvSpPr>
          <p:spPr>
            <a:xfrm>
              <a:off x="8044146" y="3146931"/>
              <a:ext cx="90714" cy="9071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7853646" y="3465543"/>
              <a:ext cx="90714" cy="9071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7663704" y="3313143"/>
              <a:ext cx="90714" cy="9071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p:cNvSpPr/>
            <p:nvPr/>
          </p:nvSpPr>
          <p:spPr>
            <a:xfrm>
              <a:off x="8160260" y="3237645"/>
              <a:ext cx="90714" cy="9071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p:cNvSpPr/>
            <p:nvPr/>
          </p:nvSpPr>
          <p:spPr>
            <a:xfrm>
              <a:off x="8006671" y="3480759"/>
              <a:ext cx="90714" cy="9071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8176589" y="3436460"/>
              <a:ext cx="90714" cy="9071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7909772" y="3177072"/>
              <a:ext cx="90714" cy="9071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8008463" y="3344688"/>
              <a:ext cx="90714" cy="9071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8732157" y="4125887"/>
              <a:ext cx="90714" cy="9071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8607183" y="4142216"/>
              <a:ext cx="90714" cy="9071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8641443" y="3944459"/>
              <a:ext cx="90714" cy="9071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 name="Curved Connector 56"/>
            <p:cNvCxnSpPr/>
            <p:nvPr/>
          </p:nvCxnSpPr>
          <p:spPr>
            <a:xfrm>
              <a:off x="5930480" y="3198812"/>
              <a:ext cx="2113666" cy="1625727"/>
            </a:xfrm>
            <a:prstGeom prst="curvedConnector3">
              <a:avLst>
                <a:gd name="adj1" fmla="val 68987"/>
              </a:avLst>
            </a:prstGeom>
          </p:spPr>
          <p:style>
            <a:lnRef idx="2">
              <a:schemeClr val="dk1"/>
            </a:lnRef>
            <a:fillRef idx="0">
              <a:schemeClr val="dk1"/>
            </a:fillRef>
            <a:effectRef idx="1">
              <a:schemeClr val="dk1"/>
            </a:effectRef>
            <a:fontRef idx="minor">
              <a:schemeClr val="tx1"/>
            </a:fontRef>
          </p:style>
        </p:cxnSp>
      </p:grpSp>
      <p:sp>
        <p:nvSpPr>
          <p:cNvPr id="61" name="TextBox 60"/>
          <p:cNvSpPr txBox="1"/>
          <p:nvPr/>
        </p:nvSpPr>
        <p:spPr>
          <a:xfrm>
            <a:off x="2348762" y="3188761"/>
            <a:ext cx="3113548"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smtClean="0"/>
              <a:t>A generative model tries to characterize the distribution of the inputs, a discriminative model doesn’t care</a:t>
            </a:r>
            <a:endParaRPr lang="en-US" sz="1400" dirty="0"/>
          </a:p>
        </p:txBody>
      </p:sp>
      <p:grpSp>
        <p:nvGrpSpPr>
          <p:cNvPr id="83" name="Group 82"/>
          <p:cNvGrpSpPr/>
          <p:nvPr/>
        </p:nvGrpSpPr>
        <p:grpSpPr>
          <a:xfrm>
            <a:off x="5973131" y="2127510"/>
            <a:ext cx="3010435" cy="1889266"/>
            <a:chOff x="5795332" y="2400710"/>
            <a:chExt cx="2791507" cy="1889266"/>
          </a:xfrm>
        </p:grpSpPr>
        <p:cxnSp>
          <p:nvCxnSpPr>
            <p:cNvPr id="64" name="Straight Arrow Connector 63"/>
            <p:cNvCxnSpPr/>
            <p:nvPr/>
          </p:nvCxnSpPr>
          <p:spPr>
            <a:xfrm flipH="1">
              <a:off x="5795332" y="2761226"/>
              <a:ext cx="252184" cy="1002751"/>
            </a:xfrm>
            <a:prstGeom prst="straightConnector1">
              <a:avLst/>
            </a:prstGeom>
            <a:ln w="12700" cmpd="sng">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a:off x="6522859" y="2761226"/>
              <a:ext cx="1646300" cy="319548"/>
            </a:xfrm>
            <a:prstGeom prst="straightConnector1">
              <a:avLst/>
            </a:prstGeom>
            <a:ln w="12700" cmpd="sng">
              <a:tailEnd type="arrow"/>
            </a:ln>
          </p:spPr>
          <p:style>
            <a:lnRef idx="1">
              <a:schemeClr val="dk1"/>
            </a:lnRef>
            <a:fillRef idx="0">
              <a:schemeClr val="dk1"/>
            </a:fillRef>
            <a:effectRef idx="0">
              <a:schemeClr val="dk1"/>
            </a:effectRef>
            <a:fontRef idx="minor">
              <a:schemeClr val="tx1"/>
            </a:fontRef>
          </p:style>
        </p:cxnSp>
        <p:cxnSp>
          <p:nvCxnSpPr>
            <p:cNvPr id="71" name="Straight Arrow Connector 70"/>
            <p:cNvCxnSpPr/>
            <p:nvPr/>
          </p:nvCxnSpPr>
          <p:spPr>
            <a:xfrm>
              <a:off x="6199916" y="2761226"/>
              <a:ext cx="261257" cy="1528750"/>
            </a:xfrm>
            <a:prstGeom prst="straightConnector1">
              <a:avLst/>
            </a:prstGeom>
            <a:ln w="12700" cmpd="sng">
              <a:tailEnd type="arrow"/>
            </a:ln>
          </p:spPr>
          <p:style>
            <a:lnRef idx="1">
              <a:schemeClr val="dk1"/>
            </a:lnRef>
            <a:fillRef idx="0">
              <a:schemeClr val="dk1"/>
            </a:fillRef>
            <a:effectRef idx="0">
              <a:schemeClr val="dk1"/>
            </a:effectRef>
            <a:fontRef idx="minor">
              <a:schemeClr val="tx1"/>
            </a:fontRef>
          </p:style>
        </p:cxnSp>
        <p:cxnSp>
          <p:nvCxnSpPr>
            <p:cNvPr id="72" name="Straight Arrow Connector 71"/>
            <p:cNvCxnSpPr/>
            <p:nvPr/>
          </p:nvCxnSpPr>
          <p:spPr>
            <a:xfrm>
              <a:off x="6292645" y="2761226"/>
              <a:ext cx="2294194" cy="1245865"/>
            </a:xfrm>
            <a:prstGeom prst="straightConnector1">
              <a:avLst/>
            </a:prstGeom>
            <a:ln w="12700" cmpd="sng">
              <a:tailEnd type="arrow"/>
            </a:ln>
          </p:spPr>
          <p:style>
            <a:lnRef idx="1">
              <a:schemeClr val="dk1"/>
            </a:lnRef>
            <a:fillRef idx="0">
              <a:schemeClr val="dk1"/>
            </a:fillRef>
            <a:effectRef idx="0">
              <a:schemeClr val="dk1"/>
            </a:effectRef>
            <a:fontRef idx="minor">
              <a:schemeClr val="tx1"/>
            </a:fontRef>
          </p:style>
        </p:cxnSp>
        <p:cxnSp>
          <p:nvCxnSpPr>
            <p:cNvPr id="77" name="Straight Arrow Connector 76"/>
            <p:cNvCxnSpPr>
              <a:stCxn id="81" idx="2"/>
            </p:cNvCxnSpPr>
            <p:nvPr/>
          </p:nvCxnSpPr>
          <p:spPr>
            <a:xfrm flipH="1">
              <a:off x="6613573" y="2790721"/>
              <a:ext cx="946227" cy="526362"/>
            </a:xfrm>
            <a:prstGeom prst="straightConnector1">
              <a:avLst/>
            </a:prstGeom>
            <a:ln w="12700" cmpd="sng">
              <a:tailEnd type="arrow"/>
            </a:ln>
          </p:spPr>
          <p:style>
            <a:lnRef idx="1">
              <a:schemeClr val="dk1"/>
            </a:lnRef>
            <a:fillRef idx="0">
              <a:schemeClr val="dk1"/>
            </a:fillRef>
            <a:effectRef idx="0">
              <a:schemeClr val="dk1"/>
            </a:effectRef>
            <a:fontRef idx="minor">
              <a:schemeClr val="tx1"/>
            </a:fontRef>
          </p:style>
        </p:cxnSp>
        <p:sp>
          <p:nvSpPr>
            <p:cNvPr id="80" name="Rectangle 79"/>
            <p:cNvSpPr/>
            <p:nvPr/>
          </p:nvSpPr>
          <p:spPr>
            <a:xfrm>
              <a:off x="5973131" y="2400710"/>
              <a:ext cx="706894" cy="360516"/>
            </a:xfrm>
            <a:prstGeom prst="rect">
              <a:avLst/>
            </a:prstGeom>
            <a:noFill/>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1" name="Rectangle 80"/>
            <p:cNvSpPr/>
            <p:nvPr/>
          </p:nvSpPr>
          <p:spPr>
            <a:xfrm>
              <a:off x="7121646" y="2430205"/>
              <a:ext cx="876308" cy="360516"/>
            </a:xfrm>
            <a:prstGeom prst="rect">
              <a:avLst/>
            </a:prstGeom>
            <a:noFill/>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88" name="Group 87"/>
          <p:cNvGrpSpPr/>
          <p:nvPr/>
        </p:nvGrpSpPr>
        <p:grpSpPr>
          <a:xfrm>
            <a:off x="4929352" y="4273646"/>
            <a:ext cx="2652843" cy="1049075"/>
            <a:chOff x="3954239" y="4404004"/>
            <a:chExt cx="4440184" cy="1008653"/>
          </a:xfrm>
        </p:grpSpPr>
        <p:sp>
          <p:nvSpPr>
            <p:cNvPr id="84" name="Rectangle 83"/>
            <p:cNvSpPr/>
            <p:nvPr/>
          </p:nvSpPr>
          <p:spPr>
            <a:xfrm>
              <a:off x="3954239" y="5052141"/>
              <a:ext cx="1957206" cy="360516"/>
            </a:xfrm>
            <a:prstGeom prst="rect">
              <a:avLst/>
            </a:prstGeom>
            <a:noFill/>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5" name="Straight Arrow Connector 84"/>
            <p:cNvCxnSpPr/>
            <p:nvPr/>
          </p:nvCxnSpPr>
          <p:spPr>
            <a:xfrm flipV="1">
              <a:off x="5911445" y="4404004"/>
              <a:ext cx="2482978" cy="648137"/>
            </a:xfrm>
            <a:prstGeom prst="straightConnector1">
              <a:avLst/>
            </a:prstGeom>
            <a:ln w="12700" cmpd="sng">
              <a:tailEnd type="arrow"/>
            </a:ln>
          </p:spPr>
          <p:style>
            <a:lnRef idx="1">
              <a:schemeClr val="dk1"/>
            </a:lnRef>
            <a:fillRef idx="0">
              <a:schemeClr val="dk1"/>
            </a:fillRef>
            <a:effectRef idx="0">
              <a:schemeClr val="dk1"/>
            </a:effectRef>
            <a:fontRef idx="minor">
              <a:schemeClr val="tx1"/>
            </a:fontRef>
          </p:style>
        </p:cxnSp>
      </p:gr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2444890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Another independence assumption</a:t>
            </a:r>
            <a:endParaRPr lang="en-US" sz="3600"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This assumption lets us write the conditional probability of the output as</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E42F4FC8-095A-E041-AA53-AAE5A7787260}" type="slidenum">
              <a:rPr lang="en-US" smtClean="0"/>
              <a:t>56</a:t>
            </a:fld>
            <a:endParaRPr lang="en-US"/>
          </a:p>
        </p:txBody>
      </p:sp>
      <p:pic>
        <p:nvPicPr>
          <p:cNvPr id="6" name="Picture 5" descr="Screen Region 2014-09-18 at 07.38.3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360" y="1682062"/>
            <a:ext cx="6309360" cy="753002"/>
          </a:xfrm>
          <a:prstGeom prst="rect">
            <a:avLst/>
          </a:prstGeom>
        </p:spPr>
      </p:pic>
      <p:pic>
        <p:nvPicPr>
          <p:cNvPr id="7" name="Picture 6" descr="Screen Region 2014-09-18 at 07.38.5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7195" y="5530892"/>
            <a:ext cx="2853690" cy="645402"/>
          </a:xfrm>
          <a:prstGeom prst="rect">
            <a:avLst/>
          </a:prstGeom>
        </p:spPr>
      </p:pic>
      <p:grpSp>
        <p:nvGrpSpPr>
          <p:cNvPr id="24" name="Group 23"/>
          <p:cNvGrpSpPr/>
          <p:nvPr/>
        </p:nvGrpSpPr>
        <p:grpSpPr>
          <a:xfrm>
            <a:off x="1483360" y="2496272"/>
            <a:ext cx="1960880" cy="1660064"/>
            <a:chOff x="1483360" y="2496272"/>
            <a:chExt cx="1960880" cy="1660064"/>
          </a:xfrm>
        </p:grpSpPr>
        <p:sp>
          <p:nvSpPr>
            <p:cNvPr id="10" name="Oval 9"/>
            <p:cNvSpPr/>
            <p:nvPr/>
          </p:nvSpPr>
          <p:spPr>
            <a:xfrm>
              <a:off x="1483360" y="2496272"/>
              <a:ext cx="66040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a:t>y</a:t>
              </a:r>
              <a:r>
                <a:rPr lang="en-US" baseline="-25000" dirty="0" smtClean="0"/>
                <a:t>t-1</a:t>
              </a:r>
              <a:endParaRPr lang="en-US" baseline="-25000" dirty="0"/>
            </a:p>
          </p:txBody>
        </p:sp>
        <p:sp>
          <p:nvSpPr>
            <p:cNvPr id="11" name="Oval 10"/>
            <p:cNvSpPr/>
            <p:nvPr/>
          </p:nvSpPr>
          <p:spPr>
            <a:xfrm>
              <a:off x="2824480" y="2496272"/>
              <a:ext cx="61976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y</a:t>
              </a:r>
              <a:r>
                <a:rPr lang="en-US" baseline="-25000" dirty="0" err="1" smtClean="0"/>
                <a:t>t</a:t>
              </a:r>
              <a:endParaRPr lang="en-US" dirty="0"/>
            </a:p>
          </p:txBody>
        </p:sp>
        <p:sp>
          <p:nvSpPr>
            <p:cNvPr id="12" name="Oval 11"/>
            <p:cNvSpPr/>
            <p:nvPr/>
          </p:nvSpPr>
          <p:spPr>
            <a:xfrm>
              <a:off x="2824480" y="3512272"/>
              <a:ext cx="61976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x</a:t>
              </a:r>
              <a:r>
                <a:rPr lang="en-US" baseline="-25000" dirty="0" err="1" smtClean="0"/>
                <a:t>t</a:t>
              </a:r>
              <a:endParaRPr lang="en-US" baseline="-25000" dirty="0"/>
            </a:p>
          </p:txBody>
        </p:sp>
        <p:cxnSp>
          <p:nvCxnSpPr>
            <p:cNvPr id="18" name="Straight Arrow Connector 17"/>
            <p:cNvCxnSpPr>
              <a:stCxn id="10" idx="6"/>
              <a:endCxn id="11" idx="2"/>
            </p:cNvCxnSpPr>
            <p:nvPr/>
          </p:nvCxnSpPr>
          <p:spPr>
            <a:xfrm>
              <a:off x="2143760" y="2818304"/>
              <a:ext cx="680720"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1" idx="4"/>
              <a:endCxn id="12" idx="0"/>
            </p:cNvCxnSpPr>
            <p:nvPr/>
          </p:nvCxnSpPr>
          <p:spPr>
            <a:xfrm>
              <a:off x="3134360" y="3140336"/>
              <a:ext cx="0" cy="371936"/>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grpSp>
      <p:grpSp>
        <p:nvGrpSpPr>
          <p:cNvPr id="25" name="Group 24"/>
          <p:cNvGrpSpPr/>
          <p:nvPr/>
        </p:nvGrpSpPr>
        <p:grpSpPr>
          <a:xfrm>
            <a:off x="4592320" y="2496272"/>
            <a:ext cx="1991360" cy="1660064"/>
            <a:chOff x="1452880" y="2496272"/>
            <a:chExt cx="1991360" cy="1660064"/>
          </a:xfrm>
        </p:grpSpPr>
        <p:sp>
          <p:nvSpPr>
            <p:cNvPr id="26" name="Oval 25"/>
            <p:cNvSpPr/>
            <p:nvPr/>
          </p:nvSpPr>
          <p:spPr>
            <a:xfrm>
              <a:off x="1452880" y="2496272"/>
              <a:ext cx="69088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a:t>y</a:t>
              </a:r>
              <a:r>
                <a:rPr lang="en-US" baseline="-25000" dirty="0" smtClean="0"/>
                <a:t>t-1</a:t>
              </a:r>
              <a:endParaRPr lang="en-US" baseline="-25000" dirty="0"/>
            </a:p>
          </p:txBody>
        </p:sp>
        <p:sp>
          <p:nvSpPr>
            <p:cNvPr id="27" name="Oval 26"/>
            <p:cNvSpPr/>
            <p:nvPr/>
          </p:nvSpPr>
          <p:spPr>
            <a:xfrm>
              <a:off x="2824480" y="2496272"/>
              <a:ext cx="61976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y</a:t>
              </a:r>
              <a:r>
                <a:rPr lang="en-US" baseline="-25000" dirty="0" err="1" smtClean="0"/>
                <a:t>t</a:t>
              </a:r>
              <a:endParaRPr lang="en-US" dirty="0"/>
            </a:p>
          </p:txBody>
        </p:sp>
        <p:sp>
          <p:nvSpPr>
            <p:cNvPr id="28" name="Oval 27"/>
            <p:cNvSpPr/>
            <p:nvPr/>
          </p:nvSpPr>
          <p:spPr>
            <a:xfrm>
              <a:off x="2824480" y="3512272"/>
              <a:ext cx="61976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x</a:t>
              </a:r>
              <a:r>
                <a:rPr lang="en-US" baseline="-25000" dirty="0" err="1" smtClean="0"/>
                <a:t>t</a:t>
              </a:r>
              <a:endParaRPr lang="en-US" baseline="-25000" dirty="0"/>
            </a:p>
          </p:txBody>
        </p:sp>
        <p:cxnSp>
          <p:nvCxnSpPr>
            <p:cNvPr id="29" name="Straight Arrow Connector 28"/>
            <p:cNvCxnSpPr>
              <a:stCxn id="26" idx="6"/>
              <a:endCxn id="27" idx="2"/>
            </p:cNvCxnSpPr>
            <p:nvPr/>
          </p:nvCxnSpPr>
          <p:spPr>
            <a:xfrm>
              <a:off x="2143760" y="2818304"/>
              <a:ext cx="680720"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8" idx="0"/>
              <a:endCxn id="27" idx="4"/>
            </p:cNvCxnSpPr>
            <p:nvPr/>
          </p:nvCxnSpPr>
          <p:spPr>
            <a:xfrm flipV="1">
              <a:off x="3134360" y="3140336"/>
              <a:ext cx="0" cy="371936"/>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grpSp>
      <p:sp>
        <p:nvSpPr>
          <p:cNvPr id="35" name="TextBox 34"/>
          <p:cNvSpPr txBox="1"/>
          <p:nvPr/>
        </p:nvSpPr>
        <p:spPr>
          <a:xfrm>
            <a:off x="1899920" y="3403600"/>
            <a:ext cx="723200" cy="369332"/>
          </a:xfrm>
          <a:prstGeom prst="rect">
            <a:avLst/>
          </a:prstGeom>
          <a:noFill/>
        </p:spPr>
        <p:txBody>
          <a:bodyPr wrap="none" rtlCol="0">
            <a:spAutoFit/>
          </a:bodyPr>
          <a:lstStyle/>
          <a:p>
            <a:r>
              <a:rPr lang="en-US" dirty="0" smtClean="0"/>
              <a:t>HMM</a:t>
            </a:r>
            <a:endParaRPr lang="en-US" dirty="0"/>
          </a:p>
        </p:txBody>
      </p:sp>
      <p:sp>
        <p:nvSpPr>
          <p:cNvPr id="36" name="TextBox 35"/>
          <p:cNvSpPr txBox="1"/>
          <p:nvPr/>
        </p:nvSpPr>
        <p:spPr>
          <a:xfrm>
            <a:off x="4754722" y="3371334"/>
            <a:ext cx="1260156" cy="646331"/>
          </a:xfrm>
          <a:prstGeom prst="rect">
            <a:avLst/>
          </a:prstGeom>
          <a:noFill/>
        </p:spPr>
        <p:txBody>
          <a:bodyPr wrap="none" rtlCol="0">
            <a:spAutoFit/>
          </a:bodyPr>
          <a:lstStyle/>
          <a:p>
            <a:r>
              <a:rPr lang="en-US" dirty="0" smtClean="0"/>
              <a:t>Conditional</a:t>
            </a:r>
          </a:p>
          <a:p>
            <a:r>
              <a:rPr lang="en-US" dirty="0" smtClean="0"/>
              <a:t>model</a:t>
            </a:r>
            <a:endParaRPr lang="en-US" dirty="0"/>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57988468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P(</a:t>
            </a:r>
            <a:r>
              <a:rPr lang="en-US" dirty="0" err="1" smtClean="0"/>
              <a:t>y</a:t>
            </a:r>
            <a:r>
              <a:rPr lang="en-US" baseline="-25000" dirty="0" err="1" smtClean="0"/>
              <a:t>i</a:t>
            </a:r>
            <a:r>
              <a:rPr lang="en-US" dirty="0" smtClean="0"/>
              <a:t> | y</a:t>
            </a:r>
            <a:r>
              <a:rPr lang="en-US" baseline="-25000" dirty="0" smtClean="0"/>
              <a:t>i-1</a:t>
            </a:r>
            <a:r>
              <a:rPr lang="en-US" dirty="0" smtClean="0"/>
              <a:t>, x</a:t>
            </a:r>
            <a:r>
              <a:rPr lang="en-US" baseline="-25000" dirty="0" smtClean="0"/>
              <a:t>i</a:t>
            </a:r>
            <a:r>
              <a:rPr lang="en-US" dirty="0" smtClean="0"/>
              <a:t>)</a:t>
            </a:r>
            <a:endParaRPr lang="en-US" dirty="0"/>
          </a:p>
        </p:txBody>
      </p:sp>
      <p:sp>
        <p:nvSpPr>
          <p:cNvPr id="3" name="Content Placeholder 2"/>
          <p:cNvSpPr>
            <a:spLocks noGrp="1"/>
          </p:cNvSpPr>
          <p:nvPr>
            <p:ph idx="1"/>
          </p:nvPr>
        </p:nvSpPr>
        <p:spPr>
          <a:xfrm>
            <a:off x="367862" y="1270861"/>
            <a:ext cx="8702566" cy="4906102"/>
          </a:xfrm>
        </p:spPr>
        <p:txBody>
          <a:bodyPr>
            <a:normAutofit/>
          </a:bodyPr>
          <a:lstStyle/>
          <a:p>
            <a:r>
              <a:rPr lang="en-US" dirty="0" smtClean="0"/>
              <a:t>Different approaches possible</a:t>
            </a:r>
          </a:p>
          <a:p>
            <a:pPr marL="914400" lvl="1" indent="-457200">
              <a:buFont typeface="+mj-lt"/>
              <a:buAutoNum type="arabicPeriod"/>
            </a:pPr>
            <a:r>
              <a:rPr lang="en-US" sz="2200" dirty="0" smtClean="0"/>
              <a:t>Train a </a:t>
            </a:r>
            <a:r>
              <a:rPr lang="en-US" sz="2200" i="1" dirty="0" smtClean="0">
                <a:solidFill>
                  <a:srgbClr val="CC3333"/>
                </a:solidFill>
              </a:rPr>
              <a:t>log-linear </a:t>
            </a:r>
            <a:r>
              <a:rPr lang="en-US" sz="2200" dirty="0" smtClean="0"/>
              <a:t>classifier</a:t>
            </a:r>
            <a:endParaRPr lang="en-US" sz="2200" dirty="0"/>
          </a:p>
          <a:p>
            <a:pPr marL="914400" lvl="1" indent="-457200">
              <a:buFont typeface="+mj-lt"/>
              <a:buAutoNum type="arabicPeriod"/>
            </a:pPr>
            <a:r>
              <a:rPr lang="en-US" sz="2200" dirty="0" smtClean="0"/>
              <a:t>Or, </a:t>
            </a:r>
            <a:r>
              <a:rPr lang="en-US" sz="2200" dirty="0"/>
              <a:t>i</a:t>
            </a:r>
            <a:r>
              <a:rPr lang="en-US" sz="2200" dirty="0" smtClean="0"/>
              <a:t>gnore the fact that we are predicting a probability, we only care about maximizing some </a:t>
            </a:r>
            <a:r>
              <a:rPr lang="en-US" sz="2200" i="1" dirty="0" smtClean="0"/>
              <a:t>score.</a:t>
            </a:r>
            <a:r>
              <a:rPr lang="en-US" sz="2200" dirty="0" smtClean="0"/>
              <a:t> Train any classifier (</a:t>
            </a:r>
            <a:r>
              <a:rPr lang="en-US" sz="2200" dirty="0" err="1" smtClean="0"/>
              <a:t>e.g</a:t>
            </a:r>
            <a:r>
              <a:rPr lang="en-US" sz="2200" dirty="0" smtClean="0"/>
              <a:t>, perceptron algorithm)</a:t>
            </a:r>
          </a:p>
          <a:p>
            <a:pPr marL="514350" indent="-457200"/>
            <a:r>
              <a:rPr lang="en-US" dirty="0" smtClean="0"/>
              <a:t>For both cases</a:t>
            </a:r>
            <a:r>
              <a:rPr lang="en-US" i="1" dirty="0" smtClean="0"/>
              <a:t>:</a:t>
            </a:r>
          </a:p>
          <a:p>
            <a:pPr marL="914400" lvl="1" indent="-457200"/>
            <a:r>
              <a:rPr lang="en-US" sz="2200" dirty="0" smtClean="0"/>
              <a:t>Use rich features that depend on input and previous state</a:t>
            </a:r>
          </a:p>
          <a:p>
            <a:pPr marL="914400" lvl="1" indent="-457200"/>
            <a:r>
              <a:rPr lang="en-US" sz="2200" dirty="0" smtClean="0"/>
              <a:t>We can increase the dependency to arbitrary neighboring x</a:t>
            </a:r>
            <a:r>
              <a:rPr lang="en-US" sz="2200" baseline="-25000" dirty="0" smtClean="0"/>
              <a:t>i</a:t>
            </a:r>
            <a:r>
              <a:rPr lang="en-US" sz="2200" dirty="0" smtClean="0"/>
              <a:t>’s</a:t>
            </a:r>
          </a:p>
          <a:p>
            <a:pPr marL="1314450" lvl="2" indent="-457200"/>
            <a:r>
              <a:rPr lang="en-US" sz="2200" dirty="0" err="1" smtClean="0"/>
              <a:t>Eg</a:t>
            </a:r>
            <a:r>
              <a:rPr lang="en-US" sz="2200" dirty="0" smtClean="0"/>
              <a:t>. Neighboring words influence this words POS tag</a:t>
            </a:r>
            <a:endParaRPr lang="en-US" sz="2200" dirty="0"/>
          </a:p>
        </p:txBody>
      </p:sp>
      <p:sp>
        <p:nvSpPr>
          <p:cNvPr id="4" name="Slide Number Placeholder 3"/>
          <p:cNvSpPr>
            <a:spLocks noGrp="1"/>
          </p:cNvSpPr>
          <p:nvPr>
            <p:ph type="sldNum" sz="quarter" idx="12"/>
          </p:nvPr>
        </p:nvSpPr>
        <p:spPr/>
        <p:txBody>
          <a:bodyPr/>
          <a:lstStyle/>
          <a:p>
            <a:fld id="{E42F4FC8-095A-E041-AA53-AAE5A7787260}" type="slidenum">
              <a:rPr lang="en-US" smtClean="0"/>
              <a:t>57</a:t>
            </a:fld>
            <a:endParaRPr lang="en-US"/>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84106028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Log-linear</a:t>
            </a:r>
            <a:r>
              <a:rPr lang="en-US" dirty="0" smtClean="0">
                <a:solidFill>
                  <a:schemeClr val="accent1"/>
                </a:solidFill>
              </a:rPr>
              <a:t> </a:t>
            </a:r>
            <a:r>
              <a:rPr lang="en-US" dirty="0" smtClean="0"/>
              <a:t>models for multiclass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0" indent="0">
                  <a:buNone/>
                </a:pPr>
                <a:r>
                  <a:rPr lang="en-US" dirty="0" smtClean="0"/>
                  <a:t>Consider multiclass classification</a:t>
                </a:r>
              </a:p>
              <a:p>
                <a:pPr lvl="1"/>
                <a:r>
                  <a:rPr lang="en-US" dirty="0" smtClean="0"/>
                  <a:t>Inputs: </a:t>
                </a:r>
                <a:r>
                  <a:rPr lang="en-US" b="1" dirty="0" smtClean="0"/>
                  <a:t>x</a:t>
                </a:r>
                <a:r>
                  <a:rPr lang="en-US" dirty="0" smtClean="0"/>
                  <a:t> </a:t>
                </a:r>
              </a:p>
              <a:p>
                <a:pPr lvl="1"/>
                <a:r>
                  <a:rPr lang="en-US" dirty="0" smtClean="0"/>
                  <a:t>Output: </a:t>
                </a:r>
                <a:r>
                  <a:rPr lang="en-US" b="1" dirty="0" smtClean="0"/>
                  <a:t>y</a:t>
                </a:r>
                <a:r>
                  <a:rPr lang="en-US" dirty="0" smtClean="0"/>
                  <a:t> </a:t>
                </a:r>
                <a14:m>
                  <m:oMath xmlns:m="http://schemas.openxmlformats.org/officeDocument/2006/math">
                    <m:r>
                      <a:rPr lang="en-US" b="0" i="1" smtClean="0">
                        <a:latin typeface="Cambria Math" charset="0"/>
                      </a:rPr>
                      <m:t>∈</m:t>
                    </m:r>
                  </m:oMath>
                </a14:m>
                <a:r>
                  <a:rPr lang="en-US" dirty="0" smtClean="0"/>
                  <a:t> {1, 2, </a:t>
                </a:r>
                <a:r>
                  <a:rPr lang="en-US" dirty="0" smtClean="0">
                    <a:latin typeface="MT Extra"/>
                    <a:sym typeface="MT Extra"/>
                  </a:rPr>
                  <a:t></a:t>
                </a:r>
                <a:r>
                  <a:rPr lang="en-US" dirty="0" smtClean="0"/>
                  <a:t> , K}</a:t>
                </a:r>
              </a:p>
              <a:p>
                <a:pPr lvl="1"/>
                <a:r>
                  <a:rPr lang="en-US" dirty="0" smtClean="0"/>
                  <a:t>Feature representation: </a:t>
                </a:r>
                <a14:m>
                  <m:oMath xmlns:m="http://schemas.openxmlformats.org/officeDocument/2006/math">
                    <m:r>
                      <a:rPr lang="en-US" b="0" i="1" smtClean="0">
                        <a:latin typeface="Cambria Math" charset="0"/>
                      </a:rPr>
                      <m:t>𝜙</m:t>
                    </m:r>
                  </m:oMath>
                </a14:m>
                <a:r>
                  <a:rPr lang="en-US" dirty="0" smtClean="0"/>
                  <a:t>(</a:t>
                </a:r>
                <a:r>
                  <a:rPr lang="en-US" b="1" dirty="0" smtClean="0"/>
                  <a:t>x</a:t>
                </a:r>
                <a:r>
                  <a:rPr lang="en-US" dirty="0" smtClean="0"/>
                  <a:t>, </a:t>
                </a:r>
                <a:r>
                  <a:rPr lang="en-US" b="1" dirty="0" smtClean="0"/>
                  <a:t>y</a:t>
                </a:r>
                <a:r>
                  <a:rPr lang="en-US" dirty="0" smtClean="0"/>
                  <a:t>)</a:t>
                </a:r>
              </a:p>
              <a:p>
                <a:pPr lvl="2"/>
                <a:r>
                  <a:rPr lang="en-US" dirty="0" smtClean="0"/>
                  <a:t>We have seen this before</a:t>
                </a:r>
              </a:p>
              <a:p>
                <a:r>
                  <a:rPr lang="en-US" sz="2800" dirty="0" smtClean="0"/>
                  <a:t>Define probability of an input </a:t>
                </a:r>
                <a:r>
                  <a:rPr lang="en-US" sz="2800" b="1" dirty="0" smtClean="0"/>
                  <a:t>x</a:t>
                </a:r>
                <a:r>
                  <a:rPr lang="en-US" sz="2800" dirty="0" smtClean="0"/>
                  <a:t> taking a label </a:t>
                </a:r>
                <a:r>
                  <a:rPr lang="en-US" sz="2800" b="1" dirty="0" smtClean="0"/>
                  <a:t>y</a:t>
                </a:r>
                <a:r>
                  <a:rPr lang="en-US" sz="2800" dirty="0" smtClean="0"/>
                  <a:t> as </a:t>
                </a:r>
                <a:endParaRPr lang="en-US" sz="2800" b="1" dirty="0" smtClean="0"/>
              </a:p>
              <a:p>
                <a:endParaRPr lang="en-US" dirty="0"/>
              </a:p>
              <a:p>
                <a:endParaRPr lang="en-US" dirty="0" smtClean="0"/>
              </a:p>
              <a:p>
                <a:r>
                  <a:rPr lang="en-US" dirty="0"/>
                  <a:t> </a:t>
                </a:r>
                <a:r>
                  <a:rPr lang="en-US" dirty="0" smtClean="0"/>
                  <a:t>A generalization of logistic regression to multiclass</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546" t="-1242" r="-1623"/>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E42F4FC8-095A-E041-AA53-AAE5A7787260}" type="slidenum">
              <a:rPr lang="en-US" smtClean="0"/>
              <a:t>58</a:t>
            </a:fld>
            <a:endParaRPr lang="en-US"/>
          </a:p>
        </p:txBody>
      </p:sp>
      <p:pic>
        <p:nvPicPr>
          <p:cNvPr id="4" name="Picture 3" descr="Screen Region 2014-09-18 at 09.21.1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1719" y="4143990"/>
            <a:ext cx="2743200" cy="755780"/>
          </a:xfrm>
          <a:prstGeom prst="rect">
            <a:avLst/>
          </a:prstGeom>
        </p:spPr>
      </p:pic>
      <p:sp>
        <p:nvSpPr>
          <p:cNvPr id="7" name="TextBox 6"/>
          <p:cNvSpPr txBox="1"/>
          <p:nvPr/>
        </p:nvSpPr>
        <p:spPr>
          <a:xfrm>
            <a:off x="5265331" y="3921715"/>
            <a:ext cx="3547872" cy="1200329"/>
          </a:xfrm>
          <a:prstGeom prst="rect">
            <a:avLst/>
          </a:prstGeom>
          <a:ln>
            <a:noFill/>
          </a:ln>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solidFill>
                  <a:schemeClr val="accent1"/>
                </a:solidFill>
              </a:rPr>
              <a:t>Interpretation</a:t>
            </a:r>
            <a:r>
              <a:rPr lang="en-US" dirty="0" smtClean="0"/>
              <a:t>: Score for label, converted to a well-formed probability distribution by </a:t>
            </a:r>
            <a:r>
              <a:rPr lang="en-US" dirty="0" err="1" smtClean="0"/>
              <a:t>exponentiating</a:t>
            </a:r>
            <a:r>
              <a:rPr lang="en-US" dirty="0"/>
              <a:t> </a:t>
            </a:r>
            <a:r>
              <a:rPr lang="en-US" dirty="0" smtClean="0"/>
              <a:t>+ normalizing</a:t>
            </a:r>
            <a:endParaRPr lang="en-US" dirty="0"/>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210147248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Training a log-linear </a:t>
            </a:r>
            <a:r>
              <a:rPr lang="en-US" dirty="0" smtClean="0"/>
              <a:t>model (multi-class)</a:t>
            </a:r>
            <a:endParaRPr lang="en-US" dirty="0"/>
          </a:p>
        </p:txBody>
      </p:sp>
      <p:sp>
        <p:nvSpPr>
          <p:cNvPr id="3" name="Content Placeholder 2"/>
          <p:cNvSpPr>
            <a:spLocks noGrp="1"/>
          </p:cNvSpPr>
          <p:nvPr>
            <p:ph idx="1"/>
          </p:nvPr>
        </p:nvSpPr>
        <p:spPr/>
        <p:txBody>
          <a:bodyPr/>
          <a:lstStyle/>
          <a:p>
            <a:pPr marL="0" indent="0">
              <a:buNone/>
            </a:pPr>
            <a:r>
              <a:rPr lang="en-US" dirty="0" smtClean="0"/>
              <a:t>Given a data set D = {&lt;</a:t>
            </a:r>
            <a:r>
              <a:rPr lang="en-US" b="1" dirty="0" smtClean="0"/>
              <a:t>x</a:t>
            </a:r>
            <a:r>
              <a:rPr lang="en-US" baseline="-25000" dirty="0" smtClean="0"/>
              <a:t>i</a:t>
            </a:r>
            <a:r>
              <a:rPr lang="en-US" dirty="0" smtClean="0"/>
              <a:t>, </a:t>
            </a:r>
            <a:r>
              <a:rPr lang="en-US" b="1" dirty="0" err="1" smtClean="0"/>
              <a:t>y</a:t>
            </a:r>
            <a:r>
              <a:rPr lang="en-US" baseline="-25000" dirty="0" err="1" smtClean="0"/>
              <a:t>i</a:t>
            </a:r>
            <a:r>
              <a:rPr lang="en-US" dirty="0" smtClean="0"/>
              <a:t>&gt;}</a:t>
            </a:r>
          </a:p>
          <a:p>
            <a:pPr lvl="1"/>
            <a:r>
              <a:rPr lang="en-US" dirty="0" smtClean="0"/>
              <a:t>Apply the </a:t>
            </a:r>
            <a:r>
              <a:rPr lang="en-US" dirty="0" smtClean="0">
                <a:solidFill>
                  <a:srgbClr val="3C58AD"/>
                </a:solidFill>
              </a:rPr>
              <a:t>maximum likelihood </a:t>
            </a:r>
            <a:r>
              <a:rPr lang="en-US" dirty="0" smtClean="0"/>
              <a:t>principle</a:t>
            </a:r>
          </a:p>
          <a:p>
            <a:pPr lvl="1"/>
            <a:endParaRPr lang="en-US" dirty="0"/>
          </a:p>
          <a:p>
            <a:pPr lvl="1"/>
            <a:endParaRPr lang="en-US" dirty="0" smtClean="0"/>
          </a:p>
          <a:p>
            <a:pPr lvl="1"/>
            <a:endParaRPr lang="en-US" dirty="0" smtClean="0"/>
          </a:p>
          <a:p>
            <a:pPr lvl="1"/>
            <a:r>
              <a:rPr lang="en-US" dirty="0" smtClean="0"/>
              <a:t>Maybe with a </a:t>
            </a:r>
            <a:r>
              <a:rPr lang="en-US" dirty="0" err="1" smtClean="0">
                <a:solidFill>
                  <a:srgbClr val="3C58AD"/>
                </a:solidFill>
              </a:rPr>
              <a:t>regularizer</a:t>
            </a:r>
            <a:endParaRPr lang="en-US" dirty="0" smtClean="0">
              <a:solidFill>
                <a:srgbClr val="3C58AD"/>
              </a:solidFill>
            </a:endParaRPr>
          </a:p>
          <a:p>
            <a:pPr lvl="1"/>
            <a:endParaRPr lang="en-US" dirty="0"/>
          </a:p>
        </p:txBody>
      </p:sp>
      <p:sp>
        <p:nvSpPr>
          <p:cNvPr id="9" name="Slide Number Placeholder 8"/>
          <p:cNvSpPr>
            <a:spLocks noGrp="1"/>
          </p:cNvSpPr>
          <p:nvPr>
            <p:ph type="sldNum" sz="quarter" idx="12"/>
          </p:nvPr>
        </p:nvSpPr>
        <p:spPr/>
        <p:txBody>
          <a:bodyPr/>
          <a:lstStyle/>
          <a:p>
            <a:fld id="{E42F4FC8-095A-E041-AA53-AAE5A7787260}" type="slidenum">
              <a:rPr lang="en-US" smtClean="0"/>
              <a:t>59</a:t>
            </a:fld>
            <a:endParaRPr lang="en-US"/>
          </a:p>
        </p:txBody>
      </p:sp>
      <p:pic>
        <p:nvPicPr>
          <p:cNvPr id="4" name="Picture 3" descr="Screen Region 2014-09-18 at 09.28.2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1270" y="2714227"/>
            <a:ext cx="3107690" cy="778187"/>
          </a:xfrm>
          <a:prstGeom prst="rect">
            <a:avLst/>
          </a:prstGeom>
        </p:spPr>
      </p:pic>
      <p:pic>
        <p:nvPicPr>
          <p:cNvPr id="5" name="Picture 4" descr="Screen Region 2014-09-18 at 09.29.1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00" y="4643069"/>
            <a:ext cx="4006164" cy="795838"/>
          </a:xfrm>
          <a:prstGeom prst="rect">
            <a:avLst/>
          </a:prstGeom>
        </p:spPr>
      </p:pic>
      <p:grpSp>
        <p:nvGrpSpPr>
          <p:cNvPr id="8" name="Group 7"/>
          <p:cNvGrpSpPr/>
          <p:nvPr/>
        </p:nvGrpSpPr>
        <p:grpSpPr>
          <a:xfrm>
            <a:off x="5710555" y="3486991"/>
            <a:ext cx="2743200" cy="1039841"/>
            <a:chOff x="6400800" y="3076694"/>
            <a:chExt cx="2743200" cy="1039841"/>
          </a:xfrm>
        </p:grpSpPr>
        <p:pic>
          <p:nvPicPr>
            <p:cNvPr id="6" name="Picture 5" descr="Screen Region 2014-09-18 at 09.21.14.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800" y="3360755"/>
              <a:ext cx="2743200" cy="755780"/>
            </a:xfrm>
            <a:prstGeom prst="rect">
              <a:avLst/>
            </a:prstGeom>
          </p:spPr>
        </p:pic>
        <p:sp>
          <p:nvSpPr>
            <p:cNvPr id="7" name="TextBox 6"/>
            <p:cNvSpPr txBox="1"/>
            <p:nvPr/>
          </p:nvSpPr>
          <p:spPr>
            <a:xfrm>
              <a:off x="6471920" y="3076694"/>
              <a:ext cx="638666" cy="369332"/>
            </a:xfrm>
            <a:prstGeom prst="rect">
              <a:avLst/>
            </a:prstGeom>
            <a:noFill/>
          </p:spPr>
          <p:txBody>
            <a:bodyPr wrap="none" rtlCol="0">
              <a:spAutoFit/>
            </a:bodyPr>
            <a:lstStyle/>
            <a:p>
              <a:r>
                <a:rPr lang="en-US" dirty="0" smtClean="0"/>
                <a:t>Here</a:t>
              </a:r>
              <a:endParaRPr lang="en-US" dirty="0"/>
            </a:p>
          </p:txBody>
        </p:sp>
      </p:grpSp>
      <p:sp>
        <p:nvSpPr>
          <p:cNvPr id="10" name="Footer Placeholder 9"/>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9320640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63" name="Rectangle 2"/>
          <p:cNvSpPr>
            <a:spLocks noGrp="1" noChangeArrowheads="1"/>
          </p:cNvSpPr>
          <p:nvPr>
            <p:ph type="title"/>
          </p:nvPr>
        </p:nvSpPr>
        <p:spPr/>
        <p:txBody>
          <a:bodyPr>
            <a:noAutofit/>
          </a:bodyPr>
          <a:lstStyle/>
          <a:p>
            <a:r>
              <a:rPr lang="en-US" altLang="zh-TW" sz="3200" dirty="0" smtClean="0">
                <a:ea typeface="Arial Unicode MS" pitchFamily="34" charset="-128"/>
                <a:cs typeface="Arial Unicode MS" pitchFamily="34" charset="-128"/>
              </a:rPr>
              <a:t>Inference </a:t>
            </a:r>
            <a:r>
              <a:rPr lang="en-US" altLang="zh-TW" sz="3200" dirty="0">
                <a:ea typeface="Arial Unicode MS" pitchFamily="34" charset="-128"/>
                <a:cs typeface="Arial Unicode MS" pitchFamily="34" charset="-128"/>
              </a:rPr>
              <a:t>with </a:t>
            </a:r>
            <a:r>
              <a:rPr lang="en-US" altLang="zh-TW" sz="3200" dirty="0" smtClean="0">
                <a:ea typeface="Arial Unicode MS" pitchFamily="34" charset="-128"/>
                <a:cs typeface="Arial Unicode MS" pitchFamily="34" charset="-128"/>
              </a:rPr>
              <a:t>Constraints </a:t>
            </a:r>
            <a:r>
              <a:rPr lang="en-US" altLang="zh-TW" sz="2000" dirty="0">
                <a:ea typeface="Arial Unicode MS" pitchFamily="34" charset="-128"/>
                <a:cs typeface="Arial Unicode MS" pitchFamily="34" charset="-128"/>
              </a:rPr>
              <a:t>[</a:t>
            </a:r>
            <a:r>
              <a:rPr lang="en-US" altLang="zh-TW" sz="2000" dirty="0" smtClean="0">
                <a:ea typeface="Arial Unicode MS" pitchFamily="34" charset="-128"/>
                <a:cs typeface="Arial Unicode MS" pitchFamily="34" charset="-128"/>
              </a:rPr>
              <a:t>Roth&amp;Yih’04,07,….]</a:t>
            </a:r>
            <a:endParaRPr lang="en-US" altLang="zh-TW" sz="2000" dirty="0">
              <a:solidFill>
                <a:schemeClr val="tx1"/>
              </a:solidFill>
              <a:ea typeface="Arial Unicode MS" pitchFamily="34" charset="-128"/>
              <a:cs typeface="Arial Unicode MS" pitchFamily="34" charset="-128"/>
            </a:endParaRPr>
          </a:p>
        </p:txBody>
      </p:sp>
      <p:sp>
        <p:nvSpPr>
          <p:cNvPr id="4" name="Content Placeholder 3"/>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5E6A3C3A-A029-4573-BC04-5DA27903A743}" type="slidenum">
              <a:rPr lang="en-US" smtClean="0"/>
              <a:t>6</a:t>
            </a:fld>
            <a:endParaRPr lang="en-US"/>
          </a:p>
        </p:txBody>
      </p:sp>
      <p:grpSp>
        <p:nvGrpSpPr>
          <p:cNvPr id="1269764" name="Group 3"/>
          <p:cNvGrpSpPr>
            <a:grpSpLocks/>
          </p:cNvGrpSpPr>
          <p:nvPr/>
        </p:nvGrpSpPr>
        <p:grpSpPr bwMode="auto">
          <a:xfrm>
            <a:off x="1524001" y="2958068"/>
            <a:ext cx="7008813" cy="1216026"/>
            <a:chOff x="816" y="1248"/>
            <a:chExt cx="4415" cy="766"/>
          </a:xfrm>
        </p:grpSpPr>
        <p:sp>
          <p:nvSpPr>
            <p:cNvPr id="1269765" name="Text Box 4"/>
            <p:cNvSpPr txBox="1">
              <a:spLocks noChangeArrowheads="1"/>
            </p:cNvSpPr>
            <p:nvPr/>
          </p:nvSpPr>
          <p:spPr bwMode="auto">
            <a:xfrm>
              <a:off x="816" y="1248"/>
              <a:ext cx="441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19" tIns="46693" rIns="90119" bIns="46693">
              <a:spAutoFit/>
            </a:bodyPr>
            <a:lstStyle>
              <a:lvl1pPr marL="342900" indent="-342900" defTabSz="828675">
                <a:tabLst>
                  <a:tab pos="454025" algn="l"/>
                  <a:tab pos="860425" algn="l"/>
                  <a:tab pos="1266825" algn="l"/>
                  <a:tab pos="1674813" algn="l"/>
                  <a:tab pos="2082800" algn="l"/>
                  <a:tab pos="2487613" algn="l"/>
                  <a:tab pos="2897188" algn="l"/>
                  <a:tab pos="3305175" algn="l"/>
                  <a:tab pos="3713163" algn="l"/>
                  <a:tab pos="4117975" algn="l"/>
                  <a:tab pos="4527550" algn="l"/>
                  <a:tab pos="4935538" algn="l"/>
                  <a:tab pos="5340350" algn="l"/>
                  <a:tab pos="5749925" algn="l"/>
                  <a:tab pos="6157913" algn="l"/>
                  <a:tab pos="6564313" algn="l"/>
                  <a:tab pos="6970713" algn="l"/>
                  <a:tab pos="7380288" algn="l"/>
                  <a:tab pos="7788275" algn="l"/>
                  <a:tab pos="8193088" algn="l"/>
                  <a:tab pos="8601075" algn="l"/>
                </a:tabLst>
                <a:defRPr sz="2400">
                  <a:solidFill>
                    <a:schemeClr val="tx1"/>
                  </a:solidFill>
                  <a:latin typeface="Times New Roman" pitchFamily="18" charset="0"/>
                </a:defRPr>
              </a:lvl1pPr>
              <a:lvl2pPr marL="454025" defTabSz="828675">
                <a:tabLst>
                  <a:tab pos="454025" algn="l"/>
                  <a:tab pos="860425" algn="l"/>
                  <a:tab pos="1266825" algn="l"/>
                  <a:tab pos="1674813" algn="l"/>
                  <a:tab pos="2082800" algn="l"/>
                  <a:tab pos="2487613" algn="l"/>
                  <a:tab pos="2897188" algn="l"/>
                  <a:tab pos="3305175" algn="l"/>
                  <a:tab pos="3713163" algn="l"/>
                  <a:tab pos="4117975" algn="l"/>
                  <a:tab pos="4527550" algn="l"/>
                  <a:tab pos="4935538" algn="l"/>
                  <a:tab pos="5340350" algn="l"/>
                  <a:tab pos="5749925" algn="l"/>
                  <a:tab pos="6157913" algn="l"/>
                  <a:tab pos="6564313" algn="l"/>
                  <a:tab pos="6970713" algn="l"/>
                  <a:tab pos="7380288" algn="l"/>
                  <a:tab pos="7788275" algn="l"/>
                  <a:tab pos="8193088" algn="l"/>
                  <a:tab pos="8601075" algn="l"/>
                </a:tabLst>
                <a:defRPr sz="2400">
                  <a:solidFill>
                    <a:schemeClr val="tx1"/>
                  </a:solidFill>
                  <a:latin typeface="Times New Roman" pitchFamily="18" charset="0"/>
                </a:defRPr>
              </a:lvl2pPr>
              <a:lvl3pPr marL="1143000" indent="-228600" defTabSz="828675">
                <a:tabLst>
                  <a:tab pos="454025" algn="l"/>
                  <a:tab pos="860425" algn="l"/>
                  <a:tab pos="1266825" algn="l"/>
                  <a:tab pos="1674813" algn="l"/>
                  <a:tab pos="2082800" algn="l"/>
                  <a:tab pos="2487613" algn="l"/>
                  <a:tab pos="2897188" algn="l"/>
                  <a:tab pos="3305175" algn="l"/>
                  <a:tab pos="3713163" algn="l"/>
                  <a:tab pos="4117975" algn="l"/>
                  <a:tab pos="4527550" algn="l"/>
                  <a:tab pos="4935538" algn="l"/>
                  <a:tab pos="5340350" algn="l"/>
                  <a:tab pos="5749925" algn="l"/>
                  <a:tab pos="6157913" algn="l"/>
                  <a:tab pos="6564313" algn="l"/>
                  <a:tab pos="6970713" algn="l"/>
                  <a:tab pos="7380288" algn="l"/>
                  <a:tab pos="7788275" algn="l"/>
                  <a:tab pos="8193088" algn="l"/>
                  <a:tab pos="8601075" algn="l"/>
                </a:tabLst>
                <a:defRPr sz="2400">
                  <a:solidFill>
                    <a:schemeClr val="tx1"/>
                  </a:solidFill>
                  <a:latin typeface="Times New Roman" pitchFamily="18" charset="0"/>
                </a:defRPr>
              </a:lvl3pPr>
              <a:lvl4pPr marL="1600200" indent="-228600" defTabSz="828675">
                <a:tabLst>
                  <a:tab pos="454025" algn="l"/>
                  <a:tab pos="860425" algn="l"/>
                  <a:tab pos="1266825" algn="l"/>
                  <a:tab pos="1674813" algn="l"/>
                  <a:tab pos="2082800" algn="l"/>
                  <a:tab pos="2487613" algn="l"/>
                  <a:tab pos="2897188" algn="l"/>
                  <a:tab pos="3305175" algn="l"/>
                  <a:tab pos="3713163" algn="l"/>
                  <a:tab pos="4117975" algn="l"/>
                  <a:tab pos="4527550" algn="l"/>
                  <a:tab pos="4935538" algn="l"/>
                  <a:tab pos="5340350" algn="l"/>
                  <a:tab pos="5749925" algn="l"/>
                  <a:tab pos="6157913" algn="l"/>
                  <a:tab pos="6564313" algn="l"/>
                  <a:tab pos="6970713" algn="l"/>
                  <a:tab pos="7380288" algn="l"/>
                  <a:tab pos="7788275" algn="l"/>
                  <a:tab pos="8193088" algn="l"/>
                  <a:tab pos="8601075" algn="l"/>
                </a:tabLst>
                <a:defRPr sz="2400">
                  <a:solidFill>
                    <a:schemeClr val="tx1"/>
                  </a:solidFill>
                  <a:latin typeface="Times New Roman" pitchFamily="18" charset="0"/>
                </a:defRPr>
              </a:lvl4pPr>
              <a:lvl5pPr marL="2057400" indent="-228600" defTabSz="828675">
                <a:tabLst>
                  <a:tab pos="454025" algn="l"/>
                  <a:tab pos="860425" algn="l"/>
                  <a:tab pos="1266825" algn="l"/>
                  <a:tab pos="1674813" algn="l"/>
                  <a:tab pos="2082800" algn="l"/>
                  <a:tab pos="2487613" algn="l"/>
                  <a:tab pos="2897188" algn="l"/>
                  <a:tab pos="3305175" algn="l"/>
                  <a:tab pos="3713163" algn="l"/>
                  <a:tab pos="4117975" algn="l"/>
                  <a:tab pos="4527550" algn="l"/>
                  <a:tab pos="4935538" algn="l"/>
                  <a:tab pos="5340350" algn="l"/>
                  <a:tab pos="5749925" algn="l"/>
                  <a:tab pos="6157913" algn="l"/>
                  <a:tab pos="6564313" algn="l"/>
                  <a:tab pos="6970713" algn="l"/>
                  <a:tab pos="7380288" algn="l"/>
                  <a:tab pos="7788275" algn="l"/>
                  <a:tab pos="8193088" algn="l"/>
                  <a:tab pos="8601075" algn="l"/>
                </a:tabLst>
                <a:defRPr sz="2400">
                  <a:solidFill>
                    <a:schemeClr val="tx1"/>
                  </a:solidFill>
                  <a:latin typeface="Times New Roman" pitchFamily="18" charset="0"/>
                </a:defRPr>
              </a:lvl5pPr>
              <a:lvl6pPr marL="2514600" indent="-228600" defTabSz="828675" fontAlgn="base">
                <a:spcBef>
                  <a:spcPct val="0"/>
                </a:spcBef>
                <a:spcAft>
                  <a:spcPct val="0"/>
                </a:spcAft>
                <a:tabLst>
                  <a:tab pos="454025" algn="l"/>
                  <a:tab pos="860425" algn="l"/>
                  <a:tab pos="1266825" algn="l"/>
                  <a:tab pos="1674813" algn="l"/>
                  <a:tab pos="2082800" algn="l"/>
                  <a:tab pos="2487613" algn="l"/>
                  <a:tab pos="2897188" algn="l"/>
                  <a:tab pos="3305175" algn="l"/>
                  <a:tab pos="3713163" algn="l"/>
                  <a:tab pos="4117975" algn="l"/>
                  <a:tab pos="4527550" algn="l"/>
                  <a:tab pos="4935538" algn="l"/>
                  <a:tab pos="5340350" algn="l"/>
                  <a:tab pos="5749925" algn="l"/>
                  <a:tab pos="6157913" algn="l"/>
                  <a:tab pos="6564313" algn="l"/>
                  <a:tab pos="6970713" algn="l"/>
                  <a:tab pos="7380288" algn="l"/>
                  <a:tab pos="7788275" algn="l"/>
                  <a:tab pos="8193088" algn="l"/>
                  <a:tab pos="8601075" algn="l"/>
                </a:tabLst>
                <a:defRPr sz="2400">
                  <a:solidFill>
                    <a:schemeClr val="tx1"/>
                  </a:solidFill>
                  <a:latin typeface="Times New Roman" pitchFamily="18" charset="0"/>
                </a:defRPr>
              </a:lvl6pPr>
              <a:lvl7pPr marL="2971800" indent="-228600" defTabSz="828675" fontAlgn="base">
                <a:spcBef>
                  <a:spcPct val="0"/>
                </a:spcBef>
                <a:spcAft>
                  <a:spcPct val="0"/>
                </a:spcAft>
                <a:tabLst>
                  <a:tab pos="454025" algn="l"/>
                  <a:tab pos="860425" algn="l"/>
                  <a:tab pos="1266825" algn="l"/>
                  <a:tab pos="1674813" algn="l"/>
                  <a:tab pos="2082800" algn="l"/>
                  <a:tab pos="2487613" algn="l"/>
                  <a:tab pos="2897188" algn="l"/>
                  <a:tab pos="3305175" algn="l"/>
                  <a:tab pos="3713163" algn="l"/>
                  <a:tab pos="4117975" algn="l"/>
                  <a:tab pos="4527550" algn="l"/>
                  <a:tab pos="4935538" algn="l"/>
                  <a:tab pos="5340350" algn="l"/>
                  <a:tab pos="5749925" algn="l"/>
                  <a:tab pos="6157913" algn="l"/>
                  <a:tab pos="6564313" algn="l"/>
                  <a:tab pos="6970713" algn="l"/>
                  <a:tab pos="7380288" algn="l"/>
                  <a:tab pos="7788275" algn="l"/>
                  <a:tab pos="8193088" algn="l"/>
                  <a:tab pos="8601075" algn="l"/>
                </a:tabLst>
                <a:defRPr sz="2400">
                  <a:solidFill>
                    <a:schemeClr val="tx1"/>
                  </a:solidFill>
                  <a:latin typeface="Times New Roman" pitchFamily="18" charset="0"/>
                </a:defRPr>
              </a:lvl7pPr>
              <a:lvl8pPr marL="3429000" indent="-228600" defTabSz="828675" fontAlgn="base">
                <a:spcBef>
                  <a:spcPct val="0"/>
                </a:spcBef>
                <a:spcAft>
                  <a:spcPct val="0"/>
                </a:spcAft>
                <a:tabLst>
                  <a:tab pos="454025" algn="l"/>
                  <a:tab pos="860425" algn="l"/>
                  <a:tab pos="1266825" algn="l"/>
                  <a:tab pos="1674813" algn="l"/>
                  <a:tab pos="2082800" algn="l"/>
                  <a:tab pos="2487613" algn="l"/>
                  <a:tab pos="2897188" algn="l"/>
                  <a:tab pos="3305175" algn="l"/>
                  <a:tab pos="3713163" algn="l"/>
                  <a:tab pos="4117975" algn="l"/>
                  <a:tab pos="4527550" algn="l"/>
                  <a:tab pos="4935538" algn="l"/>
                  <a:tab pos="5340350" algn="l"/>
                  <a:tab pos="5749925" algn="l"/>
                  <a:tab pos="6157913" algn="l"/>
                  <a:tab pos="6564313" algn="l"/>
                  <a:tab pos="6970713" algn="l"/>
                  <a:tab pos="7380288" algn="l"/>
                  <a:tab pos="7788275" algn="l"/>
                  <a:tab pos="8193088" algn="l"/>
                  <a:tab pos="8601075" algn="l"/>
                </a:tabLst>
                <a:defRPr sz="2400">
                  <a:solidFill>
                    <a:schemeClr val="tx1"/>
                  </a:solidFill>
                  <a:latin typeface="Times New Roman" pitchFamily="18" charset="0"/>
                </a:defRPr>
              </a:lvl8pPr>
              <a:lvl9pPr marL="3886200" indent="-228600" defTabSz="828675" fontAlgn="base">
                <a:spcBef>
                  <a:spcPct val="0"/>
                </a:spcBef>
                <a:spcAft>
                  <a:spcPct val="0"/>
                </a:spcAft>
                <a:tabLst>
                  <a:tab pos="454025" algn="l"/>
                  <a:tab pos="860425" algn="l"/>
                  <a:tab pos="1266825" algn="l"/>
                  <a:tab pos="1674813" algn="l"/>
                  <a:tab pos="2082800" algn="l"/>
                  <a:tab pos="2487613" algn="l"/>
                  <a:tab pos="2897188" algn="l"/>
                  <a:tab pos="3305175" algn="l"/>
                  <a:tab pos="3713163" algn="l"/>
                  <a:tab pos="4117975" algn="l"/>
                  <a:tab pos="4527550" algn="l"/>
                  <a:tab pos="4935538" algn="l"/>
                  <a:tab pos="5340350" algn="l"/>
                  <a:tab pos="5749925" algn="l"/>
                  <a:tab pos="6157913" algn="l"/>
                  <a:tab pos="6564313" algn="l"/>
                  <a:tab pos="6970713" algn="l"/>
                  <a:tab pos="7380288" algn="l"/>
                  <a:tab pos="7788275" algn="l"/>
                  <a:tab pos="8193088" algn="l"/>
                  <a:tab pos="8601075" algn="l"/>
                </a:tabLst>
                <a:defRPr sz="2400">
                  <a:solidFill>
                    <a:schemeClr val="tx1"/>
                  </a:solidFill>
                  <a:latin typeface="Times New Roman" pitchFamily="18" charset="0"/>
                </a:defRPr>
              </a:lvl9pPr>
            </a:lstStyle>
            <a:p>
              <a:pPr lvl="1">
                <a:lnSpc>
                  <a:spcPct val="90000"/>
                </a:lnSpc>
                <a:spcBef>
                  <a:spcPts val="463"/>
                </a:spcBef>
                <a:buClr>
                  <a:srgbClr val="FFFFFF"/>
                </a:buClr>
                <a:buSzPct val="41000"/>
                <a:buFont typeface="Wingdings" pitchFamily="2" charset="2"/>
                <a:buNone/>
              </a:pPr>
              <a:r>
                <a:rPr lang="en-GB" sz="2000" dirty="0" smtClean="0">
                  <a:solidFill>
                    <a:srgbClr val="003366"/>
                  </a:solidFill>
                  <a:latin typeface="+mn-lt"/>
                  <a:ea typeface="Arial Unicode MS" pitchFamily="34" charset="-128"/>
                  <a:cs typeface="Arial Unicode MS" pitchFamily="34" charset="-128"/>
                </a:rPr>
                <a:t>  Bernie’s </a:t>
              </a:r>
              <a:r>
                <a:rPr lang="en-GB" sz="2000" dirty="0">
                  <a:solidFill>
                    <a:srgbClr val="003366"/>
                  </a:solidFill>
                  <a:latin typeface="+mn-lt"/>
                  <a:ea typeface="Arial Unicode MS" pitchFamily="34" charset="-128"/>
                  <a:cs typeface="Arial Unicode MS" pitchFamily="34" charset="-128"/>
                </a:rPr>
                <a:t>wife, </a:t>
              </a:r>
              <a:r>
                <a:rPr lang="en-GB" sz="2000" dirty="0" smtClean="0">
                  <a:solidFill>
                    <a:srgbClr val="003366"/>
                  </a:solidFill>
                  <a:latin typeface="+mn-lt"/>
                  <a:ea typeface="Arial Unicode MS" pitchFamily="34" charset="-128"/>
                  <a:cs typeface="Arial Unicode MS" pitchFamily="34" charset="-128"/>
                </a:rPr>
                <a:t>  Jane, </a:t>
              </a:r>
              <a:r>
                <a:rPr lang="en-GB" sz="2000" dirty="0">
                  <a:solidFill>
                    <a:srgbClr val="003366"/>
                  </a:solidFill>
                  <a:latin typeface="+mn-lt"/>
                  <a:ea typeface="Arial Unicode MS" pitchFamily="34" charset="-128"/>
                  <a:cs typeface="Arial Unicode MS" pitchFamily="34" charset="-128"/>
                </a:rPr>
                <a:t>is a native of </a:t>
              </a:r>
              <a:r>
                <a:rPr lang="en-GB" sz="2000" dirty="0" smtClean="0">
                  <a:solidFill>
                    <a:srgbClr val="003366"/>
                  </a:solidFill>
                  <a:latin typeface="+mn-lt"/>
                  <a:ea typeface="Arial Unicode MS" pitchFamily="34" charset="-128"/>
                  <a:cs typeface="Arial Unicode MS" pitchFamily="34" charset="-128"/>
                </a:rPr>
                <a:t>Brooklyn</a:t>
              </a:r>
              <a:endParaRPr lang="en-GB" sz="2000" dirty="0">
                <a:solidFill>
                  <a:srgbClr val="003366"/>
                </a:solidFill>
                <a:latin typeface="+mn-lt"/>
                <a:ea typeface="Arial Unicode MS" pitchFamily="34" charset="-128"/>
                <a:cs typeface="Arial Unicode MS" pitchFamily="34" charset="-128"/>
              </a:endParaRPr>
            </a:p>
            <a:p>
              <a:pPr lvl="1">
                <a:lnSpc>
                  <a:spcPct val="93000"/>
                </a:lnSpc>
                <a:spcBef>
                  <a:spcPts val="563"/>
                </a:spcBef>
                <a:buClr>
                  <a:srgbClr val="FFFFFF"/>
                </a:buClr>
                <a:buSzPct val="70000"/>
                <a:buFont typeface="Wingdings" pitchFamily="2" charset="2"/>
                <a:buNone/>
              </a:pPr>
              <a:r>
                <a:rPr lang="en-GB" dirty="0">
                  <a:solidFill>
                    <a:srgbClr val="FFFFFF"/>
                  </a:solidFill>
                  <a:latin typeface="Georgia" pitchFamily="18" charset="0"/>
                  <a:ea typeface="Arial Unicode MS" pitchFamily="34" charset="-128"/>
                  <a:cs typeface="Arial Unicode MS" pitchFamily="34" charset="-128"/>
                </a:rPr>
                <a:t> </a:t>
              </a:r>
              <a:r>
                <a:rPr lang="en-GB" dirty="0">
                  <a:solidFill>
                    <a:srgbClr val="0033CC"/>
                  </a:solidFill>
                  <a:latin typeface="Georgia" pitchFamily="18" charset="0"/>
                  <a:ea typeface="Arial Unicode MS" pitchFamily="34" charset="-128"/>
                  <a:cs typeface="Arial Unicode MS" pitchFamily="34" charset="-128"/>
                </a:rPr>
                <a:t>E</a:t>
              </a:r>
              <a:r>
                <a:rPr lang="en-GB" sz="2000" dirty="0">
                  <a:solidFill>
                    <a:srgbClr val="0033CC"/>
                  </a:solidFill>
                  <a:latin typeface="Georgia" pitchFamily="18" charset="0"/>
                  <a:ea typeface="Arial Unicode MS" pitchFamily="34" charset="-128"/>
                  <a:cs typeface="Arial Unicode MS" pitchFamily="34" charset="-128"/>
                </a:rPr>
                <a:t>1</a:t>
              </a:r>
              <a:r>
                <a:rPr lang="en-GB" dirty="0">
                  <a:solidFill>
                    <a:srgbClr val="0033CC"/>
                  </a:solidFill>
                  <a:latin typeface="Georgia" pitchFamily="18" charset="0"/>
                  <a:ea typeface="Arial Unicode MS" pitchFamily="34" charset="-128"/>
                  <a:cs typeface="Arial Unicode MS" pitchFamily="34" charset="-128"/>
                </a:rPr>
                <a:t>                   E</a:t>
              </a:r>
              <a:r>
                <a:rPr lang="en-GB" sz="2000" dirty="0">
                  <a:solidFill>
                    <a:srgbClr val="0033CC"/>
                  </a:solidFill>
                  <a:latin typeface="Georgia" pitchFamily="18" charset="0"/>
                  <a:ea typeface="Arial Unicode MS" pitchFamily="34" charset="-128"/>
                  <a:cs typeface="Arial Unicode MS" pitchFamily="34" charset="-128"/>
                </a:rPr>
                <a:t>2</a:t>
              </a:r>
              <a:r>
                <a:rPr lang="en-GB" dirty="0">
                  <a:solidFill>
                    <a:srgbClr val="0033CC"/>
                  </a:solidFill>
                  <a:latin typeface="Georgia" pitchFamily="18" charset="0"/>
                  <a:ea typeface="Arial Unicode MS" pitchFamily="34" charset="-128"/>
                  <a:cs typeface="Arial Unicode MS" pitchFamily="34" charset="-128"/>
                </a:rPr>
                <a:t>                              E</a:t>
              </a:r>
              <a:r>
                <a:rPr lang="en-GB" sz="2000" dirty="0">
                  <a:solidFill>
                    <a:srgbClr val="0033CC"/>
                  </a:solidFill>
                  <a:latin typeface="Georgia" pitchFamily="18" charset="0"/>
                  <a:ea typeface="Arial Unicode MS" pitchFamily="34" charset="-128"/>
                  <a:cs typeface="Arial Unicode MS" pitchFamily="34" charset="-128"/>
                </a:rPr>
                <a:t>3</a:t>
              </a:r>
              <a:r>
                <a:rPr lang="en-GB" dirty="0">
                  <a:solidFill>
                    <a:srgbClr val="0033CC"/>
                  </a:solidFill>
                  <a:latin typeface="Georgia" pitchFamily="18" charset="0"/>
                  <a:ea typeface="Arial Unicode MS" pitchFamily="34" charset="-128"/>
                  <a:cs typeface="Arial Unicode MS" pitchFamily="34" charset="-128"/>
                </a:rPr>
                <a:t>  </a:t>
              </a:r>
            </a:p>
          </p:txBody>
        </p:sp>
        <p:grpSp>
          <p:nvGrpSpPr>
            <p:cNvPr id="1269766" name="Group 5"/>
            <p:cNvGrpSpPr>
              <a:grpSpLocks/>
            </p:cNvGrpSpPr>
            <p:nvPr/>
          </p:nvGrpSpPr>
          <p:grpSpPr bwMode="auto">
            <a:xfrm>
              <a:off x="1141" y="1248"/>
              <a:ext cx="2891" cy="766"/>
              <a:chOff x="1141" y="1248"/>
              <a:chExt cx="2891" cy="766"/>
            </a:xfrm>
          </p:grpSpPr>
          <p:sp>
            <p:nvSpPr>
              <p:cNvPr id="1269767" name="AutoShape 6"/>
              <p:cNvSpPr>
                <a:spLocks noChangeArrowheads="1"/>
              </p:cNvSpPr>
              <p:nvPr/>
            </p:nvSpPr>
            <p:spPr bwMode="auto">
              <a:xfrm>
                <a:off x="1141" y="1259"/>
                <a:ext cx="635" cy="230"/>
              </a:xfrm>
              <a:prstGeom prst="roundRect">
                <a:avLst>
                  <a:gd name="adj" fmla="val 403"/>
                </a:avLst>
              </a:prstGeom>
              <a:noFill/>
              <a:ln w="9360">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Arial" charset="0"/>
                  <a:cs typeface="Arial" charset="0"/>
                </a:endParaRPr>
              </a:p>
            </p:txBody>
          </p:sp>
          <p:sp>
            <p:nvSpPr>
              <p:cNvPr id="1269768" name="AutoShape 7"/>
              <p:cNvSpPr>
                <a:spLocks noChangeArrowheads="1"/>
              </p:cNvSpPr>
              <p:nvPr/>
            </p:nvSpPr>
            <p:spPr bwMode="auto">
              <a:xfrm>
                <a:off x="2133" y="1248"/>
                <a:ext cx="411" cy="241"/>
              </a:xfrm>
              <a:prstGeom prst="roundRect">
                <a:avLst>
                  <a:gd name="adj" fmla="val 403"/>
                </a:avLst>
              </a:prstGeom>
              <a:noFill/>
              <a:ln w="9360">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Arial" charset="0"/>
                  <a:cs typeface="Arial" charset="0"/>
                </a:endParaRPr>
              </a:p>
            </p:txBody>
          </p:sp>
          <p:sp>
            <p:nvSpPr>
              <p:cNvPr id="1269769" name="AutoShape 8"/>
              <p:cNvSpPr>
                <a:spLocks noChangeArrowheads="1"/>
              </p:cNvSpPr>
              <p:nvPr/>
            </p:nvSpPr>
            <p:spPr bwMode="auto">
              <a:xfrm>
                <a:off x="3408" y="1259"/>
                <a:ext cx="624" cy="230"/>
              </a:xfrm>
              <a:prstGeom prst="roundRect">
                <a:avLst>
                  <a:gd name="adj" fmla="val 403"/>
                </a:avLst>
              </a:prstGeom>
              <a:noFill/>
              <a:ln w="9360">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Arial" charset="0"/>
                  <a:cs typeface="Arial" charset="0"/>
                </a:endParaRPr>
              </a:p>
            </p:txBody>
          </p:sp>
          <p:sp>
            <p:nvSpPr>
              <p:cNvPr id="1269770" name="Freeform 9"/>
              <p:cNvSpPr>
                <a:spLocks/>
              </p:cNvSpPr>
              <p:nvPr/>
            </p:nvSpPr>
            <p:spPr bwMode="auto">
              <a:xfrm>
                <a:off x="1440" y="1680"/>
                <a:ext cx="768" cy="48"/>
              </a:xfrm>
              <a:custGeom>
                <a:avLst/>
                <a:gdLst>
                  <a:gd name="T0" fmla="*/ 0 w 4653"/>
                  <a:gd name="T1" fmla="*/ 0 h 424"/>
                  <a:gd name="T2" fmla="*/ 10 w 4653"/>
                  <a:gd name="T3" fmla="*/ 1 h 424"/>
                  <a:gd name="T4" fmla="*/ 21 w 4653"/>
                  <a:gd name="T5" fmla="*/ 0 h 424"/>
                  <a:gd name="T6" fmla="*/ 0 60000 65536"/>
                  <a:gd name="T7" fmla="*/ 0 60000 65536"/>
                  <a:gd name="T8" fmla="*/ 0 60000 65536"/>
                  <a:gd name="T9" fmla="*/ 0 w 4653"/>
                  <a:gd name="T10" fmla="*/ 0 h 424"/>
                  <a:gd name="T11" fmla="*/ 4653 w 4653"/>
                  <a:gd name="T12" fmla="*/ 424 h 424"/>
                </a:gdLst>
                <a:ahLst/>
                <a:cxnLst>
                  <a:cxn ang="T6">
                    <a:pos x="T0" y="T1"/>
                  </a:cxn>
                  <a:cxn ang="T7">
                    <a:pos x="T2" y="T3"/>
                  </a:cxn>
                  <a:cxn ang="T8">
                    <a:pos x="T4" y="T5"/>
                  </a:cxn>
                </a:cxnLst>
                <a:rect l="T9" t="T10" r="T11" b="T12"/>
                <a:pathLst>
                  <a:path w="4653" h="424">
                    <a:moveTo>
                      <a:pt x="0" y="0"/>
                    </a:moveTo>
                    <a:cubicBezTo>
                      <a:pt x="724" y="212"/>
                      <a:pt x="1449" y="423"/>
                      <a:pt x="2224" y="423"/>
                    </a:cubicBezTo>
                    <a:cubicBezTo>
                      <a:pt x="3000" y="423"/>
                      <a:pt x="4180" y="57"/>
                      <a:pt x="4652" y="0"/>
                    </a:cubicBezTo>
                  </a:path>
                </a:pathLst>
              </a:custGeom>
              <a:noFill/>
              <a:ln w="9398">
                <a:solidFill>
                  <a:srgbClr val="0099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latin typeface="Arial" charset="0"/>
                  <a:cs typeface="Arial" charset="0"/>
                </a:endParaRPr>
              </a:p>
            </p:txBody>
          </p:sp>
          <p:sp>
            <p:nvSpPr>
              <p:cNvPr id="1269771" name="Text Box 10"/>
              <p:cNvSpPr txBox="1">
                <a:spLocks noChangeArrowheads="1"/>
              </p:cNvSpPr>
              <p:nvPr/>
            </p:nvSpPr>
            <p:spPr bwMode="auto">
              <a:xfrm>
                <a:off x="1730" y="1730"/>
                <a:ext cx="345"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631" tIns="42448" rIns="81631" bIns="42448">
                <a:spAutoFit/>
              </a:bodyPr>
              <a:lstStyle>
                <a:lvl1pPr defTabSz="828675">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1pPr>
                <a:lvl2pPr marL="742950" indent="-285750" defTabSz="828675">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2pPr>
                <a:lvl3pPr marL="1143000" indent="-228600" defTabSz="828675">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3pPr>
                <a:lvl4pPr marL="1600200" indent="-228600" defTabSz="828675">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4pPr>
                <a:lvl5pPr marL="2057400" indent="-228600" defTabSz="828675">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5pPr>
                <a:lvl6pPr marL="2514600" indent="-228600" defTabSz="828675" fontAlgn="base">
                  <a:spcBef>
                    <a:spcPct val="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6pPr>
                <a:lvl7pPr marL="2971800" indent="-228600" defTabSz="828675" fontAlgn="base">
                  <a:spcBef>
                    <a:spcPct val="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7pPr>
                <a:lvl8pPr marL="3429000" indent="-228600" defTabSz="828675" fontAlgn="base">
                  <a:spcBef>
                    <a:spcPct val="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8pPr>
                <a:lvl9pPr marL="3886200" indent="-228600" defTabSz="828675" fontAlgn="base">
                  <a:spcBef>
                    <a:spcPct val="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9pPr>
              </a:lstStyle>
              <a:p>
                <a:pPr>
                  <a:lnSpc>
                    <a:spcPct val="108000"/>
                  </a:lnSpc>
                  <a:buClr>
                    <a:srgbClr val="FFFF00"/>
                  </a:buClr>
                  <a:buSzPct val="100000"/>
                  <a:buFont typeface="Arial" charset="0"/>
                  <a:buNone/>
                </a:pPr>
                <a:r>
                  <a:rPr lang="en-GB" sz="2200">
                    <a:solidFill>
                      <a:srgbClr val="009900"/>
                    </a:solidFill>
                    <a:latin typeface="Georgia" pitchFamily="18" charset="0"/>
                    <a:ea typeface="Arial Unicode MS" pitchFamily="34" charset="-128"/>
                    <a:cs typeface="Arial Unicode MS" pitchFamily="34" charset="-128"/>
                  </a:rPr>
                  <a:t>R</a:t>
                </a:r>
                <a:r>
                  <a:rPr lang="en-GB" sz="2200" baseline="-25000">
                    <a:solidFill>
                      <a:srgbClr val="009900"/>
                    </a:solidFill>
                    <a:latin typeface="Georgia" pitchFamily="18" charset="0"/>
                    <a:ea typeface="Arial Unicode MS" pitchFamily="34" charset="-128"/>
                    <a:cs typeface="Arial Unicode MS" pitchFamily="34" charset="-128"/>
                  </a:rPr>
                  <a:t>12</a:t>
                </a:r>
              </a:p>
            </p:txBody>
          </p:sp>
          <p:sp>
            <p:nvSpPr>
              <p:cNvPr id="1269772" name="Freeform 11"/>
              <p:cNvSpPr>
                <a:spLocks/>
              </p:cNvSpPr>
              <p:nvPr/>
            </p:nvSpPr>
            <p:spPr bwMode="auto">
              <a:xfrm>
                <a:off x="2544" y="1632"/>
                <a:ext cx="1248" cy="111"/>
              </a:xfrm>
              <a:custGeom>
                <a:avLst/>
                <a:gdLst>
                  <a:gd name="T0" fmla="*/ 0 w 4653"/>
                  <a:gd name="T1" fmla="*/ 0 h 424"/>
                  <a:gd name="T2" fmla="*/ 43 w 4653"/>
                  <a:gd name="T3" fmla="*/ 8 h 424"/>
                  <a:gd name="T4" fmla="*/ 90 w 4653"/>
                  <a:gd name="T5" fmla="*/ 0 h 424"/>
                  <a:gd name="T6" fmla="*/ 0 60000 65536"/>
                  <a:gd name="T7" fmla="*/ 0 60000 65536"/>
                  <a:gd name="T8" fmla="*/ 0 60000 65536"/>
                  <a:gd name="T9" fmla="*/ 0 w 4653"/>
                  <a:gd name="T10" fmla="*/ 0 h 424"/>
                  <a:gd name="T11" fmla="*/ 4653 w 4653"/>
                  <a:gd name="T12" fmla="*/ 424 h 424"/>
                </a:gdLst>
                <a:ahLst/>
                <a:cxnLst>
                  <a:cxn ang="T6">
                    <a:pos x="T0" y="T1"/>
                  </a:cxn>
                  <a:cxn ang="T7">
                    <a:pos x="T2" y="T3"/>
                  </a:cxn>
                  <a:cxn ang="T8">
                    <a:pos x="T4" y="T5"/>
                  </a:cxn>
                </a:cxnLst>
                <a:rect l="T9" t="T10" r="T11" b="T12"/>
                <a:pathLst>
                  <a:path w="4653" h="424">
                    <a:moveTo>
                      <a:pt x="0" y="0"/>
                    </a:moveTo>
                    <a:cubicBezTo>
                      <a:pt x="724" y="212"/>
                      <a:pt x="1449" y="423"/>
                      <a:pt x="2224" y="423"/>
                    </a:cubicBezTo>
                    <a:cubicBezTo>
                      <a:pt x="3000" y="423"/>
                      <a:pt x="4180" y="57"/>
                      <a:pt x="4652" y="0"/>
                    </a:cubicBezTo>
                  </a:path>
                </a:pathLst>
              </a:custGeom>
              <a:noFill/>
              <a:ln w="9398">
                <a:solidFill>
                  <a:srgbClr val="0099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latin typeface="Arial" charset="0"/>
                  <a:cs typeface="Arial" charset="0"/>
                </a:endParaRPr>
              </a:p>
            </p:txBody>
          </p:sp>
          <p:sp>
            <p:nvSpPr>
              <p:cNvPr id="1269773" name="Text Box 12"/>
              <p:cNvSpPr txBox="1">
                <a:spLocks noChangeArrowheads="1"/>
              </p:cNvSpPr>
              <p:nvPr/>
            </p:nvSpPr>
            <p:spPr bwMode="auto">
              <a:xfrm>
                <a:off x="2906" y="1720"/>
                <a:ext cx="35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631" tIns="42448" rIns="81631" bIns="42448">
                <a:spAutoFit/>
              </a:bodyPr>
              <a:lstStyle>
                <a:lvl1pPr defTabSz="828675">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1pPr>
                <a:lvl2pPr marL="742950" indent="-285750" defTabSz="828675">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2pPr>
                <a:lvl3pPr marL="1143000" indent="-228600" defTabSz="828675">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3pPr>
                <a:lvl4pPr marL="1600200" indent="-228600" defTabSz="828675">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4pPr>
                <a:lvl5pPr marL="2057400" indent="-228600" defTabSz="828675">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5pPr>
                <a:lvl6pPr marL="2514600" indent="-228600" defTabSz="828675" fontAlgn="base">
                  <a:spcBef>
                    <a:spcPct val="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6pPr>
                <a:lvl7pPr marL="2971800" indent="-228600" defTabSz="828675" fontAlgn="base">
                  <a:spcBef>
                    <a:spcPct val="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7pPr>
                <a:lvl8pPr marL="3429000" indent="-228600" defTabSz="828675" fontAlgn="base">
                  <a:spcBef>
                    <a:spcPct val="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8pPr>
                <a:lvl9pPr marL="3886200" indent="-228600" defTabSz="828675" fontAlgn="base">
                  <a:spcBef>
                    <a:spcPct val="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9pPr>
              </a:lstStyle>
              <a:p>
                <a:pPr>
                  <a:lnSpc>
                    <a:spcPct val="108000"/>
                  </a:lnSpc>
                  <a:buClr>
                    <a:srgbClr val="FFFF00"/>
                  </a:buClr>
                  <a:buSzPct val="100000"/>
                  <a:buFont typeface="Arial" charset="0"/>
                  <a:buNone/>
                </a:pPr>
                <a:r>
                  <a:rPr lang="en-GB" sz="2200">
                    <a:solidFill>
                      <a:srgbClr val="009900"/>
                    </a:solidFill>
                    <a:latin typeface="Georgia" pitchFamily="18" charset="0"/>
                    <a:ea typeface="Arial Unicode MS" pitchFamily="34" charset="-128"/>
                    <a:cs typeface="Arial Unicode MS" pitchFamily="34" charset="-128"/>
                  </a:rPr>
                  <a:t>R</a:t>
                </a:r>
                <a:r>
                  <a:rPr lang="en-GB" sz="2200" baseline="-25000">
                    <a:solidFill>
                      <a:srgbClr val="009900"/>
                    </a:solidFill>
                    <a:latin typeface="Georgia" pitchFamily="18" charset="0"/>
                    <a:ea typeface="Arial Unicode MS" pitchFamily="34" charset="-128"/>
                    <a:cs typeface="Arial Unicode MS" pitchFamily="34" charset="-128"/>
                  </a:rPr>
                  <a:t>23</a:t>
                </a:r>
                <a:endParaRPr lang="en-GB" sz="2200">
                  <a:solidFill>
                    <a:srgbClr val="009900"/>
                  </a:solidFill>
                  <a:latin typeface="Georgia" pitchFamily="18" charset="0"/>
                  <a:ea typeface="Arial Unicode MS" pitchFamily="34" charset="-128"/>
                  <a:cs typeface="Arial Unicode MS" pitchFamily="34" charset="-128"/>
                </a:endParaRPr>
              </a:p>
            </p:txBody>
          </p:sp>
        </p:grpSp>
      </p:grpSp>
      <p:sp>
        <p:nvSpPr>
          <p:cNvPr id="801985" name="Text Box 193"/>
          <p:cNvSpPr txBox="1">
            <a:spLocks noChangeArrowheads="1"/>
          </p:cNvSpPr>
          <p:nvPr/>
        </p:nvSpPr>
        <p:spPr bwMode="auto">
          <a:xfrm>
            <a:off x="228600" y="5802868"/>
            <a:ext cx="8686800" cy="369332"/>
          </a:xfrm>
          <a:prstGeom prst="rect">
            <a:avLst/>
          </a:prstGeom>
          <a:solidFill>
            <a:srgbClr val="FFFFCC"/>
          </a:solidFill>
          <a:ln w="12700">
            <a:solidFill>
              <a:schemeClr val="bg2"/>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altLang="zh-TW" sz="1800" dirty="0">
                <a:solidFill>
                  <a:srgbClr val="000000"/>
                </a:solidFill>
                <a:latin typeface="Calibri"/>
                <a:ea typeface="Arial Unicode MS" pitchFamily="34" charset="-128"/>
                <a:cs typeface="Arial Unicode MS" pitchFamily="34" charset="-128"/>
              </a:rPr>
              <a:t>Models could be learned </a:t>
            </a:r>
            <a:r>
              <a:rPr lang="en-US" altLang="zh-TW" sz="1800" dirty="0" smtClean="0">
                <a:solidFill>
                  <a:srgbClr val="000000"/>
                </a:solidFill>
                <a:latin typeface="Calibri"/>
                <a:ea typeface="Arial Unicode MS" pitchFamily="34" charset="-128"/>
                <a:cs typeface="Arial Unicode MS" pitchFamily="34" charset="-128"/>
              </a:rPr>
              <a:t>separately/jointly; </a:t>
            </a:r>
            <a:r>
              <a:rPr lang="en-US" altLang="zh-TW" sz="1800" dirty="0">
                <a:solidFill>
                  <a:srgbClr val="000000"/>
                </a:solidFill>
                <a:latin typeface="Calibri"/>
                <a:ea typeface="Arial Unicode MS" pitchFamily="34" charset="-128"/>
                <a:cs typeface="Arial Unicode MS" pitchFamily="34" charset="-128"/>
              </a:rPr>
              <a:t>constraints may come up only at decision time.</a:t>
            </a:r>
            <a:r>
              <a:rPr lang="en-US" altLang="zh-TW" sz="1800" dirty="0">
                <a:solidFill>
                  <a:srgbClr val="0000FF"/>
                </a:solidFill>
                <a:latin typeface="Calibri"/>
                <a:ea typeface="Arial Unicode MS" pitchFamily="34" charset="-128"/>
                <a:cs typeface="Arial Unicode MS" pitchFamily="34" charset="-128"/>
              </a:rPr>
              <a:t> </a:t>
            </a:r>
            <a:endParaRPr lang="en-US" altLang="zh-TW" sz="1800" b="1" dirty="0">
              <a:solidFill>
                <a:srgbClr val="000000"/>
              </a:solidFill>
              <a:latin typeface="Calibri"/>
              <a:ea typeface="Arial Unicode MS" pitchFamily="34" charset="-128"/>
              <a:cs typeface="Arial Unicode MS" pitchFamily="34" charset="-128"/>
            </a:endParaRPr>
          </a:p>
        </p:txBody>
      </p:sp>
      <p:sp>
        <p:nvSpPr>
          <p:cNvPr id="2" name="Footer Placeholder 1"/>
          <p:cNvSpPr>
            <a:spLocks noGrp="1"/>
          </p:cNvSpPr>
          <p:nvPr>
            <p:ph type="ftr" sz="quarter" idx="11"/>
          </p:nvPr>
        </p:nvSpPr>
        <p:spPr/>
        <p:txBody>
          <a:bodyPr/>
          <a:lstStyle/>
          <a:p>
            <a:r>
              <a:rPr lang="en-US" smtClean="0"/>
              <a:t>ML in NLP</a:t>
            </a:r>
            <a:endParaRPr lang="en-US"/>
          </a:p>
        </p:txBody>
      </p:sp>
    </p:spTree>
    <p:extLst>
      <p:ext uri="{BB962C8B-B14F-4D97-AF65-F5344CB8AC3E}">
        <p14:creationId xmlns:p14="http://schemas.microsoft.com/office/powerpoint/2010/main" val="2111502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a log-linear 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Gradient based methods to minimize</a:t>
                </a:r>
              </a:p>
              <a:p>
                <a:endParaRPr lang="en-US" dirty="0"/>
              </a:p>
              <a:p>
                <a:r>
                  <a:rPr lang="en-US" dirty="0" smtClean="0"/>
                  <a:t>Usual stochastic gradient descent</a:t>
                </a:r>
              </a:p>
              <a:p>
                <a:pPr lvl="1"/>
                <a:r>
                  <a:rPr lang="en-US" dirty="0" smtClean="0"/>
                  <a:t>Initialize </a:t>
                </a:r>
                <a14:m>
                  <m:oMath xmlns:m="http://schemas.openxmlformats.org/officeDocument/2006/math">
                    <m:r>
                      <a:rPr lang="en-US" b="1" i="1" smtClean="0">
                        <a:latin typeface="Cambria Math" charset="0"/>
                      </a:rPr>
                      <m:t>𝒘</m:t>
                    </m:r>
                    <m:r>
                      <a:rPr lang="en-US" b="1" i="1" smtClean="0">
                        <a:latin typeface="Cambria Math" charset="0"/>
                      </a:rPr>
                      <m:t>←</m:t>
                    </m:r>
                    <m:r>
                      <a:rPr lang="en-US" b="1" i="1" smtClean="0">
                        <a:latin typeface="Cambria Math" charset="0"/>
                      </a:rPr>
                      <m:t>𝟎</m:t>
                    </m:r>
                  </m:oMath>
                </a14:m>
                <a:endParaRPr lang="en-US" b="1" dirty="0" smtClean="0"/>
              </a:p>
              <a:p>
                <a:pPr lvl="1"/>
                <a:r>
                  <a:rPr lang="en-US" dirty="0" smtClean="0"/>
                  <a:t>Iterate through examples for multiple epochs</a:t>
                </a:r>
              </a:p>
              <a:p>
                <a:pPr lvl="2"/>
                <a:r>
                  <a:rPr lang="en-US" dirty="0" smtClean="0"/>
                  <a:t>For each example </a:t>
                </a:r>
                <a14:m>
                  <m:oMath xmlns:m="http://schemas.openxmlformats.org/officeDocument/2006/math">
                    <m:d>
                      <m:dPr>
                        <m:ctrlPr>
                          <a:rPr lang="en-US" b="0" i="1" dirty="0" smtClean="0">
                            <a:latin typeface="Cambria Math" charset="0"/>
                          </a:rPr>
                        </m:ctrlPr>
                      </m:dPr>
                      <m:e>
                        <m:sSub>
                          <m:sSubPr>
                            <m:ctrlPr>
                              <a:rPr lang="en-US" b="0" i="1" dirty="0" smtClean="0">
                                <a:latin typeface="Cambria Math" charset="0"/>
                              </a:rPr>
                            </m:ctrlPr>
                          </m:sSubPr>
                          <m:e>
                            <m:r>
                              <a:rPr lang="en-US" b="1" i="1" dirty="0" err="1" smtClean="0">
                                <a:latin typeface="Cambria Math" charset="0"/>
                              </a:rPr>
                              <m:t>𝒙</m:t>
                            </m:r>
                          </m:e>
                          <m:sub>
                            <m:r>
                              <a:rPr lang="en-US" b="0" i="1" dirty="0" smtClean="0">
                                <a:latin typeface="Cambria Math" charset="0"/>
                              </a:rPr>
                              <m:t>𝑖</m:t>
                            </m:r>
                          </m:sub>
                        </m:sSub>
                        <m:r>
                          <a:rPr lang="en-US" i="1" dirty="0" smtClean="0">
                            <a:latin typeface="Cambria Math" charset="0"/>
                          </a:rPr>
                          <m:t> </m:t>
                        </m:r>
                        <m:sSub>
                          <m:sSubPr>
                            <m:ctrlPr>
                              <a:rPr lang="en-US" b="0" i="1" dirty="0" smtClean="0">
                                <a:latin typeface="Cambria Math" charset="0"/>
                              </a:rPr>
                            </m:ctrlPr>
                          </m:sSubPr>
                          <m:e>
                            <m:r>
                              <a:rPr lang="en-US" b="1" i="1" dirty="0" err="1" smtClean="0">
                                <a:latin typeface="Cambria Math" charset="0"/>
                              </a:rPr>
                              <m:t>𝒚</m:t>
                            </m:r>
                          </m:e>
                          <m:sub>
                            <m:r>
                              <a:rPr lang="en-US" b="0" i="1" dirty="0" smtClean="0">
                                <a:latin typeface="Cambria Math" charset="0"/>
                              </a:rPr>
                              <m:t>𝑖</m:t>
                            </m:r>
                          </m:sub>
                        </m:sSub>
                      </m:e>
                    </m:d>
                  </m:oMath>
                </a14:m>
                <a:r>
                  <a:rPr lang="en-US" b="0" dirty="0" smtClean="0"/>
                  <a:t> take gradient step for the loss at that example</a:t>
                </a:r>
              </a:p>
              <a:p>
                <a:pPr lvl="3"/>
                <a:r>
                  <a:rPr lang="en-US" dirty="0" smtClean="0"/>
                  <a:t>Update </a:t>
                </a:r>
                <a14:m>
                  <m:oMath xmlns:m="http://schemas.openxmlformats.org/officeDocument/2006/math">
                    <m:r>
                      <a:rPr lang="en-US" b="1" i="1" smtClean="0">
                        <a:latin typeface="Cambria Math" charset="0"/>
                      </a:rPr>
                      <m:t>𝒘</m:t>
                    </m:r>
                    <m:r>
                      <a:rPr lang="en-US" b="0" i="1" smtClean="0">
                        <a:latin typeface="Cambria Math" charset="0"/>
                      </a:rPr>
                      <m:t>←</m:t>
                    </m:r>
                    <m:r>
                      <a:rPr lang="en-US" b="1" i="1" smtClean="0">
                        <a:latin typeface="Cambria Math" charset="0"/>
                      </a:rPr>
                      <m:t>𝒘</m:t>
                    </m:r>
                    <m:r>
                      <a:rPr lang="en-US" b="0" i="1" smtClean="0">
                        <a:latin typeface="Cambria Math" charset="0"/>
                      </a:rPr>
                      <m:t> −</m:t>
                    </m:r>
                    <m:sSub>
                      <m:sSubPr>
                        <m:ctrlPr>
                          <a:rPr lang="en-US" b="0" i="1" smtClean="0">
                            <a:latin typeface="Cambria Math" charset="0"/>
                          </a:rPr>
                        </m:ctrlPr>
                      </m:sSubPr>
                      <m:e>
                        <m:r>
                          <m:rPr>
                            <m:sty m:val="p"/>
                          </m:rPr>
                          <a:rPr lang="en-US" b="0" i="0" smtClean="0">
                            <a:latin typeface="Cambria Math" charset="0"/>
                          </a:rPr>
                          <m:t>r</m:t>
                        </m:r>
                      </m:e>
                      <m:sub>
                        <m:r>
                          <m:rPr>
                            <m:sty m:val="p"/>
                          </m:rPr>
                          <a:rPr lang="en-US" b="0" i="0" smtClean="0">
                            <a:latin typeface="Cambria Math" charset="0"/>
                          </a:rPr>
                          <m:t>t</m:t>
                        </m:r>
                      </m:sub>
                    </m:sSub>
                    <m:r>
                      <a:rPr lang="en-US" b="0" i="0" smtClean="0">
                        <a:latin typeface="Cambria Math" charset="0"/>
                      </a:rPr>
                      <m:t>𝛻</m:t>
                    </m:r>
                    <m:r>
                      <a:rPr lang="en-US" b="0" i="1" smtClean="0">
                        <a:latin typeface="Cambria Math" charset="0"/>
                      </a:rPr>
                      <m:t>𝐿</m:t>
                    </m:r>
                    <m:r>
                      <a:rPr lang="en-US" b="0" i="1" smtClean="0">
                        <a:latin typeface="Cambria Math" charset="0"/>
                      </a:rPr>
                      <m:t>(</m:t>
                    </m:r>
                    <m:r>
                      <a:rPr lang="en-US" b="1" i="1" smtClean="0">
                        <a:latin typeface="Cambria Math" charset="0"/>
                      </a:rPr>
                      <m:t>𝒘</m:t>
                    </m:r>
                    <m:r>
                      <a:rPr lang="en-US" b="1" i="1" smtClean="0">
                        <a:latin typeface="Cambria Math" charset="0"/>
                      </a:rPr>
                      <m:t>,</m:t>
                    </m:r>
                    <m:r>
                      <a:rPr lang="en-US" b="0" i="1" smtClean="0">
                        <a:latin typeface="Cambria Math" charset="0"/>
                      </a:rPr>
                      <m:t> </m:t>
                    </m:r>
                    <m:sSub>
                      <m:sSubPr>
                        <m:ctrlPr>
                          <a:rPr lang="en-US" i="1" smtClean="0">
                            <a:latin typeface="Cambria Math" charset="0"/>
                          </a:rPr>
                        </m:ctrlPr>
                      </m:sSubPr>
                      <m:e>
                        <m:r>
                          <a:rPr lang="en-US" b="1" i="1" smtClean="0">
                            <a:latin typeface="Cambria Math" charset="0"/>
                          </a:rPr>
                          <m:t>𝒙</m:t>
                        </m:r>
                      </m:e>
                      <m:sub>
                        <m:r>
                          <a:rPr lang="en-US" b="0" i="1" smtClean="0">
                            <a:latin typeface="Cambria Math" charset="0"/>
                          </a:rPr>
                          <m:t>𝑖</m:t>
                        </m:r>
                      </m:sub>
                    </m:sSub>
                    <m:r>
                      <a:rPr lang="en-US" b="0" i="1" smtClean="0">
                        <a:latin typeface="Cambria Math" charset="0"/>
                      </a:rPr>
                      <m:t>, </m:t>
                    </m:r>
                    <m:sSub>
                      <m:sSubPr>
                        <m:ctrlPr>
                          <a:rPr lang="en-US" b="1" i="1" smtClean="0">
                            <a:latin typeface="Cambria Math" charset="0"/>
                          </a:rPr>
                        </m:ctrlPr>
                      </m:sSubPr>
                      <m:e>
                        <m:r>
                          <a:rPr lang="en-US" b="1" i="1" smtClean="0">
                            <a:latin typeface="Cambria Math" charset="0"/>
                          </a:rPr>
                          <m:t>𝒚</m:t>
                        </m:r>
                      </m:e>
                      <m:sub>
                        <m:r>
                          <a:rPr lang="en-US" b="0" i="1" smtClean="0">
                            <a:latin typeface="Cambria Math" charset="0"/>
                          </a:rPr>
                          <m:t>𝑖</m:t>
                        </m:r>
                      </m:sub>
                    </m:sSub>
                    <m:r>
                      <a:rPr lang="en-US" b="0" i="1" smtClean="0">
                        <a:latin typeface="Cambria Math" charset="0"/>
                      </a:rPr>
                      <m:t>)</m:t>
                    </m:r>
                  </m:oMath>
                </a14:m>
                <a:endParaRPr lang="en-US" dirty="0" smtClean="0"/>
              </a:p>
              <a:p>
                <a:pPr lvl="1"/>
                <a:r>
                  <a:rPr lang="en-US" dirty="0" smtClean="0"/>
                  <a:t>Return </a:t>
                </a:r>
                <a14:m>
                  <m:oMath xmlns:m="http://schemas.openxmlformats.org/officeDocument/2006/math">
                    <m:r>
                      <a:rPr lang="en-US" b="1" i="1" smtClean="0">
                        <a:latin typeface="Cambria Math" charset="0"/>
                      </a:rPr>
                      <m:t>𝒘</m:t>
                    </m:r>
                  </m:oMath>
                </a14:m>
                <a:endParaRPr lang="en-US" b="1" i="1"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333" t="-134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42F4FC8-095A-E041-AA53-AAE5A7787260}" type="slidenum">
              <a:rPr lang="en-US" smtClean="0"/>
              <a:t>60</a:t>
            </a:fld>
            <a:endParaRPr lang="en-US"/>
          </a:p>
        </p:txBody>
      </p:sp>
      <p:pic>
        <p:nvPicPr>
          <p:cNvPr id="7" name="Picture 6" descr="Screen Region 2014-09-18 at 09.33.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6428" y="1822494"/>
            <a:ext cx="3040340" cy="764582"/>
          </a:xfrm>
          <a:prstGeom prst="rect">
            <a:avLst/>
          </a:prstGeom>
        </p:spPr>
      </p:pic>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0044694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The next-state model</a:t>
            </a:r>
            <a:endParaRPr lang="en-US" sz="3600"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sz="2400" dirty="0" smtClean="0"/>
              <a:t>This assumption lets us write the conditional probability of the output as</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E42F4FC8-095A-E041-AA53-AAE5A7787260}" type="slidenum">
              <a:rPr lang="en-US" smtClean="0"/>
              <a:t>61</a:t>
            </a:fld>
            <a:endParaRPr lang="en-US"/>
          </a:p>
        </p:txBody>
      </p:sp>
      <p:pic>
        <p:nvPicPr>
          <p:cNvPr id="6" name="Picture 5" descr="Screen Region 2014-09-18 at 07.38.3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360" y="1682062"/>
            <a:ext cx="6309360" cy="753002"/>
          </a:xfrm>
          <a:prstGeom prst="rect">
            <a:avLst/>
          </a:prstGeom>
        </p:spPr>
      </p:pic>
      <p:pic>
        <p:nvPicPr>
          <p:cNvPr id="7" name="Picture 6" descr="Screen Region 2014-09-18 at 07.38.5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1110" y="5110359"/>
            <a:ext cx="2853690" cy="645402"/>
          </a:xfrm>
          <a:prstGeom prst="rect">
            <a:avLst/>
          </a:prstGeom>
        </p:spPr>
      </p:pic>
      <p:grpSp>
        <p:nvGrpSpPr>
          <p:cNvPr id="24" name="Group 23"/>
          <p:cNvGrpSpPr/>
          <p:nvPr/>
        </p:nvGrpSpPr>
        <p:grpSpPr>
          <a:xfrm>
            <a:off x="1483360" y="2496272"/>
            <a:ext cx="1960880" cy="1660064"/>
            <a:chOff x="1483360" y="2496272"/>
            <a:chExt cx="1960880" cy="1660064"/>
          </a:xfrm>
        </p:grpSpPr>
        <p:sp>
          <p:nvSpPr>
            <p:cNvPr id="10" name="Oval 9"/>
            <p:cNvSpPr/>
            <p:nvPr/>
          </p:nvSpPr>
          <p:spPr>
            <a:xfrm>
              <a:off x="1483360" y="2496272"/>
              <a:ext cx="660400" cy="644064"/>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a:t>y</a:t>
              </a:r>
              <a:r>
                <a:rPr lang="en-US" baseline="-25000" dirty="0" smtClean="0"/>
                <a:t>t-1</a:t>
              </a:r>
              <a:endParaRPr lang="en-US" baseline="-25000" dirty="0"/>
            </a:p>
          </p:txBody>
        </p:sp>
        <p:sp>
          <p:nvSpPr>
            <p:cNvPr id="11" name="Oval 10"/>
            <p:cNvSpPr/>
            <p:nvPr/>
          </p:nvSpPr>
          <p:spPr>
            <a:xfrm>
              <a:off x="2824480" y="2496272"/>
              <a:ext cx="619760" cy="644064"/>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y</a:t>
              </a:r>
              <a:r>
                <a:rPr lang="en-US" baseline="-25000" dirty="0" err="1" smtClean="0"/>
                <a:t>t</a:t>
              </a:r>
              <a:endParaRPr lang="en-US" dirty="0"/>
            </a:p>
          </p:txBody>
        </p:sp>
        <p:sp>
          <p:nvSpPr>
            <p:cNvPr id="12" name="Oval 11"/>
            <p:cNvSpPr/>
            <p:nvPr/>
          </p:nvSpPr>
          <p:spPr>
            <a:xfrm>
              <a:off x="2824480" y="3512272"/>
              <a:ext cx="619760" cy="644064"/>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x</a:t>
              </a:r>
              <a:r>
                <a:rPr lang="en-US" baseline="-25000" dirty="0" err="1" smtClean="0"/>
                <a:t>t</a:t>
              </a:r>
              <a:endParaRPr lang="en-US" baseline="-25000" dirty="0"/>
            </a:p>
          </p:txBody>
        </p:sp>
        <p:cxnSp>
          <p:nvCxnSpPr>
            <p:cNvPr id="18" name="Straight Arrow Connector 17"/>
            <p:cNvCxnSpPr>
              <a:stCxn id="10" idx="6"/>
              <a:endCxn id="11" idx="2"/>
            </p:cNvCxnSpPr>
            <p:nvPr/>
          </p:nvCxnSpPr>
          <p:spPr>
            <a:xfrm>
              <a:off x="2143760" y="2818304"/>
              <a:ext cx="68072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1" idx="4"/>
              <a:endCxn id="12" idx="0"/>
            </p:cNvCxnSpPr>
            <p:nvPr/>
          </p:nvCxnSpPr>
          <p:spPr>
            <a:xfrm>
              <a:off x="3134360" y="3140336"/>
              <a:ext cx="0" cy="3719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5" name="Group 24"/>
          <p:cNvGrpSpPr/>
          <p:nvPr/>
        </p:nvGrpSpPr>
        <p:grpSpPr>
          <a:xfrm>
            <a:off x="4592320" y="2496272"/>
            <a:ext cx="1991360" cy="1660064"/>
            <a:chOff x="1452880" y="2496272"/>
            <a:chExt cx="1991360" cy="1660064"/>
          </a:xfrm>
        </p:grpSpPr>
        <p:sp>
          <p:nvSpPr>
            <p:cNvPr id="26" name="Oval 25"/>
            <p:cNvSpPr/>
            <p:nvPr/>
          </p:nvSpPr>
          <p:spPr>
            <a:xfrm>
              <a:off x="1452880" y="2496272"/>
              <a:ext cx="690880" cy="644064"/>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a:t>y</a:t>
              </a:r>
              <a:r>
                <a:rPr lang="en-US" baseline="-25000" dirty="0" smtClean="0"/>
                <a:t>t-1</a:t>
              </a:r>
              <a:endParaRPr lang="en-US" baseline="-25000" dirty="0"/>
            </a:p>
          </p:txBody>
        </p:sp>
        <p:sp>
          <p:nvSpPr>
            <p:cNvPr id="27" name="Oval 26"/>
            <p:cNvSpPr/>
            <p:nvPr/>
          </p:nvSpPr>
          <p:spPr>
            <a:xfrm>
              <a:off x="2824480" y="2496272"/>
              <a:ext cx="619760" cy="644064"/>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y</a:t>
              </a:r>
              <a:r>
                <a:rPr lang="en-US" baseline="-25000" dirty="0" err="1" smtClean="0"/>
                <a:t>t</a:t>
              </a:r>
              <a:endParaRPr lang="en-US" dirty="0"/>
            </a:p>
          </p:txBody>
        </p:sp>
        <p:sp>
          <p:nvSpPr>
            <p:cNvPr id="28" name="Oval 27"/>
            <p:cNvSpPr/>
            <p:nvPr/>
          </p:nvSpPr>
          <p:spPr>
            <a:xfrm>
              <a:off x="2824480" y="3512272"/>
              <a:ext cx="619760" cy="644064"/>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x</a:t>
              </a:r>
              <a:r>
                <a:rPr lang="en-US" baseline="-25000" dirty="0" err="1" smtClean="0"/>
                <a:t>t</a:t>
              </a:r>
              <a:endParaRPr lang="en-US" baseline="-25000" dirty="0"/>
            </a:p>
          </p:txBody>
        </p:sp>
        <p:cxnSp>
          <p:nvCxnSpPr>
            <p:cNvPr id="29" name="Straight Arrow Connector 28"/>
            <p:cNvCxnSpPr>
              <a:stCxn id="26" idx="6"/>
              <a:endCxn id="27" idx="2"/>
            </p:cNvCxnSpPr>
            <p:nvPr/>
          </p:nvCxnSpPr>
          <p:spPr>
            <a:xfrm>
              <a:off x="2143760" y="2818304"/>
              <a:ext cx="68072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8" idx="0"/>
              <a:endCxn id="27" idx="4"/>
            </p:cNvCxnSpPr>
            <p:nvPr/>
          </p:nvCxnSpPr>
          <p:spPr>
            <a:xfrm flipV="1">
              <a:off x="3134360" y="3140336"/>
              <a:ext cx="0" cy="3719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5" name="TextBox 34"/>
          <p:cNvSpPr txBox="1"/>
          <p:nvPr/>
        </p:nvSpPr>
        <p:spPr>
          <a:xfrm>
            <a:off x="1899920" y="3403600"/>
            <a:ext cx="723200" cy="369332"/>
          </a:xfrm>
          <a:prstGeom prst="rect">
            <a:avLst/>
          </a:prstGeom>
          <a:noFill/>
        </p:spPr>
        <p:txBody>
          <a:bodyPr wrap="none" rtlCol="0">
            <a:spAutoFit/>
          </a:bodyPr>
          <a:lstStyle/>
          <a:p>
            <a:r>
              <a:rPr lang="en-US" dirty="0" smtClean="0"/>
              <a:t>HMM</a:t>
            </a:r>
            <a:endParaRPr lang="en-US" dirty="0"/>
          </a:p>
        </p:txBody>
      </p:sp>
      <p:sp>
        <p:nvSpPr>
          <p:cNvPr id="36" name="TextBox 35"/>
          <p:cNvSpPr txBox="1"/>
          <p:nvPr/>
        </p:nvSpPr>
        <p:spPr>
          <a:xfrm>
            <a:off x="4754722" y="3371334"/>
            <a:ext cx="1260156" cy="646331"/>
          </a:xfrm>
          <a:prstGeom prst="rect">
            <a:avLst/>
          </a:prstGeom>
          <a:noFill/>
        </p:spPr>
        <p:txBody>
          <a:bodyPr wrap="none" rtlCol="0">
            <a:spAutoFit/>
          </a:bodyPr>
          <a:lstStyle/>
          <a:p>
            <a:r>
              <a:rPr lang="en-US" dirty="0" smtClean="0"/>
              <a:t>Conditional</a:t>
            </a:r>
          </a:p>
          <a:p>
            <a:r>
              <a:rPr lang="en-US" dirty="0" smtClean="0"/>
              <a:t>model</a:t>
            </a:r>
            <a:endParaRPr lang="en-US" dirty="0"/>
          </a:p>
        </p:txBody>
      </p:sp>
      <p:grpSp>
        <p:nvGrpSpPr>
          <p:cNvPr id="43" name="Group 42"/>
          <p:cNvGrpSpPr/>
          <p:nvPr/>
        </p:nvGrpSpPr>
        <p:grpSpPr>
          <a:xfrm>
            <a:off x="3901440" y="5039360"/>
            <a:ext cx="3041330" cy="1086804"/>
            <a:chOff x="3901440" y="5039360"/>
            <a:chExt cx="3041330" cy="1086804"/>
          </a:xfrm>
        </p:grpSpPr>
        <p:sp>
          <p:nvSpPr>
            <p:cNvPr id="40" name="Rectangle 39"/>
            <p:cNvSpPr/>
            <p:nvPr/>
          </p:nvSpPr>
          <p:spPr>
            <a:xfrm>
              <a:off x="3901440" y="5039360"/>
              <a:ext cx="1381760" cy="6197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TextBox 41"/>
            <p:cNvSpPr txBox="1"/>
            <p:nvPr/>
          </p:nvSpPr>
          <p:spPr>
            <a:xfrm>
              <a:off x="3901440" y="5756832"/>
              <a:ext cx="3041330" cy="369332"/>
            </a:xfrm>
            <a:prstGeom prst="rect">
              <a:avLst/>
            </a:prstGeom>
            <a:noFill/>
          </p:spPr>
          <p:txBody>
            <a:bodyPr wrap="none" rtlCol="0">
              <a:spAutoFit/>
            </a:bodyPr>
            <a:lstStyle/>
            <a:p>
              <a:r>
                <a:rPr lang="en-US" dirty="0" smtClean="0"/>
                <a:t>We need to learn this function</a:t>
              </a:r>
              <a:endParaRPr lang="en-US" dirty="0"/>
            </a:p>
          </p:txBody>
        </p:sp>
      </p:grpSp>
      <p:sp>
        <p:nvSpPr>
          <p:cNvPr id="5" name="TextBox 4"/>
          <p:cNvSpPr txBox="1"/>
          <p:nvPr/>
        </p:nvSpPr>
        <p:spPr>
          <a:xfrm>
            <a:off x="3519306" y="13305"/>
            <a:ext cx="2143836" cy="400110"/>
          </a:xfrm>
          <a:prstGeom prst="rect">
            <a:avLst/>
          </a:prstGeom>
          <a:noFill/>
        </p:spPr>
        <p:txBody>
          <a:bodyPr wrap="none" rtlCol="0">
            <a:spAutoFit/>
          </a:bodyPr>
          <a:lstStyle/>
          <a:p>
            <a:r>
              <a:rPr lang="en-US" sz="2000" i="1" dirty="0" smtClean="0"/>
              <a:t>Back to sequences</a:t>
            </a:r>
            <a:endParaRPr lang="en-US" sz="2000" i="1" dirty="0"/>
          </a:p>
        </p:txBody>
      </p:sp>
      <p:sp>
        <p:nvSpPr>
          <p:cNvPr id="8" name="Footer Placeholder 7"/>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60624922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Entropy Markov Model</a:t>
            </a:r>
          </a:p>
        </p:txBody>
      </p:sp>
      <p:pic>
        <p:nvPicPr>
          <p:cNvPr id="5" name="Picture 4" descr="Screen Region 2014-09-18 at 10.37.3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8705" y="1067766"/>
            <a:ext cx="4296565" cy="484673"/>
          </a:xfrm>
          <a:prstGeom prst="rect">
            <a:avLst/>
          </a:prstGeom>
        </p:spPr>
      </p:pic>
      <p:grpSp>
        <p:nvGrpSpPr>
          <p:cNvPr id="135" name="Group 134"/>
          <p:cNvGrpSpPr/>
          <p:nvPr/>
        </p:nvGrpSpPr>
        <p:grpSpPr>
          <a:xfrm>
            <a:off x="655425" y="1813793"/>
            <a:ext cx="7528668" cy="1220468"/>
            <a:chOff x="512780" y="1784913"/>
            <a:chExt cx="7528668" cy="1220468"/>
          </a:xfrm>
        </p:grpSpPr>
        <p:sp>
          <p:nvSpPr>
            <p:cNvPr id="33" name="TextBox 32"/>
            <p:cNvSpPr txBox="1"/>
            <p:nvPr/>
          </p:nvSpPr>
          <p:spPr>
            <a:xfrm>
              <a:off x="1584872" y="1784913"/>
              <a:ext cx="1390124" cy="400110"/>
            </a:xfrm>
            <a:prstGeom prst="rect">
              <a:avLst/>
            </a:prstGeom>
            <a:solidFill>
              <a:schemeClr val="tx1">
                <a:lumMod val="25000"/>
                <a:lumOff val="75000"/>
              </a:schemeClr>
            </a:solidFill>
            <a:ln w="28575">
              <a:solidFill>
                <a:schemeClr val="tx1"/>
              </a:solidFill>
            </a:ln>
          </p:spPr>
          <p:txBody>
            <a:bodyPr wrap="none" rtlCol="0">
              <a:spAutoFit/>
            </a:bodyPr>
            <a:lstStyle/>
            <a:p>
              <a:r>
                <a:rPr lang="en-US" sz="2000" dirty="0" smtClean="0"/>
                <a:t>Determiner</a:t>
              </a:r>
              <a:endParaRPr lang="en-US" sz="2000" dirty="0"/>
            </a:p>
          </p:txBody>
        </p:sp>
        <p:sp>
          <p:nvSpPr>
            <p:cNvPr id="35" name="TextBox 34"/>
            <p:cNvSpPr txBox="1"/>
            <p:nvPr/>
          </p:nvSpPr>
          <p:spPr>
            <a:xfrm>
              <a:off x="3252776" y="1784913"/>
              <a:ext cx="754984" cy="400110"/>
            </a:xfrm>
            <a:prstGeom prst="rect">
              <a:avLst/>
            </a:prstGeom>
            <a:solidFill>
              <a:schemeClr val="tx1">
                <a:lumMod val="25000"/>
                <a:lumOff val="75000"/>
              </a:schemeClr>
            </a:solidFill>
            <a:ln w="28575">
              <a:solidFill>
                <a:schemeClr val="tx1"/>
              </a:solidFill>
            </a:ln>
          </p:spPr>
          <p:txBody>
            <a:bodyPr wrap="none" rtlCol="0">
              <a:spAutoFit/>
            </a:bodyPr>
            <a:lstStyle/>
            <a:p>
              <a:r>
                <a:rPr lang="en-US" sz="2000" dirty="0" smtClean="0"/>
                <a:t>Noun</a:t>
              </a:r>
              <a:endParaRPr lang="en-US" sz="2000" dirty="0"/>
            </a:p>
          </p:txBody>
        </p:sp>
        <p:sp>
          <p:nvSpPr>
            <p:cNvPr id="37" name="TextBox 36"/>
            <p:cNvSpPr txBox="1"/>
            <p:nvPr/>
          </p:nvSpPr>
          <p:spPr>
            <a:xfrm>
              <a:off x="4691892" y="1784913"/>
              <a:ext cx="681973" cy="400110"/>
            </a:xfrm>
            <a:prstGeom prst="rect">
              <a:avLst/>
            </a:prstGeom>
            <a:solidFill>
              <a:schemeClr val="tx1">
                <a:lumMod val="25000"/>
                <a:lumOff val="75000"/>
              </a:schemeClr>
            </a:solidFill>
            <a:ln w="28575">
              <a:solidFill>
                <a:schemeClr val="tx1"/>
              </a:solidFill>
            </a:ln>
          </p:spPr>
          <p:txBody>
            <a:bodyPr wrap="none" rtlCol="0">
              <a:spAutoFit/>
            </a:bodyPr>
            <a:lstStyle/>
            <a:p>
              <a:r>
                <a:rPr lang="en-US" sz="2000" dirty="0" smtClean="0"/>
                <a:t>Verb</a:t>
              </a:r>
              <a:endParaRPr lang="en-US" sz="2000" dirty="0"/>
            </a:p>
          </p:txBody>
        </p:sp>
        <p:sp>
          <p:nvSpPr>
            <p:cNvPr id="39" name="TextBox 38"/>
            <p:cNvSpPr txBox="1"/>
            <p:nvPr/>
          </p:nvSpPr>
          <p:spPr>
            <a:xfrm>
              <a:off x="5896988" y="1784913"/>
              <a:ext cx="754984" cy="400110"/>
            </a:xfrm>
            <a:prstGeom prst="rect">
              <a:avLst/>
            </a:prstGeom>
            <a:solidFill>
              <a:schemeClr val="tx1">
                <a:lumMod val="25000"/>
                <a:lumOff val="75000"/>
              </a:schemeClr>
            </a:solidFill>
            <a:ln w="28575">
              <a:solidFill>
                <a:schemeClr val="tx1"/>
              </a:solidFill>
            </a:ln>
          </p:spPr>
          <p:txBody>
            <a:bodyPr wrap="none" rtlCol="0">
              <a:spAutoFit/>
            </a:bodyPr>
            <a:lstStyle/>
            <a:p>
              <a:r>
                <a:rPr lang="en-US" sz="2000" dirty="0" smtClean="0"/>
                <a:t>Noun</a:t>
              </a:r>
              <a:endParaRPr lang="en-US" sz="2000" dirty="0"/>
            </a:p>
          </p:txBody>
        </p:sp>
        <p:grpSp>
          <p:nvGrpSpPr>
            <p:cNvPr id="128" name="Group 127"/>
            <p:cNvGrpSpPr/>
            <p:nvPr/>
          </p:nvGrpSpPr>
          <p:grpSpPr>
            <a:xfrm>
              <a:off x="1440623" y="2595952"/>
              <a:ext cx="6011691" cy="409429"/>
              <a:chOff x="1440623" y="2595952"/>
              <a:chExt cx="6011691" cy="409429"/>
            </a:xfrm>
          </p:grpSpPr>
          <p:sp>
            <p:nvSpPr>
              <p:cNvPr id="32" name="TextBox 31"/>
              <p:cNvSpPr txBox="1"/>
              <p:nvPr/>
            </p:nvSpPr>
            <p:spPr>
              <a:xfrm>
                <a:off x="1440623" y="2605271"/>
                <a:ext cx="572017" cy="400110"/>
              </a:xfrm>
              <a:prstGeom prst="rect">
                <a:avLst/>
              </a:prstGeom>
              <a:noFill/>
              <a:ln w="28575">
                <a:solidFill>
                  <a:schemeClr val="tx1"/>
                </a:solidFill>
              </a:ln>
            </p:spPr>
            <p:txBody>
              <a:bodyPr wrap="none" rtlCol="0">
                <a:spAutoFit/>
              </a:bodyPr>
              <a:lstStyle/>
              <a:p>
                <a:r>
                  <a:rPr lang="en-US" sz="2000" dirty="0" smtClean="0"/>
                  <a:t>The</a:t>
                </a:r>
                <a:endParaRPr lang="en-US" sz="2000" dirty="0"/>
              </a:p>
            </p:txBody>
          </p:sp>
          <p:sp>
            <p:nvSpPr>
              <p:cNvPr id="34" name="TextBox 33"/>
              <p:cNvSpPr txBox="1"/>
              <p:nvPr/>
            </p:nvSpPr>
            <p:spPr>
              <a:xfrm>
                <a:off x="2805367" y="2605271"/>
                <a:ext cx="564878" cy="400110"/>
              </a:xfrm>
              <a:prstGeom prst="rect">
                <a:avLst/>
              </a:prstGeom>
              <a:noFill/>
              <a:ln w="28575">
                <a:solidFill>
                  <a:schemeClr val="tx1"/>
                </a:solidFill>
              </a:ln>
            </p:spPr>
            <p:txBody>
              <a:bodyPr wrap="none" rtlCol="0">
                <a:spAutoFit/>
              </a:bodyPr>
              <a:lstStyle/>
              <a:p>
                <a:r>
                  <a:rPr lang="en-US" sz="2000" dirty="0" smtClean="0"/>
                  <a:t>Fed</a:t>
                </a:r>
                <a:endParaRPr lang="en-US" sz="2000" dirty="0"/>
              </a:p>
            </p:txBody>
          </p:sp>
          <p:sp>
            <p:nvSpPr>
              <p:cNvPr id="36" name="TextBox 35"/>
              <p:cNvSpPr txBox="1"/>
              <p:nvPr/>
            </p:nvSpPr>
            <p:spPr>
              <a:xfrm>
                <a:off x="4100124" y="2595952"/>
                <a:ext cx="784039" cy="400110"/>
              </a:xfrm>
              <a:prstGeom prst="rect">
                <a:avLst/>
              </a:prstGeom>
              <a:noFill/>
              <a:ln w="28575">
                <a:solidFill>
                  <a:schemeClr val="tx1"/>
                </a:solidFill>
              </a:ln>
            </p:spPr>
            <p:txBody>
              <a:bodyPr wrap="none" rtlCol="0">
                <a:spAutoFit/>
              </a:bodyPr>
              <a:lstStyle/>
              <a:p>
                <a:r>
                  <a:rPr lang="en-US" sz="2000" dirty="0" smtClean="0"/>
                  <a:t>raises</a:t>
                </a:r>
                <a:endParaRPr lang="en-US" sz="2000" dirty="0"/>
              </a:p>
            </p:txBody>
          </p:sp>
          <p:sp>
            <p:nvSpPr>
              <p:cNvPr id="38" name="TextBox 37"/>
              <p:cNvSpPr txBox="1"/>
              <p:nvPr/>
            </p:nvSpPr>
            <p:spPr>
              <a:xfrm>
                <a:off x="5295393" y="2605271"/>
                <a:ext cx="995059" cy="400110"/>
              </a:xfrm>
              <a:prstGeom prst="rect">
                <a:avLst/>
              </a:prstGeom>
              <a:noFill/>
              <a:ln w="28575">
                <a:solidFill>
                  <a:schemeClr val="tx1"/>
                </a:solidFill>
              </a:ln>
            </p:spPr>
            <p:txBody>
              <a:bodyPr wrap="none" rtlCol="0">
                <a:spAutoFit/>
              </a:bodyPr>
              <a:lstStyle/>
              <a:p>
                <a:r>
                  <a:rPr lang="en-US" sz="2000" dirty="0" smtClean="0"/>
                  <a:t>interest</a:t>
                </a:r>
                <a:endParaRPr lang="en-US" sz="2000" dirty="0"/>
              </a:p>
            </p:txBody>
          </p:sp>
          <p:sp>
            <p:nvSpPr>
              <p:cNvPr id="40" name="TextBox 39"/>
              <p:cNvSpPr txBox="1"/>
              <p:nvPr/>
            </p:nvSpPr>
            <p:spPr>
              <a:xfrm>
                <a:off x="6741537" y="2605271"/>
                <a:ext cx="710777" cy="400110"/>
              </a:xfrm>
              <a:prstGeom prst="rect">
                <a:avLst/>
              </a:prstGeom>
              <a:noFill/>
              <a:ln w="28575">
                <a:solidFill>
                  <a:schemeClr val="tx1"/>
                </a:solidFill>
              </a:ln>
            </p:spPr>
            <p:txBody>
              <a:bodyPr wrap="none" rtlCol="0">
                <a:spAutoFit/>
              </a:bodyPr>
              <a:lstStyle/>
              <a:p>
                <a:r>
                  <a:rPr lang="en-US" sz="2000" dirty="0" smtClean="0"/>
                  <a:t>rates</a:t>
                </a:r>
                <a:endParaRPr lang="en-US" sz="2000" dirty="0"/>
              </a:p>
            </p:txBody>
          </p:sp>
        </p:grpSp>
        <p:sp>
          <p:nvSpPr>
            <p:cNvPr id="41" name="TextBox 40"/>
            <p:cNvSpPr txBox="1"/>
            <p:nvPr/>
          </p:nvSpPr>
          <p:spPr>
            <a:xfrm>
              <a:off x="7286464" y="1784913"/>
              <a:ext cx="754984" cy="400110"/>
            </a:xfrm>
            <a:prstGeom prst="rect">
              <a:avLst/>
            </a:prstGeom>
            <a:solidFill>
              <a:schemeClr val="tx1">
                <a:lumMod val="25000"/>
                <a:lumOff val="75000"/>
              </a:schemeClr>
            </a:solidFill>
            <a:ln w="28575">
              <a:solidFill>
                <a:schemeClr val="tx1"/>
              </a:solidFill>
            </a:ln>
          </p:spPr>
          <p:txBody>
            <a:bodyPr wrap="none" rtlCol="0">
              <a:spAutoFit/>
            </a:bodyPr>
            <a:lstStyle/>
            <a:p>
              <a:r>
                <a:rPr lang="en-US" sz="2000" dirty="0" smtClean="0"/>
                <a:t>Noun</a:t>
              </a:r>
              <a:endParaRPr lang="en-US" sz="2000" dirty="0"/>
            </a:p>
          </p:txBody>
        </p:sp>
        <p:cxnSp>
          <p:nvCxnSpPr>
            <p:cNvPr id="42" name="Straight Arrow Connector 41"/>
            <p:cNvCxnSpPr>
              <a:stCxn id="33" idx="2"/>
              <a:endCxn id="32" idx="0"/>
            </p:cNvCxnSpPr>
            <p:nvPr/>
          </p:nvCxnSpPr>
          <p:spPr>
            <a:xfrm flipH="1">
              <a:off x="1726632" y="2185023"/>
              <a:ext cx="553302" cy="420248"/>
            </a:xfrm>
            <a:prstGeom prst="straightConnector1">
              <a:avLst/>
            </a:prstGeom>
            <a:ln w="28575">
              <a:headEnd type="arrow"/>
              <a:tailEnd type="none"/>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35" idx="2"/>
              <a:endCxn id="34" idx="0"/>
            </p:cNvCxnSpPr>
            <p:nvPr/>
          </p:nvCxnSpPr>
          <p:spPr>
            <a:xfrm flipH="1">
              <a:off x="3087806" y="2185023"/>
              <a:ext cx="542462" cy="420248"/>
            </a:xfrm>
            <a:prstGeom prst="straightConnector1">
              <a:avLst/>
            </a:prstGeom>
            <a:ln w="28575">
              <a:headEnd type="arrow"/>
              <a:tailEnd type="non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37" idx="2"/>
              <a:endCxn id="36" idx="0"/>
            </p:cNvCxnSpPr>
            <p:nvPr/>
          </p:nvCxnSpPr>
          <p:spPr>
            <a:xfrm flipH="1">
              <a:off x="4492144" y="2185023"/>
              <a:ext cx="540735" cy="410929"/>
            </a:xfrm>
            <a:prstGeom prst="straightConnector1">
              <a:avLst/>
            </a:prstGeom>
            <a:ln w="28575">
              <a:headEnd type="arrow"/>
              <a:tailEnd type="non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39" idx="2"/>
              <a:endCxn id="38" idx="0"/>
            </p:cNvCxnSpPr>
            <p:nvPr/>
          </p:nvCxnSpPr>
          <p:spPr>
            <a:xfrm flipH="1">
              <a:off x="5792923" y="2185023"/>
              <a:ext cx="481557" cy="420248"/>
            </a:xfrm>
            <a:prstGeom prst="straightConnector1">
              <a:avLst/>
            </a:prstGeom>
            <a:ln w="28575">
              <a:headEnd type="arrow"/>
              <a:tailEnd type="none"/>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41" idx="2"/>
              <a:endCxn id="40" idx="0"/>
            </p:cNvCxnSpPr>
            <p:nvPr/>
          </p:nvCxnSpPr>
          <p:spPr>
            <a:xfrm flipH="1">
              <a:off x="7096926" y="2185023"/>
              <a:ext cx="567030" cy="420248"/>
            </a:xfrm>
            <a:prstGeom prst="straightConnector1">
              <a:avLst/>
            </a:prstGeom>
            <a:ln w="28575">
              <a:headEnd type="arrow"/>
              <a:tailEnd type="none"/>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48" idx="3"/>
              <a:endCxn id="33" idx="1"/>
            </p:cNvCxnSpPr>
            <p:nvPr/>
          </p:nvCxnSpPr>
          <p:spPr>
            <a:xfrm flipV="1">
              <a:off x="1133463" y="1984968"/>
              <a:ext cx="451409" cy="3723"/>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512780" y="1804025"/>
              <a:ext cx="620683" cy="369332"/>
            </a:xfrm>
            <a:prstGeom prst="rect">
              <a:avLst/>
            </a:prstGeom>
            <a:noFill/>
            <a:ln w="28575">
              <a:solidFill>
                <a:schemeClr val="tx1"/>
              </a:solidFill>
            </a:ln>
          </p:spPr>
          <p:txBody>
            <a:bodyPr wrap="none" rtlCol="0">
              <a:spAutoFit/>
            </a:bodyPr>
            <a:lstStyle/>
            <a:p>
              <a:r>
                <a:rPr lang="en-US" dirty="0" smtClean="0">
                  <a:solidFill>
                    <a:schemeClr val="accent3">
                      <a:lumMod val="50000"/>
                    </a:schemeClr>
                  </a:solidFill>
                </a:rPr>
                <a:t>start</a:t>
              </a:r>
              <a:endParaRPr lang="en-US" dirty="0">
                <a:solidFill>
                  <a:schemeClr val="accent3">
                    <a:lumMod val="50000"/>
                  </a:schemeClr>
                </a:solidFill>
              </a:endParaRPr>
            </a:p>
          </p:txBody>
        </p:sp>
        <p:cxnSp>
          <p:nvCxnSpPr>
            <p:cNvPr id="49" name="Straight Arrow Connector 48"/>
            <p:cNvCxnSpPr>
              <a:stCxn id="33" idx="3"/>
              <a:endCxn id="35" idx="1"/>
            </p:cNvCxnSpPr>
            <p:nvPr/>
          </p:nvCxnSpPr>
          <p:spPr>
            <a:xfrm>
              <a:off x="2974996" y="1984968"/>
              <a:ext cx="277780"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35" idx="3"/>
              <a:endCxn id="37" idx="1"/>
            </p:cNvCxnSpPr>
            <p:nvPr/>
          </p:nvCxnSpPr>
          <p:spPr>
            <a:xfrm>
              <a:off x="4007760" y="1984968"/>
              <a:ext cx="684132"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37" idx="3"/>
              <a:endCxn id="39" idx="1"/>
            </p:cNvCxnSpPr>
            <p:nvPr/>
          </p:nvCxnSpPr>
          <p:spPr>
            <a:xfrm>
              <a:off x="5373865" y="1984968"/>
              <a:ext cx="523123"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39" idx="3"/>
              <a:endCxn id="41" idx="1"/>
            </p:cNvCxnSpPr>
            <p:nvPr/>
          </p:nvCxnSpPr>
          <p:spPr>
            <a:xfrm>
              <a:off x="6651972" y="1984968"/>
              <a:ext cx="634492"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grpSp>
      <p:sp>
        <p:nvSpPr>
          <p:cNvPr id="136" name="TextBox 135"/>
          <p:cNvSpPr txBox="1"/>
          <p:nvPr/>
        </p:nvSpPr>
        <p:spPr>
          <a:xfrm>
            <a:off x="73137" y="1092167"/>
            <a:ext cx="3036537" cy="461665"/>
          </a:xfrm>
          <a:prstGeom prst="rect">
            <a:avLst/>
          </a:prstGeom>
          <a:noFill/>
        </p:spPr>
        <p:txBody>
          <a:bodyPr wrap="none" rtlCol="0">
            <a:spAutoFit/>
          </a:bodyPr>
          <a:lstStyle/>
          <a:p>
            <a:r>
              <a:rPr lang="en-US" sz="2400" dirty="0" smtClean="0"/>
              <a:t>Goal: Compute P(</a:t>
            </a:r>
            <a:r>
              <a:rPr lang="en-US" sz="2400" b="1" dirty="0" smtClean="0"/>
              <a:t>y</a:t>
            </a:r>
            <a:r>
              <a:rPr lang="en-US" sz="2400" dirty="0" smtClean="0"/>
              <a:t> | </a:t>
            </a:r>
            <a:r>
              <a:rPr lang="en-US" sz="2400" b="1" dirty="0" smtClean="0"/>
              <a:t>x</a:t>
            </a:r>
            <a:r>
              <a:rPr lang="en-US" sz="2400" dirty="0" smtClean="0"/>
              <a:t>)</a:t>
            </a:r>
            <a:endParaRPr lang="en-US" sz="2400" dirty="0"/>
          </a:p>
        </p:txBody>
      </p:sp>
      <p:sp>
        <p:nvSpPr>
          <p:cNvPr id="10" name="TextBox 9"/>
          <p:cNvSpPr txBox="1"/>
          <p:nvPr/>
        </p:nvSpPr>
        <p:spPr>
          <a:xfrm>
            <a:off x="182460" y="3635925"/>
            <a:ext cx="9083512" cy="892552"/>
          </a:xfrm>
          <a:prstGeom prst="rect">
            <a:avLst/>
          </a:prstGeom>
          <a:noFill/>
        </p:spPr>
        <p:txBody>
          <a:bodyPr wrap="none" rtlCol="0">
            <a:spAutoFit/>
          </a:bodyPr>
          <a:lstStyle/>
          <a:p>
            <a:r>
              <a:rPr lang="en-US" sz="2600" dirty="0" smtClean="0">
                <a:solidFill>
                  <a:srgbClr val="3C58AD"/>
                </a:solidFill>
              </a:rPr>
              <a:t>The prediction task</a:t>
            </a:r>
            <a:r>
              <a:rPr lang="en-US" sz="2600" smtClean="0">
                <a:solidFill>
                  <a:srgbClr val="3C58AD"/>
                </a:solidFill>
              </a:rPr>
              <a:t>: </a:t>
            </a:r>
            <a:br>
              <a:rPr lang="en-US" sz="2600" smtClean="0">
                <a:solidFill>
                  <a:srgbClr val="3C58AD"/>
                </a:solidFill>
              </a:rPr>
            </a:br>
            <a:r>
              <a:rPr lang="en-US" sz="2600" smtClean="0"/>
              <a:t>Using </a:t>
            </a:r>
            <a:r>
              <a:rPr lang="en-US" sz="2600" dirty="0" smtClean="0"/>
              <a:t>the entire input and the current label, predict the next label</a:t>
            </a:r>
            <a:endParaRPr lang="en-US" sz="2600" dirty="0"/>
          </a:p>
        </p:txBody>
      </p:sp>
      <p:sp>
        <p:nvSpPr>
          <p:cNvPr id="3" name="Footer Placeholder 2"/>
          <p:cNvSpPr>
            <a:spLocks noGrp="1"/>
          </p:cNvSpPr>
          <p:nvPr>
            <p:ph type="ftr" sz="quarter" idx="11"/>
          </p:nvPr>
        </p:nvSpPr>
        <p:spPr/>
        <p:txBody>
          <a:bodyPr/>
          <a:lstStyle/>
          <a:p>
            <a:r>
              <a:rPr lang="en-US" smtClean="0"/>
              <a:t>ML in NLP</a:t>
            </a:r>
            <a:endParaRPr lang="en-US" dirty="0"/>
          </a:p>
        </p:txBody>
      </p:sp>
      <p:sp>
        <p:nvSpPr>
          <p:cNvPr id="4" name="Slide Number Placeholder 3"/>
          <p:cNvSpPr>
            <a:spLocks noGrp="1"/>
          </p:cNvSpPr>
          <p:nvPr>
            <p:ph type="sldNum" sz="quarter" idx="12"/>
          </p:nvPr>
        </p:nvSpPr>
        <p:spPr/>
        <p:txBody>
          <a:bodyPr/>
          <a:lstStyle/>
          <a:p>
            <a:fld id="{5E6A3C3A-A029-4573-BC04-5DA27903A743}" type="slidenum">
              <a:rPr lang="en-US" smtClean="0"/>
              <a:t>62</a:t>
            </a:fld>
            <a:endParaRPr lang="en-US" dirty="0"/>
          </a:p>
        </p:txBody>
      </p:sp>
    </p:spTree>
    <p:extLst>
      <p:ext uri="{BB962C8B-B14F-4D97-AF65-F5344CB8AC3E}">
        <p14:creationId xmlns:p14="http://schemas.microsoft.com/office/powerpoint/2010/main" val="54019202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M</a:t>
            </a:r>
            <a:r>
              <a:rPr lang="en-US" dirty="0"/>
              <a:t>aximum </a:t>
            </a:r>
            <a:r>
              <a:rPr lang="en-US" dirty="0">
                <a:solidFill>
                  <a:schemeClr val="accent1"/>
                </a:solidFill>
              </a:rPr>
              <a:t>E</a:t>
            </a:r>
            <a:r>
              <a:rPr lang="en-US" dirty="0"/>
              <a:t>ntropy </a:t>
            </a:r>
            <a:r>
              <a:rPr lang="en-US" dirty="0">
                <a:solidFill>
                  <a:schemeClr val="accent1"/>
                </a:solidFill>
              </a:rPr>
              <a:t>M</a:t>
            </a:r>
            <a:r>
              <a:rPr lang="en-US" dirty="0"/>
              <a:t>arkov </a:t>
            </a:r>
            <a:r>
              <a:rPr lang="en-US" dirty="0">
                <a:solidFill>
                  <a:schemeClr val="accent1"/>
                </a:solidFill>
              </a:rPr>
              <a:t>M</a:t>
            </a:r>
            <a:r>
              <a:rPr lang="en-US" dirty="0"/>
              <a:t>odel</a:t>
            </a:r>
          </a:p>
        </p:txBody>
      </p:sp>
      <p:sp>
        <p:nvSpPr>
          <p:cNvPr id="6" name="Content Placeholder 5"/>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42F4FC8-095A-E041-AA53-AAE5A7787260}" type="slidenum">
              <a:rPr lang="en-US" smtClean="0"/>
              <a:t>63</a:t>
            </a:fld>
            <a:endParaRPr lang="en-US"/>
          </a:p>
        </p:txBody>
      </p:sp>
      <p:pic>
        <p:nvPicPr>
          <p:cNvPr id="5" name="Picture 4" descr="Screen Region 2014-09-18 at 10.37.3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9134" y="1092167"/>
            <a:ext cx="4296565" cy="484673"/>
          </a:xfrm>
          <a:prstGeom prst="rect">
            <a:avLst/>
          </a:prstGeom>
        </p:spPr>
      </p:pic>
      <p:grpSp>
        <p:nvGrpSpPr>
          <p:cNvPr id="135" name="Group 134"/>
          <p:cNvGrpSpPr/>
          <p:nvPr/>
        </p:nvGrpSpPr>
        <p:grpSpPr>
          <a:xfrm>
            <a:off x="536141" y="1805933"/>
            <a:ext cx="7528668" cy="1220468"/>
            <a:chOff x="512780" y="1784913"/>
            <a:chExt cx="7528668" cy="1220468"/>
          </a:xfrm>
        </p:grpSpPr>
        <p:sp>
          <p:nvSpPr>
            <p:cNvPr id="33" name="TextBox 32"/>
            <p:cNvSpPr txBox="1"/>
            <p:nvPr/>
          </p:nvSpPr>
          <p:spPr>
            <a:xfrm>
              <a:off x="1584872" y="1784913"/>
              <a:ext cx="1390124" cy="400110"/>
            </a:xfrm>
            <a:prstGeom prst="rect">
              <a:avLst/>
            </a:prstGeom>
            <a:solidFill>
              <a:schemeClr val="tx1">
                <a:lumMod val="25000"/>
                <a:lumOff val="75000"/>
              </a:schemeClr>
            </a:solidFill>
            <a:ln w="28575">
              <a:solidFill>
                <a:srgbClr val="3C58AD"/>
              </a:solidFill>
            </a:ln>
          </p:spPr>
          <p:txBody>
            <a:bodyPr wrap="none" rtlCol="0">
              <a:spAutoFit/>
            </a:bodyPr>
            <a:lstStyle/>
            <a:p>
              <a:r>
                <a:rPr lang="en-US" sz="2000" dirty="0" smtClean="0"/>
                <a:t>Determiner</a:t>
              </a:r>
              <a:endParaRPr lang="en-US" sz="2000" dirty="0"/>
            </a:p>
          </p:txBody>
        </p:sp>
        <p:sp>
          <p:nvSpPr>
            <p:cNvPr id="35" name="TextBox 34"/>
            <p:cNvSpPr txBox="1"/>
            <p:nvPr/>
          </p:nvSpPr>
          <p:spPr>
            <a:xfrm>
              <a:off x="3252776" y="1784913"/>
              <a:ext cx="754984" cy="400110"/>
            </a:xfrm>
            <a:prstGeom prst="rect">
              <a:avLst/>
            </a:prstGeom>
            <a:solidFill>
              <a:schemeClr val="tx1">
                <a:lumMod val="25000"/>
                <a:lumOff val="75000"/>
              </a:schemeClr>
            </a:solidFill>
            <a:ln w="28575">
              <a:solidFill>
                <a:srgbClr val="3C58AD"/>
              </a:solidFill>
            </a:ln>
          </p:spPr>
          <p:txBody>
            <a:bodyPr wrap="none" rtlCol="0">
              <a:spAutoFit/>
            </a:bodyPr>
            <a:lstStyle/>
            <a:p>
              <a:r>
                <a:rPr lang="en-US" sz="2000" dirty="0" smtClean="0"/>
                <a:t>Noun</a:t>
              </a:r>
              <a:endParaRPr lang="en-US" sz="2000" dirty="0"/>
            </a:p>
          </p:txBody>
        </p:sp>
        <p:sp>
          <p:nvSpPr>
            <p:cNvPr id="37" name="TextBox 36"/>
            <p:cNvSpPr txBox="1"/>
            <p:nvPr/>
          </p:nvSpPr>
          <p:spPr>
            <a:xfrm>
              <a:off x="4691892" y="1784913"/>
              <a:ext cx="681973" cy="400110"/>
            </a:xfrm>
            <a:prstGeom prst="rect">
              <a:avLst/>
            </a:prstGeom>
            <a:solidFill>
              <a:schemeClr val="tx1">
                <a:lumMod val="25000"/>
                <a:lumOff val="75000"/>
              </a:schemeClr>
            </a:solidFill>
            <a:ln w="28575">
              <a:solidFill>
                <a:srgbClr val="3C58AD"/>
              </a:solidFill>
            </a:ln>
          </p:spPr>
          <p:txBody>
            <a:bodyPr wrap="none" rtlCol="0">
              <a:spAutoFit/>
            </a:bodyPr>
            <a:lstStyle/>
            <a:p>
              <a:r>
                <a:rPr lang="en-US" sz="2000" dirty="0" smtClean="0"/>
                <a:t>Verb</a:t>
              </a:r>
              <a:endParaRPr lang="en-US" sz="2000" dirty="0"/>
            </a:p>
          </p:txBody>
        </p:sp>
        <p:sp>
          <p:nvSpPr>
            <p:cNvPr id="39" name="TextBox 38"/>
            <p:cNvSpPr txBox="1"/>
            <p:nvPr/>
          </p:nvSpPr>
          <p:spPr>
            <a:xfrm>
              <a:off x="5896988" y="1784913"/>
              <a:ext cx="754984" cy="400110"/>
            </a:xfrm>
            <a:prstGeom prst="rect">
              <a:avLst/>
            </a:prstGeom>
            <a:solidFill>
              <a:schemeClr val="tx1">
                <a:lumMod val="25000"/>
                <a:lumOff val="75000"/>
              </a:schemeClr>
            </a:solidFill>
            <a:ln w="28575">
              <a:solidFill>
                <a:srgbClr val="3C58AD"/>
              </a:solidFill>
            </a:ln>
          </p:spPr>
          <p:txBody>
            <a:bodyPr wrap="none" rtlCol="0">
              <a:spAutoFit/>
            </a:bodyPr>
            <a:lstStyle/>
            <a:p>
              <a:r>
                <a:rPr lang="en-US" sz="2000" dirty="0" smtClean="0"/>
                <a:t>Noun</a:t>
              </a:r>
              <a:endParaRPr lang="en-US" sz="2000" dirty="0"/>
            </a:p>
          </p:txBody>
        </p:sp>
        <p:grpSp>
          <p:nvGrpSpPr>
            <p:cNvPr id="128" name="Group 127"/>
            <p:cNvGrpSpPr/>
            <p:nvPr/>
          </p:nvGrpSpPr>
          <p:grpSpPr>
            <a:xfrm>
              <a:off x="1440623" y="2595952"/>
              <a:ext cx="6011691" cy="409429"/>
              <a:chOff x="1440623" y="2595952"/>
              <a:chExt cx="6011691" cy="409429"/>
            </a:xfrm>
          </p:grpSpPr>
          <p:sp>
            <p:nvSpPr>
              <p:cNvPr id="32" name="TextBox 31"/>
              <p:cNvSpPr txBox="1"/>
              <p:nvPr/>
            </p:nvSpPr>
            <p:spPr>
              <a:xfrm>
                <a:off x="1440623" y="2605271"/>
                <a:ext cx="572017" cy="400110"/>
              </a:xfrm>
              <a:prstGeom prst="rect">
                <a:avLst/>
              </a:prstGeom>
              <a:noFill/>
              <a:ln w="28575">
                <a:solidFill>
                  <a:srgbClr val="3C58AD"/>
                </a:solidFill>
              </a:ln>
            </p:spPr>
            <p:txBody>
              <a:bodyPr wrap="none" rtlCol="0">
                <a:spAutoFit/>
              </a:bodyPr>
              <a:lstStyle/>
              <a:p>
                <a:r>
                  <a:rPr lang="en-US" sz="2000" dirty="0" smtClean="0"/>
                  <a:t>The</a:t>
                </a:r>
                <a:endParaRPr lang="en-US" sz="2000" dirty="0"/>
              </a:p>
            </p:txBody>
          </p:sp>
          <p:sp>
            <p:nvSpPr>
              <p:cNvPr id="34" name="TextBox 33"/>
              <p:cNvSpPr txBox="1"/>
              <p:nvPr/>
            </p:nvSpPr>
            <p:spPr>
              <a:xfrm>
                <a:off x="2805367" y="2605271"/>
                <a:ext cx="564878" cy="400110"/>
              </a:xfrm>
              <a:prstGeom prst="rect">
                <a:avLst/>
              </a:prstGeom>
              <a:noFill/>
              <a:ln w="28575">
                <a:solidFill>
                  <a:srgbClr val="3C58AD"/>
                </a:solidFill>
              </a:ln>
            </p:spPr>
            <p:txBody>
              <a:bodyPr wrap="none" rtlCol="0">
                <a:spAutoFit/>
              </a:bodyPr>
              <a:lstStyle/>
              <a:p>
                <a:r>
                  <a:rPr lang="en-US" sz="2000" dirty="0" smtClean="0"/>
                  <a:t>Fed</a:t>
                </a:r>
                <a:endParaRPr lang="en-US" sz="2000" dirty="0"/>
              </a:p>
            </p:txBody>
          </p:sp>
          <p:sp>
            <p:nvSpPr>
              <p:cNvPr id="36" name="TextBox 35"/>
              <p:cNvSpPr txBox="1"/>
              <p:nvPr/>
            </p:nvSpPr>
            <p:spPr>
              <a:xfrm>
                <a:off x="4100124" y="2595952"/>
                <a:ext cx="784039" cy="400110"/>
              </a:xfrm>
              <a:prstGeom prst="rect">
                <a:avLst/>
              </a:prstGeom>
              <a:noFill/>
              <a:ln w="28575">
                <a:solidFill>
                  <a:srgbClr val="3C58AD"/>
                </a:solidFill>
              </a:ln>
            </p:spPr>
            <p:txBody>
              <a:bodyPr wrap="none" rtlCol="0">
                <a:spAutoFit/>
              </a:bodyPr>
              <a:lstStyle/>
              <a:p>
                <a:r>
                  <a:rPr lang="en-US" sz="2000" dirty="0" smtClean="0"/>
                  <a:t>raises</a:t>
                </a:r>
                <a:endParaRPr lang="en-US" sz="2000" dirty="0"/>
              </a:p>
            </p:txBody>
          </p:sp>
          <p:sp>
            <p:nvSpPr>
              <p:cNvPr id="38" name="TextBox 37"/>
              <p:cNvSpPr txBox="1"/>
              <p:nvPr/>
            </p:nvSpPr>
            <p:spPr>
              <a:xfrm>
                <a:off x="5295393" y="2605271"/>
                <a:ext cx="995059" cy="400110"/>
              </a:xfrm>
              <a:prstGeom prst="rect">
                <a:avLst/>
              </a:prstGeom>
              <a:noFill/>
              <a:ln w="28575">
                <a:solidFill>
                  <a:srgbClr val="3C58AD"/>
                </a:solidFill>
              </a:ln>
            </p:spPr>
            <p:txBody>
              <a:bodyPr wrap="none" rtlCol="0">
                <a:spAutoFit/>
              </a:bodyPr>
              <a:lstStyle/>
              <a:p>
                <a:r>
                  <a:rPr lang="en-US" sz="2000" dirty="0" smtClean="0"/>
                  <a:t>interest</a:t>
                </a:r>
                <a:endParaRPr lang="en-US" sz="2000" dirty="0"/>
              </a:p>
            </p:txBody>
          </p:sp>
          <p:sp>
            <p:nvSpPr>
              <p:cNvPr id="40" name="TextBox 39"/>
              <p:cNvSpPr txBox="1"/>
              <p:nvPr/>
            </p:nvSpPr>
            <p:spPr>
              <a:xfrm>
                <a:off x="6741537" y="2605271"/>
                <a:ext cx="710777" cy="400110"/>
              </a:xfrm>
              <a:prstGeom prst="rect">
                <a:avLst/>
              </a:prstGeom>
              <a:noFill/>
              <a:ln w="28575">
                <a:solidFill>
                  <a:srgbClr val="3C58AD"/>
                </a:solidFill>
              </a:ln>
            </p:spPr>
            <p:txBody>
              <a:bodyPr wrap="none" rtlCol="0">
                <a:spAutoFit/>
              </a:bodyPr>
              <a:lstStyle/>
              <a:p>
                <a:r>
                  <a:rPr lang="en-US" sz="2000" dirty="0" smtClean="0"/>
                  <a:t>rates</a:t>
                </a:r>
                <a:endParaRPr lang="en-US" sz="2000" dirty="0"/>
              </a:p>
            </p:txBody>
          </p:sp>
        </p:grpSp>
        <p:sp>
          <p:nvSpPr>
            <p:cNvPr id="41" name="TextBox 40"/>
            <p:cNvSpPr txBox="1"/>
            <p:nvPr/>
          </p:nvSpPr>
          <p:spPr>
            <a:xfrm>
              <a:off x="7286464" y="1784913"/>
              <a:ext cx="754984" cy="400110"/>
            </a:xfrm>
            <a:prstGeom prst="rect">
              <a:avLst/>
            </a:prstGeom>
            <a:solidFill>
              <a:schemeClr val="tx1">
                <a:lumMod val="25000"/>
                <a:lumOff val="75000"/>
              </a:schemeClr>
            </a:solidFill>
            <a:ln w="28575">
              <a:solidFill>
                <a:srgbClr val="3C58AD"/>
              </a:solidFill>
            </a:ln>
          </p:spPr>
          <p:txBody>
            <a:bodyPr wrap="none" rtlCol="0">
              <a:spAutoFit/>
            </a:bodyPr>
            <a:lstStyle/>
            <a:p>
              <a:r>
                <a:rPr lang="en-US" sz="2000" dirty="0" smtClean="0"/>
                <a:t>Noun</a:t>
              </a:r>
              <a:endParaRPr lang="en-US" sz="2000" dirty="0"/>
            </a:p>
          </p:txBody>
        </p:sp>
        <p:cxnSp>
          <p:nvCxnSpPr>
            <p:cNvPr id="42" name="Straight Arrow Connector 41"/>
            <p:cNvCxnSpPr>
              <a:stCxn id="33" idx="2"/>
              <a:endCxn id="32" idx="0"/>
            </p:cNvCxnSpPr>
            <p:nvPr/>
          </p:nvCxnSpPr>
          <p:spPr>
            <a:xfrm flipH="1">
              <a:off x="1726632" y="2185023"/>
              <a:ext cx="553302" cy="420248"/>
            </a:xfrm>
            <a:prstGeom prst="straightConnector1">
              <a:avLst/>
            </a:prstGeom>
            <a:ln w="28575">
              <a:solidFill>
                <a:srgbClr val="3C58AD"/>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35" idx="2"/>
              <a:endCxn id="34" idx="0"/>
            </p:cNvCxnSpPr>
            <p:nvPr/>
          </p:nvCxnSpPr>
          <p:spPr>
            <a:xfrm flipH="1">
              <a:off x="3087806" y="2185023"/>
              <a:ext cx="542462" cy="420248"/>
            </a:xfrm>
            <a:prstGeom prst="straightConnector1">
              <a:avLst/>
            </a:prstGeom>
            <a:ln w="28575">
              <a:solidFill>
                <a:srgbClr val="3C58AD"/>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37" idx="2"/>
              <a:endCxn id="36" idx="0"/>
            </p:cNvCxnSpPr>
            <p:nvPr/>
          </p:nvCxnSpPr>
          <p:spPr>
            <a:xfrm flipH="1">
              <a:off x="4492144" y="2185023"/>
              <a:ext cx="540735" cy="410929"/>
            </a:xfrm>
            <a:prstGeom prst="straightConnector1">
              <a:avLst/>
            </a:prstGeom>
            <a:ln w="28575">
              <a:solidFill>
                <a:srgbClr val="3C58AD"/>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39" idx="2"/>
              <a:endCxn id="38" idx="0"/>
            </p:cNvCxnSpPr>
            <p:nvPr/>
          </p:nvCxnSpPr>
          <p:spPr>
            <a:xfrm flipH="1">
              <a:off x="5792923" y="2185023"/>
              <a:ext cx="481557" cy="420248"/>
            </a:xfrm>
            <a:prstGeom prst="straightConnector1">
              <a:avLst/>
            </a:prstGeom>
            <a:ln w="28575">
              <a:solidFill>
                <a:srgbClr val="3C58AD"/>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41" idx="2"/>
              <a:endCxn id="40" idx="0"/>
            </p:cNvCxnSpPr>
            <p:nvPr/>
          </p:nvCxnSpPr>
          <p:spPr>
            <a:xfrm flipH="1">
              <a:off x="7096926" y="2185023"/>
              <a:ext cx="567030" cy="420248"/>
            </a:xfrm>
            <a:prstGeom prst="straightConnector1">
              <a:avLst/>
            </a:prstGeom>
            <a:ln w="28575">
              <a:solidFill>
                <a:srgbClr val="3C58AD"/>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48" idx="3"/>
              <a:endCxn id="33" idx="1"/>
            </p:cNvCxnSpPr>
            <p:nvPr/>
          </p:nvCxnSpPr>
          <p:spPr>
            <a:xfrm flipV="1">
              <a:off x="1133463" y="1984968"/>
              <a:ext cx="451409" cy="3723"/>
            </a:xfrm>
            <a:prstGeom prst="straightConnector1">
              <a:avLst/>
            </a:prstGeom>
            <a:ln w="28575">
              <a:solidFill>
                <a:srgbClr val="3C58AD"/>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512780" y="1804025"/>
              <a:ext cx="620683" cy="369332"/>
            </a:xfrm>
            <a:prstGeom prst="rect">
              <a:avLst/>
            </a:prstGeom>
            <a:noFill/>
            <a:ln w="28575">
              <a:solidFill>
                <a:srgbClr val="3C58AD"/>
              </a:solidFill>
            </a:ln>
          </p:spPr>
          <p:txBody>
            <a:bodyPr wrap="none" rtlCol="0">
              <a:spAutoFit/>
            </a:bodyPr>
            <a:lstStyle/>
            <a:p>
              <a:r>
                <a:rPr lang="en-US" dirty="0" smtClean="0">
                  <a:solidFill>
                    <a:schemeClr val="accent3">
                      <a:lumMod val="50000"/>
                    </a:schemeClr>
                  </a:solidFill>
                </a:rPr>
                <a:t>start</a:t>
              </a:r>
              <a:endParaRPr lang="en-US" dirty="0">
                <a:solidFill>
                  <a:schemeClr val="accent3">
                    <a:lumMod val="50000"/>
                  </a:schemeClr>
                </a:solidFill>
              </a:endParaRPr>
            </a:p>
          </p:txBody>
        </p:sp>
        <p:cxnSp>
          <p:nvCxnSpPr>
            <p:cNvPr id="49" name="Straight Arrow Connector 48"/>
            <p:cNvCxnSpPr>
              <a:stCxn id="33" idx="3"/>
              <a:endCxn id="35" idx="1"/>
            </p:cNvCxnSpPr>
            <p:nvPr/>
          </p:nvCxnSpPr>
          <p:spPr>
            <a:xfrm>
              <a:off x="2974996" y="1984968"/>
              <a:ext cx="277780" cy="0"/>
            </a:xfrm>
            <a:prstGeom prst="straightConnector1">
              <a:avLst/>
            </a:prstGeom>
            <a:ln w="28575">
              <a:solidFill>
                <a:srgbClr val="3C58AD"/>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35" idx="3"/>
              <a:endCxn id="37" idx="1"/>
            </p:cNvCxnSpPr>
            <p:nvPr/>
          </p:nvCxnSpPr>
          <p:spPr>
            <a:xfrm>
              <a:off x="4007760" y="1984968"/>
              <a:ext cx="684132" cy="0"/>
            </a:xfrm>
            <a:prstGeom prst="straightConnector1">
              <a:avLst/>
            </a:prstGeom>
            <a:ln w="28575">
              <a:solidFill>
                <a:srgbClr val="3C58AD"/>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37" idx="3"/>
              <a:endCxn id="39" idx="1"/>
            </p:cNvCxnSpPr>
            <p:nvPr/>
          </p:nvCxnSpPr>
          <p:spPr>
            <a:xfrm>
              <a:off x="5373865" y="1984968"/>
              <a:ext cx="523123" cy="0"/>
            </a:xfrm>
            <a:prstGeom prst="straightConnector1">
              <a:avLst/>
            </a:prstGeom>
            <a:ln w="28575">
              <a:solidFill>
                <a:srgbClr val="3C58AD"/>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39" idx="3"/>
              <a:endCxn id="41" idx="1"/>
            </p:cNvCxnSpPr>
            <p:nvPr/>
          </p:nvCxnSpPr>
          <p:spPr>
            <a:xfrm>
              <a:off x="6651972" y="1984968"/>
              <a:ext cx="634492" cy="0"/>
            </a:xfrm>
            <a:prstGeom prst="straightConnector1">
              <a:avLst/>
            </a:prstGeom>
            <a:ln w="28575">
              <a:solidFill>
                <a:srgbClr val="3C58AD"/>
              </a:solidFill>
              <a:tailEnd type="arrow"/>
            </a:ln>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a:off x="15416" y="3125767"/>
            <a:ext cx="976299" cy="1426756"/>
            <a:chOff x="15416" y="3125767"/>
            <a:chExt cx="976299" cy="1426756"/>
          </a:xfrm>
        </p:grpSpPr>
        <p:sp>
          <p:nvSpPr>
            <p:cNvPr id="67" name="TextBox 66"/>
            <p:cNvSpPr txBox="1"/>
            <p:nvPr/>
          </p:nvSpPr>
          <p:spPr>
            <a:xfrm>
              <a:off x="359072" y="3478855"/>
              <a:ext cx="631007" cy="369332"/>
            </a:xfrm>
            <a:prstGeom prst="rect">
              <a:avLst/>
            </a:prstGeom>
            <a:noFill/>
          </p:spPr>
          <p:txBody>
            <a:bodyPr wrap="none" rtlCol="0">
              <a:spAutoFit/>
            </a:bodyPr>
            <a:lstStyle/>
            <a:p>
              <a:r>
                <a:rPr lang="en-US" i="1" dirty="0" smtClean="0">
                  <a:solidFill>
                    <a:srgbClr val="3C58AD"/>
                  </a:solidFill>
                </a:rPr>
                <a:t>Caps</a:t>
              </a:r>
              <a:endParaRPr lang="en-US" i="1" dirty="0">
                <a:solidFill>
                  <a:srgbClr val="3C58AD"/>
                </a:solidFill>
              </a:endParaRPr>
            </a:p>
          </p:txBody>
        </p:sp>
        <p:sp>
          <p:nvSpPr>
            <p:cNvPr id="68" name="TextBox 67"/>
            <p:cNvSpPr txBox="1"/>
            <p:nvPr/>
          </p:nvSpPr>
          <p:spPr>
            <a:xfrm>
              <a:off x="536141" y="3859704"/>
              <a:ext cx="455574" cy="369332"/>
            </a:xfrm>
            <a:prstGeom prst="rect">
              <a:avLst/>
            </a:prstGeom>
            <a:noFill/>
          </p:spPr>
          <p:txBody>
            <a:bodyPr wrap="none" rtlCol="0">
              <a:spAutoFit/>
            </a:bodyPr>
            <a:lstStyle/>
            <a:p>
              <a:r>
                <a:rPr lang="en-US" i="1" dirty="0" smtClean="0">
                  <a:solidFill>
                    <a:srgbClr val="3C58AD"/>
                  </a:solidFill>
                </a:rPr>
                <a:t>-</a:t>
              </a:r>
              <a:r>
                <a:rPr lang="en-US" i="1" dirty="0" err="1" smtClean="0">
                  <a:solidFill>
                    <a:srgbClr val="3C58AD"/>
                  </a:solidFill>
                </a:rPr>
                <a:t>es</a:t>
              </a:r>
              <a:endParaRPr lang="en-US" i="1" dirty="0">
                <a:solidFill>
                  <a:srgbClr val="3C58AD"/>
                </a:solidFill>
              </a:endParaRPr>
            </a:p>
          </p:txBody>
        </p:sp>
        <p:sp>
          <p:nvSpPr>
            <p:cNvPr id="99" name="TextBox 98"/>
            <p:cNvSpPr txBox="1"/>
            <p:nvPr/>
          </p:nvSpPr>
          <p:spPr>
            <a:xfrm>
              <a:off x="15416" y="4183191"/>
              <a:ext cx="973536" cy="369332"/>
            </a:xfrm>
            <a:prstGeom prst="rect">
              <a:avLst/>
            </a:prstGeom>
            <a:noFill/>
          </p:spPr>
          <p:txBody>
            <a:bodyPr wrap="none" rtlCol="0">
              <a:spAutoFit/>
            </a:bodyPr>
            <a:lstStyle/>
            <a:p>
              <a:r>
                <a:rPr lang="en-US" i="1" dirty="0" smtClean="0">
                  <a:solidFill>
                    <a:srgbClr val="3C58AD"/>
                  </a:solidFill>
                </a:rPr>
                <a:t>Previous</a:t>
              </a:r>
              <a:endParaRPr lang="en-US" i="1" dirty="0">
                <a:solidFill>
                  <a:srgbClr val="3C58AD"/>
                </a:solidFill>
              </a:endParaRPr>
            </a:p>
          </p:txBody>
        </p:sp>
        <p:sp>
          <p:nvSpPr>
            <p:cNvPr id="127" name="TextBox 126"/>
            <p:cNvSpPr txBox="1"/>
            <p:nvPr/>
          </p:nvSpPr>
          <p:spPr>
            <a:xfrm>
              <a:off x="325597" y="3125767"/>
              <a:ext cx="665567" cy="369332"/>
            </a:xfrm>
            <a:prstGeom prst="rect">
              <a:avLst/>
            </a:prstGeom>
            <a:noFill/>
          </p:spPr>
          <p:txBody>
            <a:bodyPr wrap="none" rtlCol="0">
              <a:spAutoFit/>
            </a:bodyPr>
            <a:lstStyle/>
            <a:p>
              <a:r>
                <a:rPr lang="en-US" i="1" dirty="0" smtClean="0">
                  <a:solidFill>
                    <a:srgbClr val="3C58AD"/>
                  </a:solidFill>
                </a:rPr>
                <a:t>word</a:t>
              </a:r>
              <a:endParaRPr lang="en-US" i="1" dirty="0">
                <a:solidFill>
                  <a:srgbClr val="3C58AD"/>
                </a:solidFill>
              </a:endParaRPr>
            </a:p>
          </p:txBody>
        </p:sp>
      </p:grpSp>
      <p:sp>
        <p:nvSpPr>
          <p:cNvPr id="136" name="TextBox 135"/>
          <p:cNvSpPr txBox="1"/>
          <p:nvPr/>
        </p:nvSpPr>
        <p:spPr>
          <a:xfrm>
            <a:off x="73137" y="1092167"/>
            <a:ext cx="2804357" cy="430887"/>
          </a:xfrm>
          <a:prstGeom prst="rect">
            <a:avLst/>
          </a:prstGeom>
          <a:noFill/>
        </p:spPr>
        <p:txBody>
          <a:bodyPr wrap="none" rtlCol="0">
            <a:spAutoFit/>
          </a:bodyPr>
          <a:lstStyle/>
          <a:p>
            <a:r>
              <a:rPr lang="en-US" sz="2200" dirty="0" smtClean="0"/>
              <a:t>Goal: Compute P(</a:t>
            </a:r>
            <a:r>
              <a:rPr lang="en-US" sz="2200" b="1" dirty="0" smtClean="0"/>
              <a:t>y</a:t>
            </a:r>
            <a:r>
              <a:rPr lang="en-US" sz="2200" dirty="0" smtClean="0"/>
              <a:t> | </a:t>
            </a:r>
            <a:r>
              <a:rPr lang="en-US" sz="2200" b="1" dirty="0" smtClean="0"/>
              <a:t>x</a:t>
            </a:r>
            <a:r>
              <a:rPr lang="en-US" sz="2200" dirty="0" smtClean="0"/>
              <a:t>)</a:t>
            </a:r>
            <a:endParaRPr lang="en-US" sz="2200" dirty="0"/>
          </a:p>
        </p:txBody>
      </p:sp>
      <p:sp>
        <p:nvSpPr>
          <p:cNvPr id="7" name="TextBox 6"/>
          <p:cNvSpPr txBox="1"/>
          <p:nvPr/>
        </p:nvSpPr>
        <p:spPr>
          <a:xfrm>
            <a:off x="2386606" y="3587088"/>
            <a:ext cx="4789093" cy="646331"/>
          </a:xfrm>
          <a:prstGeom prst="rect">
            <a:avLst/>
          </a:prstGeom>
          <a:noFill/>
        </p:spPr>
        <p:txBody>
          <a:bodyPr wrap="square" rtlCol="0">
            <a:spAutoFit/>
          </a:bodyPr>
          <a:lstStyle/>
          <a:p>
            <a:r>
              <a:rPr lang="en-US" dirty="0" smtClean="0"/>
              <a:t>To model the probability, first, </a:t>
            </a:r>
            <a:r>
              <a:rPr lang="en-US" smtClean="0"/>
              <a:t>we need to define </a:t>
            </a:r>
            <a:r>
              <a:rPr lang="en-US" dirty="0" smtClean="0"/>
              <a:t>features for the current classification problem</a:t>
            </a:r>
            <a:endParaRPr lang="en-US" dirty="0"/>
          </a:p>
        </p:txBody>
      </p:sp>
      <p:sp>
        <p:nvSpPr>
          <p:cNvPr id="3" name="Footer Placeholder 2"/>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593904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M</a:t>
            </a:r>
            <a:r>
              <a:rPr lang="en-US" dirty="0"/>
              <a:t>aximum </a:t>
            </a:r>
            <a:r>
              <a:rPr lang="en-US" dirty="0">
                <a:solidFill>
                  <a:schemeClr val="accent1"/>
                </a:solidFill>
              </a:rPr>
              <a:t>E</a:t>
            </a:r>
            <a:r>
              <a:rPr lang="en-US" dirty="0"/>
              <a:t>ntropy </a:t>
            </a:r>
            <a:r>
              <a:rPr lang="en-US" dirty="0">
                <a:solidFill>
                  <a:schemeClr val="accent1"/>
                </a:solidFill>
              </a:rPr>
              <a:t>M</a:t>
            </a:r>
            <a:r>
              <a:rPr lang="en-US" dirty="0"/>
              <a:t>arkov </a:t>
            </a:r>
            <a:r>
              <a:rPr lang="en-US" dirty="0">
                <a:solidFill>
                  <a:schemeClr val="accent1"/>
                </a:solidFill>
              </a:rPr>
              <a:t>M</a:t>
            </a:r>
            <a:r>
              <a:rPr lang="en-US" dirty="0"/>
              <a:t>odel</a:t>
            </a:r>
          </a:p>
        </p:txBody>
      </p:sp>
      <p:sp>
        <p:nvSpPr>
          <p:cNvPr id="7" name="Content Placeholder 6"/>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E42F4FC8-095A-E041-AA53-AAE5A7787260}" type="slidenum">
              <a:rPr lang="en-US" smtClean="0"/>
              <a:t>64</a:t>
            </a:fld>
            <a:endParaRPr lang="en-US"/>
          </a:p>
        </p:txBody>
      </p:sp>
      <p:pic>
        <p:nvPicPr>
          <p:cNvPr id="5" name="Picture 4" descr="Screen Region 2014-09-18 at 10.37.3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9134" y="1092167"/>
            <a:ext cx="4296565" cy="484673"/>
          </a:xfrm>
          <a:prstGeom prst="rect">
            <a:avLst/>
          </a:prstGeom>
        </p:spPr>
      </p:pic>
      <p:grpSp>
        <p:nvGrpSpPr>
          <p:cNvPr id="135" name="Group 134"/>
          <p:cNvGrpSpPr/>
          <p:nvPr/>
        </p:nvGrpSpPr>
        <p:grpSpPr>
          <a:xfrm>
            <a:off x="512780" y="1784913"/>
            <a:ext cx="7528668" cy="1220468"/>
            <a:chOff x="512780" y="1784913"/>
            <a:chExt cx="7528668" cy="1220468"/>
          </a:xfrm>
        </p:grpSpPr>
        <p:sp>
          <p:nvSpPr>
            <p:cNvPr id="33" name="TextBox 32"/>
            <p:cNvSpPr txBox="1"/>
            <p:nvPr/>
          </p:nvSpPr>
          <p:spPr>
            <a:xfrm>
              <a:off x="1584872" y="1784913"/>
              <a:ext cx="1390124" cy="400110"/>
            </a:xfrm>
            <a:prstGeom prst="rect">
              <a:avLst/>
            </a:prstGeom>
            <a:solidFill>
              <a:schemeClr val="tx1">
                <a:lumMod val="25000"/>
                <a:lumOff val="75000"/>
              </a:schemeClr>
            </a:solidFill>
            <a:ln w="28575">
              <a:solidFill>
                <a:schemeClr val="tx1"/>
              </a:solidFill>
            </a:ln>
          </p:spPr>
          <p:txBody>
            <a:bodyPr wrap="none" rtlCol="0">
              <a:spAutoFit/>
            </a:bodyPr>
            <a:lstStyle/>
            <a:p>
              <a:r>
                <a:rPr lang="en-US" sz="2000" dirty="0" smtClean="0"/>
                <a:t>Determiner</a:t>
              </a:r>
              <a:endParaRPr lang="en-US" sz="2000" dirty="0"/>
            </a:p>
          </p:txBody>
        </p:sp>
        <p:sp>
          <p:nvSpPr>
            <p:cNvPr id="35" name="TextBox 34"/>
            <p:cNvSpPr txBox="1"/>
            <p:nvPr/>
          </p:nvSpPr>
          <p:spPr>
            <a:xfrm>
              <a:off x="3252776" y="1784913"/>
              <a:ext cx="754984" cy="400110"/>
            </a:xfrm>
            <a:prstGeom prst="rect">
              <a:avLst/>
            </a:prstGeom>
            <a:solidFill>
              <a:schemeClr val="tx1">
                <a:lumMod val="25000"/>
                <a:lumOff val="75000"/>
              </a:schemeClr>
            </a:solidFill>
            <a:ln w="28575">
              <a:solidFill>
                <a:schemeClr val="tx1"/>
              </a:solidFill>
            </a:ln>
          </p:spPr>
          <p:txBody>
            <a:bodyPr wrap="none" rtlCol="0">
              <a:spAutoFit/>
            </a:bodyPr>
            <a:lstStyle/>
            <a:p>
              <a:r>
                <a:rPr lang="en-US" sz="2000" dirty="0" smtClean="0"/>
                <a:t>Noun</a:t>
              </a:r>
              <a:endParaRPr lang="en-US" sz="2000" dirty="0"/>
            </a:p>
          </p:txBody>
        </p:sp>
        <p:sp>
          <p:nvSpPr>
            <p:cNvPr id="37" name="TextBox 36"/>
            <p:cNvSpPr txBox="1"/>
            <p:nvPr/>
          </p:nvSpPr>
          <p:spPr>
            <a:xfrm>
              <a:off x="4691892" y="1784913"/>
              <a:ext cx="681973" cy="400110"/>
            </a:xfrm>
            <a:prstGeom prst="rect">
              <a:avLst/>
            </a:prstGeom>
            <a:solidFill>
              <a:schemeClr val="tx1">
                <a:lumMod val="25000"/>
                <a:lumOff val="75000"/>
              </a:schemeClr>
            </a:solidFill>
            <a:ln w="28575">
              <a:solidFill>
                <a:schemeClr val="tx1"/>
              </a:solidFill>
            </a:ln>
          </p:spPr>
          <p:txBody>
            <a:bodyPr wrap="none" rtlCol="0">
              <a:spAutoFit/>
            </a:bodyPr>
            <a:lstStyle/>
            <a:p>
              <a:r>
                <a:rPr lang="en-US" sz="2000" dirty="0" smtClean="0"/>
                <a:t>Verb</a:t>
              </a:r>
              <a:endParaRPr lang="en-US" sz="2000" dirty="0"/>
            </a:p>
          </p:txBody>
        </p:sp>
        <p:sp>
          <p:nvSpPr>
            <p:cNvPr id="39" name="TextBox 38"/>
            <p:cNvSpPr txBox="1"/>
            <p:nvPr/>
          </p:nvSpPr>
          <p:spPr>
            <a:xfrm>
              <a:off x="5896988" y="1784913"/>
              <a:ext cx="754984" cy="400110"/>
            </a:xfrm>
            <a:prstGeom prst="rect">
              <a:avLst/>
            </a:prstGeom>
            <a:solidFill>
              <a:schemeClr val="tx1">
                <a:lumMod val="25000"/>
                <a:lumOff val="75000"/>
              </a:schemeClr>
            </a:solidFill>
            <a:ln w="28575">
              <a:solidFill>
                <a:schemeClr val="tx1"/>
              </a:solidFill>
            </a:ln>
          </p:spPr>
          <p:txBody>
            <a:bodyPr wrap="none" rtlCol="0">
              <a:spAutoFit/>
            </a:bodyPr>
            <a:lstStyle/>
            <a:p>
              <a:r>
                <a:rPr lang="en-US" sz="2000" dirty="0" smtClean="0"/>
                <a:t>Noun</a:t>
              </a:r>
              <a:endParaRPr lang="en-US" sz="2000" dirty="0"/>
            </a:p>
          </p:txBody>
        </p:sp>
        <p:grpSp>
          <p:nvGrpSpPr>
            <p:cNvPr id="128" name="Group 127"/>
            <p:cNvGrpSpPr/>
            <p:nvPr/>
          </p:nvGrpSpPr>
          <p:grpSpPr>
            <a:xfrm>
              <a:off x="1440623" y="2595952"/>
              <a:ext cx="6011691" cy="409429"/>
              <a:chOff x="1440623" y="2595952"/>
              <a:chExt cx="6011691" cy="409429"/>
            </a:xfrm>
          </p:grpSpPr>
          <p:sp>
            <p:nvSpPr>
              <p:cNvPr id="32" name="TextBox 31"/>
              <p:cNvSpPr txBox="1"/>
              <p:nvPr/>
            </p:nvSpPr>
            <p:spPr>
              <a:xfrm>
                <a:off x="1440623" y="2605271"/>
                <a:ext cx="572017" cy="400110"/>
              </a:xfrm>
              <a:prstGeom prst="rect">
                <a:avLst/>
              </a:prstGeom>
              <a:noFill/>
              <a:ln w="28575">
                <a:solidFill>
                  <a:schemeClr val="tx1"/>
                </a:solidFill>
              </a:ln>
            </p:spPr>
            <p:txBody>
              <a:bodyPr wrap="none" rtlCol="0">
                <a:spAutoFit/>
              </a:bodyPr>
              <a:lstStyle/>
              <a:p>
                <a:r>
                  <a:rPr lang="en-US" sz="2000" dirty="0" smtClean="0"/>
                  <a:t>The</a:t>
                </a:r>
                <a:endParaRPr lang="en-US" sz="2000" dirty="0"/>
              </a:p>
            </p:txBody>
          </p:sp>
          <p:sp>
            <p:nvSpPr>
              <p:cNvPr id="34" name="TextBox 33"/>
              <p:cNvSpPr txBox="1"/>
              <p:nvPr/>
            </p:nvSpPr>
            <p:spPr>
              <a:xfrm>
                <a:off x="2805367" y="2605271"/>
                <a:ext cx="564878" cy="400110"/>
              </a:xfrm>
              <a:prstGeom prst="rect">
                <a:avLst/>
              </a:prstGeom>
              <a:noFill/>
              <a:ln w="28575">
                <a:solidFill>
                  <a:schemeClr val="tx1"/>
                </a:solidFill>
              </a:ln>
            </p:spPr>
            <p:txBody>
              <a:bodyPr wrap="none" rtlCol="0">
                <a:spAutoFit/>
              </a:bodyPr>
              <a:lstStyle/>
              <a:p>
                <a:r>
                  <a:rPr lang="en-US" sz="2000" dirty="0" smtClean="0"/>
                  <a:t>Fed</a:t>
                </a:r>
                <a:endParaRPr lang="en-US" sz="2000" dirty="0"/>
              </a:p>
            </p:txBody>
          </p:sp>
          <p:sp>
            <p:nvSpPr>
              <p:cNvPr id="36" name="TextBox 35"/>
              <p:cNvSpPr txBox="1"/>
              <p:nvPr/>
            </p:nvSpPr>
            <p:spPr>
              <a:xfrm>
                <a:off x="4100124" y="2595952"/>
                <a:ext cx="784039" cy="400110"/>
              </a:xfrm>
              <a:prstGeom prst="rect">
                <a:avLst/>
              </a:prstGeom>
              <a:noFill/>
              <a:ln w="28575">
                <a:solidFill>
                  <a:schemeClr val="tx1"/>
                </a:solidFill>
              </a:ln>
            </p:spPr>
            <p:txBody>
              <a:bodyPr wrap="none" rtlCol="0">
                <a:spAutoFit/>
              </a:bodyPr>
              <a:lstStyle/>
              <a:p>
                <a:r>
                  <a:rPr lang="en-US" sz="2000" dirty="0" smtClean="0"/>
                  <a:t>raises</a:t>
                </a:r>
                <a:endParaRPr lang="en-US" sz="2000" dirty="0"/>
              </a:p>
            </p:txBody>
          </p:sp>
          <p:sp>
            <p:nvSpPr>
              <p:cNvPr id="38" name="TextBox 37"/>
              <p:cNvSpPr txBox="1"/>
              <p:nvPr/>
            </p:nvSpPr>
            <p:spPr>
              <a:xfrm>
                <a:off x="5295393" y="2605271"/>
                <a:ext cx="995059" cy="400110"/>
              </a:xfrm>
              <a:prstGeom prst="rect">
                <a:avLst/>
              </a:prstGeom>
              <a:noFill/>
              <a:ln w="28575">
                <a:solidFill>
                  <a:schemeClr val="tx1"/>
                </a:solidFill>
              </a:ln>
            </p:spPr>
            <p:txBody>
              <a:bodyPr wrap="none" rtlCol="0">
                <a:spAutoFit/>
              </a:bodyPr>
              <a:lstStyle/>
              <a:p>
                <a:r>
                  <a:rPr lang="en-US" sz="2000" dirty="0" smtClean="0"/>
                  <a:t>interest</a:t>
                </a:r>
                <a:endParaRPr lang="en-US" sz="2000" dirty="0"/>
              </a:p>
            </p:txBody>
          </p:sp>
          <p:sp>
            <p:nvSpPr>
              <p:cNvPr id="40" name="TextBox 39"/>
              <p:cNvSpPr txBox="1"/>
              <p:nvPr/>
            </p:nvSpPr>
            <p:spPr>
              <a:xfrm>
                <a:off x="6741537" y="2605271"/>
                <a:ext cx="710777" cy="400110"/>
              </a:xfrm>
              <a:prstGeom prst="rect">
                <a:avLst/>
              </a:prstGeom>
              <a:noFill/>
              <a:ln w="28575">
                <a:solidFill>
                  <a:schemeClr val="tx1"/>
                </a:solidFill>
              </a:ln>
            </p:spPr>
            <p:txBody>
              <a:bodyPr wrap="none" rtlCol="0">
                <a:spAutoFit/>
              </a:bodyPr>
              <a:lstStyle/>
              <a:p>
                <a:r>
                  <a:rPr lang="en-US" sz="2000" dirty="0" smtClean="0"/>
                  <a:t>rates</a:t>
                </a:r>
                <a:endParaRPr lang="en-US" sz="2000" dirty="0"/>
              </a:p>
            </p:txBody>
          </p:sp>
        </p:grpSp>
        <p:sp>
          <p:nvSpPr>
            <p:cNvPr id="41" name="TextBox 40"/>
            <p:cNvSpPr txBox="1"/>
            <p:nvPr/>
          </p:nvSpPr>
          <p:spPr>
            <a:xfrm>
              <a:off x="7286464" y="1784913"/>
              <a:ext cx="754984" cy="400110"/>
            </a:xfrm>
            <a:prstGeom prst="rect">
              <a:avLst/>
            </a:prstGeom>
            <a:solidFill>
              <a:schemeClr val="tx1">
                <a:lumMod val="25000"/>
                <a:lumOff val="75000"/>
              </a:schemeClr>
            </a:solidFill>
            <a:ln w="28575">
              <a:solidFill>
                <a:schemeClr val="tx1"/>
              </a:solidFill>
            </a:ln>
          </p:spPr>
          <p:txBody>
            <a:bodyPr wrap="none" rtlCol="0">
              <a:spAutoFit/>
            </a:bodyPr>
            <a:lstStyle/>
            <a:p>
              <a:r>
                <a:rPr lang="en-US" sz="2000" dirty="0" smtClean="0"/>
                <a:t>Noun</a:t>
              </a:r>
              <a:endParaRPr lang="en-US" sz="2000" dirty="0"/>
            </a:p>
          </p:txBody>
        </p:sp>
        <p:cxnSp>
          <p:nvCxnSpPr>
            <p:cNvPr id="42" name="Straight Arrow Connector 41"/>
            <p:cNvCxnSpPr>
              <a:stCxn id="33" idx="2"/>
              <a:endCxn id="32" idx="0"/>
            </p:cNvCxnSpPr>
            <p:nvPr/>
          </p:nvCxnSpPr>
          <p:spPr>
            <a:xfrm flipH="1">
              <a:off x="1726632" y="2185023"/>
              <a:ext cx="553302" cy="420248"/>
            </a:xfrm>
            <a:prstGeom prst="straightConnector1">
              <a:avLst/>
            </a:prstGeom>
            <a:ln w="28575">
              <a:headEnd type="arrow"/>
              <a:tailEnd type="none"/>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35" idx="2"/>
              <a:endCxn id="34" idx="0"/>
            </p:cNvCxnSpPr>
            <p:nvPr/>
          </p:nvCxnSpPr>
          <p:spPr>
            <a:xfrm flipH="1">
              <a:off x="3087806" y="2185023"/>
              <a:ext cx="542462" cy="420248"/>
            </a:xfrm>
            <a:prstGeom prst="straightConnector1">
              <a:avLst/>
            </a:prstGeom>
            <a:ln w="28575">
              <a:headEnd type="arrow"/>
              <a:tailEnd type="non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37" idx="2"/>
              <a:endCxn id="36" idx="0"/>
            </p:cNvCxnSpPr>
            <p:nvPr/>
          </p:nvCxnSpPr>
          <p:spPr>
            <a:xfrm flipH="1">
              <a:off x="4492144" y="2185023"/>
              <a:ext cx="540735" cy="410929"/>
            </a:xfrm>
            <a:prstGeom prst="straightConnector1">
              <a:avLst/>
            </a:prstGeom>
            <a:ln w="28575">
              <a:headEnd type="arrow"/>
              <a:tailEnd type="non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39" idx="2"/>
              <a:endCxn id="38" idx="0"/>
            </p:cNvCxnSpPr>
            <p:nvPr/>
          </p:nvCxnSpPr>
          <p:spPr>
            <a:xfrm flipH="1">
              <a:off x="5792923" y="2185023"/>
              <a:ext cx="481557" cy="420248"/>
            </a:xfrm>
            <a:prstGeom prst="straightConnector1">
              <a:avLst/>
            </a:prstGeom>
            <a:ln w="28575">
              <a:headEnd type="arrow"/>
              <a:tailEnd type="none"/>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41" idx="2"/>
              <a:endCxn id="40" idx="0"/>
            </p:cNvCxnSpPr>
            <p:nvPr/>
          </p:nvCxnSpPr>
          <p:spPr>
            <a:xfrm flipH="1">
              <a:off x="7096926" y="2185023"/>
              <a:ext cx="567030" cy="420248"/>
            </a:xfrm>
            <a:prstGeom prst="straightConnector1">
              <a:avLst/>
            </a:prstGeom>
            <a:ln w="28575">
              <a:headEnd type="arrow"/>
              <a:tailEnd type="none"/>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48" idx="3"/>
              <a:endCxn id="33" idx="1"/>
            </p:cNvCxnSpPr>
            <p:nvPr/>
          </p:nvCxnSpPr>
          <p:spPr>
            <a:xfrm flipV="1">
              <a:off x="1133463" y="1984968"/>
              <a:ext cx="451409" cy="3723"/>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512780" y="1804025"/>
              <a:ext cx="620683" cy="369332"/>
            </a:xfrm>
            <a:prstGeom prst="rect">
              <a:avLst/>
            </a:prstGeom>
            <a:noFill/>
            <a:ln w="28575">
              <a:solidFill>
                <a:schemeClr val="tx1"/>
              </a:solidFill>
            </a:ln>
          </p:spPr>
          <p:txBody>
            <a:bodyPr wrap="none" rtlCol="0">
              <a:spAutoFit/>
            </a:bodyPr>
            <a:lstStyle/>
            <a:p>
              <a:r>
                <a:rPr lang="en-US" dirty="0" smtClean="0">
                  <a:solidFill>
                    <a:schemeClr val="accent3">
                      <a:lumMod val="50000"/>
                    </a:schemeClr>
                  </a:solidFill>
                </a:rPr>
                <a:t>start</a:t>
              </a:r>
              <a:endParaRPr lang="en-US" dirty="0">
                <a:solidFill>
                  <a:schemeClr val="accent3">
                    <a:lumMod val="50000"/>
                  </a:schemeClr>
                </a:solidFill>
              </a:endParaRPr>
            </a:p>
          </p:txBody>
        </p:sp>
        <p:cxnSp>
          <p:nvCxnSpPr>
            <p:cNvPr id="49" name="Straight Arrow Connector 48"/>
            <p:cNvCxnSpPr>
              <a:stCxn id="33" idx="3"/>
              <a:endCxn id="35" idx="1"/>
            </p:cNvCxnSpPr>
            <p:nvPr/>
          </p:nvCxnSpPr>
          <p:spPr>
            <a:xfrm>
              <a:off x="2974996" y="1984968"/>
              <a:ext cx="277780"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35" idx="3"/>
              <a:endCxn id="37" idx="1"/>
            </p:cNvCxnSpPr>
            <p:nvPr/>
          </p:nvCxnSpPr>
          <p:spPr>
            <a:xfrm>
              <a:off x="4007760" y="1984968"/>
              <a:ext cx="684132"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37" idx="3"/>
              <a:endCxn id="39" idx="1"/>
            </p:cNvCxnSpPr>
            <p:nvPr/>
          </p:nvCxnSpPr>
          <p:spPr>
            <a:xfrm>
              <a:off x="5373865" y="1984968"/>
              <a:ext cx="523123"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39" idx="3"/>
              <a:endCxn id="41" idx="1"/>
            </p:cNvCxnSpPr>
            <p:nvPr/>
          </p:nvCxnSpPr>
          <p:spPr>
            <a:xfrm>
              <a:off x="6651972" y="1984968"/>
              <a:ext cx="634492"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grpSp>
      <p:grpSp>
        <p:nvGrpSpPr>
          <p:cNvPr id="130" name="Group 129"/>
          <p:cNvGrpSpPr/>
          <p:nvPr/>
        </p:nvGrpSpPr>
        <p:grpSpPr>
          <a:xfrm>
            <a:off x="1380319" y="3110378"/>
            <a:ext cx="669073" cy="1457534"/>
            <a:chOff x="1380319" y="3110378"/>
            <a:chExt cx="669073" cy="1457534"/>
          </a:xfrm>
        </p:grpSpPr>
        <p:sp>
          <p:nvSpPr>
            <p:cNvPr id="75" name="TextBox 74"/>
            <p:cNvSpPr txBox="1"/>
            <p:nvPr/>
          </p:nvSpPr>
          <p:spPr>
            <a:xfrm>
              <a:off x="1557526" y="3467513"/>
              <a:ext cx="314659" cy="400110"/>
            </a:xfrm>
            <a:prstGeom prst="rect">
              <a:avLst/>
            </a:prstGeom>
            <a:noFill/>
          </p:spPr>
          <p:txBody>
            <a:bodyPr wrap="none" rtlCol="0">
              <a:spAutoFit/>
            </a:bodyPr>
            <a:lstStyle/>
            <a:p>
              <a:r>
                <a:rPr lang="en-US" sz="2000" dirty="0" smtClean="0"/>
                <a:t>Y</a:t>
              </a:r>
              <a:endParaRPr lang="en-US" sz="2000" dirty="0"/>
            </a:p>
          </p:txBody>
        </p:sp>
        <p:sp>
          <p:nvSpPr>
            <p:cNvPr id="80" name="TextBox 79"/>
            <p:cNvSpPr txBox="1"/>
            <p:nvPr/>
          </p:nvSpPr>
          <p:spPr>
            <a:xfrm>
              <a:off x="1539742" y="3819988"/>
              <a:ext cx="350226" cy="400110"/>
            </a:xfrm>
            <a:prstGeom prst="rect">
              <a:avLst/>
            </a:prstGeom>
            <a:noFill/>
          </p:spPr>
          <p:txBody>
            <a:bodyPr wrap="none" rtlCol="0">
              <a:spAutoFit/>
            </a:bodyPr>
            <a:lstStyle/>
            <a:p>
              <a:r>
                <a:rPr lang="en-US" sz="2000" dirty="0" smtClean="0"/>
                <a:t>N</a:t>
              </a:r>
              <a:endParaRPr lang="en-US" sz="2000" dirty="0"/>
            </a:p>
          </p:txBody>
        </p:sp>
        <p:sp>
          <p:nvSpPr>
            <p:cNvPr id="100" name="TextBox 99"/>
            <p:cNvSpPr txBox="1"/>
            <p:nvPr/>
          </p:nvSpPr>
          <p:spPr>
            <a:xfrm>
              <a:off x="1380319" y="4167802"/>
              <a:ext cx="669073" cy="400110"/>
            </a:xfrm>
            <a:prstGeom prst="rect">
              <a:avLst/>
            </a:prstGeom>
            <a:noFill/>
          </p:spPr>
          <p:txBody>
            <a:bodyPr wrap="none" rtlCol="0">
              <a:spAutoFit/>
            </a:bodyPr>
            <a:lstStyle/>
            <a:p>
              <a:r>
                <a:rPr lang="en-US" sz="2000" dirty="0" smtClean="0"/>
                <a:t>start</a:t>
              </a:r>
              <a:endParaRPr lang="en-US" sz="2000" dirty="0"/>
            </a:p>
          </p:txBody>
        </p:sp>
        <p:sp>
          <p:nvSpPr>
            <p:cNvPr id="122" name="TextBox 121"/>
            <p:cNvSpPr txBox="1"/>
            <p:nvPr/>
          </p:nvSpPr>
          <p:spPr>
            <a:xfrm>
              <a:off x="1428847" y="3110378"/>
              <a:ext cx="572017" cy="400110"/>
            </a:xfrm>
            <a:prstGeom prst="rect">
              <a:avLst/>
            </a:prstGeom>
            <a:noFill/>
          </p:spPr>
          <p:txBody>
            <a:bodyPr wrap="none" rtlCol="0">
              <a:spAutoFit/>
            </a:bodyPr>
            <a:lstStyle/>
            <a:p>
              <a:r>
                <a:rPr lang="en-US" sz="2000" dirty="0" smtClean="0"/>
                <a:t>The</a:t>
              </a:r>
              <a:endParaRPr lang="en-US" sz="2000" dirty="0"/>
            </a:p>
          </p:txBody>
        </p:sp>
      </p:grpSp>
      <p:grpSp>
        <p:nvGrpSpPr>
          <p:cNvPr id="129" name="Group 128"/>
          <p:cNvGrpSpPr/>
          <p:nvPr/>
        </p:nvGrpSpPr>
        <p:grpSpPr>
          <a:xfrm>
            <a:off x="15416" y="3125767"/>
            <a:ext cx="976299" cy="1426756"/>
            <a:chOff x="15416" y="3125767"/>
            <a:chExt cx="976299" cy="1426756"/>
          </a:xfrm>
        </p:grpSpPr>
        <p:sp>
          <p:nvSpPr>
            <p:cNvPr id="67" name="TextBox 66"/>
            <p:cNvSpPr txBox="1"/>
            <p:nvPr/>
          </p:nvSpPr>
          <p:spPr>
            <a:xfrm>
              <a:off x="359072" y="3478855"/>
              <a:ext cx="631007" cy="369332"/>
            </a:xfrm>
            <a:prstGeom prst="rect">
              <a:avLst/>
            </a:prstGeom>
            <a:noFill/>
          </p:spPr>
          <p:txBody>
            <a:bodyPr wrap="none" rtlCol="0">
              <a:spAutoFit/>
            </a:bodyPr>
            <a:lstStyle/>
            <a:p>
              <a:r>
                <a:rPr lang="en-US" i="1" dirty="0" smtClean="0">
                  <a:solidFill>
                    <a:srgbClr val="3C58AD"/>
                  </a:solidFill>
                </a:rPr>
                <a:t>Caps</a:t>
              </a:r>
              <a:endParaRPr lang="en-US" i="1" dirty="0">
                <a:solidFill>
                  <a:srgbClr val="3C58AD"/>
                </a:solidFill>
              </a:endParaRPr>
            </a:p>
          </p:txBody>
        </p:sp>
        <p:sp>
          <p:nvSpPr>
            <p:cNvPr id="68" name="TextBox 67"/>
            <p:cNvSpPr txBox="1"/>
            <p:nvPr/>
          </p:nvSpPr>
          <p:spPr>
            <a:xfrm>
              <a:off x="536141" y="3859704"/>
              <a:ext cx="455574" cy="369332"/>
            </a:xfrm>
            <a:prstGeom prst="rect">
              <a:avLst/>
            </a:prstGeom>
            <a:noFill/>
          </p:spPr>
          <p:txBody>
            <a:bodyPr wrap="none" rtlCol="0">
              <a:spAutoFit/>
            </a:bodyPr>
            <a:lstStyle/>
            <a:p>
              <a:r>
                <a:rPr lang="en-US" i="1" dirty="0" smtClean="0">
                  <a:solidFill>
                    <a:srgbClr val="3C58AD"/>
                  </a:solidFill>
                </a:rPr>
                <a:t>-</a:t>
              </a:r>
              <a:r>
                <a:rPr lang="en-US" i="1" dirty="0" err="1" smtClean="0">
                  <a:solidFill>
                    <a:srgbClr val="3C58AD"/>
                  </a:solidFill>
                </a:rPr>
                <a:t>es</a:t>
              </a:r>
              <a:endParaRPr lang="en-US" i="1" dirty="0">
                <a:solidFill>
                  <a:srgbClr val="3C58AD"/>
                </a:solidFill>
              </a:endParaRPr>
            </a:p>
          </p:txBody>
        </p:sp>
        <p:sp>
          <p:nvSpPr>
            <p:cNvPr id="99" name="TextBox 98"/>
            <p:cNvSpPr txBox="1"/>
            <p:nvPr/>
          </p:nvSpPr>
          <p:spPr>
            <a:xfrm>
              <a:off x="15416" y="4183191"/>
              <a:ext cx="973536" cy="369332"/>
            </a:xfrm>
            <a:prstGeom prst="rect">
              <a:avLst/>
            </a:prstGeom>
            <a:noFill/>
          </p:spPr>
          <p:txBody>
            <a:bodyPr wrap="none" rtlCol="0">
              <a:spAutoFit/>
            </a:bodyPr>
            <a:lstStyle/>
            <a:p>
              <a:r>
                <a:rPr lang="en-US" i="1" dirty="0" smtClean="0">
                  <a:solidFill>
                    <a:srgbClr val="3C58AD"/>
                  </a:solidFill>
                </a:rPr>
                <a:t>Previous</a:t>
              </a:r>
              <a:endParaRPr lang="en-US" i="1" dirty="0">
                <a:solidFill>
                  <a:srgbClr val="3C58AD"/>
                </a:solidFill>
              </a:endParaRPr>
            </a:p>
          </p:txBody>
        </p:sp>
        <p:sp>
          <p:nvSpPr>
            <p:cNvPr id="127" name="TextBox 126"/>
            <p:cNvSpPr txBox="1"/>
            <p:nvPr/>
          </p:nvSpPr>
          <p:spPr>
            <a:xfrm>
              <a:off x="325597" y="3125767"/>
              <a:ext cx="665567" cy="369332"/>
            </a:xfrm>
            <a:prstGeom prst="rect">
              <a:avLst/>
            </a:prstGeom>
            <a:noFill/>
          </p:spPr>
          <p:txBody>
            <a:bodyPr wrap="none" rtlCol="0">
              <a:spAutoFit/>
            </a:bodyPr>
            <a:lstStyle/>
            <a:p>
              <a:r>
                <a:rPr lang="en-US" i="1" dirty="0" smtClean="0">
                  <a:solidFill>
                    <a:srgbClr val="3C58AD"/>
                  </a:solidFill>
                </a:rPr>
                <a:t>word</a:t>
              </a:r>
              <a:endParaRPr lang="en-US" i="1" dirty="0">
                <a:solidFill>
                  <a:srgbClr val="3C58AD"/>
                </a:solidFill>
              </a:endParaRPr>
            </a:p>
          </p:txBody>
        </p:sp>
      </p:grpSp>
      <p:sp>
        <p:nvSpPr>
          <p:cNvPr id="136" name="TextBox 135"/>
          <p:cNvSpPr txBox="1"/>
          <p:nvPr/>
        </p:nvSpPr>
        <p:spPr>
          <a:xfrm>
            <a:off x="73137" y="1092167"/>
            <a:ext cx="2319978" cy="369332"/>
          </a:xfrm>
          <a:prstGeom prst="rect">
            <a:avLst/>
          </a:prstGeom>
          <a:noFill/>
        </p:spPr>
        <p:txBody>
          <a:bodyPr wrap="none" rtlCol="0">
            <a:spAutoFit/>
          </a:bodyPr>
          <a:lstStyle/>
          <a:p>
            <a:r>
              <a:rPr lang="en-US" dirty="0" smtClean="0"/>
              <a:t>Goal: Compute P(</a:t>
            </a:r>
            <a:r>
              <a:rPr lang="en-US" b="1" dirty="0" smtClean="0"/>
              <a:t>y</a:t>
            </a:r>
            <a:r>
              <a:rPr lang="en-US" dirty="0" smtClean="0"/>
              <a:t> | </a:t>
            </a:r>
            <a:r>
              <a:rPr lang="en-US" b="1" dirty="0" smtClean="0"/>
              <a:t>x</a:t>
            </a:r>
            <a:r>
              <a:rPr lang="en-US" dirty="0" smtClean="0"/>
              <a:t>)</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904361" y="4706881"/>
                <a:ext cx="2130199" cy="461665"/>
              </a:xfrm>
              <a:prstGeom prst="rect">
                <a:avLst/>
              </a:prstGeom>
              <a:noFill/>
            </p:spPr>
            <p:txBody>
              <a:bodyPr wrap="none" rtlCol="0">
                <a:spAutoFit/>
              </a:bodyPr>
              <a:lstStyle/>
              <a:p>
                <a14:m>
                  <m:oMath xmlns:m="http://schemas.openxmlformats.org/officeDocument/2006/math">
                    <m:r>
                      <a:rPr lang="en-US" sz="2400" b="0" i="1" smtClean="0">
                        <a:latin typeface="Cambria Math" charset="0"/>
                      </a:rPr>
                      <m:t>𝜙</m:t>
                    </m:r>
                  </m:oMath>
                </a14:m>
                <a:r>
                  <a:rPr lang="en-US" sz="2400" dirty="0" smtClean="0"/>
                  <a:t>(x, 0, start, </a:t>
                </a:r>
                <a:r>
                  <a:rPr lang="en-US" sz="2400" dirty="0" smtClean="0">
                    <a:latin typeface="Calibri"/>
                  </a:rPr>
                  <a:t>y</a:t>
                </a:r>
                <a:r>
                  <a:rPr lang="en-US" sz="2400" baseline="-25000" dirty="0" smtClean="0">
                    <a:latin typeface="Calibri"/>
                  </a:rPr>
                  <a:t>0</a:t>
                </a:r>
                <a:r>
                  <a:rPr lang="en-US" sz="2400" dirty="0" smtClean="0"/>
                  <a:t>)</a:t>
                </a:r>
                <a:endParaRPr lang="en-US"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904361" y="4706881"/>
                <a:ext cx="2130199" cy="461665"/>
              </a:xfrm>
              <a:prstGeom prst="rect">
                <a:avLst/>
              </a:prstGeom>
              <a:blipFill rotWithShape="0">
                <a:blip r:embed="rId3"/>
                <a:stretch>
                  <a:fillRect l="-2286" t="-10526" r="-3429" b="-28947"/>
                </a:stretch>
              </a:blipFill>
            </p:spPr>
            <p:txBody>
              <a:bodyPr/>
              <a:lstStyle/>
              <a:p>
                <a:r>
                  <a:rPr lang="en-US">
                    <a:noFill/>
                  </a:rPr>
                  <a:t> </a:t>
                </a:r>
              </a:p>
            </p:txBody>
          </p:sp>
        </mc:Fallback>
      </mc:AlternateContent>
      <p:grpSp>
        <p:nvGrpSpPr>
          <p:cNvPr id="17" name="Group 16"/>
          <p:cNvGrpSpPr/>
          <p:nvPr/>
        </p:nvGrpSpPr>
        <p:grpSpPr>
          <a:xfrm>
            <a:off x="1394910" y="3063350"/>
            <a:ext cx="602184" cy="1561480"/>
            <a:chOff x="1394910" y="3063350"/>
            <a:chExt cx="602184" cy="1561480"/>
          </a:xfrm>
        </p:grpSpPr>
        <p:grpSp>
          <p:nvGrpSpPr>
            <p:cNvPr id="15" name="Group 14"/>
            <p:cNvGrpSpPr/>
            <p:nvPr/>
          </p:nvGrpSpPr>
          <p:grpSpPr>
            <a:xfrm>
              <a:off x="1394910" y="3063350"/>
              <a:ext cx="135030" cy="1561480"/>
              <a:chOff x="-362966" y="1784913"/>
              <a:chExt cx="135030" cy="1561480"/>
            </a:xfrm>
          </p:grpSpPr>
          <p:cxnSp>
            <p:nvCxnSpPr>
              <p:cNvPr id="12" name="Straight Connector 11"/>
              <p:cNvCxnSpPr/>
              <p:nvPr/>
            </p:nvCxnSpPr>
            <p:spPr>
              <a:xfrm>
                <a:off x="-356616" y="1784913"/>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a:off x="-356616" y="1791325"/>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85" name="Straight Connector 84"/>
              <p:cNvCxnSpPr/>
              <p:nvPr/>
            </p:nvCxnSpPr>
            <p:spPr>
              <a:xfrm>
                <a:off x="-36296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86" name="Group 85"/>
            <p:cNvGrpSpPr/>
            <p:nvPr/>
          </p:nvGrpSpPr>
          <p:grpSpPr>
            <a:xfrm>
              <a:off x="1865583" y="3066525"/>
              <a:ext cx="131511" cy="1558305"/>
              <a:chOff x="-372147" y="1788088"/>
              <a:chExt cx="131511" cy="1558305"/>
            </a:xfrm>
          </p:grpSpPr>
          <p:cxnSp>
            <p:nvCxnSpPr>
              <p:cNvPr id="87" name="Straight Connector 86"/>
              <p:cNvCxnSpPr/>
              <p:nvPr/>
            </p:nvCxnSpPr>
            <p:spPr>
              <a:xfrm>
                <a:off x="-248581" y="1788088"/>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88" name="Straight Connector 87"/>
              <p:cNvCxnSpPr/>
              <p:nvPr/>
            </p:nvCxnSpPr>
            <p:spPr>
              <a:xfrm>
                <a:off x="-372147" y="1794500"/>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89" name="Straight Connector 88"/>
              <p:cNvCxnSpPr/>
              <p:nvPr/>
            </p:nvCxnSpPr>
            <p:spPr>
              <a:xfrm>
                <a:off x="-36931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sp>
        <p:nvSpPr>
          <p:cNvPr id="6" name="Footer Placeholder 5"/>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03807001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Entropy Markov Model</a:t>
            </a:r>
          </a:p>
        </p:txBody>
      </p:sp>
      <p:sp>
        <p:nvSpPr>
          <p:cNvPr id="9" name="Content Placeholder 8"/>
          <p:cNvSpPr>
            <a:spLocks noGrp="1"/>
          </p:cNvSpPr>
          <p:nvPr>
            <p:ph idx="1"/>
          </p:nvPr>
        </p:nvSpPr>
        <p:spPr>
          <a:xfrm>
            <a:off x="639160" y="1270861"/>
            <a:ext cx="7886700" cy="4906102"/>
          </a:xfrm>
        </p:spPr>
        <p:txBody>
          <a:bodyPr/>
          <a:lstStyle/>
          <a:p>
            <a:endParaRPr lang="en-US"/>
          </a:p>
        </p:txBody>
      </p:sp>
      <p:sp>
        <p:nvSpPr>
          <p:cNvPr id="4" name="Slide Number Placeholder 3"/>
          <p:cNvSpPr>
            <a:spLocks noGrp="1"/>
          </p:cNvSpPr>
          <p:nvPr>
            <p:ph type="sldNum" sz="quarter" idx="12"/>
          </p:nvPr>
        </p:nvSpPr>
        <p:spPr/>
        <p:txBody>
          <a:bodyPr/>
          <a:lstStyle/>
          <a:p>
            <a:fld id="{E42F4FC8-095A-E041-AA53-AAE5A7787260}" type="slidenum">
              <a:rPr lang="en-US" smtClean="0"/>
              <a:t>65</a:t>
            </a:fld>
            <a:endParaRPr lang="en-US"/>
          </a:p>
        </p:txBody>
      </p:sp>
      <p:pic>
        <p:nvPicPr>
          <p:cNvPr id="5" name="Picture 4" descr="Screen Region 2014-09-18 at 10.37.3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9134" y="1092167"/>
            <a:ext cx="4296565" cy="484673"/>
          </a:xfrm>
          <a:prstGeom prst="rect">
            <a:avLst/>
          </a:prstGeom>
        </p:spPr>
      </p:pic>
      <p:sp>
        <p:nvSpPr>
          <p:cNvPr id="31" name="TextBox 30"/>
          <p:cNvSpPr txBox="1"/>
          <p:nvPr/>
        </p:nvSpPr>
        <p:spPr>
          <a:xfrm>
            <a:off x="401469" y="5115110"/>
            <a:ext cx="6466284" cy="369332"/>
          </a:xfrm>
          <a:prstGeom prst="rect">
            <a:avLst/>
          </a:prstGeom>
          <a:noFill/>
        </p:spPr>
        <p:txBody>
          <a:bodyPr wrap="none" rtlCol="0">
            <a:spAutoFit/>
          </a:bodyPr>
          <a:lstStyle/>
          <a:p>
            <a:r>
              <a:rPr lang="en-US" dirty="0" smtClean="0"/>
              <a:t>Compare to HMM: Only depends on the word and the previous tag</a:t>
            </a:r>
            <a:endParaRPr lang="en-US" dirty="0"/>
          </a:p>
        </p:txBody>
      </p:sp>
      <p:grpSp>
        <p:nvGrpSpPr>
          <p:cNvPr id="135" name="Group 134"/>
          <p:cNvGrpSpPr/>
          <p:nvPr/>
        </p:nvGrpSpPr>
        <p:grpSpPr>
          <a:xfrm>
            <a:off x="541530" y="1648004"/>
            <a:ext cx="7528668" cy="1220468"/>
            <a:chOff x="512780" y="1784913"/>
            <a:chExt cx="7528668" cy="1220468"/>
          </a:xfrm>
        </p:grpSpPr>
        <p:sp>
          <p:nvSpPr>
            <p:cNvPr id="33" name="TextBox 32"/>
            <p:cNvSpPr txBox="1"/>
            <p:nvPr/>
          </p:nvSpPr>
          <p:spPr>
            <a:xfrm>
              <a:off x="1584872" y="1784913"/>
              <a:ext cx="1390124" cy="400110"/>
            </a:xfrm>
            <a:prstGeom prst="rect">
              <a:avLst/>
            </a:prstGeom>
            <a:solidFill>
              <a:schemeClr val="tx1">
                <a:lumMod val="25000"/>
                <a:lumOff val="75000"/>
              </a:schemeClr>
            </a:solidFill>
            <a:ln w="28575">
              <a:solidFill>
                <a:schemeClr val="tx1"/>
              </a:solidFill>
            </a:ln>
          </p:spPr>
          <p:txBody>
            <a:bodyPr wrap="none" rtlCol="0">
              <a:spAutoFit/>
            </a:bodyPr>
            <a:lstStyle/>
            <a:p>
              <a:r>
                <a:rPr lang="en-US" sz="2000" dirty="0" smtClean="0"/>
                <a:t>Determiner</a:t>
              </a:r>
              <a:endParaRPr lang="en-US" sz="2000" dirty="0"/>
            </a:p>
          </p:txBody>
        </p:sp>
        <p:sp>
          <p:nvSpPr>
            <p:cNvPr id="35" name="TextBox 34"/>
            <p:cNvSpPr txBox="1"/>
            <p:nvPr/>
          </p:nvSpPr>
          <p:spPr>
            <a:xfrm>
              <a:off x="3252776" y="1784913"/>
              <a:ext cx="754984" cy="400110"/>
            </a:xfrm>
            <a:prstGeom prst="rect">
              <a:avLst/>
            </a:prstGeom>
            <a:solidFill>
              <a:schemeClr val="tx1">
                <a:lumMod val="25000"/>
                <a:lumOff val="75000"/>
              </a:schemeClr>
            </a:solidFill>
            <a:ln w="28575">
              <a:solidFill>
                <a:schemeClr val="tx1"/>
              </a:solidFill>
            </a:ln>
          </p:spPr>
          <p:txBody>
            <a:bodyPr wrap="none" rtlCol="0">
              <a:spAutoFit/>
            </a:bodyPr>
            <a:lstStyle/>
            <a:p>
              <a:r>
                <a:rPr lang="en-US" sz="2000" dirty="0" smtClean="0"/>
                <a:t>Noun</a:t>
              </a:r>
              <a:endParaRPr lang="en-US" sz="2000" dirty="0"/>
            </a:p>
          </p:txBody>
        </p:sp>
        <p:sp>
          <p:nvSpPr>
            <p:cNvPr id="37" name="TextBox 36"/>
            <p:cNvSpPr txBox="1"/>
            <p:nvPr/>
          </p:nvSpPr>
          <p:spPr>
            <a:xfrm>
              <a:off x="4691892" y="1784913"/>
              <a:ext cx="681973" cy="400110"/>
            </a:xfrm>
            <a:prstGeom prst="rect">
              <a:avLst/>
            </a:prstGeom>
            <a:solidFill>
              <a:schemeClr val="tx1">
                <a:lumMod val="25000"/>
                <a:lumOff val="75000"/>
              </a:schemeClr>
            </a:solidFill>
            <a:ln w="28575">
              <a:solidFill>
                <a:schemeClr val="tx1"/>
              </a:solidFill>
            </a:ln>
          </p:spPr>
          <p:txBody>
            <a:bodyPr wrap="none" rtlCol="0">
              <a:spAutoFit/>
            </a:bodyPr>
            <a:lstStyle/>
            <a:p>
              <a:r>
                <a:rPr lang="en-US" sz="2000" dirty="0" smtClean="0"/>
                <a:t>Verb</a:t>
              </a:r>
              <a:endParaRPr lang="en-US" sz="2000" dirty="0"/>
            </a:p>
          </p:txBody>
        </p:sp>
        <p:sp>
          <p:nvSpPr>
            <p:cNvPr id="39" name="TextBox 38"/>
            <p:cNvSpPr txBox="1"/>
            <p:nvPr/>
          </p:nvSpPr>
          <p:spPr>
            <a:xfrm>
              <a:off x="5896988" y="1784913"/>
              <a:ext cx="754984" cy="400110"/>
            </a:xfrm>
            <a:prstGeom prst="rect">
              <a:avLst/>
            </a:prstGeom>
            <a:solidFill>
              <a:schemeClr val="tx1">
                <a:lumMod val="25000"/>
                <a:lumOff val="75000"/>
              </a:schemeClr>
            </a:solidFill>
            <a:ln w="28575">
              <a:solidFill>
                <a:schemeClr val="tx1"/>
              </a:solidFill>
            </a:ln>
          </p:spPr>
          <p:txBody>
            <a:bodyPr wrap="none" rtlCol="0">
              <a:spAutoFit/>
            </a:bodyPr>
            <a:lstStyle/>
            <a:p>
              <a:r>
                <a:rPr lang="en-US" sz="2000" dirty="0" smtClean="0"/>
                <a:t>Noun</a:t>
              </a:r>
              <a:endParaRPr lang="en-US" sz="2000" dirty="0"/>
            </a:p>
          </p:txBody>
        </p:sp>
        <p:grpSp>
          <p:nvGrpSpPr>
            <p:cNvPr id="128" name="Group 127"/>
            <p:cNvGrpSpPr/>
            <p:nvPr/>
          </p:nvGrpSpPr>
          <p:grpSpPr>
            <a:xfrm>
              <a:off x="1440623" y="2595952"/>
              <a:ext cx="6011691" cy="409429"/>
              <a:chOff x="1440623" y="2595952"/>
              <a:chExt cx="6011691" cy="409429"/>
            </a:xfrm>
          </p:grpSpPr>
          <p:sp>
            <p:nvSpPr>
              <p:cNvPr id="32" name="TextBox 31"/>
              <p:cNvSpPr txBox="1"/>
              <p:nvPr/>
            </p:nvSpPr>
            <p:spPr>
              <a:xfrm>
                <a:off x="1440623" y="2605271"/>
                <a:ext cx="572017" cy="400110"/>
              </a:xfrm>
              <a:prstGeom prst="rect">
                <a:avLst/>
              </a:prstGeom>
              <a:noFill/>
              <a:ln w="28575">
                <a:solidFill>
                  <a:schemeClr val="tx1"/>
                </a:solidFill>
              </a:ln>
            </p:spPr>
            <p:txBody>
              <a:bodyPr wrap="none" rtlCol="0">
                <a:spAutoFit/>
              </a:bodyPr>
              <a:lstStyle/>
              <a:p>
                <a:r>
                  <a:rPr lang="en-US" sz="2000" dirty="0" smtClean="0"/>
                  <a:t>The</a:t>
                </a:r>
                <a:endParaRPr lang="en-US" sz="2000" dirty="0"/>
              </a:p>
            </p:txBody>
          </p:sp>
          <p:sp>
            <p:nvSpPr>
              <p:cNvPr id="34" name="TextBox 33"/>
              <p:cNvSpPr txBox="1"/>
              <p:nvPr/>
            </p:nvSpPr>
            <p:spPr>
              <a:xfrm>
                <a:off x="2805367" y="2605271"/>
                <a:ext cx="564878" cy="400110"/>
              </a:xfrm>
              <a:prstGeom prst="rect">
                <a:avLst/>
              </a:prstGeom>
              <a:noFill/>
              <a:ln w="28575">
                <a:solidFill>
                  <a:schemeClr val="tx1"/>
                </a:solidFill>
              </a:ln>
            </p:spPr>
            <p:txBody>
              <a:bodyPr wrap="none" rtlCol="0">
                <a:spAutoFit/>
              </a:bodyPr>
              <a:lstStyle/>
              <a:p>
                <a:r>
                  <a:rPr lang="en-US" sz="2000" dirty="0" smtClean="0"/>
                  <a:t>Fed</a:t>
                </a:r>
                <a:endParaRPr lang="en-US" sz="2000" dirty="0"/>
              </a:p>
            </p:txBody>
          </p:sp>
          <p:sp>
            <p:nvSpPr>
              <p:cNvPr id="36" name="TextBox 35"/>
              <p:cNvSpPr txBox="1"/>
              <p:nvPr/>
            </p:nvSpPr>
            <p:spPr>
              <a:xfrm>
                <a:off x="4100124" y="2595952"/>
                <a:ext cx="784039" cy="400110"/>
              </a:xfrm>
              <a:prstGeom prst="rect">
                <a:avLst/>
              </a:prstGeom>
              <a:noFill/>
              <a:ln w="28575">
                <a:solidFill>
                  <a:schemeClr val="tx1"/>
                </a:solidFill>
              </a:ln>
            </p:spPr>
            <p:txBody>
              <a:bodyPr wrap="none" rtlCol="0">
                <a:spAutoFit/>
              </a:bodyPr>
              <a:lstStyle/>
              <a:p>
                <a:r>
                  <a:rPr lang="en-US" sz="2000" dirty="0" smtClean="0"/>
                  <a:t>raises</a:t>
                </a:r>
                <a:endParaRPr lang="en-US" sz="2000" dirty="0"/>
              </a:p>
            </p:txBody>
          </p:sp>
          <p:sp>
            <p:nvSpPr>
              <p:cNvPr id="38" name="TextBox 37"/>
              <p:cNvSpPr txBox="1"/>
              <p:nvPr/>
            </p:nvSpPr>
            <p:spPr>
              <a:xfrm>
                <a:off x="5295393" y="2605271"/>
                <a:ext cx="995059" cy="400110"/>
              </a:xfrm>
              <a:prstGeom prst="rect">
                <a:avLst/>
              </a:prstGeom>
              <a:noFill/>
              <a:ln w="28575">
                <a:solidFill>
                  <a:schemeClr val="tx1"/>
                </a:solidFill>
              </a:ln>
            </p:spPr>
            <p:txBody>
              <a:bodyPr wrap="none" rtlCol="0">
                <a:spAutoFit/>
              </a:bodyPr>
              <a:lstStyle/>
              <a:p>
                <a:r>
                  <a:rPr lang="en-US" sz="2000" dirty="0" smtClean="0"/>
                  <a:t>interest</a:t>
                </a:r>
                <a:endParaRPr lang="en-US" sz="2000" dirty="0"/>
              </a:p>
            </p:txBody>
          </p:sp>
          <p:sp>
            <p:nvSpPr>
              <p:cNvPr id="40" name="TextBox 39"/>
              <p:cNvSpPr txBox="1"/>
              <p:nvPr/>
            </p:nvSpPr>
            <p:spPr>
              <a:xfrm>
                <a:off x="6741537" y="2605271"/>
                <a:ext cx="710777" cy="400110"/>
              </a:xfrm>
              <a:prstGeom prst="rect">
                <a:avLst/>
              </a:prstGeom>
              <a:noFill/>
              <a:ln w="28575">
                <a:solidFill>
                  <a:schemeClr val="tx1"/>
                </a:solidFill>
              </a:ln>
            </p:spPr>
            <p:txBody>
              <a:bodyPr wrap="none" rtlCol="0">
                <a:spAutoFit/>
              </a:bodyPr>
              <a:lstStyle/>
              <a:p>
                <a:r>
                  <a:rPr lang="en-US" sz="2000" dirty="0" smtClean="0"/>
                  <a:t>rates</a:t>
                </a:r>
                <a:endParaRPr lang="en-US" sz="2000" dirty="0"/>
              </a:p>
            </p:txBody>
          </p:sp>
        </p:grpSp>
        <p:sp>
          <p:nvSpPr>
            <p:cNvPr id="41" name="TextBox 40"/>
            <p:cNvSpPr txBox="1"/>
            <p:nvPr/>
          </p:nvSpPr>
          <p:spPr>
            <a:xfrm>
              <a:off x="7286464" y="1784913"/>
              <a:ext cx="754984" cy="400110"/>
            </a:xfrm>
            <a:prstGeom prst="rect">
              <a:avLst/>
            </a:prstGeom>
            <a:solidFill>
              <a:schemeClr val="tx1">
                <a:lumMod val="25000"/>
                <a:lumOff val="75000"/>
              </a:schemeClr>
            </a:solidFill>
            <a:ln w="28575">
              <a:solidFill>
                <a:schemeClr val="tx1"/>
              </a:solidFill>
            </a:ln>
          </p:spPr>
          <p:txBody>
            <a:bodyPr wrap="none" rtlCol="0">
              <a:spAutoFit/>
            </a:bodyPr>
            <a:lstStyle/>
            <a:p>
              <a:r>
                <a:rPr lang="en-US" sz="2000" dirty="0" smtClean="0"/>
                <a:t>Noun</a:t>
              </a:r>
              <a:endParaRPr lang="en-US" sz="2000" dirty="0"/>
            </a:p>
          </p:txBody>
        </p:sp>
        <p:cxnSp>
          <p:nvCxnSpPr>
            <p:cNvPr id="42" name="Straight Arrow Connector 41"/>
            <p:cNvCxnSpPr>
              <a:stCxn id="33" idx="2"/>
              <a:endCxn id="32" idx="0"/>
            </p:cNvCxnSpPr>
            <p:nvPr/>
          </p:nvCxnSpPr>
          <p:spPr>
            <a:xfrm flipH="1">
              <a:off x="1726632" y="2185023"/>
              <a:ext cx="553302" cy="420248"/>
            </a:xfrm>
            <a:prstGeom prst="straightConnector1">
              <a:avLst/>
            </a:prstGeom>
            <a:ln w="28575">
              <a:headEnd type="arrow"/>
              <a:tailEnd type="none"/>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35" idx="2"/>
              <a:endCxn id="34" idx="0"/>
            </p:cNvCxnSpPr>
            <p:nvPr/>
          </p:nvCxnSpPr>
          <p:spPr>
            <a:xfrm flipH="1">
              <a:off x="3087806" y="2185023"/>
              <a:ext cx="542462" cy="420248"/>
            </a:xfrm>
            <a:prstGeom prst="straightConnector1">
              <a:avLst/>
            </a:prstGeom>
            <a:ln w="28575">
              <a:headEnd type="arrow"/>
              <a:tailEnd type="non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37" idx="2"/>
              <a:endCxn id="36" idx="0"/>
            </p:cNvCxnSpPr>
            <p:nvPr/>
          </p:nvCxnSpPr>
          <p:spPr>
            <a:xfrm flipH="1">
              <a:off x="4492144" y="2185023"/>
              <a:ext cx="540735" cy="410929"/>
            </a:xfrm>
            <a:prstGeom prst="straightConnector1">
              <a:avLst/>
            </a:prstGeom>
            <a:ln w="28575">
              <a:headEnd type="arrow"/>
              <a:tailEnd type="non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39" idx="2"/>
              <a:endCxn id="38" idx="0"/>
            </p:cNvCxnSpPr>
            <p:nvPr/>
          </p:nvCxnSpPr>
          <p:spPr>
            <a:xfrm flipH="1">
              <a:off x="5792923" y="2185023"/>
              <a:ext cx="481557" cy="420248"/>
            </a:xfrm>
            <a:prstGeom prst="straightConnector1">
              <a:avLst/>
            </a:prstGeom>
            <a:ln w="28575">
              <a:headEnd type="arrow"/>
              <a:tailEnd type="none"/>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41" idx="2"/>
              <a:endCxn id="40" idx="0"/>
            </p:cNvCxnSpPr>
            <p:nvPr/>
          </p:nvCxnSpPr>
          <p:spPr>
            <a:xfrm flipH="1">
              <a:off x="7096926" y="2185023"/>
              <a:ext cx="567030" cy="420248"/>
            </a:xfrm>
            <a:prstGeom prst="straightConnector1">
              <a:avLst/>
            </a:prstGeom>
            <a:ln w="28575">
              <a:headEnd type="arrow"/>
              <a:tailEnd type="none"/>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48" idx="3"/>
              <a:endCxn id="33" idx="1"/>
            </p:cNvCxnSpPr>
            <p:nvPr/>
          </p:nvCxnSpPr>
          <p:spPr>
            <a:xfrm flipV="1">
              <a:off x="1133463" y="1984968"/>
              <a:ext cx="451409" cy="3723"/>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512780" y="1804025"/>
              <a:ext cx="620683" cy="369332"/>
            </a:xfrm>
            <a:prstGeom prst="rect">
              <a:avLst/>
            </a:prstGeom>
            <a:noFill/>
            <a:ln w="28575">
              <a:solidFill>
                <a:schemeClr val="tx1"/>
              </a:solidFill>
            </a:ln>
          </p:spPr>
          <p:txBody>
            <a:bodyPr wrap="none" rtlCol="0">
              <a:spAutoFit/>
            </a:bodyPr>
            <a:lstStyle/>
            <a:p>
              <a:r>
                <a:rPr lang="en-US" dirty="0" smtClean="0">
                  <a:solidFill>
                    <a:schemeClr val="accent3">
                      <a:lumMod val="50000"/>
                    </a:schemeClr>
                  </a:solidFill>
                </a:rPr>
                <a:t>start</a:t>
              </a:r>
              <a:endParaRPr lang="en-US" dirty="0">
                <a:solidFill>
                  <a:schemeClr val="accent3">
                    <a:lumMod val="50000"/>
                  </a:schemeClr>
                </a:solidFill>
              </a:endParaRPr>
            </a:p>
          </p:txBody>
        </p:sp>
        <p:cxnSp>
          <p:nvCxnSpPr>
            <p:cNvPr id="49" name="Straight Arrow Connector 48"/>
            <p:cNvCxnSpPr>
              <a:stCxn id="33" idx="3"/>
              <a:endCxn id="35" idx="1"/>
            </p:cNvCxnSpPr>
            <p:nvPr/>
          </p:nvCxnSpPr>
          <p:spPr>
            <a:xfrm>
              <a:off x="2974996" y="1984968"/>
              <a:ext cx="277780"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35" idx="3"/>
              <a:endCxn id="37" idx="1"/>
            </p:cNvCxnSpPr>
            <p:nvPr/>
          </p:nvCxnSpPr>
          <p:spPr>
            <a:xfrm>
              <a:off x="4007760" y="1984968"/>
              <a:ext cx="684132"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37" idx="3"/>
              <a:endCxn id="39" idx="1"/>
            </p:cNvCxnSpPr>
            <p:nvPr/>
          </p:nvCxnSpPr>
          <p:spPr>
            <a:xfrm>
              <a:off x="5373865" y="1984968"/>
              <a:ext cx="523123"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39" idx="3"/>
              <a:endCxn id="41" idx="1"/>
            </p:cNvCxnSpPr>
            <p:nvPr/>
          </p:nvCxnSpPr>
          <p:spPr>
            <a:xfrm>
              <a:off x="6651972" y="1984968"/>
              <a:ext cx="634492"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grpSp>
      <p:pic>
        <p:nvPicPr>
          <p:cNvPr id="98" name="Picture 97" descr="Untitl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771" y="5616241"/>
            <a:ext cx="5079570" cy="920569"/>
          </a:xfrm>
          <a:prstGeom prst="rect">
            <a:avLst/>
          </a:prstGeom>
        </p:spPr>
      </p:pic>
      <p:sp>
        <p:nvSpPr>
          <p:cNvPr id="110" name="TextBox 109"/>
          <p:cNvSpPr txBox="1"/>
          <p:nvPr/>
        </p:nvSpPr>
        <p:spPr>
          <a:xfrm>
            <a:off x="7071334" y="6389280"/>
            <a:ext cx="1236236" cy="369332"/>
          </a:xfrm>
          <a:prstGeom prst="rect">
            <a:avLst/>
          </a:prstGeom>
          <a:noFill/>
        </p:spPr>
        <p:txBody>
          <a:bodyPr wrap="none" rtlCol="0">
            <a:spAutoFit/>
          </a:bodyPr>
          <a:lstStyle/>
          <a:p>
            <a:r>
              <a:rPr lang="en-US" dirty="0" smtClean="0">
                <a:solidFill>
                  <a:srgbClr val="CC3333"/>
                </a:solidFill>
              </a:rPr>
              <a:t>Questions?</a:t>
            </a:r>
            <a:endParaRPr lang="en-US" dirty="0">
              <a:solidFill>
                <a:srgbClr val="CC3333"/>
              </a:solidFill>
            </a:endParaRPr>
          </a:p>
        </p:txBody>
      </p:sp>
      <p:grpSp>
        <p:nvGrpSpPr>
          <p:cNvPr id="130" name="Group 129"/>
          <p:cNvGrpSpPr/>
          <p:nvPr/>
        </p:nvGrpSpPr>
        <p:grpSpPr>
          <a:xfrm>
            <a:off x="1380319" y="3110378"/>
            <a:ext cx="669073" cy="1457534"/>
            <a:chOff x="1380319" y="3110378"/>
            <a:chExt cx="669073" cy="1457534"/>
          </a:xfrm>
        </p:grpSpPr>
        <p:sp>
          <p:nvSpPr>
            <p:cNvPr id="75" name="TextBox 74"/>
            <p:cNvSpPr txBox="1"/>
            <p:nvPr/>
          </p:nvSpPr>
          <p:spPr>
            <a:xfrm>
              <a:off x="1557526" y="3467513"/>
              <a:ext cx="314659" cy="400110"/>
            </a:xfrm>
            <a:prstGeom prst="rect">
              <a:avLst/>
            </a:prstGeom>
            <a:noFill/>
          </p:spPr>
          <p:txBody>
            <a:bodyPr wrap="none" rtlCol="0">
              <a:spAutoFit/>
            </a:bodyPr>
            <a:lstStyle/>
            <a:p>
              <a:r>
                <a:rPr lang="en-US" sz="2000" dirty="0" smtClean="0"/>
                <a:t>Y</a:t>
              </a:r>
              <a:endParaRPr lang="en-US" sz="2000" dirty="0"/>
            </a:p>
          </p:txBody>
        </p:sp>
        <p:sp>
          <p:nvSpPr>
            <p:cNvPr id="80" name="TextBox 79"/>
            <p:cNvSpPr txBox="1"/>
            <p:nvPr/>
          </p:nvSpPr>
          <p:spPr>
            <a:xfrm>
              <a:off x="1539742" y="3819988"/>
              <a:ext cx="350226" cy="400110"/>
            </a:xfrm>
            <a:prstGeom prst="rect">
              <a:avLst/>
            </a:prstGeom>
            <a:noFill/>
          </p:spPr>
          <p:txBody>
            <a:bodyPr wrap="none" rtlCol="0">
              <a:spAutoFit/>
            </a:bodyPr>
            <a:lstStyle/>
            <a:p>
              <a:r>
                <a:rPr lang="en-US" sz="2000" dirty="0" smtClean="0"/>
                <a:t>N</a:t>
              </a:r>
              <a:endParaRPr lang="en-US" sz="2000" dirty="0"/>
            </a:p>
          </p:txBody>
        </p:sp>
        <p:sp>
          <p:nvSpPr>
            <p:cNvPr id="100" name="TextBox 99"/>
            <p:cNvSpPr txBox="1"/>
            <p:nvPr/>
          </p:nvSpPr>
          <p:spPr>
            <a:xfrm>
              <a:off x="1380319" y="4167802"/>
              <a:ext cx="669073" cy="400110"/>
            </a:xfrm>
            <a:prstGeom prst="rect">
              <a:avLst/>
            </a:prstGeom>
            <a:noFill/>
          </p:spPr>
          <p:txBody>
            <a:bodyPr wrap="none" rtlCol="0">
              <a:spAutoFit/>
            </a:bodyPr>
            <a:lstStyle/>
            <a:p>
              <a:r>
                <a:rPr lang="en-US" sz="2000" dirty="0" smtClean="0"/>
                <a:t>start</a:t>
              </a:r>
              <a:endParaRPr lang="en-US" sz="2000" dirty="0"/>
            </a:p>
          </p:txBody>
        </p:sp>
        <p:sp>
          <p:nvSpPr>
            <p:cNvPr id="122" name="TextBox 121"/>
            <p:cNvSpPr txBox="1"/>
            <p:nvPr/>
          </p:nvSpPr>
          <p:spPr>
            <a:xfrm>
              <a:off x="1428847" y="3110378"/>
              <a:ext cx="572017" cy="400110"/>
            </a:xfrm>
            <a:prstGeom prst="rect">
              <a:avLst/>
            </a:prstGeom>
            <a:noFill/>
          </p:spPr>
          <p:txBody>
            <a:bodyPr wrap="none" rtlCol="0">
              <a:spAutoFit/>
            </a:bodyPr>
            <a:lstStyle/>
            <a:p>
              <a:r>
                <a:rPr lang="en-US" sz="2000" dirty="0" smtClean="0"/>
                <a:t>The</a:t>
              </a:r>
              <a:endParaRPr lang="en-US" sz="2000" dirty="0"/>
            </a:p>
          </p:txBody>
        </p:sp>
      </p:grpSp>
      <p:grpSp>
        <p:nvGrpSpPr>
          <p:cNvPr id="131" name="Group 130"/>
          <p:cNvGrpSpPr/>
          <p:nvPr/>
        </p:nvGrpSpPr>
        <p:grpSpPr>
          <a:xfrm>
            <a:off x="2392744" y="3110378"/>
            <a:ext cx="1390124" cy="1457534"/>
            <a:chOff x="2392744" y="3110378"/>
            <a:chExt cx="1390124" cy="1457534"/>
          </a:xfrm>
        </p:grpSpPr>
        <p:sp>
          <p:nvSpPr>
            <p:cNvPr id="76" name="TextBox 75"/>
            <p:cNvSpPr txBox="1"/>
            <p:nvPr/>
          </p:nvSpPr>
          <p:spPr>
            <a:xfrm>
              <a:off x="2913569" y="3464486"/>
              <a:ext cx="312906" cy="400110"/>
            </a:xfrm>
            <a:prstGeom prst="rect">
              <a:avLst/>
            </a:prstGeom>
            <a:noFill/>
          </p:spPr>
          <p:txBody>
            <a:bodyPr wrap="none" rtlCol="0">
              <a:spAutoFit/>
            </a:bodyPr>
            <a:lstStyle/>
            <a:p>
              <a:r>
                <a:rPr lang="en-US" sz="2000" dirty="0"/>
                <a:t>Y</a:t>
              </a:r>
            </a:p>
          </p:txBody>
        </p:sp>
        <p:sp>
          <p:nvSpPr>
            <p:cNvPr id="81" name="TextBox 80"/>
            <p:cNvSpPr txBox="1"/>
            <p:nvPr/>
          </p:nvSpPr>
          <p:spPr>
            <a:xfrm>
              <a:off x="2879134" y="3844315"/>
              <a:ext cx="350226" cy="400110"/>
            </a:xfrm>
            <a:prstGeom prst="rect">
              <a:avLst/>
            </a:prstGeom>
            <a:noFill/>
          </p:spPr>
          <p:txBody>
            <a:bodyPr wrap="none" rtlCol="0">
              <a:spAutoFit/>
            </a:bodyPr>
            <a:lstStyle/>
            <a:p>
              <a:r>
                <a:rPr lang="en-US" sz="2000" dirty="0" smtClean="0"/>
                <a:t>N</a:t>
              </a:r>
              <a:endParaRPr lang="en-US" sz="2000" dirty="0"/>
            </a:p>
          </p:txBody>
        </p:sp>
        <p:sp>
          <p:nvSpPr>
            <p:cNvPr id="101" name="TextBox 100"/>
            <p:cNvSpPr txBox="1"/>
            <p:nvPr/>
          </p:nvSpPr>
          <p:spPr>
            <a:xfrm>
              <a:off x="2392744" y="4167802"/>
              <a:ext cx="1390124" cy="400110"/>
            </a:xfrm>
            <a:prstGeom prst="rect">
              <a:avLst/>
            </a:prstGeom>
            <a:noFill/>
          </p:spPr>
          <p:txBody>
            <a:bodyPr wrap="none" rtlCol="0">
              <a:spAutoFit/>
            </a:bodyPr>
            <a:lstStyle/>
            <a:p>
              <a:r>
                <a:rPr lang="en-US" sz="2000" dirty="0" smtClean="0"/>
                <a:t>Determiner</a:t>
              </a:r>
              <a:endParaRPr lang="en-US" sz="2000" dirty="0"/>
            </a:p>
          </p:txBody>
        </p:sp>
        <p:sp>
          <p:nvSpPr>
            <p:cNvPr id="123" name="TextBox 122"/>
            <p:cNvSpPr txBox="1"/>
            <p:nvPr/>
          </p:nvSpPr>
          <p:spPr>
            <a:xfrm>
              <a:off x="2733287" y="3110378"/>
              <a:ext cx="564878" cy="400110"/>
            </a:xfrm>
            <a:prstGeom prst="rect">
              <a:avLst/>
            </a:prstGeom>
            <a:noFill/>
          </p:spPr>
          <p:txBody>
            <a:bodyPr wrap="none" rtlCol="0">
              <a:spAutoFit/>
            </a:bodyPr>
            <a:lstStyle/>
            <a:p>
              <a:r>
                <a:rPr lang="en-US" sz="2000" dirty="0" smtClean="0"/>
                <a:t>Fed</a:t>
              </a:r>
              <a:endParaRPr lang="en-US" sz="2000" dirty="0"/>
            </a:p>
          </p:txBody>
        </p:sp>
      </p:grpSp>
      <p:grpSp>
        <p:nvGrpSpPr>
          <p:cNvPr id="132" name="Group 131"/>
          <p:cNvGrpSpPr/>
          <p:nvPr/>
        </p:nvGrpSpPr>
        <p:grpSpPr>
          <a:xfrm>
            <a:off x="4028044" y="3110378"/>
            <a:ext cx="841591" cy="1457534"/>
            <a:chOff x="4028044" y="3110378"/>
            <a:chExt cx="841591" cy="1457534"/>
          </a:xfrm>
        </p:grpSpPr>
        <p:sp>
          <p:nvSpPr>
            <p:cNvPr id="77" name="TextBox 76"/>
            <p:cNvSpPr txBox="1"/>
            <p:nvPr/>
          </p:nvSpPr>
          <p:spPr>
            <a:xfrm>
              <a:off x="4299246" y="3455167"/>
              <a:ext cx="350226" cy="400110"/>
            </a:xfrm>
            <a:prstGeom prst="rect">
              <a:avLst/>
            </a:prstGeom>
            <a:noFill/>
          </p:spPr>
          <p:txBody>
            <a:bodyPr wrap="none" rtlCol="0">
              <a:spAutoFit/>
            </a:bodyPr>
            <a:lstStyle/>
            <a:p>
              <a:r>
                <a:rPr lang="en-US" sz="2000" dirty="0" smtClean="0"/>
                <a:t>N</a:t>
              </a:r>
              <a:endParaRPr lang="en-US" sz="2000" dirty="0"/>
            </a:p>
          </p:txBody>
        </p:sp>
        <p:sp>
          <p:nvSpPr>
            <p:cNvPr id="82" name="TextBox 81"/>
            <p:cNvSpPr txBox="1"/>
            <p:nvPr/>
          </p:nvSpPr>
          <p:spPr>
            <a:xfrm>
              <a:off x="4301255" y="3844315"/>
              <a:ext cx="314659" cy="400110"/>
            </a:xfrm>
            <a:prstGeom prst="rect">
              <a:avLst/>
            </a:prstGeom>
            <a:noFill/>
          </p:spPr>
          <p:txBody>
            <a:bodyPr wrap="none" rtlCol="0">
              <a:spAutoFit/>
            </a:bodyPr>
            <a:lstStyle/>
            <a:p>
              <a:r>
                <a:rPr lang="en-US" sz="2000" dirty="0" smtClean="0"/>
                <a:t>Y</a:t>
              </a:r>
              <a:endParaRPr lang="en-US" sz="2000" dirty="0"/>
            </a:p>
          </p:txBody>
        </p:sp>
        <p:sp>
          <p:nvSpPr>
            <p:cNvPr id="102" name="TextBox 101"/>
            <p:cNvSpPr txBox="1"/>
            <p:nvPr/>
          </p:nvSpPr>
          <p:spPr>
            <a:xfrm>
              <a:off x="4114651" y="4167802"/>
              <a:ext cx="754984" cy="400110"/>
            </a:xfrm>
            <a:prstGeom prst="rect">
              <a:avLst/>
            </a:prstGeom>
            <a:noFill/>
          </p:spPr>
          <p:txBody>
            <a:bodyPr wrap="none" rtlCol="0">
              <a:spAutoFit/>
            </a:bodyPr>
            <a:lstStyle/>
            <a:p>
              <a:r>
                <a:rPr lang="en-US" sz="2000" dirty="0" smtClean="0"/>
                <a:t>Noun</a:t>
              </a:r>
              <a:endParaRPr lang="en-US" sz="2000" dirty="0"/>
            </a:p>
          </p:txBody>
        </p:sp>
        <p:sp>
          <p:nvSpPr>
            <p:cNvPr id="124" name="TextBox 123"/>
            <p:cNvSpPr txBox="1"/>
            <p:nvPr/>
          </p:nvSpPr>
          <p:spPr>
            <a:xfrm>
              <a:off x="4028044" y="3110378"/>
              <a:ext cx="784039" cy="400110"/>
            </a:xfrm>
            <a:prstGeom prst="rect">
              <a:avLst/>
            </a:prstGeom>
            <a:noFill/>
          </p:spPr>
          <p:txBody>
            <a:bodyPr wrap="none" rtlCol="0">
              <a:spAutoFit/>
            </a:bodyPr>
            <a:lstStyle/>
            <a:p>
              <a:r>
                <a:rPr lang="en-US" sz="2000" dirty="0" smtClean="0"/>
                <a:t>raises</a:t>
              </a:r>
              <a:endParaRPr lang="en-US" sz="2000" dirty="0"/>
            </a:p>
          </p:txBody>
        </p:sp>
      </p:grpSp>
      <p:grpSp>
        <p:nvGrpSpPr>
          <p:cNvPr id="133" name="Group 132"/>
          <p:cNvGrpSpPr/>
          <p:nvPr/>
        </p:nvGrpSpPr>
        <p:grpSpPr>
          <a:xfrm>
            <a:off x="5223313" y="3110378"/>
            <a:ext cx="995059" cy="1457534"/>
            <a:chOff x="5223313" y="3110378"/>
            <a:chExt cx="995059" cy="1457534"/>
          </a:xfrm>
        </p:grpSpPr>
        <p:sp>
          <p:nvSpPr>
            <p:cNvPr id="78" name="TextBox 77"/>
            <p:cNvSpPr txBox="1"/>
            <p:nvPr/>
          </p:nvSpPr>
          <p:spPr>
            <a:xfrm>
              <a:off x="5600025" y="3464486"/>
              <a:ext cx="350226" cy="400110"/>
            </a:xfrm>
            <a:prstGeom prst="rect">
              <a:avLst/>
            </a:prstGeom>
            <a:noFill/>
          </p:spPr>
          <p:txBody>
            <a:bodyPr wrap="none" rtlCol="0">
              <a:spAutoFit/>
            </a:bodyPr>
            <a:lstStyle/>
            <a:p>
              <a:r>
                <a:rPr lang="en-US" sz="2000" dirty="0"/>
                <a:t>N</a:t>
              </a:r>
            </a:p>
          </p:txBody>
        </p:sp>
        <p:sp>
          <p:nvSpPr>
            <p:cNvPr id="83" name="TextBox 82"/>
            <p:cNvSpPr txBox="1"/>
            <p:nvPr/>
          </p:nvSpPr>
          <p:spPr>
            <a:xfrm>
              <a:off x="5584250" y="3844315"/>
              <a:ext cx="350226" cy="400110"/>
            </a:xfrm>
            <a:prstGeom prst="rect">
              <a:avLst/>
            </a:prstGeom>
            <a:noFill/>
          </p:spPr>
          <p:txBody>
            <a:bodyPr wrap="none" rtlCol="0">
              <a:spAutoFit/>
            </a:bodyPr>
            <a:lstStyle/>
            <a:p>
              <a:r>
                <a:rPr lang="en-US" sz="2000" dirty="0"/>
                <a:t>N</a:t>
              </a:r>
            </a:p>
          </p:txBody>
        </p:sp>
        <p:sp>
          <p:nvSpPr>
            <p:cNvPr id="103" name="TextBox 102"/>
            <p:cNvSpPr txBox="1"/>
            <p:nvPr/>
          </p:nvSpPr>
          <p:spPr>
            <a:xfrm>
              <a:off x="5451936" y="4167802"/>
              <a:ext cx="681973" cy="400110"/>
            </a:xfrm>
            <a:prstGeom prst="rect">
              <a:avLst/>
            </a:prstGeom>
            <a:noFill/>
          </p:spPr>
          <p:txBody>
            <a:bodyPr wrap="none" rtlCol="0">
              <a:spAutoFit/>
            </a:bodyPr>
            <a:lstStyle/>
            <a:p>
              <a:r>
                <a:rPr lang="en-US" sz="2000" dirty="0" smtClean="0"/>
                <a:t>Verb</a:t>
              </a:r>
              <a:endParaRPr lang="en-US" sz="2000" dirty="0"/>
            </a:p>
          </p:txBody>
        </p:sp>
        <p:sp>
          <p:nvSpPr>
            <p:cNvPr id="125" name="TextBox 124"/>
            <p:cNvSpPr txBox="1"/>
            <p:nvPr/>
          </p:nvSpPr>
          <p:spPr>
            <a:xfrm>
              <a:off x="5223313" y="3110378"/>
              <a:ext cx="995059" cy="400110"/>
            </a:xfrm>
            <a:prstGeom prst="rect">
              <a:avLst/>
            </a:prstGeom>
            <a:noFill/>
          </p:spPr>
          <p:txBody>
            <a:bodyPr wrap="none" rtlCol="0">
              <a:spAutoFit/>
            </a:bodyPr>
            <a:lstStyle/>
            <a:p>
              <a:r>
                <a:rPr lang="en-US" sz="2000" dirty="0" smtClean="0"/>
                <a:t>interest</a:t>
              </a:r>
              <a:endParaRPr lang="en-US" sz="2000" dirty="0"/>
            </a:p>
          </p:txBody>
        </p:sp>
      </p:grpSp>
      <p:grpSp>
        <p:nvGrpSpPr>
          <p:cNvPr id="134" name="Group 133"/>
          <p:cNvGrpSpPr/>
          <p:nvPr/>
        </p:nvGrpSpPr>
        <p:grpSpPr>
          <a:xfrm>
            <a:off x="6669457" y="3110378"/>
            <a:ext cx="804960" cy="1457534"/>
            <a:chOff x="6669457" y="3110378"/>
            <a:chExt cx="804960" cy="1457534"/>
          </a:xfrm>
        </p:grpSpPr>
        <p:sp>
          <p:nvSpPr>
            <p:cNvPr id="79" name="TextBox 78"/>
            <p:cNvSpPr txBox="1"/>
            <p:nvPr/>
          </p:nvSpPr>
          <p:spPr>
            <a:xfrm>
              <a:off x="6904028" y="3464486"/>
              <a:ext cx="350226" cy="400110"/>
            </a:xfrm>
            <a:prstGeom prst="rect">
              <a:avLst/>
            </a:prstGeom>
            <a:noFill/>
          </p:spPr>
          <p:txBody>
            <a:bodyPr wrap="none" rtlCol="0">
              <a:spAutoFit/>
            </a:bodyPr>
            <a:lstStyle/>
            <a:p>
              <a:r>
                <a:rPr lang="en-US" sz="2000" dirty="0"/>
                <a:t>N</a:t>
              </a:r>
            </a:p>
          </p:txBody>
        </p:sp>
        <p:sp>
          <p:nvSpPr>
            <p:cNvPr id="84" name="TextBox 83"/>
            <p:cNvSpPr txBox="1"/>
            <p:nvPr/>
          </p:nvSpPr>
          <p:spPr>
            <a:xfrm>
              <a:off x="6888253" y="3844315"/>
              <a:ext cx="350226" cy="400110"/>
            </a:xfrm>
            <a:prstGeom prst="rect">
              <a:avLst/>
            </a:prstGeom>
            <a:noFill/>
          </p:spPr>
          <p:txBody>
            <a:bodyPr wrap="none" rtlCol="0">
              <a:spAutoFit/>
            </a:bodyPr>
            <a:lstStyle/>
            <a:p>
              <a:r>
                <a:rPr lang="en-US" sz="2000" dirty="0" smtClean="0"/>
                <a:t>N</a:t>
              </a:r>
              <a:endParaRPr lang="en-US" sz="2000" dirty="0"/>
            </a:p>
          </p:txBody>
        </p:sp>
        <p:sp>
          <p:nvSpPr>
            <p:cNvPr id="104" name="TextBox 103"/>
            <p:cNvSpPr txBox="1"/>
            <p:nvPr/>
          </p:nvSpPr>
          <p:spPr>
            <a:xfrm>
              <a:off x="6719433" y="4167802"/>
              <a:ext cx="754984" cy="400110"/>
            </a:xfrm>
            <a:prstGeom prst="rect">
              <a:avLst/>
            </a:prstGeom>
            <a:noFill/>
          </p:spPr>
          <p:txBody>
            <a:bodyPr wrap="none" rtlCol="0">
              <a:spAutoFit/>
            </a:bodyPr>
            <a:lstStyle/>
            <a:p>
              <a:r>
                <a:rPr lang="en-US" sz="2000" dirty="0" smtClean="0"/>
                <a:t>Noun</a:t>
              </a:r>
              <a:endParaRPr lang="en-US" sz="2000" dirty="0"/>
            </a:p>
          </p:txBody>
        </p:sp>
        <p:sp>
          <p:nvSpPr>
            <p:cNvPr id="126" name="TextBox 125"/>
            <p:cNvSpPr txBox="1"/>
            <p:nvPr/>
          </p:nvSpPr>
          <p:spPr>
            <a:xfrm>
              <a:off x="6669457" y="3110378"/>
              <a:ext cx="710777" cy="400110"/>
            </a:xfrm>
            <a:prstGeom prst="rect">
              <a:avLst/>
            </a:prstGeom>
            <a:noFill/>
          </p:spPr>
          <p:txBody>
            <a:bodyPr wrap="none" rtlCol="0">
              <a:spAutoFit/>
            </a:bodyPr>
            <a:lstStyle/>
            <a:p>
              <a:r>
                <a:rPr lang="en-US" sz="2000" dirty="0" smtClean="0"/>
                <a:t>rates</a:t>
              </a:r>
              <a:endParaRPr lang="en-US" sz="2000" dirty="0"/>
            </a:p>
          </p:txBody>
        </p:sp>
      </p:grpSp>
      <p:grpSp>
        <p:nvGrpSpPr>
          <p:cNvPr id="129" name="Group 128"/>
          <p:cNvGrpSpPr/>
          <p:nvPr/>
        </p:nvGrpSpPr>
        <p:grpSpPr>
          <a:xfrm>
            <a:off x="15416" y="3125767"/>
            <a:ext cx="976299" cy="1426756"/>
            <a:chOff x="15416" y="3125767"/>
            <a:chExt cx="976299" cy="1426756"/>
          </a:xfrm>
        </p:grpSpPr>
        <p:sp>
          <p:nvSpPr>
            <p:cNvPr id="67" name="TextBox 66"/>
            <p:cNvSpPr txBox="1"/>
            <p:nvPr/>
          </p:nvSpPr>
          <p:spPr>
            <a:xfrm>
              <a:off x="359072" y="3478855"/>
              <a:ext cx="631007" cy="369332"/>
            </a:xfrm>
            <a:prstGeom prst="rect">
              <a:avLst/>
            </a:prstGeom>
            <a:noFill/>
          </p:spPr>
          <p:txBody>
            <a:bodyPr wrap="none" rtlCol="0">
              <a:spAutoFit/>
            </a:bodyPr>
            <a:lstStyle/>
            <a:p>
              <a:r>
                <a:rPr lang="en-US" i="1" dirty="0" smtClean="0">
                  <a:solidFill>
                    <a:srgbClr val="3C58AD"/>
                  </a:solidFill>
                </a:rPr>
                <a:t>Caps</a:t>
              </a:r>
              <a:endParaRPr lang="en-US" i="1" dirty="0">
                <a:solidFill>
                  <a:srgbClr val="3C58AD"/>
                </a:solidFill>
              </a:endParaRPr>
            </a:p>
          </p:txBody>
        </p:sp>
        <p:sp>
          <p:nvSpPr>
            <p:cNvPr id="68" name="TextBox 67"/>
            <p:cNvSpPr txBox="1"/>
            <p:nvPr/>
          </p:nvSpPr>
          <p:spPr>
            <a:xfrm>
              <a:off x="536141" y="3859704"/>
              <a:ext cx="455574" cy="369332"/>
            </a:xfrm>
            <a:prstGeom prst="rect">
              <a:avLst/>
            </a:prstGeom>
            <a:noFill/>
          </p:spPr>
          <p:txBody>
            <a:bodyPr wrap="none" rtlCol="0">
              <a:spAutoFit/>
            </a:bodyPr>
            <a:lstStyle/>
            <a:p>
              <a:r>
                <a:rPr lang="en-US" i="1" dirty="0" smtClean="0">
                  <a:solidFill>
                    <a:srgbClr val="3C58AD"/>
                  </a:solidFill>
                </a:rPr>
                <a:t>-</a:t>
              </a:r>
              <a:r>
                <a:rPr lang="en-US" i="1" dirty="0" err="1" smtClean="0">
                  <a:solidFill>
                    <a:srgbClr val="3C58AD"/>
                  </a:solidFill>
                </a:rPr>
                <a:t>es</a:t>
              </a:r>
              <a:endParaRPr lang="en-US" i="1" dirty="0">
                <a:solidFill>
                  <a:srgbClr val="3C58AD"/>
                </a:solidFill>
              </a:endParaRPr>
            </a:p>
          </p:txBody>
        </p:sp>
        <p:sp>
          <p:nvSpPr>
            <p:cNvPr id="99" name="TextBox 98"/>
            <p:cNvSpPr txBox="1"/>
            <p:nvPr/>
          </p:nvSpPr>
          <p:spPr>
            <a:xfrm>
              <a:off x="15416" y="4183191"/>
              <a:ext cx="973536" cy="369332"/>
            </a:xfrm>
            <a:prstGeom prst="rect">
              <a:avLst/>
            </a:prstGeom>
            <a:noFill/>
          </p:spPr>
          <p:txBody>
            <a:bodyPr wrap="none" rtlCol="0">
              <a:spAutoFit/>
            </a:bodyPr>
            <a:lstStyle/>
            <a:p>
              <a:r>
                <a:rPr lang="en-US" i="1" dirty="0" smtClean="0">
                  <a:solidFill>
                    <a:srgbClr val="3C58AD"/>
                  </a:solidFill>
                </a:rPr>
                <a:t>Previous</a:t>
              </a:r>
              <a:endParaRPr lang="en-US" i="1" dirty="0">
                <a:solidFill>
                  <a:srgbClr val="3C58AD"/>
                </a:solidFill>
              </a:endParaRPr>
            </a:p>
          </p:txBody>
        </p:sp>
        <p:sp>
          <p:nvSpPr>
            <p:cNvPr id="127" name="TextBox 126"/>
            <p:cNvSpPr txBox="1"/>
            <p:nvPr/>
          </p:nvSpPr>
          <p:spPr>
            <a:xfrm>
              <a:off x="325597" y="3125767"/>
              <a:ext cx="665567" cy="369332"/>
            </a:xfrm>
            <a:prstGeom prst="rect">
              <a:avLst/>
            </a:prstGeom>
            <a:noFill/>
          </p:spPr>
          <p:txBody>
            <a:bodyPr wrap="none" rtlCol="0">
              <a:spAutoFit/>
            </a:bodyPr>
            <a:lstStyle/>
            <a:p>
              <a:r>
                <a:rPr lang="en-US" i="1" dirty="0" smtClean="0">
                  <a:solidFill>
                    <a:srgbClr val="3C58AD"/>
                  </a:solidFill>
                </a:rPr>
                <a:t>word</a:t>
              </a:r>
              <a:endParaRPr lang="en-US" i="1" dirty="0">
                <a:solidFill>
                  <a:srgbClr val="3C58AD"/>
                </a:solidFill>
              </a:endParaRPr>
            </a:p>
          </p:txBody>
        </p:sp>
      </p:grpSp>
      <p:sp>
        <p:nvSpPr>
          <p:cNvPr id="136" name="TextBox 135"/>
          <p:cNvSpPr txBox="1"/>
          <p:nvPr/>
        </p:nvSpPr>
        <p:spPr>
          <a:xfrm>
            <a:off x="73137" y="1092167"/>
            <a:ext cx="2319978" cy="369332"/>
          </a:xfrm>
          <a:prstGeom prst="rect">
            <a:avLst/>
          </a:prstGeom>
          <a:noFill/>
        </p:spPr>
        <p:txBody>
          <a:bodyPr wrap="none" rtlCol="0">
            <a:spAutoFit/>
          </a:bodyPr>
          <a:lstStyle/>
          <a:p>
            <a:r>
              <a:rPr lang="en-US" dirty="0" smtClean="0"/>
              <a:t>Goal: Compute P(</a:t>
            </a:r>
            <a:r>
              <a:rPr lang="en-US" b="1" dirty="0" smtClean="0"/>
              <a:t>y</a:t>
            </a:r>
            <a:r>
              <a:rPr lang="en-US" dirty="0" smtClean="0"/>
              <a:t> | </a:t>
            </a:r>
            <a:r>
              <a:rPr lang="en-US" b="1" dirty="0" smtClean="0"/>
              <a:t>x</a:t>
            </a:r>
            <a:r>
              <a:rPr lang="en-US" dirty="0" smtClean="0"/>
              <a:t>)</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831485" y="4664830"/>
                <a:ext cx="3057121" cy="369332"/>
              </a:xfrm>
              <a:prstGeom prst="rect">
                <a:avLst/>
              </a:prstGeom>
              <a:noFill/>
            </p:spPr>
            <p:txBody>
              <a:bodyPr wrap="square" rtlCol="0">
                <a:spAutoFit/>
              </a:bodyPr>
              <a:lstStyle/>
              <a:p>
                <a14:m>
                  <m:oMath xmlns:m="http://schemas.openxmlformats.org/officeDocument/2006/math">
                    <m:r>
                      <m:rPr>
                        <m:sty m:val="p"/>
                      </m:rPr>
                      <a:rPr lang="en-US" b="0" i="1" smtClean="0">
                        <a:latin typeface="Cambria Math" charset="0"/>
                      </a:rPr>
                      <m:t>ϕ</m:t>
                    </m:r>
                  </m:oMath>
                </a14:m>
                <a:r>
                  <a:rPr lang="en-US" dirty="0" smtClean="0"/>
                  <a:t>(x, 0, start, </a:t>
                </a:r>
                <a:r>
                  <a:rPr lang="en-US" dirty="0" smtClean="0">
                    <a:latin typeface="Calibri"/>
                  </a:rPr>
                  <a:t>y</a:t>
                </a:r>
                <a:r>
                  <a:rPr lang="en-US" baseline="-25000" dirty="0" smtClean="0">
                    <a:latin typeface="Calibri"/>
                  </a:rPr>
                  <a:t>0</a:t>
                </a:r>
                <a:r>
                  <a:rPr lang="en-US" dirty="0" smtClean="0"/>
                  <a:t>)</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831485" y="4664830"/>
                <a:ext cx="3057121" cy="369332"/>
              </a:xfrm>
              <a:prstGeom prst="rect">
                <a:avLst/>
              </a:prstGeom>
              <a:blipFill rotWithShape="0">
                <a:blip r:embed="rId4"/>
                <a:stretch>
                  <a:fillRect l="-398"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p:cNvSpPr txBox="1"/>
              <p:nvPr/>
            </p:nvSpPr>
            <p:spPr>
              <a:xfrm>
                <a:off x="2426959" y="4664830"/>
                <a:ext cx="1736200" cy="369332"/>
              </a:xfrm>
              <a:prstGeom prst="rect">
                <a:avLst/>
              </a:prstGeom>
              <a:noFill/>
            </p:spPr>
            <p:txBody>
              <a:bodyPr wrap="square" rtlCol="0">
                <a:spAutoFit/>
              </a:bodyPr>
              <a:lstStyle/>
              <a:p>
                <a14:m>
                  <m:oMath xmlns:m="http://schemas.openxmlformats.org/officeDocument/2006/math">
                    <m:r>
                      <m:rPr>
                        <m:sty m:val="p"/>
                      </m:rPr>
                      <a:rPr lang="en-US" b="0" i="1" smtClean="0">
                        <a:latin typeface="Cambria Math" charset="0"/>
                      </a:rPr>
                      <m:t>ϕ</m:t>
                    </m:r>
                  </m:oMath>
                </a14:m>
                <a:r>
                  <a:rPr lang="en-US" dirty="0" smtClean="0"/>
                  <a:t>(x, 1, </a:t>
                </a:r>
                <a:r>
                  <a:rPr lang="en-US" dirty="0" smtClean="0">
                    <a:latin typeface="Calibri"/>
                  </a:rPr>
                  <a:t>y</a:t>
                </a:r>
                <a:r>
                  <a:rPr lang="en-US" baseline="-25000" dirty="0" smtClean="0">
                    <a:latin typeface="Calibri"/>
                  </a:rPr>
                  <a:t>0,</a:t>
                </a:r>
                <a:r>
                  <a:rPr lang="en-US" dirty="0"/>
                  <a:t> </a:t>
                </a:r>
                <a:r>
                  <a:rPr lang="en-US" dirty="0" smtClean="0"/>
                  <a:t>y</a:t>
                </a:r>
                <a:r>
                  <a:rPr lang="en-US" baseline="-25000" dirty="0" smtClean="0"/>
                  <a:t>1</a:t>
                </a:r>
                <a:r>
                  <a:rPr lang="en-US" dirty="0" smtClean="0"/>
                  <a:t>)</a:t>
                </a:r>
                <a:endParaRPr lang="en-US" dirty="0"/>
              </a:p>
            </p:txBody>
          </p:sp>
        </mc:Choice>
        <mc:Fallback xmlns="">
          <p:sp>
            <p:nvSpPr>
              <p:cNvPr id="69" name="TextBox 68"/>
              <p:cNvSpPr txBox="1">
                <a:spLocks noRot="1" noChangeAspect="1" noMove="1" noResize="1" noEditPoints="1" noAdjustHandles="1" noChangeArrowheads="1" noChangeShapeType="1" noTextEdit="1"/>
              </p:cNvSpPr>
              <p:nvPr/>
            </p:nvSpPr>
            <p:spPr>
              <a:xfrm>
                <a:off x="2426959" y="4664830"/>
                <a:ext cx="1736200" cy="369332"/>
              </a:xfrm>
              <a:prstGeom prst="rect">
                <a:avLst/>
              </a:prstGeom>
              <a:blipFill rotWithShape="0">
                <a:blip r:embed="rId5"/>
                <a:stretch>
                  <a:fillRect l="-702" t="-8197" b="-24590"/>
                </a:stretch>
              </a:blipFill>
            </p:spPr>
            <p:txBody>
              <a:bodyPr/>
              <a:lstStyle/>
              <a:p>
                <a:r>
                  <a:rPr lang="en-US">
                    <a:noFill/>
                  </a:rPr>
                  <a:t> </a:t>
                </a:r>
              </a:p>
            </p:txBody>
          </p:sp>
        </mc:Fallback>
      </mc:AlternateContent>
      <p:sp>
        <p:nvSpPr>
          <p:cNvPr id="70" name="TextBox 69"/>
          <p:cNvSpPr txBox="1"/>
          <p:nvPr/>
        </p:nvSpPr>
        <p:spPr>
          <a:xfrm>
            <a:off x="4007760" y="4706881"/>
            <a:ext cx="1109172" cy="307777"/>
          </a:xfrm>
          <a:prstGeom prst="rect">
            <a:avLst/>
          </a:prstGeom>
          <a:noFill/>
        </p:spPr>
        <p:txBody>
          <a:bodyPr wrap="none" rtlCol="0">
            <a:spAutoFit/>
          </a:bodyPr>
          <a:lstStyle/>
          <a:p>
            <a:r>
              <a:rPr lang="en-US" sz="1400" dirty="0" err="1" smtClean="0">
                <a:latin typeface="cmmi10"/>
                <a:ea typeface="cmmi10"/>
                <a:cs typeface="cmmi10"/>
              </a:rPr>
              <a:t>Á</a:t>
            </a:r>
            <a:r>
              <a:rPr lang="en-US" sz="1400" dirty="0" smtClean="0"/>
              <a:t>(x, 2, y</a:t>
            </a:r>
            <a:r>
              <a:rPr lang="en-US" sz="1400" baseline="-25000" dirty="0" smtClean="0"/>
              <a:t>1</a:t>
            </a:r>
            <a:r>
              <a:rPr lang="en-US" sz="1400" dirty="0" smtClean="0"/>
              <a:t>, </a:t>
            </a:r>
            <a:r>
              <a:rPr lang="en-US" sz="1400" dirty="0" smtClean="0">
                <a:latin typeface="Calibri"/>
              </a:rPr>
              <a:t>y</a:t>
            </a:r>
            <a:r>
              <a:rPr lang="en-US" sz="1400" baseline="-25000" dirty="0">
                <a:latin typeface="Calibri"/>
              </a:rPr>
              <a:t>2</a:t>
            </a:r>
            <a:r>
              <a:rPr lang="en-US" sz="1400" dirty="0" smtClean="0"/>
              <a:t>)</a:t>
            </a:r>
            <a:endParaRPr lang="en-US" sz="1400" dirty="0"/>
          </a:p>
        </p:txBody>
      </p:sp>
      <p:sp>
        <p:nvSpPr>
          <p:cNvPr id="71" name="TextBox 70"/>
          <p:cNvSpPr txBox="1"/>
          <p:nvPr/>
        </p:nvSpPr>
        <p:spPr>
          <a:xfrm>
            <a:off x="5398242" y="4706881"/>
            <a:ext cx="1109172" cy="307777"/>
          </a:xfrm>
          <a:prstGeom prst="rect">
            <a:avLst/>
          </a:prstGeom>
          <a:noFill/>
        </p:spPr>
        <p:txBody>
          <a:bodyPr wrap="none" rtlCol="0">
            <a:spAutoFit/>
          </a:bodyPr>
          <a:lstStyle/>
          <a:p>
            <a:r>
              <a:rPr lang="en-US" sz="1400" dirty="0" err="1" smtClean="0">
                <a:latin typeface="cmmi10"/>
                <a:ea typeface="cmmi10"/>
                <a:cs typeface="cmmi10"/>
              </a:rPr>
              <a:t>Á</a:t>
            </a:r>
            <a:r>
              <a:rPr lang="en-US" sz="1400" dirty="0" smtClean="0"/>
              <a:t>(x, 3, y</a:t>
            </a:r>
            <a:r>
              <a:rPr lang="en-US" sz="1400" baseline="-25000" dirty="0" smtClean="0"/>
              <a:t>2</a:t>
            </a:r>
            <a:r>
              <a:rPr lang="en-US" sz="1400" dirty="0" smtClean="0"/>
              <a:t>, </a:t>
            </a:r>
            <a:r>
              <a:rPr lang="en-US" sz="1400" dirty="0" smtClean="0">
                <a:latin typeface="Calibri"/>
              </a:rPr>
              <a:t>y</a:t>
            </a:r>
            <a:r>
              <a:rPr lang="en-US" sz="1400" baseline="-25000" dirty="0" smtClean="0">
                <a:latin typeface="Calibri"/>
              </a:rPr>
              <a:t>3</a:t>
            </a:r>
            <a:r>
              <a:rPr lang="en-US" sz="1400" dirty="0" smtClean="0"/>
              <a:t>)</a:t>
            </a:r>
            <a:endParaRPr lang="en-US" sz="1400" dirty="0"/>
          </a:p>
        </p:txBody>
      </p:sp>
      <p:sp>
        <p:nvSpPr>
          <p:cNvPr id="72" name="TextBox 71"/>
          <p:cNvSpPr txBox="1"/>
          <p:nvPr/>
        </p:nvSpPr>
        <p:spPr>
          <a:xfrm>
            <a:off x="6856971" y="4706881"/>
            <a:ext cx="1109172" cy="307777"/>
          </a:xfrm>
          <a:prstGeom prst="rect">
            <a:avLst/>
          </a:prstGeom>
          <a:noFill/>
        </p:spPr>
        <p:txBody>
          <a:bodyPr wrap="none" rtlCol="0">
            <a:spAutoFit/>
          </a:bodyPr>
          <a:lstStyle/>
          <a:p>
            <a:r>
              <a:rPr lang="en-US" sz="1400" dirty="0" err="1" smtClean="0">
                <a:latin typeface="cmmi10"/>
                <a:ea typeface="cmmi10"/>
                <a:cs typeface="cmmi10"/>
              </a:rPr>
              <a:t>Á</a:t>
            </a:r>
            <a:r>
              <a:rPr lang="en-US" sz="1400" dirty="0" smtClean="0"/>
              <a:t>(x, 4, y</a:t>
            </a:r>
            <a:r>
              <a:rPr lang="en-US" sz="1400" baseline="-25000" dirty="0" smtClean="0"/>
              <a:t>3</a:t>
            </a:r>
            <a:r>
              <a:rPr lang="en-US" sz="1400" dirty="0" smtClean="0"/>
              <a:t>, </a:t>
            </a:r>
            <a:r>
              <a:rPr lang="en-US" sz="1400" dirty="0" smtClean="0">
                <a:latin typeface="Calibri"/>
              </a:rPr>
              <a:t>y</a:t>
            </a:r>
            <a:r>
              <a:rPr lang="en-US" sz="1400" baseline="-25000" dirty="0" smtClean="0">
                <a:latin typeface="Calibri"/>
              </a:rPr>
              <a:t>4</a:t>
            </a:r>
            <a:r>
              <a:rPr lang="en-US" sz="1400" dirty="0" smtClean="0"/>
              <a:t>)</a:t>
            </a:r>
            <a:endParaRPr lang="en-US" sz="1400" dirty="0"/>
          </a:p>
        </p:txBody>
      </p:sp>
      <p:sp>
        <p:nvSpPr>
          <p:cNvPr id="6" name="Rectangle 5"/>
          <p:cNvSpPr/>
          <p:nvPr/>
        </p:nvSpPr>
        <p:spPr>
          <a:xfrm>
            <a:off x="7663956" y="3454766"/>
            <a:ext cx="1478482"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t>Can get very creative here</a:t>
            </a:r>
          </a:p>
        </p:txBody>
      </p:sp>
      <p:grpSp>
        <p:nvGrpSpPr>
          <p:cNvPr id="17" name="Group 16"/>
          <p:cNvGrpSpPr/>
          <p:nvPr/>
        </p:nvGrpSpPr>
        <p:grpSpPr>
          <a:xfrm>
            <a:off x="1394910" y="3063350"/>
            <a:ext cx="602184" cy="1561480"/>
            <a:chOff x="1394910" y="3063350"/>
            <a:chExt cx="602184" cy="1561480"/>
          </a:xfrm>
        </p:grpSpPr>
        <p:grpSp>
          <p:nvGrpSpPr>
            <p:cNvPr id="15" name="Group 14"/>
            <p:cNvGrpSpPr/>
            <p:nvPr/>
          </p:nvGrpSpPr>
          <p:grpSpPr>
            <a:xfrm>
              <a:off x="1394910" y="3063350"/>
              <a:ext cx="135030" cy="1561480"/>
              <a:chOff x="-362966" y="1784913"/>
              <a:chExt cx="135030" cy="1561480"/>
            </a:xfrm>
          </p:grpSpPr>
          <p:cxnSp>
            <p:nvCxnSpPr>
              <p:cNvPr id="12" name="Straight Connector 11"/>
              <p:cNvCxnSpPr/>
              <p:nvPr/>
            </p:nvCxnSpPr>
            <p:spPr>
              <a:xfrm>
                <a:off x="-356616" y="1784913"/>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a:off x="-356616" y="1791325"/>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85" name="Straight Connector 84"/>
              <p:cNvCxnSpPr/>
              <p:nvPr/>
            </p:nvCxnSpPr>
            <p:spPr>
              <a:xfrm>
                <a:off x="-36296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86" name="Group 85"/>
            <p:cNvGrpSpPr/>
            <p:nvPr/>
          </p:nvGrpSpPr>
          <p:grpSpPr>
            <a:xfrm>
              <a:off x="1865583" y="3066525"/>
              <a:ext cx="131511" cy="1558305"/>
              <a:chOff x="-372147" y="1788088"/>
              <a:chExt cx="131511" cy="1558305"/>
            </a:xfrm>
          </p:grpSpPr>
          <p:cxnSp>
            <p:nvCxnSpPr>
              <p:cNvPr id="87" name="Straight Connector 86"/>
              <p:cNvCxnSpPr/>
              <p:nvPr/>
            </p:nvCxnSpPr>
            <p:spPr>
              <a:xfrm>
                <a:off x="-248581" y="1788088"/>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88" name="Straight Connector 87"/>
              <p:cNvCxnSpPr/>
              <p:nvPr/>
            </p:nvCxnSpPr>
            <p:spPr>
              <a:xfrm>
                <a:off x="-372147" y="1794500"/>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89" name="Straight Connector 88"/>
              <p:cNvCxnSpPr/>
              <p:nvPr/>
            </p:nvCxnSpPr>
            <p:spPr>
              <a:xfrm>
                <a:off x="-36931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grpSp>
        <p:nvGrpSpPr>
          <p:cNvPr id="18" name="Group 17"/>
          <p:cNvGrpSpPr/>
          <p:nvPr/>
        </p:nvGrpSpPr>
        <p:grpSpPr>
          <a:xfrm>
            <a:off x="2456852" y="3052619"/>
            <a:ext cx="1248097" cy="1561480"/>
            <a:chOff x="2456852" y="3052619"/>
            <a:chExt cx="1248097" cy="1561480"/>
          </a:xfrm>
        </p:grpSpPr>
        <p:grpSp>
          <p:nvGrpSpPr>
            <p:cNvPr id="107" name="Group 106"/>
            <p:cNvGrpSpPr/>
            <p:nvPr/>
          </p:nvGrpSpPr>
          <p:grpSpPr>
            <a:xfrm>
              <a:off x="2456852" y="3052619"/>
              <a:ext cx="135030" cy="1561480"/>
              <a:chOff x="-362966" y="1784913"/>
              <a:chExt cx="135030" cy="1561480"/>
            </a:xfrm>
          </p:grpSpPr>
          <p:cxnSp>
            <p:nvCxnSpPr>
              <p:cNvPr id="113" name="Straight Connector 112"/>
              <p:cNvCxnSpPr/>
              <p:nvPr/>
            </p:nvCxnSpPr>
            <p:spPr>
              <a:xfrm>
                <a:off x="-356616" y="1784913"/>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114" name="Straight Connector 113"/>
              <p:cNvCxnSpPr/>
              <p:nvPr/>
            </p:nvCxnSpPr>
            <p:spPr>
              <a:xfrm>
                <a:off x="-356616" y="1791325"/>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5" name="Straight Connector 114"/>
              <p:cNvCxnSpPr/>
              <p:nvPr/>
            </p:nvCxnSpPr>
            <p:spPr>
              <a:xfrm>
                <a:off x="-36296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108" name="Group 107"/>
            <p:cNvGrpSpPr/>
            <p:nvPr/>
          </p:nvGrpSpPr>
          <p:grpSpPr>
            <a:xfrm>
              <a:off x="3573438" y="3052619"/>
              <a:ext cx="131511" cy="1558305"/>
              <a:chOff x="-372147" y="1788088"/>
              <a:chExt cx="131511" cy="1558305"/>
            </a:xfrm>
          </p:grpSpPr>
          <p:cxnSp>
            <p:nvCxnSpPr>
              <p:cNvPr id="109" name="Straight Connector 108"/>
              <p:cNvCxnSpPr/>
              <p:nvPr/>
            </p:nvCxnSpPr>
            <p:spPr>
              <a:xfrm>
                <a:off x="-248581" y="1788088"/>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111" name="Straight Connector 110"/>
              <p:cNvCxnSpPr/>
              <p:nvPr/>
            </p:nvCxnSpPr>
            <p:spPr>
              <a:xfrm>
                <a:off x="-372147" y="1794500"/>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2" name="Straight Connector 111"/>
              <p:cNvCxnSpPr/>
              <p:nvPr/>
            </p:nvCxnSpPr>
            <p:spPr>
              <a:xfrm>
                <a:off x="-36931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grpSp>
        <p:nvGrpSpPr>
          <p:cNvPr id="117" name="Group 116"/>
          <p:cNvGrpSpPr/>
          <p:nvPr/>
        </p:nvGrpSpPr>
        <p:grpSpPr>
          <a:xfrm>
            <a:off x="4089513" y="3050402"/>
            <a:ext cx="135030" cy="1561480"/>
            <a:chOff x="-362966" y="1784913"/>
            <a:chExt cx="135030" cy="1561480"/>
          </a:xfrm>
        </p:grpSpPr>
        <p:cxnSp>
          <p:nvCxnSpPr>
            <p:cNvPr id="137" name="Straight Connector 136"/>
            <p:cNvCxnSpPr/>
            <p:nvPr/>
          </p:nvCxnSpPr>
          <p:spPr>
            <a:xfrm>
              <a:off x="-356616" y="1784913"/>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138" name="Straight Connector 137"/>
            <p:cNvCxnSpPr/>
            <p:nvPr/>
          </p:nvCxnSpPr>
          <p:spPr>
            <a:xfrm>
              <a:off x="-356616" y="1791325"/>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39" name="Straight Connector 138"/>
            <p:cNvCxnSpPr/>
            <p:nvPr/>
          </p:nvCxnSpPr>
          <p:spPr>
            <a:xfrm>
              <a:off x="-36296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118" name="Group 117"/>
          <p:cNvGrpSpPr/>
          <p:nvPr/>
        </p:nvGrpSpPr>
        <p:grpSpPr>
          <a:xfrm>
            <a:off x="4696753" y="3053577"/>
            <a:ext cx="131511" cy="1558305"/>
            <a:chOff x="-372147" y="1788088"/>
            <a:chExt cx="131511" cy="1558305"/>
          </a:xfrm>
        </p:grpSpPr>
        <p:cxnSp>
          <p:nvCxnSpPr>
            <p:cNvPr id="119" name="Straight Connector 118"/>
            <p:cNvCxnSpPr/>
            <p:nvPr/>
          </p:nvCxnSpPr>
          <p:spPr>
            <a:xfrm>
              <a:off x="-248581" y="1788088"/>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120" name="Straight Connector 119"/>
            <p:cNvCxnSpPr/>
            <p:nvPr/>
          </p:nvCxnSpPr>
          <p:spPr>
            <a:xfrm>
              <a:off x="-372147" y="1794500"/>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21" name="Straight Connector 120"/>
            <p:cNvCxnSpPr/>
            <p:nvPr/>
          </p:nvCxnSpPr>
          <p:spPr>
            <a:xfrm>
              <a:off x="-36931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140" name="Group 139"/>
          <p:cNvGrpSpPr/>
          <p:nvPr/>
        </p:nvGrpSpPr>
        <p:grpSpPr>
          <a:xfrm>
            <a:off x="5299761" y="3054232"/>
            <a:ext cx="135030" cy="1561480"/>
            <a:chOff x="-362966" y="1784913"/>
            <a:chExt cx="135030" cy="1561480"/>
          </a:xfrm>
        </p:grpSpPr>
        <p:cxnSp>
          <p:nvCxnSpPr>
            <p:cNvPr id="141" name="Straight Connector 140"/>
            <p:cNvCxnSpPr/>
            <p:nvPr/>
          </p:nvCxnSpPr>
          <p:spPr>
            <a:xfrm>
              <a:off x="-356616" y="1784913"/>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142" name="Straight Connector 141"/>
            <p:cNvCxnSpPr/>
            <p:nvPr/>
          </p:nvCxnSpPr>
          <p:spPr>
            <a:xfrm>
              <a:off x="-356616" y="1791325"/>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43" name="Straight Connector 142"/>
            <p:cNvCxnSpPr/>
            <p:nvPr/>
          </p:nvCxnSpPr>
          <p:spPr>
            <a:xfrm>
              <a:off x="-36296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144" name="Group 143"/>
          <p:cNvGrpSpPr/>
          <p:nvPr/>
        </p:nvGrpSpPr>
        <p:grpSpPr>
          <a:xfrm>
            <a:off x="6019815" y="3057407"/>
            <a:ext cx="131511" cy="1558305"/>
            <a:chOff x="-372147" y="1788088"/>
            <a:chExt cx="131511" cy="1558305"/>
          </a:xfrm>
        </p:grpSpPr>
        <p:cxnSp>
          <p:nvCxnSpPr>
            <p:cNvPr id="145" name="Straight Connector 144"/>
            <p:cNvCxnSpPr/>
            <p:nvPr/>
          </p:nvCxnSpPr>
          <p:spPr>
            <a:xfrm>
              <a:off x="-248581" y="1788088"/>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146" name="Straight Connector 145"/>
            <p:cNvCxnSpPr/>
            <p:nvPr/>
          </p:nvCxnSpPr>
          <p:spPr>
            <a:xfrm>
              <a:off x="-372147" y="1794500"/>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47" name="Straight Connector 146"/>
            <p:cNvCxnSpPr/>
            <p:nvPr/>
          </p:nvCxnSpPr>
          <p:spPr>
            <a:xfrm>
              <a:off x="-36931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148" name="Group 147"/>
          <p:cNvGrpSpPr/>
          <p:nvPr/>
        </p:nvGrpSpPr>
        <p:grpSpPr>
          <a:xfrm>
            <a:off x="6696219" y="3050402"/>
            <a:ext cx="135030" cy="1561480"/>
            <a:chOff x="-362966" y="1784913"/>
            <a:chExt cx="135030" cy="1561480"/>
          </a:xfrm>
        </p:grpSpPr>
        <p:cxnSp>
          <p:nvCxnSpPr>
            <p:cNvPr id="149" name="Straight Connector 148"/>
            <p:cNvCxnSpPr/>
            <p:nvPr/>
          </p:nvCxnSpPr>
          <p:spPr>
            <a:xfrm>
              <a:off x="-356616" y="1784913"/>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150" name="Straight Connector 149"/>
            <p:cNvCxnSpPr/>
            <p:nvPr/>
          </p:nvCxnSpPr>
          <p:spPr>
            <a:xfrm>
              <a:off x="-356616" y="1791325"/>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51" name="Straight Connector 150"/>
            <p:cNvCxnSpPr/>
            <p:nvPr/>
          </p:nvCxnSpPr>
          <p:spPr>
            <a:xfrm>
              <a:off x="-36296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152" name="Group 151"/>
          <p:cNvGrpSpPr/>
          <p:nvPr/>
        </p:nvGrpSpPr>
        <p:grpSpPr>
          <a:xfrm>
            <a:off x="7303459" y="3053577"/>
            <a:ext cx="131511" cy="1558305"/>
            <a:chOff x="-372147" y="1788088"/>
            <a:chExt cx="131511" cy="1558305"/>
          </a:xfrm>
        </p:grpSpPr>
        <p:cxnSp>
          <p:nvCxnSpPr>
            <p:cNvPr id="153" name="Straight Connector 152"/>
            <p:cNvCxnSpPr/>
            <p:nvPr/>
          </p:nvCxnSpPr>
          <p:spPr>
            <a:xfrm>
              <a:off x="-248581" y="1788088"/>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154" name="Straight Connector 153"/>
            <p:cNvCxnSpPr/>
            <p:nvPr/>
          </p:nvCxnSpPr>
          <p:spPr>
            <a:xfrm>
              <a:off x="-372147" y="1794500"/>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55" name="Straight Connector 154"/>
            <p:cNvCxnSpPr/>
            <p:nvPr/>
          </p:nvCxnSpPr>
          <p:spPr>
            <a:xfrm>
              <a:off x="-36931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7" name="Rectangle 6"/>
          <p:cNvSpPr/>
          <p:nvPr/>
        </p:nvSpPr>
        <p:spPr>
          <a:xfrm>
            <a:off x="3888606" y="2926080"/>
            <a:ext cx="5409398" cy="218903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6" name="Rectangle 115"/>
          <p:cNvSpPr/>
          <p:nvPr/>
        </p:nvSpPr>
        <p:spPr>
          <a:xfrm>
            <a:off x="229371" y="5036336"/>
            <a:ext cx="8173826" cy="194474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Footer Placeholder 7"/>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68566110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M</a:t>
            </a:r>
            <a:r>
              <a:rPr lang="en-US" dirty="0"/>
              <a:t>aximum </a:t>
            </a:r>
            <a:r>
              <a:rPr lang="en-US" dirty="0">
                <a:solidFill>
                  <a:schemeClr val="accent1"/>
                </a:solidFill>
              </a:rPr>
              <a:t>E</a:t>
            </a:r>
            <a:r>
              <a:rPr lang="en-US" dirty="0"/>
              <a:t>ntropy </a:t>
            </a:r>
            <a:r>
              <a:rPr lang="en-US" dirty="0">
                <a:solidFill>
                  <a:schemeClr val="accent1"/>
                </a:solidFill>
              </a:rPr>
              <a:t>M</a:t>
            </a:r>
            <a:r>
              <a:rPr lang="en-US" dirty="0"/>
              <a:t>arkov </a:t>
            </a:r>
            <a:r>
              <a:rPr lang="en-US" dirty="0">
                <a:solidFill>
                  <a:schemeClr val="accent1"/>
                </a:solidFill>
              </a:rPr>
              <a:t>M</a:t>
            </a:r>
            <a:r>
              <a:rPr lang="en-US" dirty="0"/>
              <a:t>odel</a:t>
            </a:r>
          </a:p>
        </p:txBody>
      </p:sp>
      <p:sp>
        <p:nvSpPr>
          <p:cNvPr id="8" name="Content Placeholder 7"/>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E42F4FC8-095A-E041-AA53-AAE5A7787260}" type="slidenum">
              <a:rPr lang="en-US" smtClean="0"/>
              <a:t>66</a:t>
            </a:fld>
            <a:endParaRPr lang="en-US"/>
          </a:p>
        </p:txBody>
      </p:sp>
      <p:pic>
        <p:nvPicPr>
          <p:cNvPr id="5" name="Picture 4" descr="Screen Region 2014-09-18 at 10.37.3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9134" y="1092167"/>
            <a:ext cx="4296565" cy="484673"/>
          </a:xfrm>
          <a:prstGeom prst="rect">
            <a:avLst/>
          </a:prstGeom>
        </p:spPr>
      </p:pic>
      <p:sp>
        <p:nvSpPr>
          <p:cNvPr id="31" name="TextBox 30"/>
          <p:cNvSpPr txBox="1"/>
          <p:nvPr/>
        </p:nvSpPr>
        <p:spPr>
          <a:xfrm>
            <a:off x="401469" y="5115110"/>
            <a:ext cx="6466284" cy="369332"/>
          </a:xfrm>
          <a:prstGeom prst="rect">
            <a:avLst/>
          </a:prstGeom>
          <a:noFill/>
        </p:spPr>
        <p:txBody>
          <a:bodyPr wrap="none" rtlCol="0">
            <a:spAutoFit/>
          </a:bodyPr>
          <a:lstStyle/>
          <a:p>
            <a:r>
              <a:rPr lang="en-US" dirty="0" smtClean="0"/>
              <a:t>Compare to HMM: Only depends on the word and the previous tag</a:t>
            </a:r>
            <a:endParaRPr lang="en-US" dirty="0"/>
          </a:p>
        </p:txBody>
      </p:sp>
      <p:grpSp>
        <p:nvGrpSpPr>
          <p:cNvPr id="135" name="Group 134"/>
          <p:cNvGrpSpPr/>
          <p:nvPr/>
        </p:nvGrpSpPr>
        <p:grpSpPr>
          <a:xfrm>
            <a:off x="512780" y="1784913"/>
            <a:ext cx="7528668" cy="1220468"/>
            <a:chOff x="512780" y="1784913"/>
            <a:chExt cx="7528668" cy="1220468"/>
          </a:xfrm>
        </p:grpSpPr>
        <p:sp>
          <p:nvSpPr>
            <p:cNvPr id="33" name="TextBox 32"/>
            <p:cNvSpPr txBox="1"/>
            <p:nvPr/>
          </p:nvSpPr>
          <p:spPr>
            <a:xfrm>
              <a:off x="1584872" y="1784913"/>
              <a:ext cx="1390124" cy="400110"/>
            </a:xfrm>
            <a:prstGeom prst="rect">
              <a:avLst/>
            </a:prstGeom>
            <a:solidFill>
              <a:schemeClr val="tx1">
                <a:lumMod val="25000"/>
                <a:lumOff val="75000"/>
              </a:schemeClr>
            </a:solidFill>
            <a:ln w="28575">
              <a:solidFill>
                <a:srgbClr val="3C58AD"/>
              </a:solidFill>
            </a:ln>
          </p:spPr>
          <p:txBody>
            <a:bodyPr wrap="none" rtlCol="0">
              <a:spAutoFit/>
            </a:bodyPr>
            <a:lstStyle/>
            <a:p>
              <a:r>
                <a:rPr lang="en-US" sz="2000" dirty="0" smtClean="0"/>
                <a:t>Determiner</a:t>
              </a:r>
              <a:endParaRPr lang="en-US" sz="2000" dirty="0"/>
            </a:p>
          </p:txBody>
        </p:sp>
        <p:sp>
          <p:nvSpPr>
            <p:cNvPr id="35" name="TextBox 34"/>
            <p:cNvSpPr txBox="1"/>
            <p:nvPr/>
          </p:nvSpPr>
          <p:spPr>
            <a:xfrm>
              <a:off x="3252776" y="1784913"/>
              <a:ext cx="754984" cy="400110"/>
            </a:xfrm>
            <a:prstGeom prst="rect">
              <a:avLst/>
            </a:prstGeom>
            <a:solidFill>
              <a:schemeClr val="tx1">
                <a:lumMod val="25000"/>
                <a:lumOff val="75000"/>
              </a:schemeClr>
            </a:solidFill>
            <a:ln w="28575">
              <a:solidFill>
                <a:schemeClr val="tx1"/>
              </a:solidFill>
            </a:ln>
          </p:spPr>
          <p:txBody>
            <a:bodyPr wrap="none" rtlCol="0">
              <a:spAutoFit/>
            </a:bodyPr>
            <a:lstStyle/>
            <a:p>
              <a:r>
                <a:rPr lang="en-US" sz="2000" dirty="0" smtClean="0"/>
                <a:t>Noun</a:t>
              </a:r>
              <a:endParaRPr lang="en-US" sz="2000" dirty="0"/>
            </a:p>
          </p:txBody>
        </p:sp>
        <p:sp>
          <p:nvSpPr>
            <p:cNvPr id="37" name="TextBox 36"/>
            <p:cNvSpPr txBox="1"/>
            <p:nvPr/>
          </p:nvSpPr>
          <p:spPr>
            <a:xfrm>
              <a:off x="4691892" y="1784913"/>
              <a:ext cx="681973" cy="400110"/>
            </a:xfrm>
            <a:prstGeom prst="rect">
              <a:avLst/>
            </a:prstGeom>
            <a:solidFill>
              <a:schemeClr val="tx1">
                <a:lumMod val="25000"/>
                <a:lumOff val="75000"/>
              </a:schemeClr>
            </a:solidFill>
            <a:ln w="28575">
              <a:solidFill>
                <a:schemeClr val="tx1"/>
              </a:solidFill>
            </a:ln>
          </p:spPr>
          <p:txBody>
            <a:bodyPr wrap="none" rtlCol="0">
              <a:spAutoFit/>
            </a:bodyPr>
            <a:lstStyle/>
            <a:p>
              <a:r>
                <a:rPr lang="en-US" sz="2000" dirty="0" smtClean="0"/>
                <a:t>Verb</a:t>
              </a:r>
              <a:endParaRPr lang="en-US" sz="2000" dirty="0"/>
            </a:p>
          </p:txBody>
        </p:sp>
        <p:sp>
          <p:nvSpPr>
            <p:cNvPr id="39" name="TextBox 38"/>
            <p:cNvSpPr txBox="1"/>
            <p:nvPr/>
          </p:nvSpPr>
          <p:spPr>
            <a:xfrm>
              <a:off x="5896988" y="1784913"/>
              <a:ext cx="754984" cy="400110"/>
            </a:xfrm>
            <a:prstGeom prst="rect">
              <a:avLst/>
            </a:prstGeom>
            <a:solidFill>
              <a:schemeClr val="tx1">
                <a:lumMod val="25000"/>
                <a:lumOff val="75000"/>
              </a:schemeClr>
            </a:solidFill>
            <a:ln w="28575">
              <a:solidFill>
                <a:schemeClr val="tx1"/>
              </a:solidFill>
            </a:ln>
          </p:spPr>
          <p:txBody>
            <a:bodyPr wrap="none" rtlCol="0">
              <a:spAutoFit/>
            </a:bodyPr>
            <a:lstStyle/>
            <a:p>
              <a:r>
                <a:rPr lang="en-US" sz="2000" dirty="0" smtClean="0"/>
                <a:t>Noun</a:t>
              </a:r>
              <a:endParaRPr lang="en-US" sz="2000" dirty="0"/>
            </a:p>
          </p:txBody>
        </p:sp>
        <p:grpSp>
          <p:nvGrpSpPr>
            <p:cNvPr id="128" name="Group 127"/>
            <p:cNvGrpSpPr/>
            <p:nvPr/>
          </p:nvGrpSpPr>
          <p:grpSpPr>
            <a:xfrm>
              <a:off x="1440623" y="2595952"/>
              <a:ext cx="6011691" cy="409429"/>
              <a:chOff x="1440623" y="2595952"/>
              <a:chExt cx="6011691" cy="409429"/>
            </a:xfrm>
          </p:grpSpPr>
          <p:sp>
            <p:nvSpPr>
              <p:cNvPr id="32" name="TextBox 31"/>
              <p:cNvSpPr txBox="1"/>
              <p:nvPr/>
            </p:nvSpPr>
            <p:spPr>
              <a:xfrm>
                <a:off x="1440623" y="2605271"/>
                <a:ext cx="572017" cy="400110"/>
              </a:xfrm>
              <a:prstGeom prst="rect">
                <a:avLst/>
              </a:prstGeom>
              <a:noFill/>
              <a:ln w="28575">
                <a:solidFill>
                  <a:schemeClr val="tx1"/>
                </a:solidFill>
              </a:ln>
            </p:spPr>
            <p:txBody>
              <a:bodyPr wrap="none" rtlCol="0">
                <a:spAutoFit/>
              </a:bodyPr>
              <a:lstStyle/>
              <a:p>
                <a:r>
                  <a:rPr lang="en-US" sz="2000" dirty="0" smtClean="0"/>
                  <a:t>The</a:t>
                </a:r>
                <a:endParaRPr lang="en-US" sz="2000" dirty="0"/>
              </a:p>
            </p:txBody>
          </p:sp>
          <p:sp>
            <p:nvSpPr>
              <p:cNvPr id="34" name="TextBox 33"/>
              <p:cNvSpPr txBox="1"/>
              <p:nvPr/>
            </p:nvSpPr>
            <p:spPr>
              <a:xfrm>
                <a:off x="2805367" y="2605271"/>
                <a:ext cx="564878" cy="400110"/>
              </a:xfrm>
              <a:prstGeom prst="rect">
                <a:avLst/>
              </a:prstGeom>
              <a:noFill/>
              <a:ln w="28575">
                <a:solidFill>
                  <a:schemeClr val="tx1"/>
                </a:solidFill>
              </a:ln>
            </p:spPr>
            <p:txBody>
              <a:bodyPr wrap="none" rtlCol="0">
                <a:spAutoFit/>
              </a:bodyPr>
              <a:lstStyle/>
              <a:p>
                <a:r>
                  <a:rPr lang="en-US" sz="2000" dirty="0" smtClean="0"/>
                  <a:t>Fed</a:t>
                </a:r>
                <a:endParaRPr lang="en-US" sz="2000" dirty="0"/>
              </a:p>
            </p:txBody>
          </p:sp>
          <p:sp>
            <p:nvSpPr>
              <p:cNvPr id="36" name="TextBox 35"/>
              <p:cNvSpPr txBox="1"/>
              <p:nvPr/>
            </p:nvSpPr>
            <p:spPr>
              <a:xfrm>
                <a:off x="4100124" y="2595952"/>
                <a:ext cx="784039" cy="400110"/>
              </a:xfrm>
              <a:prstGeom prst="rect">
                <a:avLst/>
              </a:prstGeom>
              <a:noFill/>
              <a:ln w="28575">
                <a:solidFill>
                  <a:schemeClr val="tx1"/>
                </a:solidFill>
              </a:ln>
            </p:spPr>
            <p:txBody>
              <a:bodyPr wrap="none" rtlCol="0">
                <a:spAutoFit/>
              </a:bodyPr>
              <a:lstStyle/>
              <a:p>
                <a:r>
                  <a:rPr lang="en-US" sz="2000" dirty="0" smtClean="0"/>
                  <a:t>raises</a:t>
                </a:r>
                <a:endParaRPr lang="en-US" sz="2000" dirty="0"/>
              </a:p>
            </p:txBody>
          </p:sp>
          <p:sp>
            <p:nvSpPr>
              <p:cNvPr id="38" name="TextBox 37"/>
              <p:cNvSpPr txBox="1"/>
              <p:nvPr/>
            </p:nvSpPr>
            <p:spPr>
              <a:xfrm>
                <a:off x="5295393" y="2605271"/>
                <a:ext cx="995059" cy="400110"/>
              </a:xfrm>
              <a:prstGeom prst="rect">
                <a:avLst/>
              </a:prstGeom>
              <a:noFill/>
              <a:ln w="28575">
                <a:solidFill>
                  <a:schemeClr val="tx1"/>
                </a:solidFill>
              </a:ln>
            </p:spPr>
            <p:txBody>
              <a:bodyPr wrap="none" rtlCol="0">
                <a:spAutoFit/>
              </a:bodyPr>
              <a:lstStyle/>
              <a:p>
                <a:r>
                  <a:rPr lang="en-US" sz="2000" dirty="0" smtClean="0"/>
                  <a:t>interest</a:t>
                </a:r>
                <a:endParaRPr lang="en-US" sz="2000" dirty="0"/>
              </a:p>
            </p:txBody>
          </p:sp>
          <p:sp>
            <p:nvSpPr>
              <p:cNvPr id="40" name="TextBox 39"/>
              <p:cNvSpPr txBox="1"/>
              <p:nvPr/>
            </p:nvSpPr>
            <p:spPr>
              <a:xfrm>
                <a:off x="6741537" y="2605271"/>
                <a:ext cx="710777" cy="400110"/>
              </a:xfrm>
              <a:prstGeom prst="rect">
                <a:avLst/>
              </a:prstGeom>
              <a:noFill/>
              <a:ln w="28575">
                <a:solidFill>
                  <a:schemeClr val="tx1"/>
                </a:solidFill>
              </a:ln>
            </p:spPr>
            <p:txBody>
              <a:bodyPr wrap="none" rtlCol="0">
                <a:spAutoFit/>
              </a:bodyPr>
              <a:lstStyle/>
              <a:p>
                <a:r>
                  <a:rPr lang="en-US" sz="2000" dirty="0" smtClean="0"/>
                  <a:t>rates</a:t>
                </a:r>
                <a:endParaRPr lang="en-US" sz="2000" dirty="0"/>
              </a:p>
            </p:txBody>
          </p:sp>
        </p:grpSp>
        <p:sp>
          <p:nvSpPr>
            <p:cNvPr id="41" name="TextBox 40"/>
            <p:cNvSpPr txBox="1"/>
            <p:nvPr/>
          </p:nvSpPr>
          <p:spPr>
            <a:xfrm>
              <a:off x="7286464" y="1784913"/>
              <a:ext cx="754984" cy="400110"/>
            </a:xfrm>
            <a:prstGeom prst="rect">
              <a:avLst/>
            </a:prstGeom>
            <a:solidFill>
              <a:schemeClr val="tx1">
                <a:lumMod val="25000"/>
                <a:lumOff val="75000"/>
              </a:schemeClr>
            </a:solidFill>
            <a:ln w="28575">
              <a:solidFill>
                <a:schemeClr val="tx1"/>
              </a:solidFill>
            </a:ln>
          </p:spPr>
          <p:txBody>
            <a:bodyPr wrap="none" rtlCol="0">
              <a:spAutoFit/>
            </a:bodyPr>
            <a:lstStyle/>
            <a:p>
              <a:r>
                <a:rPr lang="en-US" sz="2000" dirty="0" smtClean="0"/>
                <a:t>Noun</a:t>
              </a:r>
              <a:endParaRPr lang="en-US" sz="2000" dirty="0"/>
            </a:p>
          </p:txBody>
        </p:sp>
        <p:cxnSp>
          <p:nvCxnSpPr>
            <p:cNvPr id="42" name="Straight Arrow Connector 41"/>
            <p:cNvCxnSpPr>
              <a:stCxn id="33" idx="2"/>
              <a:endCxn id="32" idx="0"/>
            </p:cNvCxnSpPr>
            <p:nvPr/>
          </p:nvCxnSpPr>
          <p:spPr>
            <a:xfrm flipH="1">
              <a:off x="1726632" y="2185023"/>
              <a:ext cx="553302" cy="420248"/>
            </a:xfrm>
            <a:prstGeom prst="straightConnector1">
              <a:avLst/>
            </a:prstGeom>
            <a:ln w="28575">
              <a:headEnd type="arrow"/>
              <a:tailEnd type="none"/>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35" idx="2"/>
              <a:endCxn id="34" idx="0"/>
            </p:cNvCxnSpPr>
            <p:nvPr/>
          </p:nvCxnSpPr>
          <p:spPr>
            <a:xfrm flipH="1">
              <a:off x="3087806" y="2185023"/>
              <a:ext cx="542462" cy="420248"/>
            </a:xfrm>
            <a:prstGeom prst="straightConnector1">
              <a:avLst/>
            </a:prstGeom>
            <a:ln w="28575">
              <a:headEnd type="arrow"/>
              <a:tailEnd type="non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37" idx="2"/>
              <a:endCxn id="36" idx="0"/>
            </p:cNvCxnSpPr>
            <p:nvPr/>
          </p:nvCxnSpPr>
          <p:spPr>
            <a:xfrm flipH="1">
              <a:off x="4492144" y="2185023"/>
              <a:ext cx="540735" cy="410929"/>
            </a:xfrm>
            <a:prstGeom prst="straightConnector1">
              <a:avLst/>
            </a:prstGeom>
            <a:ln w="28575">
              <a:headEnd type="arrow"/>
              <a:tailEnd type="non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39" idx="2"/>
              <a:endCxn id="38" idx="0"/>
            </p:cNvCxnSpPr>
            <p:nvPr/>
          </p:nvCxnSpPr>
          <p:spPr>
            <a:xfrm flipH="1">
              <a:off x="5792923" y="2185023"/>
              <a:ext cx="481557" cy="420248"/>
            </a:xfrm>
            <a:prstGeom prst="straightConnector1">
              <a:avLst/>
            </a:prstGeom>
            <a:ln w="28575">
              <a:headEnd type="arrow"/>
              <a:tailEnd type="none"/>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41" idx="2"/>
              <a:endCxn id="40" idx="0"/>
            </p:cNvCxnSpPr>
            <p:nvPr/>
          </p:nvCxnSpPr>
          <p:spPr>
            <a:xfrm flipH="1">
              <a:off x="7096926" y="2185023"/>
              <a:ext cx="567030" cy="420248"/>
            </a:xfrm>
            <a:prstGeom prst="straightConnector1">
              <a:avLst/>
            </a:prstGeom>
            <a:ln w="28575">
              <a:headEnd type="arrow"/>
              <a:tailEnd type="none"/>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48" idx="3"/>
              <a:endCxn id="33" idx="1"/>
            </p:cNvCxnSpPr>
            <p:nvPr/>
          </p:nvCxnSpPr>
          <p:spPr>
            <a:xfrm flipV="1">
              <a:off x="1133463" y="1984968"/>
              <a:ext cx="451409" cy="3723"/>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512780" y="1804025"/>
              <a:ext cx="620683" cy="369332"/>
            </a:xfrm>
            <a:prstGeom prst="rect">
              <a:avLst/>
            </a:prstGeom>
            <a:noFill/>
            <a:ln w="28575">
              <a:solidFill>
                <a:schemeClr val="tx1"/>
              </a:solidFill>
            </a:ln>
          </p:spPr>
          <p:txBody>
            <a:bodyPr wrap="none" rtlCol="0">
              <a:spAutoFit/>
            </a:bodyPr>
            <a:lstStyle/>
            <a:p>
              <a:r>
                <a:rPr lang="en-US" dirty="0" smtClean="0">
                  <a:solidFill>
                    <a:schemeClr val="accent3">
                      <a:lumMod val="50000"/>
                    </a:schemeClr>
                  </a:solidFill>
                </a:rPr>
                <a:t>start</a:t>
              </a:r>
              <a:endParaRPr lang="en-US" dirty="0">
                <a:solidFill>
                  <a:schemeClr val="accent3">
                    <a:lumMod val="50000"/>
                  </a:schemeClr>
                </a:solidFill>
              </a:endParaRPr>
            </a:p>
          </p:txBody>
        </p:sp>
        <p:cxnSp>
          <p:nvCxnSpPr>
            <p:cNvPr id="49" name="Straight Arrow Connector 48"/>
            <p:cNvCxnSpPr>
              <a:stCxn id="33" idx="3"/>
              <a:endCxn id="35" idx="1"/>
            </p:cNvCxnSpPr>
            <p:nvPr/>
          </p:nvCxnSpPr>
          <p:spPr>
            <a:xfrm>
              <a:off x="2974996" y="1984968"/>
              <a:ext cx="277780"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35" idx="3"/>
              <a:endCxn id="37" idx="1"/>
            </p:cNvCxnSpPr>
            <p:nvPr/>
          </p:nvCxnSpPr>
          <p:spPr>
            <a:xfrm>
              <a:off x="4007760" y="1984968"/>
              <a:ext cx="684132"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37" idx="3"/>
              <a:endCxn id="39" idx="1"/>
            </p:cNvCxnSpPr>
            <p:nvPr/>
          </p:nvCxnSpPr>
          <p:spPr>
            <a:xfrm>
              <a:off x="5373865" y="1984968"/>
              <a:ext cx="523123"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39" idx="3"/>
              <a:endCxn id="41" idx="1"/>
            </p:cNvCxnSpPr>
            <p:nvPr/>
          </p:nvCxnSpPr>
          <p:spPr>
            <a:xfrm>
              <a:off x="6651972" y="1984968"/>
              <a:ext cx="634492"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grpSp>
      <p:pic>
        <p:nvPicPr>
          <p:cNvPr id="98" name="Picture 97" descr="Untitl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771" y="5616241"/>
            <a:ext cx="5079570" cy="920569"/>
          </a:xfrm>
          <a:prstGeom prst="rect">
            <a:avLst/>
          </a:prstGeom>
        </p:spPr>
      </p:pic>
      <p:sp>
        <p:nvSpPr>
          <p:cNvPr id="110" name="TextBox 109"/>
          <p:cNvSpPr txBox="1"/>
          <p:nvPr/>
        </p:nvSpPr>
        <p:spPr>
          <a:xfrm>
            <a:off x="7071334" y="6389280"/>
            <a:ext cx="1236236" cy="369332"/>
          </a:xfrm>
          <a:prstGeom prst="rect">
            <a:avLst/>
          </a:prstGeom>
          <a:noFill/>
        </p:spPr>
        <p:txBody>
          <a:bodyPr wrap="none" rtlCol="0">
            <a:spAutoFit/>
          </a:bodyPr>
          <a:lstStyle/>
          <a:p>
            <a:r>
              <a:rPr lang="en-US" dirty="0" smtClean="0">
                <a:solidFill>
                  <a:srgbClr val="CC3333"/>
                </a:solidFill>
              </a:rPr>
              <a:t>Questions?</a:t>
            </a:r>
            <a:endParaRPr lang="en-US" dirty="0">
              <a:solidFill>
                <a:srgbClr val="CC3333"/>
              </a:solidFill>
            </a:endParaRPr>
          </a:p>
        </p:txBody>
      </p:sp>
      <p:grpSp>
        <p:nvGrpSpPr>
          <p:cNvPr id="130" name="Group 129"/>
          <p:cNvGrpSpPr/>
          <p:nvPr/>
        </p:nvGrpSpPr>
        <p:grpSpPr>
          <a:xfrm>
            <a:off x="1380319" y="3110378"/>
            <a:ext cx="669073" cy="1457534"/>
            <a:chOff x="1380319" y="3110378"/>
            <a:chExt cx="669073" cy="1457534"/>
          </a:xfrm>
        </p:grpSpPr>
        <p:sp>
          <p:nvSpPr>
            <p:cNvPr id="75" name="TextBox 74"/>
            <p:cNvSpPr txBox="1"/>
            <p:nvPr/>
          </p:nvSpPr>
          <p:spPr>
            <a:xfrm>
              <a:off x="1557526" y="3467513"/>
              <a:ext cx="314659" cy="400110"/>
            </a:xfrm>
            <a:prstGeom prst="rect">
              <a:avLst/>
            </a:prstGeom>
            <a:noFill/>
          </p:spPr>
          <p:txBody>
            <a:bodyPr wrap="none" rtlCol="0">
              <a:spAutoFit/>
            </a:bodyPr>
            <a:lstStyle/>
            <a:p>
              <a:r>
                <a:rPr lang="en-US" sz="2000" dirty="0" smtClean="0"/>
                <a:t>Y</a:t>
              </a:r>
              <a:endParaRPr lang="en-US" sz="2000" dirty="0"/>
            </a:p>
          </p:txBody>
        </p:sp>
        <p:sp>
          <p:nvSpPr>
            <p:cNvPr id="80" name="TextBox 79"/>
            <p:cNvSpPr txBox="1"/>
            <p:nvPr/>
          </p:nvSpPr>
          <p:spPr>
            <a:xfrm>
              <a:off x="1539742" y="3819988"/>
              <a:ext cx="350226" cy="400110"/>
            </a:xfrm>
            <a:prstGeom prst="rect">
              <a:avLst/>
            </a:prstGeom>
            <a:noFill/>
          </p:spPr>
          <p:txBody>
            <a:bodyPr wrap="none" rtlCol="0">
              <a:spAutoFit/>
            </a:bodyPr>
            <a:lstStyle/>
            <a:p>
              <a:r>
                <a:rPr lang="en-US" sz="2000" dirty="0" smtClean="0"/>
                <a:t>N</a:t>
              </a:r>
              <a:endParaRPr lang="en-US" sz="2000" dirty="0"/>
            </a:p>
          </p:txBody>
        </p:sp>
        <p:sp>
          <p:nvSpPr>
            <p:cNvPr id="100" name="TextBox 99"/>
            <p:cNvSpPr txBox="1"/>
            <p:nvPr/>
          </p:nvSpPr>
          <p:spPr>
            <a:xfrm>
              <a:off x="1380319" y="4167802"/>
              <a:ext cx="669073" cy="400110"/>
            </a:xfrm>
            <a:prstGeom prst="rect">
              <a:avLst/>
            </a:prstGeom>
            <a:noFill/>
          </p:spPr>
          <p:txBody>
            <a:bodyPr wrap="none" rtlCol="0">
              <a:spAutoFit/>
            </a:bodyPr>
            <a:lstStyle/>
            <a:p>
              <a:r>
                <a:rPr lang="en-US" sz="2000" dirty="0" smtClean="0"/>
                <a:t>start</a:t>
              </a:r>
              <a:endParaRPr lang="en-US" sz="2000" dirty="0"/>
            </a:p>
          </p:txBody>
        </p:sp>
        <p:sp>
          <p:nvSpPr>
            <p:cNvPr id="122" name="TextBox 121"/>
            <p:cNvSpPr txBox="1"/>
            <p:nvPr/>
          </p:nvSpPr>
          <p:spPr>
            <a:xfrm>
              <a:off x="1428847" y="3110378"/>
              <a:ext cx="572017" cy="400110"/>
            </a:xfrm>
            <a:prstGeom prst="rect">
              <a:avLst/>
            </a:prstGeom>
            <a:noFill/>
          </p:spPr>
          <p:txBody>
            <a:bodyPr wrap="none" rtlCol="0">
              <a:spAutoFit/>
            </a:bodyPr>
            <a:lstStyle/>
            <a:p>
              <a:r>
                <a:rPr lang="en-US" sz="2000" dirty="0" smtClean="0"/>
                <a:t>The</a:t>
              </a:r>
              <a:endParaRPr lang="en-US" sz="2000" dirty="0"/>
            </a:p>
          </p:txBody>
        </p:sp>
      </p:grpSp>
      <p:grpSp>
        <p:nvGrpSpPr>
          <p:cNvPr id="131" name="Group 130"/>
          <p:cNvGrpSpPr/>
          <p:nvPr/>
        </p:nvGrpSpPr>
        <p:grpSpPr>
          <a:xfrm>
            <a:off x="2392744" y="3110378"/>
            <a:ext cx="1390124" cy="1457534"/>
            <a:chOff x="2392744" y="3110378"/>
            <a:chExt cx="1390124" cy="1457534"/>
          </a:xfrm>
        </p:grpSpPr>
        <p:sp>
          <p:nvSpPr>
            <p:cNvPr id="76" name="TextBox 75"/>
            <p:cNvSpPr txBox="1"/>
            <p:nvPr/>
          </p:nvSpPr>
          <p:spPr>
            <a:xfrm>
              <a:off x="2913569" y="3464486"/>
              <a:ext cx="312906" cy="400110"/>
            </a:xfrm>
            <a:prstGeom prst="rect">
              <a:avLst/>
            </a:prstGeom>
            <a:noFill/>
          </p:spPr>
          <p:txBody>
            <a:bodyPr wrap="none" rtlCol="0">
              <a:spAutoFit/>
            </a:bodyPr>
            <a:lstStyle/>
            <a:p>
              <a:r>
                <a:rPr lang="en-US" sz="2000" dirty="0"/>
                <a:t>Y</a:t>
              </a:r>
            </a:p>
          </p:txBody>
        </p:sp>
        <p:sp>
          <p:nvSpPr>
            <p:cNvPr id="81" name="TextBox 80"/>
            <p:cNvSpPr txBox="1"/>
            <p:nvPr/>
          </p:nvSpPr>
          <p:spPr>
            <a:xfrm>
              <a:off x="2879134" y="3844315"/>
              <a:ext cx="350226" cy="400110"/>
            </a:xfrm>
            <a:prstGeom prst="rect">
              <a:avLst/>
            </a:prstGeom>
            <a:noFill/>
          </p:spPr>
          <p:txBody>
            <a:bodyPr wrap="none" rtlCol="0">
              <a:spAutoFit/>
            </a:bodyPr>
            <a:lstStyle/>
            <a:p>
              <a:r>
                <a:rPr lang="en-US" sz="2000" dirty="0" smtClean="0"/>
                <a:t>N</a:t>
              </a:r>
              <a:endParaRPr lang="en-US" sz="2000" dirty="0"/>
            </a:p>
          </p:txBody>
        </p:sp>
        <p:sp>
          <p:nvSpPr>
            <p:cNvPr id="101" name="TextBox 100"/>
            <p:cNvSpPr txBox="1"/>
            <p:nvPr/>
          </p:nvSpPr>
          <p:spPr>
            <a:xfrm>
              <a:off x="2392744" y="4167802"/>
              <a:ext cx="1390124" cy="400110"/>
            </a:xfrm>
            <a:prstGeom prst="rect">
              <a:avLst/>
            </a:prstGeom>
            <a:noFill/>
          </p:spPr>
          <p:txBody>
            <a:bodyPr wrap="none" rtlCol="0">
              <a:spAutoFit/>
            </a:bodyPr>
            <a:lstStyle/>
            <a:p>
              <a:r>
                <a:rPr lang="en-US" sz="2000" dirty="0" smtClean="0"/>
                <a:t>Determiner</a:t>
              </a:r>
              <a:endParaRPr lang="en-US" sz="2000" dirty="0"/>
            </a:p>
          </p:txBody>
        </p:sp>
        <p:sp>
          <p:nvSpPr>
            <p:cNvPr id="123" name="TextBox 122"/>
            <p:cNvSpPr txBox="1"/>
            <p:nvPr/>
          </p:nvSpPr>
          <p:spPr>
            <a:xfrm>
              <a:off x="2733287" y="3110378"/>
              <a:ext cx="564878" cy="400110"/>
            </a:xfrm>
            <a:prstGeom prst="rect">
              <a:avLst/>
            </a:prstGeom>
            <a:noFill/>
          </p:spPr>
          <p:txBody>
            <a:bodyPr wrap="none" rtlCol="0">
              <a:spAutoFit/>
            </a:bodyPr>
            <a:lstStyle/>
            <a:p>
              <a:r>
                <a:rPr lang="en-US" sz="2000" dirty="0" smtClean="0"/>
                <a:t>Fed</a:t>
              </a:r>
              <a:endParaRPr lang="en-US" sz="2000" dirty="0"/>
            </a:p>
          </p:txBody>
        </p:sp>
      </p:grpSp>
      <p:grpSp>
        <p:nvGrpSpPr>
          <p:cNvPr id="132" name="Group 131"/>
          <p:cNvGrpSpPr/>
          <p:nvPr/>
        </p:nvGrpSpPr>
        <p:grpSpPr>
          <a:xfrm>
            <a:off x="4028044" y="3110378"/>
            <a:ext cx="841591" cy="1457534"/>
            <a:chOff x="4028044" y="3110378"/>
            <a:chExt cx="841591" cy="1457534"/>
          </a:xfrm>
        </p:grpSpPr>
        <p:sp>
          <p:nvSpPr>
            <p:cNvPr id="77" name="TextBox 76"/>
            <p:cNvSpPr txBox="1"/>
            <p:nvPr/>
          </p:nvSpPr>
          <p:spPr>
            <a:xfrm>
              <a:off x="4299246" y="3455167"/>
              <a:ext cx="350226" cy="400110"/>
            </a:xfrm>
            <a:prstGeom prst="rect">
              <a:avLst/>
            </a:prstGeom>
            <a:noFill/>
          </p:spPr>
          <p:txBody>
            <a:bodyPr wrap="none" rtlCol="0">
              <a:spAutoFit/>
            </a:bodyPr>
            <a:lstStyle/>
            <a:p>
              <a:r>
                <a:rPr lang="en-US" sz="2000" dirty="0" smtClean="0"/>
                <a:t>N</a:t>
              </a:r>
              <a:endParaRPr lang="en-US" sz="2000" dirty="0"/>
            </a:p>
          </p:txBody>
        </p:sp>
        <p:sp>
          <p:nvSpPr>
            <p:cNvPr id="82" name="TextBox 81"/>
            <p:cNvSpPr txBox="1"/>
            <p:nvPr/>
          </p:nvSpPr>
          <p:spPr>
            <a:xfrm>
              <a:off x="4301255" y="3844315"/>
              <a:ext cx="314659" cy="400110"/>
            </a:xfrm>
            <a:prstGeom prst="rect">
              <a:avLst/>
            </a:prstGeom>
            <a:noFill/>
          </p:spPr>
          <p:txBody>
            <a:bodyPr wrap="none" rtlCol="0">
              <a:spAutoFit/>
            </a:bodyPr>
            <a:lstStyle/>
            <a:p>
              <a:r>
                <a:rPr lang="en-US" sz="2000" dirty="0" smtClean="0"/>
                <a:t>Y</a:t>
              </a:r>
              <a:endParaRPr lang="en-US" sz="2000" dirty="0"/>
            </a:p>
          </p:txBody>
        </p:sp>
        <p:sp>
          <p:nvSpPr>
            <p:cNvPr id="102" name="TextBox 101"/>
            <p:cNvSpPr txBox="1"/>
            <p:nvPr/>
          </p:nvSpPr>
          <p:spPr>
            <a:xfrm>
              <a:off x="4114651" y="4167802"/>
              <a:ext cx="754984" cy="400110"/>
            </a:xfrm>
            <a:prstGeom prst="rect">
              <a:avLst/>
            </a:prstGeom>
            <a:noFill/>
          </p:spPr>
          <p:txBody>
            <a:bodyPr wrap="none" rtlCol="0">
              <a:spAutoFit/>
            </a:bodyPr>
            <a:lstStyle/>
            <a:p>
              <a:r>
                <a:rPr lang="en-US" sz="2000" dirty="0" smtClean="0"/>
                <a:t>Noun</a:t>
              </a:r>
              <a:endParaRPr lang="en-US" sz="2000" dirty="0"/>
            </a:p>
          </p:txBody>
        </p:sp>
        <p:sp>
          <p:nvSpPr>
            <p:cNvPr id="124" name="TextBox 123"/>
            <p:cNvSpPr txBox="1"/>
            <p:nvPr/>
          </p:nvSpPr>
          <p:spPr>
            <a:xfrm>
              <a:off x="4028044" y="3110378"/>
              <a:ext cx="784039" cy="400110"/>
            </a:xfrm>
            <a:prstGeom prst="rect">
              <a:avLst/>
            </a:prstGeom>
            <a:noFill/>
          </p:spPr>
          <p:txBody>
            <a:bodyPr wrap="none" rtlCol="0">
              <a:spAutoFit/>
            </a:bodyPr>
            <a:lstStyle/>
            <a:p>
              <a:r>
                <a:rPr lang="en-US" sz="2000" dirty="0" smtClean="0"/>
                <a:t>raises</a:t>
              </a:r>
              <a:endParaRPr lang="en-US" sz="2000" dirty="0"/>
            </a:p>
          </p:txBody>
        </p:sp>
      </p:grpSp>
      <p:grpSp>
        <p:nvGrpSpPr>
          <p:cNvPr id="133" name="Group 132"/>
          <p:cNvGrpSpPr/>
          <p:nvPr/>
        </p:nvGrpSpPr>
        <p:grpSpPr>
          <a:xfrm>
            <a:off x="5223313" y="3110378"/>
            <a:ext cx="995059" cy="1457534"/>
            <a:chOff x="5223313" y="3110378"/>
            <a:chExt cx="995059" cy="1457534"/>
          </a:xfrm>
        </p:grpSpPr>
        <p:sp>
          <p:nvSpPr>
            <p:cNvPr id="78" name="TextBox 77"/>
            <p:cNvSpPr txBox="1"/>
            <p:nvPr/>
          </p:nvSpPr>
          <p:spPr>
            <a:xfrm>
              <a:off x="5600025" y="3464486"/>
              <a:ext cx="350226" cy="400110"/>
            </a:xfrm>
            <a:prstGeom prst="rect">
              <a:avLst/>
            </a:prstGeom>
            <a:noFill/>
          </p:spPr>
          <p:txBody>
            <a:bodyPr wrap="none" rtlCol="0">
              <a:spAutoFit/>
            </a:bodyPr>
            <a:lstStyle/>
            <a:p>
              <a:r>
                <a:rPr lang="en-US" sz="2000" dirty="0"/>
                <a:t>N</a:t>
              </a:r>
            </a:p>
          </p:txBody>
        </p:sp>
        <p:sp>
          <p:nvSpPr>
            <p:cNvPr id="83" name="TextBox 82"/>
            <p:cNvSpPr txBox="1"/>
            <p:nvPr/>
          </p:nvSpPr>
          <p:spPr>
            <a:xfrm>
              <a:off x="5584250" y="3844315"/>
              <a:ext cx="350226" cy="400110"/>
            </a:xfrm>
            <a:prstGeom prst="rect">
              <a:avLst/>
            </a:prstGeom>
            <a:noFill/>
          </p:spPr>
          <p:txBody>
            <a:bodyPr wrap="none" rtlCol="0">
              <a:spAutoFit/>
            </a:bodyPr>
            <a:lstStyle/>
            <a:p>
              <a:r>
                <a:rPr lang="en-US" sz="2000" dirty="0"/>
                <a:t>N</a:t>
              </a:r>
            </a:p>
          </p:txBody>
        </p:sp>
        <p:sp>
          <p:nvSpPr>
            <p:cNvPr id="103" name="TextBox 102"/>
            <p:cNvSpPr txBox="1"/>
            <p:nvPr/>
          </p:nvSpPr>
          <p:spPr>
            <a:xfrm>
              <a:off x="5451936" y="4167802"/>
              <a:ext cx="681973" cy="400110"/>
            </a:xfrm>
            <a:prstGeom prst="rect">
              <a:avLst/>
            </a:prstGeom>
            <a:noFill/>
          </p:spPr>
          <p:txBody>
            <a:bodyPr wrap="none" rtlCol="0">
              <a:spAutoFit/>
            </a:bodyPr>
            <a:lstStyle/>
            <a:p>
              <a:r>
                <a:rPr lang="en-US" sz="2000" dirty="0" smtClean="0"/>
                <a:t>Verb</a:t>
              </a:r>
              <a:endParaRPr lang="en-US" sz="2000" dirty="0"/>
            </a:p>
          </p:txBody>
        </p:sp>
        <p:sp>
          <p:nvSpPr>
            <p:cNvPr id="125" name="TextBox 124"/>
            <p:cNvSpPr txBox="1"/>
            <p:nvPr/>
          </p:nvSpPr>
          <p:spPr>
            <a:xfrm>
              <a:off x="5223313" y="3110378"/>
              <a:ext cx="995059" cy="400110"/>
            </a:xfrm>
            <a:prstGeom prst="rect">
              <a:avLst/>
            </a:prstGeom>
            <a:noFill/>
          </p:spPr>
          <p:txBody>
            <a:bodyPr wrap="none" rtlCol="0">
              <a:spAutoFit/>
            </a:bodyPr>
            <a:lstStyle/>
            <a:p>
              <a:r>
                <a:rPr lang="en-US" sz="2000" dirty="0" smtClean="0"/>
                <a:t>interest</a:t>
              </a:r>
              <a:endParaRPr lang="en-US" sz="2000" dirty="0"/>
            </a:p>
          </p:txBody>
        </p:sp>
      </p:grpSp>
      <p:grpSp>
        <p:nvGrpSpPr>
          <p:cNvPr id="134" name="Group 133"/>
          <p:cNvGrpSpPr/>
          <p:nvPr/>
        </p:nvGrpSpPr>
        <p:grpSpPr>
          <a:xfrm>
            <a:off x="6669457" y="3110378"/>
            <a:ext cx="804960" cy="1457534"/>
            <a:chOff x="6669457" y="3110378"/>
            <a:chExt cx="804960" cy="1457534"/>
          </a:xfrm>
        </p:grpSpPr>
        <p:sp>
          <p:nvSpPr>
            <p:cNvPr id="79" name="TextBox 78"/>
            <p:cNvSpPr txBox="1"/>
            <p:nvPr/>
          </p:nvSpPr>
          <p:spPr>
            <a:xfrm>
              <a:off x="6904028" y="3464486"/>
              <a:ext cx="350226" cy="400110"/>
            </a:xfrm>
            <a:prstGeom prst="rect">
              <a:avLst/>
            </a:prstGeom>
            <a:noFill/>
          </p:spPr>
          <p:txBody>
            <a:bodyPr wrap="none" rtlCol="0">
              <a:spAutoFit/>
            </a:bodyPr>
            <a:lstStyle/>
            <a:p>
              <a:r>
                <a:rPr lang="en-US" sz="2000" dirty="0"/>
                <a:t>N</a:t>
              </a:r>
            </a:p>
          </p:txBody>
        </p:sp>
        <p:sp>
          <p:nvSpPr>
            <p:cNvPr id="84" name="TextBox 83"/>
            <p:cNvSpPr txBox="1"/>
            <p:nvPr/>
          </p:nvSpPr>
          <p:spPr>
            <a:xfrm>
              <a:off x="6888253" y="3844315"/>
              <a:ext cx="350226" cy="400110"/>
            </a:xfrm>
            <a:prstGeom prst="rect">
              <a:avLst/>
            </a:prstGeom>
            <a:noFill/>
          </p:spPr>
          <p:txBody>
            <a:bodyPr wrap="none" rtlCol="0">
              <a:spAutoFit/>
            </a:bodyPr>
            <a:lstStyle/>
            <a:p>
              <a:r>
                <a:rPr lang="en-US" sz="2000" dirty="0" smtClean="0"/>
                <a:t>N</a:t>
              </a:r>
              <a:endParaRPr lang="en-US" sz="2000" dirty="0"/>
            </a:p>
          </p:txBody>
        </p:sp>
        <p:sp>
          <p:nvSpPr>
            <p:cNvPr id="104" name="TextBox 103"/>
            <p:cNvSpPr txBox="1"/>
            <p:nvPr/>
          </p:nvSpPr>
          <p:spPr>
            <a:xfrm>
              <a:off x="6719433" y="4167802"/>
              <a:ext cx="754984" cy="400110"/>
            </a:xfrm>
            <a:prstGeom prst="rect">
              <a:avLst/>
            </a:prstGeom>
            <a:noFill/>
          </p:spPr>
          <p:txBody>
            <a:bodyPr wrap="none" rtlCol="0">
              <a:spAutoFit/>
            </a:bodyPr>
            <a:lstStyle/>
            <a:p>
              <a:r>
                <a:rPr lang="en-US" sz="2000" dirty="0" smtClean="0"/>
                <a:t>Noun</a:t>
              </a:r>
              <a:endParaRPr lang="en-US" sz="2000" dirty="0"/>
            </a:p>
          </p:txBody>
        </p:sp>
        <p:sp>
          <p:nvSpPr>
            <p:cNvPr id="126" name="TextBox 125"/>
            <p:cNvSpPr txBox="1"/>
            <p:nvPr/>
          </p:nvSpPr>
          <p:spPr>
            <a:xfrm>
              <a:off x="6669457" y="3110378"/>
              <a:ext cx="710777" cy="400110"/>
            </a:xfrm>
            <a:prstGeom prst="rect">
              <a:avLst/>
            </a:prstGeom>
            <a:noFill/>
          </p:spPr>
          <p:txBody>
            <a:bodyPr wrap="none" rtlCol="0">
              <a:spAutoFit/>
            </a:bodyPr>
            <a:lstStyle/>
            <a:p>
              <a:r>
                <a:rPr lang="en-US" sz="2000" dirty="0" smtClean="0"/>
                <a:t>rates</a:t>
              </a:r>
              <a:endParaRPr lang="en-US" sz="2000" dirty="0"/>
            </a:p>
          </p:txBody>
        </p:sp>
      </p:grpSp>
      <p:grpSp>
        <p:nvGrpSpPr>
          <p:cNvPr id="129" name="Group 128"/>
          <p:cNvGrpSpPr/>
          <p:nvPr/>
        </p:nvGrpSpPr>
        <p:grpSpPr>
          <a:xfrm>
            <a:off x="15416" y="3125767"/>
            <a:ext cx="976299" cy="1426756"/>
            <a:chOff x="15416" y="3125767"/>
            <a:chExt cx="976299" cy="1426756"/>
          </a:xfrm>
        </p:grpSpPr>
        <p:sp>
          <p:nvSpPr>
            <p:cNvPr id="67" name="TextBox 66"/>
            <p:cNvSpPr txBox="1"/>
            <p:nvPr/>
          </p:nvSpPr>
          <p:spPr>
            <a:xfrm>
              <a:off x="359072" y="3478855"/>
              <a:ext cx="631007" cy="369332"/>
            </a:xfrm>
            <a:prstGeom prst="rect">
              <a:avLst/>
            </a:prstGeom>
            <a:noFill/>
          </p:spPr>
          <p:txBody>
            <a:bodyPr wrap="none" rtlCol="0">
              <a:spAutoFit/>
            </a:bodyPr>
            <a:lstStyle/>
            <a:p>
              <a:r>
                <a:rPr lang="en-US" i="1" dirty="0" smtClean="0">
                  <a:solidFill>
                    <a:srgbClr val="3C58AD"/>
                  </a:solidFill>
                </a:rPr>
                <a:t>Caps</a:t>
              </a:r>
              <a:endParaRPr lang="en-US" i="1" dirty="0">
                <a:solidFill>
                  <a:srgbClr val="3C58AD"/>
                </a:solidFill>
              </a:endParaRPr>
            </a:p>
          </p:txBody>
        </p:sp>
        <p:sp>
          <p:nvSpPr>
            <p:cNvPr id="68" name="TextBox 67"/>
            <p:cNvSpPr txBox="1"/>
            <p:nvPr/>
          </p:nvSpPr>
          <p:spPr>
            <a:xfrm>
              <a:off x="536141" y="3859704"/>
              <a:ext cx="455574" cy="369332"/>
            </a:xfrm>
            <a:prstGeom prst="rect">
              <a:avLst/>
            </a:prstGeom>
            <a:noFill/>
          </p:spPr>
          <p:txBody>
            <a:bodyPr wrap="none" rtlCol="0">
              <a:spAutoFit/>
            </a:bodyPr>
            <a:lstStyle/>
            <a:p>
              <a:r>
                <a:rPr lang="en-US" i="1" dirty="0" smtClean="0">
                  <a:solidFill>
                    <a:srgbClr val="3C58AD"/>
                  </a:solidFill>
                </a:rPr>
                <a:t>-</a:t>
              </a:r>
              <a:r>
                <a:rPr lang="en-US" i="1" dirty="0" err="1" smtClean="0">
                  <a:solidFill>
                    <a:srgbClr val="3C58AD"/>
                  </a:solidFill>
                </a:rPr>
                <a:t>es</a:t>
              </a:r>
              <a:endParaRPr lang="en-US" i="1" dirty="0">
                <a:solidFill>
                  <a:srgbClr val="3C58AD"/>
                </a:solidFill>
              </a:endParaRPr>
            </a:p>
          </p:txBody>
        </p:sp>
        <p:sp>
          <p:nvSpPr>
            <p:cNvPr id="99" name="TextBox 98"/>
            <p:cNvSpPr txBox="1"/>
            <p:nvPr/>
          </p:nvSpPr>
          <p:spPr>
            <a:xfrm>
              <a:off x="15416" y="4183191"/>
              <a:ext cx="973536" cy="369332"/>
            </a:xfrm>
            <a:prstGeom prst="rect">
              <a:avLst/>
            </a:prstGeom>
            <a:noFill/>
          </p:spPr>
          <p:txBody>
            <a:bodyPr wrap="none" rtlCol="0">
              <a:spAutoFit/>
            </a:bodyPr>
            <a:lstStyle/>
            <a:p>
              <a:r>
                <a:rPr lang="en-US" i="1" dirty="0" smtClean="0">
                  <a:solidFill>
                    <a:srgbClr val="3C58AD"/>
                  </a:solidFill>
                </a:rPr>
                <a:t>Previous</a:t>
              </a:r>
              <a:endParaRPr lang="en-US" i="1" dirty="0">
                <a:solidFill>
                  <a:srgbClr val="3C58AD"/>
                </a:solidFill>
              </a:endParaRPr>
            </a:p>
          </p:txBody>
        </p:sp>
        <p:sp>
          <p:nvSpPr>
            <p:cNvPr id="127" name="TextBox 126"/>
            <p:cNvSpPr txBox="1"/>
            <p:nvPr/>
          </p:nvSpPr>
          <p:spPr>
            <a:xfrm>
              <a:off x="325597" y="3125767"/>
              <a:ext cx="665567" cy="369332"/>
            </a:xfrm>
            <a:prstGeom prst="rect">
              <a:avLst/>
            </a:prstGeom>
            <a:noFill/>
          </p:spPr>
          <p:txBody>
            <a:bodyPr wrap="none" rtlCol="0">
              <a:spAutoFit/>
            </a:bodyPr>
            <a:lstStyle/>
            <a:p>
              <a:r>
                <a:rPr lang="en-US" i="1" dirty="0" smtClean="0">
                  <a:solidFill>
                    <a:srgbClr val="3C58AD"/>
                  </a:solidFill>
                </a:rPr>
                <a:t>word</a:t>
              </a:r>
              <a:endParaRPr lang="en-US" i="1" dirty="0">
                <a:solidFill>
                  <a:srgbClr val="3C58AD"/>
                </a:solidFill>
              </a:endParaRPr>
            </a:p>
          </p:txBody>
        </p:sp>
      </p:grpSp>
      <p:sp>
        <p:nvSpPr>
          <p:cNvPr id="136" name="TextBox 135"/>
          <p:cNvSpPr txBox="1"/>
          <p:nvPr/>
        </p:nvSpPr>
        <p:spPr>
          <a:xfrm>
            <a:off x="73137" y="1092167"/>
            <a:ext cx="2319978" cy="369332"/>
          </a:xfrm>
          <a:prstGeom prst="rect">
            <a:avLst/>
          </a:prstGeom>
          <a:noFill/>
        </p:spPr>
        <p:txBody>
          <a:bodyPr wrap="none" rtlCol="0">
            <a:spAutoFit/>
          </a:bodyPr>
          <a:lstStyle/>
          <a:p>
            <a:r>
              <a:rPr lang="en-US" dirty="0" smtClean="0"/>
              <a:t>Goal: Compute P(</a:t>
            </a:r>
            <a:r>
              <a:rPr lang="en-US" b="1" dirty="0" smtClean="0"/>
              <a:t>y</a:t>
            </a:r>
            <a:r>
              <a:rPr lang="en-US" dirty="0" smtClean="0"/>
              <a:t> | </a:t>
            </a:r>
            <a:r>
              <a:rPr lang="en-US" b="1" dirty="0" smtClean="0"/>
              <a:t>x</a:t>
            </a:r>
            <a:r>
              <a:rPr lang="en-US" dirty="0" smtClean="0"/>
              <a:t>)</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904361" y="4706881"/>
                <a:ext cx="1325043" cy="307777"/>
              </a:xfrm>
              <a:prstGeom prst="rect">
                <a:avLst/>
              </a:prstGeom>
              <a:noFill/>
            </p:spPr>
            <p:txBody>
              <a:bodyPr wrap="none" rtlCol="0">
                <a:spAutoFit/>
              </a:bodyPr>
              <a:lstStyle/>
              <a:p>
                <a14:m>
                  <m:oMath xmlns:m="http://schemas.openxmlformats.org/officeDocument/2006/math">
                    <m:r>
                      <m:rPr>
                        <m:sty m:val="p"/>
                      </m:rPr>
                      <a:rPr lang="en-US" sz="1400" b="0" i="1" smtClean="0">
                        <a:latin typeface="Cambria Math" charset="0"/>
                      </a:rPr>
                      <m:t>ϕ</m:t>
                    </m:r>
                  </m:oMath>
                </a14:m>
                <a:r>
                  <a:rPr lang="en-US" sz="1400" dirty="0" smtClean="0"/>
                  <a:t>(x, 0, start, </a:t>
                </a:r>
                <a:r>
                  <a:rPr lang="en-US" sz="1400" dirty="0" smtClean="0">
                    <a:latin typeface="Calibri"/>
                  </a:rPr>
                  <a:t>y</a:t>
                </a:r>
                <a:r>
                  <a:rPr lang="en-US" sz="1400" baseline="-25000" dirty="0" smtClean="0">
                    <a:latin typeface="Calibri"/>
                  </a:rPr>
                  <a:t>0</a:t>
                </a:r>
                <a:r>
                  <a:rPr lang="en-US" sz="1400" dirty="0" smtClean="0"/>
                  <a:t>)</a:t>
                </a:r>
                <a:endParaRPr lang="en-US" sz="1400" dirty="0"/>
              </a:p>
            </p:txBody>
          </p:sp>
        </mc:Choice>
        <mc:Fallback xmlns="">
          <p:sp>
            <p:nvSpPr>
              <p:cNvPr id="3" name="TextBox 2"/>
              <p:cNvSpPr txBox="1">
                <a:spLocks noRot="1" noChangeAspect="1" noMove="1" noResize="1" noEditPoints="1" noAdjustHandles="1" noChangeArrowheads="1" noChangeShapeType="1" noTextEdit="1"/>
              </p:cNvSpPr>
              <p:nvPr/>
            </p:nvSpPr>
            <p:spPr>
              <a:xfrm>
                <a:off x="904361" y="4706881"/>
                <a:ext cx="1325043" cy="307777"/>
              </a:xfrm>
              <a:prstGeom prst="rect">
                <a:avLst/>
              </a:prstGeom>
              <a:blipFill rotWithShape="0">
                <a:blip r:embed="rId4"/>
                <a:stretch>
                  <a:fillRect t="-3922" r="-459"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p:cNvSpPr txBox="1"/>
              <p:nvPr/>
            </p:nvSpPr>
            <p:spPr>
              <a:xfrm>
                <a:off x="2392744" y="4735316"/>
                <a:ext cx="1116011" cy="307777"/>
              </a:xfrm>
              <a:prstGeom prst="rect">
                <a:avLst/>
              </a:prstGeom>
              <a:noFill/>
            </p:spPr>
            <p:txBody>
              <a:bodyPr wrap="none" rtlCol="0">
                <a:spAutoFit/>
              </a:bodyPr>
              <a:lstStyle/>
              <a:p>
                <a14:m>
                  <m:oMath xmlns:m="http://schemas.openxmlformats.org/officeDocument/2006/math">
                    <m:r>
                      <m:rPr>
                        <m:sty m:val="p"/>
                      </m:rPr>
                      <a:rPr lang="en-US" sz="1400" i="1">
                        <a:latin typeface="Cambria Math" charset="0"/>
                      </a:rPr>
                      <m:t>ϕ</m:t>
                    </m:r>
                  </m:oMath>
                </a14:m>
                <a:r>
                  <a:rPr lang="en-US" sz="1400" dirty="0" smtClean="0"/>
                  <a:t>(x, 1, </a:t>
                </a:r>
                <a:r>
                  <a:rPr lang="en-US" sz="1400" dirty="0" smtClean="0">
                    <a:latin typeface="Calibri"/>
                  </a:rPr>
                  <a:t>y</a:t>
                </a:r>
                <a:r>
                  <a:rPr lang="en-US" sz="1400" baseline="-25000" dirty="0" smtClean="0">
                    <a:latin typeface="Calibri"/>
                  </a:rPr>
                  <a:t>0,</a:t>
                </a:r>
                <a:r>
                  <a:rPr lang="en-US" sz="1400" dirty="0"/>
                  <a:t> </a:t>
                </a:r>
                <a:r>
                  <a:rPr lang="en-US" sz="1400" dirty="0" smtClean="0"/>
                  <a:t>y</a:t>
                </a:r>
                <a:r>
                  <a:rPr lang="en-US" sz="1400" baseline="-25000" dirty="0" smtClean="0"/>
                  <a:t>1</a:t>
                </a:r>
                <a:r>
                  <a:rPr lang="en-US" sz="1400" dirty="0" smtClean="0"/>
                  <a:t>)</a:t>
                </a:r>
                <a:endParaRPr lang="en-US" sz="1400" dirty="0"/>
              </a:p>
            </p:txBody>
          </p:sp>
        </mc:Choice>
        <mc:Fallback xmlns="">
          <p:sp>
            <p:nvSpPr>
              <p:cNvPr id="69" name="TextBox 68"/>
              <p:cNvSpPr txBox="1">
                <a:spLocks noRot="1" noChangeAspect="1" noMove="1" noResize="1" noEditPoints="1" noAdjustHandles="1" noChangeArrowheads="1" noChangeShapeType="1" noTextEdit="1"/>
              </p:cNvSpPr>
              <p:nvPr/>
            </p:nvSpPr>
            <p:spPr>
              <a:xfrm>
                <a:off x="2392744" y="4735316"/>
                <a:ext cx="1116011" cy="307777"/>
              </a:xfrm>
              <a:prstGeom prst="rect">
                <a:avLst/>
              </a:prstGeom>
              <a:blipFill rotWithShape="0">
                <a:blip r:embed="rId5"/>
                <a:stretch>
                  <a:fillRect t="-4000" r="-1093"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p:cNvSpPr txBox="1"/>
              <p:nvPr/>
            </p:nvSpPr>
            <p:spPr>
              <a:xfrm>
                <a:off x="4007760" y="4706881"/>
                <a:ext cx="1130438" cy="307777"/>
              </a:xfrm>
              <a:prstGeom prst="rect">
                <a:avLst/>
              </a:prstGeom>
              <a:noFill/>
            </p:spPr>
            <p:txBody>
              <a:bodyPr wrap="none" rtlCol="0">
                <a:spAutoFit/>
              </a:bodyPr>
              <a:lstStyle/>
              <a:p>
                <a14:m>
                  <m:oMath xmlns:m="http://schemas.openxmlformats.org/officeDocument/2006/math">
                    <m:r>
                      <m:rPr>
                        <m:sty m:val="p"/>
                      </m:rPr>
                      <a:rPr lang="en-US" sz="1400" i="1">
                        <a:latin typeface="Cambria Math" charset="0"/>
                      </a:rPr>
                      <m:t>ϕ</m:t>
                    </m:r>
                  </m:oMath>
                </a14:m>
                <a:r>
                  <a:rPr lang="en-US" sz="1400" dirty="0" smtClean="0"/>
                  <a:t>(x, 2, y</a:t>
                </a:r>
                <a:r>
                  <a:rPr lang="en-US" sz="1400" baseline="-25000" dirty="0" smtClean="0"/>
                  <a:t>1</a:t>
                </a:r>
                <a:r>
                  <a:rPr lang="en-US" sz="1400" dirty="0" smtClean="0"/>
                  <a:t>, </a:t>
                </a:r>
                <a:r>
                  <a:rPr lang="en-US" sz="1400" dirty="0" smtClean="0">
                    <a:latin typeface="Calibri"/>
                  </a:rPr>
                  <a:t>y</a:t>
                </a:r>
                <a:r>
                  <a:rPr lang="en-US" sz="1400" baseline="-25000" dirty="0">
                    <a:latin typeface="Calibri"/>
                  </a:rPr>
                  <a:t>2</a:t>
                </a:r>
                <a:r>
                  <a:rPr lang="en-US" sz="1400" dirty="0" smtClean="0"/>
                  <a:t>)</a:t>
                </a:r>
                <a:endParaRPr lang="en-US" sz="1400" dirty="0"/>
              </a:p>
            </p:txBody>
          </p:sp>
        </mc:Choice>
        <mc:Fallback xmlns="">
          <p:sp>
            <p:nvSpPr>
              <p:cNvPr id="70" name="TextBox 69"/>
              <p:cNvSpPr txBox="1">
                <a:spLocks noRot="1" noChangeAspect="1" noMove="1" noResize="1" noEditPoints="1" noAdjustHandles="1" noChangeArrowheads="1" noChangeShapeType="1" noTextEdit="1"/>
              </p:cNvSpPr>
              <p:nvPr/>
            </p:nvSpPr>
            <p:spPr>
              <a:xfrm>
                <a:off x="4007760" y="4706881"/>
                <a:ext cx="1130438" cy="307777"/>
              </a:xfrm>
              <a:prstGeom prst="rect">
                <a:avLst/>
              </a:prstGeom>
              <a:blipFill rotWithShape="0">
                <a:blip r:embed="rId6"/>
                <a:stretch>
                  <a:fillRect t="-3922" r="-538"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p:cNvSpPr txBox="1"/>
              <p:nvPr/>
            </p:nvSpPr>
            <p:spPr>
              <a:xfrm>
                <a:off x="5398242" y="4706881"/>
                <a:ext cx="1130438" cy="307777"/>
              </a:xfrm>
              <a:prstGeom prst="rect">
                <a:avLst/>
              </a:prstGeom>
              <a:noFill/>
            </p:spPr>
            <p:txBody>
              <a:bodyPr wrap="none" rtlCol="0">
                <a:spAutoFit/>
              </a:bodyPr>
              <a:lstStyle/>
              <a:p>
                <a14:m>
                  <m:oMath xmlns:m="http://schemas.openxmlformats.org/officeDocument/2006/math">
                    <m:r>
                      <m:rPr>
                        <m:sty m:val="p"/>
                      </m:rPr>
                      <a:rPr lang="en-US" sz="1400" i="1">
                        <a:latin typeface="Cambria Math" charset="0"/>
                      </a:rPr>
                      <m:t>ϕ</m:t>
                    </m:r>
                  </m:oMath>
                </a14:m>
                <a:r>
                  <a:rPr lang="en-US" sz="1400" dirty="0" smtClean="0"/>
                  <a:t>(x, 3, y</a:t>
                </a:r>
                <a:r>
                  <a:rPr lang="en-US" sz="1400" baseline="-25000" dirty="0" smtClean="0"/>
                  <a:t>2</a:t>
                </a:r>
                <a:r>
                  <a:rPr lang="en-US" sz="1400" dirty="0" smtClean="0"/>
                  <a:t>, </a:t>
                </a:r>
                <a:r>
                  <a:rPr lang="en-US" sz="1400" dirty="0" smtClean="0">
                    <a:latin typeface="Calibri"/>
                  </a:rPr>
                  <a:t>y</a:t>
                </a:r>
                <a:r>
                  <a:rPr lang="en-US" sz="1400" baseline="-25000" dirty="0" smtClean="0">
                    <a:latin typeface="Calibri"/>
                  </a:rPr>
                  <a:t>3</a:t>
                </a:r>
                <a:r>
                  <a:rPr lang="en-US" sz="1400" dirty="0" smtClean="0"/>
                  <a:t>)</a:t>
                </a:r>
                <a:endParaRPr lang="en-US" sz="1400" dirty="0"/>
              </a:p>
            </p:txBody>
          </p:sp>
        </mc:Choice>
        <mc:Fallback xmlns="">
          <p:sp>
            <p:nvSpPr>
              <p:cNvPr id="71" name="TextBox 70"/>
              <p:cNvSpPr txBox="1">
                <a:spLocks noRot="1" noChangeAspect="1" noMove="1" noResize="1" noEditPoints="1" noAdjustHandles="1" noChangeArrowheads="1" noChangeShapeType="1" noTextEdit="1"/>
              </p:cNvSpPr>
              <p:nvPr/>
            </p:nvSpPr>
            <p:spPr>
              <a:xfrm>
                <a:off x="5398242" y="4706881"/>
                <a:ext cx="1130438" cy="307777"/>
              </a:xfrm>
              <a:prstGeom prst="rect">
                <a:avLst/>
              </a:prstGeom>
              <a:blipFill rotWithShape="0">
                <a:blip r:embed="rId7"/>
                <a:stretch>
                  <a:fillRect t="-3922" r="-1081"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p:cNvSpPr txBox="1"/>
              <p:nvPr/>
            </p:nvSpPr>
            <p:spPr>
              <a:xfrm>
                <a:off x="6554007" y="4717229"/>
                <a:ext cx="1130438" cy="307777"/>
              </a:xfrm>
              <a:prstGeom prst="rect">
                <a:avLst/>
              </a:prstGeom>
              <a:noFill/>
            </p:spPr>
            <p:txBody>
              <a:bodyPr wrap="none" rtlCol="0">
                <a:spAutoFit/>
              </a:bodyPr>
              <a:lstStyle/>
              <a:p>
                <a14:m>
                  <m:oMath xmlns:m="http://schemas.openxmlformats.org/officeDocument/2006/math">
                    <m:r>
                      <m:rPr>
                        <m:sty m:val="p"/>
                      </m:rPr>
                      <a:rPr lang="en-US" sz="1400" i="1">
                        <a:latin typeface="Cambria Math" charset="0"/>
                      </a:rPr>
                      <m:t>ϕ</m:t>
                    </m:r>
                  </m:oMath>
                </a14:m>
                <a:r>
                  <a:rPr lang="en-US" sz="1400" dirty="0" smtClean="0"/>
                  <a:t>(x, 4, y</a:t>
                </a:r>
                <a:r>
                  <a:rPr lang="en-US" sz="1400" baseline="-25000" dirty="0" smtClean="0"/>
                  <a:t>3</a:t>
                </a:r>
                <a:r>
                  <a:rPr lang="en-US" sz="1400" dirty="0" smtClean="0"/>
                  <a:t>, </a:t>
                </a:r>
                <a:r>
                  <a:rPr lang="en-US" sz="1400" dirty="0" smtClean="0">
                    <a:latin typeface="Calibri"/>
                  </a:rPr>
                  <a:t>y</a:t>
                </a:r>
                <a:r>
                  <a:rPr lang="en-US" sz="1400" baseline="-25000" dirty="0" smtClean="0">
                    <a:latin typeface="Calibri"/>
                  </a:rPr>
                  <a:t>4</a:t>
                </a:r>
                <a:r>
                  <a:rPr lang="en-US" sz="1400" dirty="0" smtClean="0"/>
                  <a:t>)</a:t>
                </a:r>
                <a:endParaRPr lang="en-US" sz="1400" dirty="0"/>
              </a:p>
            </p:txBody>
          </p:sp>
        </mc:Choice>
        <mc:Fallback xmlns="">
          <p:sp>
            <p:nvSpPr>
              <p:cNvPr id="72" name="TextBox 71"/>
              <p:cNvSpPr txBox="1">
                <a:spLocks noRot="1" noChangeAspect="1" noMove="1" noResize="1" noEditPoints="1" noAdjustHandles="1" noChangeArrowheads="1" noChangeShapeType="1" noTextEdit="1"/>
              </p:cNvSpPr>
              <p:nvPr/>
            </p:nvSpPr>
            <p:spPr>
              <a:xfrm>
                <a:off x="6554007" y="4717229"/>
                <a:ext cx="1130438" cy="307777"/>
              </a:xfrm>
              <a:prstGeom prst="rect">
                <a:avLst/>
              </a:prstGeom>
              <a:blipFill rotWithShape="0">
                <a:blip r:embed="rId8"/>
                <a:stretch>
                  <a:fillRect t="-4000" r="-538" b="-20000"/>
                </a:stretch>
              </a:blipFill>
            </p:spPr>
            <p:txBody>
              <a:bodyPr/>
              <a:lstStyle/>
              <a:p>
                <a:r>
                  <a:rPr lang="en-US">
                    <a:noFill/>
                  </a:rPr>
                  <a:t> </a:t>
                </a:r>
              </a:p>
            </p:txBody>
          </p:sp>
        </mc:Fallback>
      </mc:AlternateContent>
      <p:sp>
        <p:nvSpPr>
          <p:cNvPr id="6" name="Rectangle 5"/>
          <p:cNvSpPr/>
          <p:nvPr/>
        </p:nvSpPr>
        <p:spPr>
          <a:xfrm>
            <a:off x="7663956" y="3454766"/>
            <a:ext cx="1478482"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t>Can get very creative here</a:t>
            </a:r>
          </a:p>
        </p:txBody>
      </p:sp>
      <p:grpSp>
        <p:nvGrpSpPr>
          <p:cNvPr id="17" name="Group 16"/>
          <p:cNvGrpSpPr/>
          <p:nvPr/>
        </p:nvGrpSpPr>
        <p:grpSpPr>
          <a:xfrm>
            <a:off x="1394910" y="3063350"/>
            <a:ext cx="602184" cy="1561480"/>
            <a:chOff x="1394910" y="3063350"/>
            <a:chExt cx="602184" cy="1561480"/>
          </a:xfrm>
        </p:grpSpPr>
        <p:grpSp>
          <p:nvGrpSpPr>
            <p:cNvPr id="15" name="Group 14"/>
            <p:cNvGrpSpPr/>
            <p:nvPr/>
          </p:nvGrpSpPr>
          <p:grpSpPr>
            <a:xfrm>
              <a:off x="1394910" y="3063350"/>
              <a:ext cx="135030" cy="1561480"/>
              <a:chOff x="-362966" y="1784913"/>
              <a:chExt cx="135030" cy="1561480"/>
            </a:xfrm>
          </p:grpSpPr>
          <p:cxnSp>
            <p:nvCxnSpPr>
              <p:cNvPr id="12" name="Straight Connector 11"/>
              <p:cNvCxnSpPr/>
              <p:nvPr/>
            </p:nvCxnSpPr>
            <p:spPr>
              <a:xfrm>
                <a:off x="-356616" y="1784913"/>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a:off x="-356616" y="1791325"/>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85" name="Straight Connector 84"/>
              <p:cNvCxnSpPr/>
              <p:nvPr/>
            </p:nvCxnSpPr>
            <p:spPr>
              <a:xfrm>
                <a:off x="-36296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86" name="Group 85"/>
            <p:cNvGrpSpPr/>
            <p:nvPr/>
          </p:nvGrpSpPr>
          <p:grpSpPr>
            <a:xfrm>
              <a:off x="1865583" y="3066525"/>
              <a:ext cx="131511" cy="1558305"/>
              <a:chOff x="-372147" y="1788088"/>
              <a:chExt cx="131511" cy="1558305"/>
            </a:xfrm>
          </p:grpSpPr>
          <p:cxnSp>
            <p:nvCxnSpPr>
              <p:cNvPr id="87" name="Straight Connector 86"/>
              <p:cNvCxnSpPr/>
              <p:nvPr/>
            </p:nvCxnSpPr>
            <p:spPr>
              <a:xfrm>
                <a:off x="-248581" y="1788088"/>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88" name="Straight Connector 87"/>
              <p:cNvCxnSpPr/>
              <p:nvPr/>
            </p:nvCxnSpPr>
            <p:spPr>
              <a:xfrm>
                <a:off x="-372147" y="1794500"/>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89" name="Straight Connector 88"/>
              <p:cNvCxnSpPr/>
              <p:nvPr/>
            </p:nvCxnSpPr>
            <p:spPr>
              <a:xfrm>
                <a:off x="-36931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grpSp>
        <p:nvGrpSpPr>
          <p:cNvPr id="18" name="Group 17"/>
          <p:cNvGrpSpPr/>
          <p:nvPr/>
        </p:nvGrpSpPr>
        <p:grpSpPr>
          <a:xfrm>
            <a:off x="2456852" y="3052619"/>
            <a:ext cx="1248097" cy="1561480"/>
            <a:chOff x="2456852" y="3052619"/>
            <a:chExt cx="1248097" cy="1561480"/>
          </a:xfrm>
        </p:grpSpPr>
        <p:grpSp>
          <p:nvGrpSpPr>
            <p:cNvPr id="107" name="Group 106"/>
            <p:cNvGrpSpPr/>
            <p:nvPr/>
          </p:nvGrpSpPr>
          <p:grpSpPr>
            <a:xfrm>
              <a:off x="2456852" y="3052619"/>
              <a:ext cx="135030" cy="1561480"/>
              <a:chOff x="-362966" y="1784913"/>
              <a:chExt cx="135030" cy="1561480"/>
            </a:xfrm>
          </p:grpSpPr>
          <p:cxnSp>
            <p:nvCxnSpPr>
              <p:cNvPr id="113" name="Straight Connector 112"/>
              <p:cNvCxnSpPr/>
              <p:nvPr/>
            </p:nvCxnSpPr>
            <p:spPr>
              <a:xfrm>
                <a:off x="-356616" y="1784913"/>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114" name="Straight Connector 113"/>
              <p:cNvCxnSpPr/>
              <p:nvPr/>
            </p:nvCxnSpPr>
            <p:spPr>
              <a:xfrm>
                <a:off x="-356616" y="1791325"/>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5" name="Straight Connector 114"/>
              <p:cNvCxnSpPr/>
              <p:nvPr/>
            </p:nvCxnSpPr>
            <p:spPr>
              <a:xfrm>
                <a:off x="-36296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108" name="Group 107"/>
            <p:cNvGrpSpPr/>
            <p:nvPr/>
          </p:nvGrpSpPr>
          <p:grpSpPr>
            <a:xfrm>
              <a:off x="3573438" y="3052619"/>
              <a:ext cx="131511" cy="1558305"/>
              <a:chOff x="-372147" y="1788088"/>
              <a:chExt cx="131511" cy="1558305"/>
            </a:xfrm>
          </p:grpSpPr>
          <p:cxnSp>
            <p:nvCxnSpPr>
              <p:cNvPr id="109" name="Straight Connector 108"/>
              <p:cNvCxnSpPr/>
              <p:nvPr/>
            </p:nvCxnSpPr>
            <p:spPr>
              <a:xfrm>
                <a:off x="-248581" y="1788088"/>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111" name="Straight Connector 110"/>
              <p:cNvCxnSpPr/>
              <p:nvPr/>
            </p:nvCxnSpPr>
            <p:spPr>
              <a:xfrm>
                <a:off x="-372147" y="1794500"/>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2" name="Straight Connector 111"/>
              <p:cNvCxnSpPr/>
              <p:nvPr/>
            </p:nvCxnSpPr>
            <p:spPr>
              <a:xfrm>
                <a:off x="-36931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grpSp>
        <p:nvGrpSpPr>
          <p:cNvPr id="117" name="Group 116"/>
          <p:cNvGrpSpPr/>
          <p:nvPr/>
        </p:nvGrpSpPr>
        <p:grpSpPr>
          <a:xfrm>
            <a:off x="4089513" y="3050402"/>
            <a:ext cx="135030" cy="1561480"/>
            <a:chOff x="-362966" y="1784913"/>
            <a:chExt cx="135030" cy="1561480"/>
          </a:xfrm>
        </p:grpSpPr>
        <p:cxnSp>
          <p:nvCxnSpPr>
            <p:cNvPr id="137" name="Straight Connector 136"/>
            <p:cNvCxnSpPr/>
            <p:nvPr/>
          </p:nvCxnSpPr>
          <p:spPr>
            <a:xfrm>
              <a:off x="-356616" y="1784913"/>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138" name="Straight Connector 137"/>
            <p:cNvCxnSpPr/>
            <p:nvPr/>
          </p:nvCxnSpPr>
          <p:spPr>
            <a:xfrm>
              <a:off x="-356616" y="1791325"/>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39" name="Straight Connector 138"/>
            <p:cNvCxnSpPr/>
            <p:nvPr/>
          </p:nvCxnSpPr>
          <p:spPr>
            <a:xfrm>
              <a:off x="-36296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118" name="Group 117"/>
          <p:cNvGrpSpPr/>
          <p:nvPr/>
        </p:nvGrpSpPr>
        <p:grpSpPr>
          <a:xfrm>
            <a:off x="4696753" y="3053577"/>
            <a:ext cx="131511" cy="1558305"/>
            <a:chOff x="-372147" y="1788088"/>
            <a:chExt cx="131511" cy="1558305"/>
          </a:xfrm>
        </p:grpSpPr>
        <p:cxnSp>
          <p:nvCxnSpPr>
            <p:cNvPr id="119" name="Straight Connector 118"/>
            <p:cNvCxnSpPr/>
            <p:nvPr/>
          </p:nvCxnSpPr>
          <p:spPr>
            <a:xfrm>
              <a:off x="-248581" y="1788088"/>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120" name="Straight Connector 119"/>
            <p:cNvCxnSpPr/>
            <p:nvPr/>
          </p:nvCxnSpPr>
          <p:spPr>
            <a:xfrm>
              <a:off x="-372147" y="1794500"/>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21" name="Straight Connector 120"/>
            <p:cNvCxnSpPr/>
            <p:nvPr/>
          </p:nvCxnSpPr>
          <p:spPr>
            <a:xfrm>
              <a:off x="-36931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140" name="Group 139"/>
          <p:cNvGrpSpPr/>
          <p:nvPr/>
        </p:nvGrpSpPr>
        <p:grpSpPr>
          <a:xfrm>
            <a:off x="5299761" y="3054232"/>
            <a:ext cx="135030" cy="1561480"/>
            <a:chOff x="-362966" y="1784913"/>
            <a:chExt cx="135030" cy="1561480"/>
          </a:xfrm>
        </p:grpSpPr>
        <p:cxnSp>
          <p:nvCxnSpPr>
            <p:cNvPr id="141" name="Straight Connector 140"/>
            <p:cNvCxnSpPr/>
            <p:nvPr/>
          </p:nvCxnSpPr>
          <p:spPr>
            <a:xfrm>
              <a:off x="-356616" y="1784913"/>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142" name="Straight Connector 141"/>
            <p:cNvCxnSpPr/>
            <p:nvPr/>
          </p:nvCxnSpPr>
          <p:spPr>
            <a:xfrm>
              <a:off x="-356616" y="1791325"/>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43" name="Straight Connector 142"/>
            <p:cNvCxnSpPr/>
            <p:nvPr/>
          </p:nvCxnSpPr>
          <p:spPr>
            <a:xfrm>
              <a:off x="-36296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144" name="Group 143"/>
          <p:cNvGrpSpPr/>
          <p:nvPr/>
        </p:nvGrpSpPr>
        <p:grpSpPr>
          <a:xfrm>
            <a:off x="6019815" y="3057407"/>
            <a:ext cx="131511" cy="1558305"/>
            <a:chOff x="-372147" y="1788088"/>
            <a:chExt cx="131511" cy="1558305"/>
          </a:xfrm>
        </p:grpSpPr>
        <p:cxnSp>
          <p:nvCxnSpPr>
            <p:cNvPr id="145" name="Straight Connector 144"/>
            <p:cNvCxnSpPr/>
            <p:nvPr/>
          </p:nvCxnSpPr>
          <p:spPr>
            <a:xfrm>
              <a:off x="-248581" y="1788088"/>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146" name="Straight Connector 145"/>
            <p:cNvCxnSpPr/>
            <p:nvPr/>
          </p:nvCxnSpPr>
          <p:spPr>
            <a:xfrm>
              <a:off x="-372147" y="1794500"/>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47" name="Straight Connector 146"/>
            <p:cNvCxnSpPr/>
            <p:nvPr/>
          </p:nvCxnSpPr>
          <p:spPr>
            <a:xfrm>
              <a:off x="-36931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148" name="Group 147"/>
          <p:cNvGrpSpPr/>
          <p:nvPr/>
        </p:nvGrpSpPr>
        <p:grpSpPr>
          <a:xfrm>
            <a:off x="6696219" y="3050402"/>
            <a:ext cx="135030" cy="1561480"/>
            <a:chOff x="-362966" y="1784913"/>
            <a:chExt cx="135030" cy="1561480"/>
          </a:xfrm>
        </p:grpSpPr>
        <p:cxnSp>
          <p:nvCxnSpPr>
            <p:cNvPr id="149" name="Straight Connector 148"/>
            <p:cNvCxnSpPr/>
            <p:nvPr/>
          </p:nvCxnSpPr>
          <p:spPr>
            <a:xfrm>
              <a:off x="-356616" y="1784913"/>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150" name="Straight Connector 149"/>
            <p:cNvCxnSpPr/>
            <p:nvPr/>
          </p:nvCxnSpPr>
          <p:spPr>
            <a:xfrm>
              <a:off x="-356616" y="1791325"/>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51" name="Straight Connector 150"/>
            <p:cNvCxnSpPr/>
            <p:nvPr/>
          </p:nvCxnSpPr>
          <p:spPr>
            <a:xfrm>
              <a:off x="-36296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152" name="Group 151"/>
          <p:cNvGrpSpPr/>
          <p:nvPr/>
        </p:nvGrpSpPr>
        <p:grpSpPr>
          <a:xfrm>
            <a:off x="7303459" y="3053577"/>
            <a:ext cx="131511" cy="1558305"/>
            <a:chOff x="-372147" y="1788088"/>
            <a:chExt cx="131511" cy="1558305"/>
          </a:xfrm>
        </p:grpSpPr>
        <p:cxnSp>
          <p:nvCxnSpPr>
            <p:cNvPr id="153" name="Straight Connector 152"/>
            <p:cNvCxnSpPr/>
            <p:nvPr/>
          </p:nvCxnSpPr>
          <p:spPr>
            <a:xfrm>
              <a:off x="-248581" y="1788088"/>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154" name="Straight Connector 153"/>
            <p:cNvCxnSpPr/>
            <p:nvPr/>
          </p:nvCxnSpPr>
          <p:spPr>
            <a:xfrm>
              <a:off x="-372147" y="1794500"/>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55" name="Straight Connector 154"/>
            <p:cNvCxnSpPr/>
            <p:nvPr/>
          </p:nvCxnSpPr>
          <p:spPr>
            <a:xfrm>
              <a:off x="-36931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116" name="Rectangle 115"/>
          <p:cNvSpPr/>
          <p:nvPr/>
        </p:nvSpPr>
        <p:spPr>
          <a:xfrm>
            <a:off x="219403" y="5076378"/>
            <a:ext cx="8173826" cy="188606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50894193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M</a:t>
            </a:r>
            <a:r>
              <a:rPr lang="en-US" dirty="0"/>
              <a:t>aximum </a:t>
            </a:r>
            <a:r>
              <a:rPr lang="en-US" dirty="0">
                <a:solidFill>
                  <a:schemeClr val="accent1"/>
                </a:solidFill>
              </a:rPr>
              <a:t>E</a:t>
            </a:r>
            <a:r>
              <a:rPr lang="en-US" dirty="0"/>
              <a:t>ntropy </a:t>
            </a:r>
            <a:r>
              <a:rPr lang="en-US" dirty="0">
                <a:solidFill>
                  <a:schemeClr val="accent1"/>
                </a:solidFill>
              </a:rPr>
              <a:t>M</a:t>
            </a:r>
            <a:r>
              <a:rPr lang="en-US" dirty="0"/>
              <a:t>arkov </a:t>
            </a:r>
            <a:r>
              <a:rPr lang="en-US" dirty="0">
                <a:solidFill>
                  <a:schemeClr val="accent1"/>
                </a:solidFill>
              </a:rPr>
              <a:t>M</a:t>
            </a:r>
            <a:r>
              <a:rPr lang="en-US" dirty="0"/>
              <a:t>odel</a:t>
            </a:r>
          </a:p>
        </p:txBody>
      </p:sp>
      <p:sp>
        <p:nvSpPr>
          <p:cNvPr id="8" name="Content Placeholder 7"/>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E42F4FC8-095A-E041-AA53-AAE5A7787260}" type="slidenum">
              <a:rPr lang="en-US" smtClean="0"/>
              <a:t>67</a:t>
            </a:fld>
            <a:endParaRPr lang="en-US"/>
          </a:p>
        </p:txBody>
      </p:sp>
      <p:pic>
        <p:nvPicPr>
          <p:cNvPr id="5" name="Picture 4" descr="Screen Region 2014-09-18 at 10.37.3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9134" y="1092167"/>
            <a:ext cx="4296565" cy="484673"/>
          </a:xfrm>
          <a:prstGeom prst="rect">
            <a:avLst/>
          </a:prstGeom>
        </p:spPr>
      </p:pic>
      <p:sp>
        <p:nvSpPr>
          <p:cNvPr id="31" name="TextBox 30"/>
          <p:cNvSpPr txBox="1"/>
          <p:nvPr/>
        </p:nvSpPr>
        <p:spPr>
          <a:xfrm>
            <a:off x="401469" y="5115110"/>
            <a:ext cx="6466284" cy="369332"/>
          </a:xfrm>
          <a:prstGeom prst="rect">
            <a:avLst/>
          </a:prstGeom>
          <a:noFill/>
        </p:spPr>
        <p:txBody>
          <a:bodyPr wrap="none" rtlCol="0">
            <a:spAutoFit/>
          </a:bodyPr>
          <a:lstStyle/>
          <a:p>
            <a:r>
              <a:rPr lang="en-US" dirty="0" smtClean="0"/>
              <a:t>Compare to HMM: Only depends on the word and the previous tag</a:t>
            </a:r>
            <a:endParaRPr lang="en-US" dirty="0"/>
          </a:p>
        </p:txBody>
      </p:sp>
      <p:grpSp>
        <p:nvGrpSpPr>
          <p:cNvPr id="135" name="Group 134"/>
          <p:cNvGrpSpPr/>
          <p:nvPr/>
        </p:nvGrpSpPr>
        <p:grpSpPr>
          <a:xfrm>
            <a:off x="512780" y="1784913"/>
            <a:ext cx="7528668" cy="1220468"/>
            <a:chOff x="512780" y="1784913"/>
            <a:chExt cx="7528668" cy="1220468"/>
          </a:xfrm>
        </p:grpSpPr>
        <p:sp>
          <p:nvSpPr>
            <p:cNvPr id="33" name="TextBox 32"/>
            <p:cNvSpPr txBox="1"/>
            <p:nvPr/>
          </p:nvSpPr>
          <p:spPr>
            <a:xfrm>
              <a:off x="1584872" y="1784913"/>
              <a:ext cx="1390124" cy="400110"/>
            </a:xfrm>
            <a:prstGeom prst="rect">
              <a:avLst/>
            </a:prstGeom>
            <a:solidFill>
              <a:schemeClr val="tx1">
                <a:lumMod val="25000"/>
                <a:lumOff val="75000"/>
              </a:schemeClr>
            </a:solidFill>
            <a:ln w="28575">
              <a:solidFill>
                <a:srgbClr val="3C58AD"/>
              </a:solidFill>
            </a:ln>
          </p:spPr>
          <p:txBody>
            <a:bodyPr wrap="none" rtlCol="0">
              <a:spAutoFit/>
            </a:bodyPr>
            <a:lstStyle/>
            <a:p>
              <a:r>
                <a:rPr lang="en-US" sz="2000" dirty="0" smtClean="0"/>
                <a:t>Determiner</a:t>
              </a:r>
              <a:endParaRPr lang="en-US" sz="2000" dirty="0"/>
            </a:p>
          </p:txBody>
        </p:sp>
        <p:sp>
          <p:nvSpPr>
            <p:cNvPr id="35" name="TextBox 34"/>
            <p:cNvSpPr txBox="1"/>
            <p:nvPr/>
          </p:nvSpPr>
          <p:spPr>
            <a:xfrm>
              <a:off x="3252776" y="1784913"/>
              <a:ext cx="754984" cy="400110"/>
            </a:xfrm>
            <a:prstGeom prst="rect">
              <a:avLst/>
            </a:prstGeom>
            <a:solidFill>
              <a:schemeClr val="tx1">
                <a:lumMod val="25000"/>
                <a:lumOff val="75000"/>
              </a:schemeClr>
            </a:solidFill>
            <a:ln w="28575">
              <a:solidFill>
                <a:schemeClr val="tx1"/>
              </a:solidFill>
            </a:ln>
          </p:spPr>
          <p:txBody>
            <a:bodyPr wrap="none" rtlCol="0">
              <a:spAutoFit/>
            </a:bodyPr>
            <a:lstStyle/>
            <a:p>
              <a:r>
                <a:rPr lang="en-US" sz="2000" dirty="0" smtClean="0"/>
                <a:t>Noun</a:t>
              </a:r>
              <a:endParaRPr lang="en-US" sz="2000" dirty="0"/>
            </a:p>
          </p:txBody>
        </p:sp>
        <p:sp>
          <p:nvSpPr>
            <p:cNvPr id="37" name="TextBox 36"/>
            <p:cNvSpPr txBox="1"/>
            <p:nvPr/>
          </p:nvSpPr>
          <p:spPr>
            <a:xfrm>
              <a:off x="4691892" y="1784913"/>
              <a:ext cx="681973" cy="400110"/>
            </a:xfrm>
            <a:prstGeom prst="rect">
              <a:avLst/>
            </a:prstGeom>
            <a:solidFill>
              <a:schemeClr val="tx1">
                <a:lumMod val="25000"/>
                <a:lumOff val="75000"/>
              </a:schemeClr>
            </a:solidFill>
            <a:ln w="28575">
              <a:solidFill>
                <a:schemeClr val="tx1"/>
              </a:solidFill>
            </a:ln>
          </p:spPr>
          <p:txBody>
            <a:bodyPr wrap="none" rtlCol="0">
              <a:spAutoFit/>
            </a:bodyPr>
            <a:lstStyle/>
            <a:p>
              <a:r>
                <a:rPr lang="en-US" sz="2000" dirty="0" smtClean="0"/>
                <a:t>Verb</a:t>
              </a:r>
              <a:endParaRPr lang="en-US" sz="2000" dirty="0"/>
            </a:p>
          </p:txBody>
        </p:sp>
        <p:sp>
          <p:nvSpPr>
            <p:cNvPr id="39" name="TextBox 38"/>
            <p:cNvSpPr txBox="1"/>
            <p:nvPr/>
          </p:nvSpPr>
          <p:spPr>
            <a:xfrm>
              <a:off x="5896988" y="1784913"/>
              <a:ext cx="754984" cy="400110"/>
            </a:xfrm>
            <a:prstGeom prst="rect">
              <a:avLst/>
            </a:prstGeom>
            <a:solidFill>
              <a:schemeClr val="tx1">
                <a:lumMod val="25000"/>
                <a:lumOff val="75000"/>
              </a:schemeClr>
            </a:solidFill>
            <a:ln w="28575">
              <a:solidFill>
                <a:schemeClr val="tx1"/>
              </a:solidFill>
            </a:ln>
          </p:spPr>
          <p:txBody>
            <a:bodyPr wrap="none" rtlCol="0">
              <a:spAutoFit/>
            </a:bodyPr>
            <a:lstStyle/>
            <a:p>
              <a:r>
                <a:rPr lang="en-US" sz="2000" dirty="0" smtClean="0"/>
                <a:t>Noun</a:t>
              </a:r>
              <a:endParaRPr lang="en-US" sz="2000" dirty="0"/>
            </a:p>
          </p:txBody>
        </p:sp>
        <p:grpSp>
          <p:nvGrpSpPr>
            <p:cNvPr id="128" name="Group 127"/>
            <p:cNvGrpSpPr/>
            <p:nvPr/>
          </p:nvGrpSpPr>
          <p:grpSpPr>
            <a:xfrm>
              <a:off x="1440623" y="2595952"/>
              <a:ext cx="6011691" cy="409429"/>
              <a:chOff x="1440623" y="2595952"/>
              <a:chExt cx="6011691" cy="409429"/>
            </a:xfrm>
          </p:grpSpPr>
          <p:sp>
            <p:nvSpPr>
              <p:cNvPr id="32" name="TextBox 31"/>
              <p:cNvSpPr txBox="1"/>
              <p:nvPr/>
            </p:nvSpPr>
            <p:spPr>
              <a:xfrm>
                <a:off x="1440623" y="2605271"/>
                <a:ext cx="572017" cy="400110"/>
              </a:xfrm>
              <a:prstGeom prst="rect">
                <a:avLst/>
              </a:prstGeom>
              <a:noFill/>
              <a:ln w="28575">
                <a:solidFill>
                  <a:schemeClr val="tx1"/>
                </a:solidFill>
              </a:ln>
            </p:spPr>
            <p:txBody>
              <a:bodyPr wrap="none" rtlCol="0">
                <a:spAutoFit/>
              </a:bodyPr>
              <a:lstStyle/>
              <a:p>
                <a:r>
                  <a:rPr lang="en-US" sz="2000" dirty="0" smtClean="0"/>
                  <a:t>The</a:t>
                </a:r>
                <a:endParaRPr lang="en-US" sz="2000" dirty="0"/>
              </a:p>
            </p:txBody>
          </p:sp>
          <p:sp>
            <p:nvSpPr>
              <p:cNvPr id="34" name="TextBox 33"/>
              <p:cNvSpPr txBox="1"/>
              <p:nvPr/>
            </p:nvSpPr>
            <p:spPr>
              <a:xfrm>
                <a:off x="2805367" y="2605271"/>
                <a:ext cx="564878" cy="400110"/>
              </a:xfrm>
              <a:prstGeom prst="rect">
                <a:avLst/>
              </a:prstGeom>
              <a:noFill/>
              <a:ln w="28575">
                <a:solidFill>
                  <a:schemeClr val="tx1"/>
                </a:solidFill>
              </a:ln>
            </p:spPr>
            <p:txBody>
              <a:bodyPr wrap="none" rtlCol="0">
                <a:spAutoFit/>
              </a:bodyPr>
              <a:lstStyle/>
              <a:p>
                <a:r>
                  <a:rPr lang="en-US" sz="2000" dirty="0" smtClean="0"/>
                  <a:t>Fed</a:t>
                </a:r>
                <a:endParaRPr lang="en-US" sz="2000" dirty="0"/>
              </a:p>
            </p:txBody>
          </p:sp>
          <p:sp>
            <p:nvSpPr>
              <p:cNvPr id="36" name="TextBox 35"/>
              <p:cNvSpPr txBox="1"/>
              <p:nvPr/>
            </p:nvSpPr>
            <p:spPr>
              <a:xfrm>
                <a:off x="4100124" y="2595952"/>
                <a:ext cx="784039" cy="400110"/>
              </a:xfrm>
              <a:prstGeom prst="rect">
                <a:avLst/>
              </a:prstGeom>
              <a:noFill/>
              <a:ln w="28575">
                <a:solidFill>
                  <a:schemeClr val="tx1"/>
                </a:solidFill>
              </a:ln>
            </p:spPr>
            <p:txBody>
              <a:bodyPr wrap="none" rtlCol="0">
                <a:spAutoFit/>
              </a:bodyPr>
              <a:lstStyle/>
              <a:p>
                <a:r>
                  <a:rPr lang="en-US" sz="2000" dirty="0" smtClean="0"/>
                  <a:t>raises</a:t>
                </a:r>
                <a:endParaRPr lang="en-US" sz="2000" dirty="0"/>
              </a:p>
            </p:txBody>
          </p:sp>
          <p:sp>
            <p:nvSpPr>
              <p:cNvPr id="38" name="TextBox 37"/>
              <p:cNvSpPr txBox="1"/>
              <p:nvPr/>
            </p:nvSpPr>
            <p:spPr>
              <a:xfrm>
                <a:off x="5295393" y="2605271"/>
                <a:ext cx="995059" cy="400110"/>
              </a:xfrm>
              <a:prstGeom prst="rect">
                <a:avLst/>
              </a:prstGeom>
              <a:noFill/>
              <a:ln w="28575">
                <a:solidFill>
                  <a:schemeClr val="tx1"/>
                </a:solidFill>
              </a:ln>
            </p:spPr>
            <p:txBody>
              <a:bodyPr wrap="none" rtlCol="0">
                <a:spAutoFit/>
              </a:bodyPr>
              <a:lstStyle/>
              <a:p>
                <a:r>
                  <a:rPr lang="en-US" sz="2000" dirty="0" smtClean="0"/>
                  <a:t>interest</a:t>
                </a:r>
                <a:endParaRPr lang="en-US" sz="2000" dirty="0"/>
              </a:p>
            </p:txBody>
          </p:sp>
          <p:sp>
            <p:nvSpPr>
              <p:cNvPr id="40" name="TextBox 39"/>
              <p:cNvSpPr txBox="1"/>
              <p:nvPr/>
            </p:nvSpPr>
            <p:spPr>
              <a:xfrm>
                <a:off x="6741537" y="2605271"/>
                <a:ext cx="710777" cy="400110"/>
              </a:xfrm>
              <a:prstGeom prst="rect">
                <a:avLst/>
              </a:prstGeom>
              <a:noFill/>
              <a:ln w="28575">
                <a:solidFill>
                  <a:schemeClr val="tx1"/>
                </a:solidFill>
              </a:ln>
            </p:spPr>
            <p:txBody>
              <a:bodyPr wrap="none" rtlCol="0">
                <a:spAutoFit/>
              </a:bodyPr>
              <a:lstStyle/>
              <a:p>
                <a:r>
                  <a:rPr lang="en-US" sz="2000" dirty="0" smtClean="0"/>
                  <a:t>rates</a:t>
                </a:r>
                <a:endParaRPr lang="en-US" sz="2000" dirty="0"/>
              </a:p>
            </p:txBody>
          </p:sp>
        </p:grpSp>
        <p:sp>
          <p:nvSpPr>
            <p:cNvPr id="41" name="TextBox 40"/>
            <p:cNvSpPr txBox="1"/>
            <p:nvPr/>
          </p:nvSpPr>
          <p:spPr>
            <a:xfrm>
              <a:off x="7286464" y="1784913"/>
              <a:ext cx="754984" cy="400110"/>
            </a:xfrm>
            <a:prstGeom prst="rect">
              <a:avLst/>
            </a:prstGeom>
            <a:solidFill>
              <a:schemeClr val="tx1">
                <a:lumMod val="25000"/>
                <a:lumOff val="75000"/>
              </a:schemeClr>
            </a:solidFill>
            <a:ln w="28575">
              <a:solidFill>
                <a:schemeClr val="tx1"/>
              </a:solidFill>
            </a:ln>
          </p:spPr>
          <p:txBody>
            <a:bodyPr wrap="none" rtlCol="0">
              <a:spAutoFit/>
            </a:bodyPr>
            <a:lstStyle/>
            <a:p>
              <a:r>
                <a:rPr lang="en-US" sz="2000" dirty="0" smtClean="0"/>
                <a:t>Noun</a:t>
              </a:r>
              <a:endParaRPr lang="en-US" sz="2000" dirty="0"/>
            </a:p>
          </p:txBody>
        </p:sp>
        <p:cxnSp>
          <p:nvCxnSpPr>
            <p:cNvPr id="42" name="Straight Arrow Connector 41"/>
            <p:cNvCxnSpPr>
              <a:stCxn id="33" idx="2"/>
              <a:endCxn id="32" idx="0"/>
            </p:cNvCxnSpPr>
            <p:nvPr/>
          </p:nvCxnSpPr>
          <p:spPr>
            <a:xfrm flipH="1">
              <a:off x="1726632" y="2185023"/>
              <a:ext cx="553302" cy="420248"/>
            </a:xfrm>
            <a:prstGeom prst="straightConnector1">
              <a:avLst/>
            </a:prstGeom>
            <a:ln w="28575">
              <a:headEnd type="arrow"/>
              <a:tailEnd type="none"/>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35" idx="2"/>
              <a:endCxn id="34" idx="0"/>
            </p:cNvCxnSpPr>
            <p:nvPr/>
          </p:nvCxnSpPr>
          <p:spPr>
            <a:xfrm flipH="1">
              <a:off x="3087806" y="2185023"/>
              <a:ext cx="542462" cy="420248"/>
            </a:xfrm>
            <a:prstGeom prst="straightConnector1">
              <a:avLst/>
            </a:prstGeom>
            <a:ln w="28575">
              <a:headEnd type="arrow"/>
              <a:tailEnd type="non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37" idx="2"/>
              <a:endCxn id="36" idx="0"/>
            </p:cNvCxnSpPr>
            <p:nvPr/>
          </p:nvCxnSpPr>
          <p:spPr>
            <a:xfrm flipH="1">
              <a:off x="4492144" y="2185023"/>
              <a:ext cx="540735" cy="410929"/>
            </a:xfrm>
            <a:prstGeom prst="straightConnector1">
              <a:avLst/>
            </a:prstGeom>
            <a:ln w="28575">
              <a:headEnd type="arrow"/>
              <a:tailEnd type="non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39" idx="2"/>
              <a:endCxn id="38" idx="0"/>
            </p:cNvCxnSpPr>
            <p:nvPr/>
          </p:nvCxnSpPr>
          <p:spPr>
            <a:xfrm flipH="1">
              <a:off x="5792923" y="2185023"/>
              <a:ext cx="481557" cy="420248"/>
            </a:xfrm>
            <a:prstGeom prst="straightConnector1">
              <a:avLst/>
            </a:prstGeom>
            <a:ln w="28575">
              <a:headEnd type="arrow"/>
              <a:tailEnd type="none"/>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41" idx="2"/>
              <a:endCxn id="40" idx="0"/>
            </p:cNvCxnSpPr>
            <p:nvPr/>
          </p:nvCxnSpPr>
          <p:spPr>
            <a:xfrm flipH="1">
              <a:off x="7096926" y="2185023"/>
              <a:ext cx="567030" cy="420248"/>
            </a:xfrm>
            <a:prstGeom prst="straightConnector1">
              <a:avLst/>
            </a:prstGeom>
            <a:ln w="28575">
              <a:headEnd type="arrow"/>
              <a:tailEnd type="none"/>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48" idx="3"/>
              <a:endCxn id="33" idx="1"/>
            </p:cNvCxnSpPr>
            <p:nvPr/>
          </p:nvCxnSpPr>
          <p:spPr>
            <a:xfrm flipV="1">
              <a:off x="1133463" y="1984968"/>
              <a:ext cx="451409" cy="3723"/>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512780" y="1804025"/>
              <a:ext cx="620683" cy="369332"/>
            </a:xfrm>
            <a:prstGeom prst="rect">
              <a:avLst/>
            </a:prstGeom>
            <a:noFill/>
            <a:ln w="28575">
              <a:solidFill>
                <a:schemeClr val="tx1"/>
              </a:solidFill>
            </a:ln>
          </p:spPr>
          <p:txBody>
            <a:bodyPr wrap="none" rtlCol="0">
              <a:spAutoFit/>
            </a:bodyPr>
            <a:lstStyle/>
            <a:p>
              <a:r>
                <a:rPr lang="en-US" dirty="0" smtClean="0">
                  <a:solidFill>
                    <a:schemeClr val="accent3">
                      <a:lumMod val="50000"/>
                    </a:schemeClr>
                  </a:solidFill>
                </a:rPr>
                <a:t>start</a:t>
              </a:r>
              <a:endParaRPr lang="en-US" dirty="0">
                <a:solidFill>
                  <a:schemeClr val="accent3">
                    <a:lumMod val="50000"/>
                  </a:schemeClr>
                </a:solidFill>
              </a:endParaRPr>
            </a:p>
          </p:txBody>
        </p:sp>
        <p:cxnSp>
          <p:nvCxnSpPr>
            <p:cNvPr id="49" name="Straight Arrow Connector 48"/>
            <p:cNvCxnSpPr>
              <a:stCxn id="33" idx="3"/>
              <a:endCxn id="35" idx="1"/>
            </p:cNvCxnSpPr>
            <p:nvPr/>
          </p:nvCxnSpPr>
          <p:spPr>
            <a:xfrm>
              <a:off x="2974996" y="1984968"/>
              <a:ext cx="277780"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35" idx="3"/>
              <a:endCxn id="37" idx="1"/>
            </p:cNvCxnSpPr>
            <p:nvPr/>
          </p:nvCxnSpPr>
          <p:spPr>
            <a:xfrm>
              <a:off x="4007760" y="1984968"/>
              <a:ext cx="684132"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37" idx="3"/>
              <a:endCxn id="39" idx="1"/>
            </p:cNvCxnSpPr>
            <p:nvPr/>
          </p:nvCxnSpPr>
          <p:spPr>
            <a:xfrm>
              <a:off x="5373865" y="1984968"/>
              <a:ext cx="523123"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39" idx="3"/>
              <a:endCxn id="41" idx="1"/>
            </p:cNvCxnSpPr>
            <p:nvPr/>
          </p:nvCxnSpPr>
          <p:spPr>
            <a:xfrm>
              <a:off x="6651972" y="1984968"/>
              <a:ext cx="634492"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grpSp>
      <p:pic>
        <p:nvPicPr>
          <p:cNvPr id="98" name="Picture 97" descr="Untitl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771" y="5616241"/>
            <a:ext cx="5079570" cy="920569"/>
          </a:xfrm>
          <a:prstGeom prst="rect">
            <a:avLst/>
          </a:prstGeom>
        </p:spPr>
      </p:pic>
      <p:sp>
        <p:nvSpPr>
          <p:cNvPr id="110" name="TextBox 109"/>
          <p:cNvSpPr txBox="1"/>
          <p:nvPr/>
        </p:nvSpPr>
        <p:spPr>
          <a:xfrm>
            <a:off x="7071334" y="6389280"/>
            <a:ext cx="1236236" cy="369332"/>
          </a:xfrm>
          <a:prstGeom prst="rect">
            <a:avLst/>
          </a:prstGeom>
          <a:noFill/>
        </p:spPr>
        <p:txBody>
          <a:bodyPr wrap="none" rtlCol="0">
            <a:spAutoFit/>
          </a:bodyPr>
          <a:lstStyle/>
          <a:p>
            <a:r>
              <a:rPr lang="en-US" dirty="0" smtClean="0">
                <a:solidFill>
                  <a:srgbClr val="CC3333"/>
                </a:solidFill>
              </a:rPr>
              <a:t>Questions?</a:t>
            </a:r>
            <a:endParaRPr lang="en-US" dirty="0">
              <a:solidFill>
                <a:srgbClr val="CC3333"/>
              </a:solidFill>
            </a:endParaRPr>
          </a:p>
        </p:txBody>
      </p:sp>
      <p:grpSp>
        <p:nvGrpSpPr>
          <p:cNvPr id="130" name="Group 129"/>
          <p:cNvGrpSpPr/>
          <p:nvPr/>
        </p:nvGrpSpPr>
        <p:grpSpPr>
          <a:xfrm>
            <a:off x="1380319" y="3110378"/>
            <a:ext cx="669073" cy="1457534"/>
            <a:chOff x="1380319" y="3110378"/>
            <a:chExt cx="669073" cy="1457534"/>
          </a:xfrm>
        </p:grpSpPr>
        <p:sp>
          <p:nvSpPr>
            <p:cNvPr id="75" name="TextBox 74"/>
            <p:cNvSpPr txBox="1"/>
            <p:nvPr/>
          </p:nvSpPr>
          <p:spPr>
            <a:xfrm>
              <a:off x="1557526" y="3467513"/>
              <a:ext cx="314659" cy="400110"/>
            </a:xfrm>
            <a:prstGeom prst="rect">
              <a:avLst/>
            </a:prstGeom>
            <a:noFill/>
          </p:spPr>
          <p:txBody>
            <a:bodyPr wrap="none" rtlCol="0">
              <a:spAutoFit/>
            </a:bodyPr>
            <a:lstStyle/>
            <a:p>
              <a:r>
                <a:rPr lang="en-US" sz="2000" dirty="0" smtClean="0"/>
                <a:t>Y</a:t>
              </a:r>
              <a:endParaRPr lang="en-US" sz="2000" dirty="0"/>
            </a:p>
          </p:txBody>
        </p:sp>
        <p:sp>
          <p:nvSpPr>
            <p:cNvPr id="80" name="TextBox 79"/>
            <p:cNvSpPr txBox="1"/>
            <p:nvPr/>
          </p:nvSpPr>
          <p:spPr>
            <a:xfrm>
              <a:off x="1539742" y="3819988"/>
              <a:ext cx="350226" cy="400110"/>
            </a:xfrm>
            <a:prstGeom prst="rect">
              <a:avLst/>
            </a:prstGeom>
            <a:noFill/>
          </p:spPr>
          <p:txBody>
            <a:bodyPr wrap="none" rtlCol="0">
              <a:spAutoFit/>
            </a:bodyPr>
            <a:lstStyle/>
            <a:p>
              <a:r>
                <a:rPr lang="en-US" sz="2000" dirty="0" smtClean="0"/>
                <a:t>N</a:t>
              </a:r>
              <a:endParaRPr lang="en-US" sz="2000" dirty="0"/>
            </a:p>
          </p:txBody>
        </p:sp>
        <p:sp>
          <p:nvSpPr>
            <p:cNvPr id="100" name="TextBox 99"/>
            <p:cNvSpPr txBox="1"/>
            <p:nvPr/>
          </p:nvSpPr>
          <p:spPr>
            <a:xfrm>
              <a:off x="1380319" y="4167802"/>
              <a:ext cx="669073" cy="400110"/>
            </a:xfrm>
            <a:prstGeom prst="rect">
              <a:avLst/>
            </a:prstGeom>
            <a:noFill/>
          </p:spPr>
          <p:txBody>
            <a:bodyPr wrap="none" rtlCol="0">
              <a:spAutoFit/>
            </a:bodyPr>
            <a:lstStyle/>
            <a:p>
              <a:r>
                <a:rPr lang="en-US" sz="2000" dirty="0" smtClean="0"/>
                <a:t>start</a:t>
              </a:r>
              <a:endParaRPr lang="en-US" sz="2000" dirty="0"/>
            </a:p>
          </p:txBody>
        </p:sp>
        <p:sp>
          <p:nvSpPr>
            <p:cNvPr id="122" name="TextBox 121"/>
            <p:cNvSpPr txBox="1"/>
            <p:nvPr/>
          </p:nvSpPr>
          <p:spPr>
            <a:xfrm>
              <a:off x="1428847" y="3110378"/>
              <a:ext cx="572017" cy="400110"/>
            </a:xfrm>
            <a:prstGeom prst="rect">
              <a:avLst/>
            </a:prstGeom>
            <a:noFill/>
          </p:spPr>
          <p:txBody>
            <a:bodyPr wrap="none" rtlCol="0">
              <a:spAutoFit/>
            </a:bodyPr>
            <a:lstStyle/>
            <a:p>
              <a:r>
                <a:rPr lang="en-US" sz="2000" dirty="0" smtClean="0"/>
                <a:t>The</a:t>
              </a:r>
              <a:endParaRPr lang="en-US" sz="2000" dirty="0"/>
            </a:p>
          </p:txBody>
        </p:sp>
      </p:grpSp>
      <p:grpSp>
        <p:nvGrpSpPr>
          <p:cNvPr id="131" name="Group 130"/>
          <p:cNvGrpSpPr/>
          <p:nvPr/>
        </p:nvGrpSpPr>
        <p:grpSpPr>
          <a:xfrm>
            <a:off x="2392744" y="3110378"/>
            <a:ext cx="1390124" cy="1457534"/>
            <a:chOff x="2392744" y="3110378"/>
            <a:chExt cx="1390124" cy="1457534"/>
          </a:xfrm>
        </p:grpSpPr>
        <p:sp>
          <p:nvSpPr>
            <p:cNvPr id="76" name="TextBox 75"/>
            <p:cNvSpPr txBox="1"/>
            <p:nvPr/>
          </p:nvSpPr>
          <p:spPr>
            <a:xfrm>
              <a:off x="2913569" y="3464486"/>
              <a:ext cx="312906" cy="400110"/>
            </a:xfrm>
            <a:prstGeom prst="rect">
              <a:avLst/>
            </a:prstGeom>
            <a:noFill/>
          </p:spPr>
          <p:txBody>
            <a:bodyPr wrap="none" rtlCol="0">
              <a:spAutoFit/>
            </a:bodyPr>
            <a:lstStyle/>
            <a:p>
              <a:r>
                <a:rPr lang="en-US" sz="2000" dirty="0"/>
                <a:t>Y</a:t>
              </a:r>
            </a:p>
          </p:txBody>
        </p:sp>
        <p:sp>
          <p:nvSpPr>
            <p:cNvPr id="81" name="TextBox 80"/>
            <p:cNvSpPr txBox="1"/>
            <p:nvPr/>
          </p:nvSpPr>
          <p:spPr>
            <a:xfrm>
              <a:off x="2879134" y="3844315"/>
              <a:ext cx="350226" cy="400110"/>
            </a:xfrm>
            <a:prstGeom prst="rect">
              <a:avLst/>
            </a:prstGeom>
            <a:noFill/>
          </p:spPr>
          <p:txBody>
            <a:bodyPr wrap="none" rtlCol="0">
              <a:spAutoFit/>
            </a:bodyPr>
            <a:lstStyle/>
            <a:p>
              <a:r>
                <a:rPr lang="en-US" sz="2000" dirty="0" smtClean="0"/>
                <a:t>N</a:t>
              </a:r>
              <a:endParaRPr lang="en-US" sz="2000" dirty="0"/>
            </a:p>
          </p:txBody>
        </p:sp>
        <p:sp>
          <p:nvSpPr>
            <p:cNvPr id="101" name="TextBox 100"/>
            <p:cNvSpPr txBox="1"/>
            <p:nvPr/>
          </p:nvSpPr>
          <p:spPr>
            <a:xfrm>
              <a:off x="2392744" y="4167802"/>
              <a:ext cx="1390124" cy="400110"/>
            </a:xfrm>
            <a:prstGeom prst="rect">
              <a:avLst/>
            </a:prstGeom>
            <a:noFill/>
          </p:spPr>
          <p:txBody>
            <a:bodyPr wrap="none" rtlCol="0">
              <a:spAutoFit/>
            </a:bodyPr>
            <a:lstStyle/>
            <a:p>
              <a:r>
                <a:rPr lang="en-US" sz="2000" dirty="0" smtClean="0"/>
                <a:t>Determiner</a:t>
              </a:r>
              <a:endParaRPr lang="en-US" sz="2000" dirty="0"/>
            </a:p>
          </p:txBody>
        </p:sp>
        <p:sp>
          <p:nvSpPr>
            <p:cNvPr id="123" name="TextBox 122"/>
            <p:cNvSpPr txBox="1"/>
            <p:nvPr/>
          </p:nvSpPr>
          <p:spPr>
            <a:xfrm>
              <a:off x="2733287" y="3110378"/>
              <a:ext cx="564878" cy="400110"/>
            </a:xfrm>
            <a:prstGeom prst="rect">
              <a:avLst/>
            </a:prstGeom>
            <a:noFill/>
          </p:spPr>
          <p:txBody>
            <a:bodyPr wrap="none" rtlCol="0">
              <a:spAutoFit/>
            </a:bodyPr>
            <a:lstStyle/>
            <a:p>
              <a:r>
                <a:rPr lang="en-US" sz="2000" dirty="0" smtClean="0"/>
                <a:t>Fed</a:t>
              </a:r>
              <a:endParaRPr lang="en-US" sz="2000" dirty="0"/>
            </a:p>
          </p:txBody>
        </p:sp>
      </p:grpSp>
      <p:grpSp>
        <p:nvGrpSpPr>
          <p:cNvPr id="132" name="Group 131"/>
          <p:cNvGrpSpPr/>
          <p:nvPr/>
        </p:nvGrpSpPr>
        <p:grpSpPr>
          <a:xfrm>
            <a:off x="4028044" y="3110378"/>
            <a:ext cx="841591" cy="1457534"/>
            <a:chOff x="4028044" y="3110378"/>
            <a:chExt cx="841591" cy="1457534"/>
          </a:xfrm>
        </p:grpSpPr>
        <p:sp>
          <p:nvSpPr>
            <p:cNvPr id="77" name="TextBox 76"/>
            <p:cNvSpPr txBox="1"/>
            <p:nvPr/>
          </p:nvSpPr>
          <p:spPr>
            <a:xfrm>
              <a:off x="4299246" y="3455167"/>
              <a:ext cx="350226" cy="400110"/>
            </a:xfrm>
            <a:prstGeom prst="rect">
              <a:avLst/>
            </a:prstGeom>
            <a:noFill/>
          </p:spPr>
          <p:txBody>
            <a:bodyPr wrap="none" rtlCol="0">
              <a:spAutoFit/>
            </a:bodyPr>
            <a:lstStyle/>
            <a:p>
              <a:r>
                <a:rPr lang="en-US" sz="2000" dirty="0" smtClean="0"/>
                <a:t>N</a:t>
              </a:r>
              <a:endParaRPr lang="en-US" sz="2000" dirty="0"/>
            </a:p>
          </p:txBody>
        </p:sp>
        <p:sp>
          <p:nvSpPr>
            <p:cNvPr id="82" name="TextBox 81"/>
            <p:cNvSpPr txBox="1"/>
            <p:nvPr/>
          </p:nvSpPr>
          <p:spPr>
            <a:xfrm>
              <a:off x="4301255" y="3844315"/>
              <a:ext cx="314659" cy="400110"/>
            </a:xfrm>
            <a:prstGeom prst="rect">
              <a:avLst/>
            </a:prstGeom>
            <a:noFill/>
          </p:spPr>
          <p:txBody>
            <a:bodyPr wrap="none" rtlCol="0">
              <a:spAutoFit/>
            </a:bodyPr>
            <a:lstStyle/>
            <a:p>
              <a:r>
                <a:rPr lang="en-US" sz="2000" dirty="0" smtClean="0"/>
                <a:t>Y</a:t>
              </a:r>
              <a:endParaRPr lang="en-US" sz="2000" dirty="0"/>
            </a:p>
          </p:txBody>
        </p:sp>
        <p:sp>
          <p:nvSpPr>
            <p:cNvPr id="102" name="TextBox 101"/>
            <p:cNvSpPr txBox="1"/>
            <p:nvPr/>
          </p:nvSpPr>
          <p:spPr>
            <a:xfrm>
              <a:off x="4114651" y="4167802"/>
              <a:ext cx="754984" cy="400110"/>
            </a:xfrm>
            <a:prstGeom prst="rect">
              <a:avLst/>
            </a:prstGeom>
            <a:noFill/>
          </p:spPr>
          <p:txBody>
            <a:bodyPr wrap="none" rtlCol="0">
              <a:spAutoFit/>
            </a:bodyPr>
            <a:lstStyle/>
            <a:p>
              <a:r>
                <a:rPr lang="en-US" sz="2000" dirty="0" smtClean="0"/>
                <a:t>Noun</a:t>
              </a:r>
              <a:endParaRPr lang="en-US" sz="2000" dirty="0"/>
            </a:p>
          </p:txBody>
        </p:sp>
        <p:sp>
          <p:nvSpPr>
            <p:cNvPr id="124" name="TextBox 123"/>
            <p:cNvSpPr txBox="1"/>
            <p:nvPr/>
          </p:nvSpPr>
          <p:spPr>
            <a:xfrm>
              <a:off x="4028044" y="3110378"/>
              <a:ext cx="784039" cy="400110"/>
            </a:xfrm>
            <a:prstGeom prst="rect">
              <a:avLst/>
            </a:prstGeom>
            <a:noFill/>
          </p:spPr>
          <p:txBody>
            <a:bodyPr wrap="none" rtlCol="0">
              <a:spAutoFit/>
            </a:bodyPr>
            <a:lstStyle/>
            <a:p>
              <a:r>
                <a:rPr lang="en-US" sz="2000" dirty="0" smtClean="0"/>
                <a:t>raises</a:t>
              </a:r>
              <a:endParaRPr lang="en-US" sz="2000" dirty="0"/>
            </a:p>
          </p:txBody>
        </p:sp>
      </p:grpSp>
      <p:grpSp>
        <p:nvGrpSpPr>
          <p:cNvPr id="133" name="Group 132"/>
          <p:cNvGrpSpPr/>
          <p:nvPr/>
        </p:nvGrpSpPr>
        <p:grpSpPr>
          <a:xfrm>
            <a:off x="5223313" y="3110378"/>
            <a:ext cx="995059" cy="1457534"/>
            <a:chOff x="5223313" y="3110378"/>
            <a:chExt cx="995059" cy="1457534"/>
          </a:xfrm>
        </p:grpSpPr>
        <p:sp>
          <p:nvSpPr>
            <p:cNvPr id="78" name="TextBox 77"/>
            <p:cNvSpPr txBox="1"/>
            <p:nvPr/>
          </p:nvSpPr>
          <p:spPr>
            <a:xfrm>
              <a:off x="5600025" y="3464486"/>
              <a:ext cx="350226" cy="400110"/>
            </a:xfrm>
            <a:prstGeom prst="rect">
              <a:avLst/>
            </a:prstGeom>
            <a:noFill/>
          </p:spPr>
          <p:txBody>
            <a:bodyPr wrap="none" rtlCol="0">
              <a:spAutoFit/>
            </a:bodyPr>
            <a:lstStyle/>
            <a:p>
              <a:r>
                <a:rPr lang="en-US" sz="2000" dirty="0"/>
                <a:t>N</a:t>
              </a:r>
            </a:p>
          </p:txBody>
        </p:sp>
        <p:sp>
          <p:nvSpPr>
            <p:cNvPr id="83" name="TextBox 82"/>
            <p:cNvSpPr txBox="1"/>
            <p:nvPr/>
          </p:nvSpPr>
          <p:spPr>
            <a:xfrm>
              <a:off x="5584250" y="3844315"/>
              <a:ext cx="350226" cy="400110"/>
            </a:xfrm>
            <a:prstGeom prst="rect">
              <a:avLst/>
            </a:prstGeom>
            <a:noFill/>
          </p:spPr>
          <p:txBody>
            <a:bodyPr wrap="none" rtlCol="0">
              <a:spAutoFit/>
            </a:bodyPr>
            <a:lstStyle/>
            <a:p>
              <a:r>
                <a:rPr lang="en-US" sz="2000" dirty="0"/>
                <a:t>N</a:t>
              </a:r>
            </a:p>
          </p:txBody>
        </p:sp>
        <p:sp>
          <p:nvSpPr>
            <p:cNvPr id="103" name="TextBox 102"/>
            <p:cNvSpPr txBox="1"/>
            <p:nvPr/>
          </p:nvSpPr>
          <p:spPr>
            <a:xfrm>
              <a:off x="5451936" y="4167802"/>
              <a:ext cx="681973" cy="400110"/>
            </a:xfrm>
            <a:prstGeom prst="rect">
              <a:avLst/>
            </a:prstGeom>
            <a:noFill/>
          </p:spPr>
          <p:txBody>
            <a:bodyPr wrap="none" rtlCol="0">
              <a:spAutoFit/>
            </a:bodyPr>
            <a:lstStyle/>
            <a:p>
              <a:r>
                <a:rPr lang="en-US" sz="2000" dirty="0" smtClean="0"/>
                <a:t>Verb</a:t>
              </a:r>
              <a:endParaRPr lang="en-US" sz="2000" dirty="0"/>
            </a:p>
          </p:txBody>
        </p:sp>
        <p:sp>
          <p:nvSpPr>
            <p:cNvPr id="125" name="TextBox 124"/>
            <p:cNvSpPr txBox="1"/>
            <p:nvPr/>
          </p:nvSpPr>
          <p:spPr>
            <a:xfrm>
              <a:off x="5223313" y="3110378"/>
              <a:ext cx="995059" cy="400110"/>
            </a:xfrm>
            <a:prstGeom prst="rect">
              <a:avLst/>
            </a:prstGeom>
            <a:noFill/>
          </p:spPr>
          <p:txBody>
            <a:bodyPr wrap="none" rtlCol="0">
              <a:spAutoFit/>
            </a:bodyPr>
            <a:lstStyle/>
            <a:p>
              <a:r>
                <a:rPr lang="en-US" sz="2000" dirty="0" smtClean="0"/>
                <a:t>interest</a:t>
              </a:r>
              <a:endParaRPr lang="en-US" sz="2000" dirty="0"/>
            </a:p>
          </p:txBody>
        </p:sp>
      </p:grpSp>
      <p:grpSp>
        <p:nvGrpSpPr>
          <p:cNvPr id="134" name="Group 133"/>
          <p:cNvGrpSpPr/>
          <p:nvPr/>
        </p:nvGrpSpPr>
        <p:grpSpPr>
          <a:xfrm>
            <a:off x="6669457" y="3110378"/>
            <a:ext cx="804960" cy="1457534"/>
            <a:chOff x="6669457" y="3110378"/>
            <a:chExt cx="804960" cy="1457534"/>
          </a:xfrm>
        </p:grpSpPr>
        <p:sp>
          <p:nvSpPr>
            <p:cNvPr id="79" name="TextBox 78"/>
            <p:cNvSpPr txBox="1"/>
            <p:nvPr/>
          </p:nvSpPr>
          <p:spPr>
            <a:xfrm>
              <a:off x="6904028" y="3464486"/>
              <a:ext cx="350226" cy="400110"/>
            </a:xfrm>
            <a:prstGeom prst="rect">
              <a:avLst/>
            </a:prstGeom>
            <a:noFill/>
          </p:spPr>
          <p:txBody>
            <a:bodyPr wrap="none" rtlCol="0">
              <a:spAutoFit/>
            </a:bodyPr>
            <a:lstStyle/>
            <a:p>
              <a:r>
                <a:rPr lang="en-US" sz="2000" dirty="0"/>
                <a:t>N</a:t>
              </a:r>
            </a:p>
          </p:txBody>
        </p:sp>
        <p:sp>
          <p:nvSpPr>
            <p:cNvPr id="84" name="TextBox 83"/>
            <p:cNvSpPr txBox="1"/>
            <p:nvPr/>
          </p:nvSpPr>
          <p:spPr>
            <a:xfrm>
              <a:off x="6888253" y="3844315"/>
              <a:ext cx="350226" cy="400110"/>
            </a:xfrm>
            <a:prstGeom prst="rect">
              <a:avLst/>
            </a:prstGeom>
            <a:noFill/>
          </p:spPr>
          <p:txBody>
            <a:bodyPr wrap="none" rtlCol="0">
              <a:spAutoFit/>
            </a:bodyPr>
            <a:lstStyle/>
            <a:p>
              <a:r>
                <a:rPr lang="en-US" sz="2000" dirty="0" smtClean="0"/>
                <a:t>N</a:t>
              </a:r>
              <a:endParaRPr lang="en-US" sz="2000" dirty="0"/>
            </a:p>
          </p:txBody>
        </p:sp>
        <p:sp>
          <p:nvSpPr>
            <p:cNvPr id="104" name="TextBox 103"/>
            <p:cNvSpPr txBox="1"/>
            <p:nvPr/>
          </p:nvSpPr>
          <p:spPr>
            <a:xfrm>
              <a:off x="6719433" y="4167802"/>
              <a:ext cx="754984" cy="400110"/>
            </a:xfrm>
            <a:prstGeom prst="rect">
              <a:avLst/>
            </a:prstGeom>
            <a:noFill/>
          </p:spPr>
          <p:txBody>
            <a:bodyPr wrap="none" rtlCol="0">
              <a:spAutoFit/>
            </a:bodyPr>
            <a:lstStyle/>
            <a:p>
              <a:r>
                <a:rPr lang="en-US" sz="2000" dirty="0" smtClean="0"/>
                <a:t>Noun</a:t>
              </a:r>
              <a:endParaRPr lang="en-US" sz="2000" dirty="0"/>
            </a:p>
          </p:txBody>
        </p:sp>
        <p:sp>
          <p:nvSpPr>
            <p:cNvPr id="126" name="TextBox 125"/>
            <p:cNvSpPr txBox="1"/>
            <p:nvPr/>
          </p:nvSpPr>
          <p:spPr>
            <a:xfrm>
              <a:off x="6669457" y="3110378"/>
              <a:ext cx="710777" cy="400110"/>
            </a:xfrm>
            <a:prstGeom prst="rect">
              <a:avLst/>
            </a:prstGeom>
            <a:noFill/>
          </p:spPr>
          <p:txBody>
            <a:bodyPr wrap="none" rtlCol="0">
              <a:spAutoFit/>
            </a:bodyPr>
            <a:lstStyle/>
            <a:p>
              <a:r>
                <a:rPr lang="en-US" sz="2000" dirty="0" smtClean="0"/>
                <a:t>rates</a:t>
              </a:r>
              <a:endParaRPr lang="en-US" sz="2000" dirty="0"/>
            </a:p>
          </p:txBody>
        </p:sp>
      </p:grpSp>
      <p:grpSp>
        <p:nvGrpSpPr>
          <p:cNvPr id="129" name="Group 128"/>
          <p:cNvGrpSpPr/>
          <p:nvPr/>
        </p:nvGrpSpPr>
        <p:grpSpPr>
          <a:xfrm>
            <a:off x="15416" y="3125767"/>
            <a:ext cx="976299" cy="1426756"/>
            <a:chOff x="15416" y="3125767"/>
            <a:chExt cx="976299" cy="1426756"/>
          </a:xfrm>
        </p:grpSpPr>
        <p:sp>
          <p:nvSpPr>
            <p:cNvPr id="67" name="TextBox 66"/>
            <p:cNvSpPr txBox="1"/>
            <p:nvPr/>
          </p:nvSpPr>
          <p:spPr>
            <a:xfrm>
              <a:off x="359072" y="3478855"/>
              <a:ext cx="631007" cy="369332"/>
            </a:xfrm>
            <a:prstGeom prst="rect">
              <a:avLst/>
            </a:prstGeom>
            <a:noFill/>
          </p:spPr>
          <p:txBody>
            <a:bodyPr wrap="none" rtlCol="0">
              <a:spAutoFit/>
            </a:bodyPr>
            <a:lstStyle/>
            <a:p>
              <a:r>
                <a:rPr lang="en-US" i="1" dirty="0" smtClean="0">
                  <a:solidFill>
                    <a:srgbClr val="3C58AD"/>
                  </a:solidFill>
                </a:rPr>
                <a:t>Caps</a:t>
              </a:r>
              <a:endParaRPr lang="en-US" i="1" dirty="0">
                <a:solidFill>
                  <a:srgbClr val="3C58AD"/>
                </a:solidFill>
              </a:endParaRPr>
            </a:p>
          </p:txBody>
        </p:sp>
        <p:sp>
          <p:nvSpPr>
            <p:cNvPr id="68" name="TextBox 67"/>
            <p:cNvSpPr txBox="1"/>
            <p:nvPr/>
          </p:nvSpPr>
          <p:spPr>
            <a:xfrm>
              <a:off x="536141" y="3859704"/>
              <a:ext cx="455574" cy="369332"/>
            </a:xfrm>
            <a:prstGeom prst="rect">
              <a:avLst/>
            </a:prstGeom>
            <a:noFill/>
          </p:spPr>
          <p:txBody>
            <a:bodyPr wrap="none" rtlCol="0">
              <a:spAutoFit/>
            </a:bodyPr>
            <a:lstStyle/>
            <a:p>
              <a:r>
                <a:rPr lang="en-US" i="1" dirty="0" smtClean="0">
                  <a:solidFill>
                    <a:srgbClr val="3C58AD"/>
                  </a:solidFill>
                </a:rPr>
                <a:t>-</a:t>
              </a:r>
              <a:r>
                <a:rPr lang="en-US" i="1" dirty="0" err="1" smtClean="0">
                  <a:solidFill>
                    <a:srgbClr val="3C58AD"/>
                  </a:solidFill>
                </a:rPr>
                <a:t>es</a:t>
              </a:r>
              <a:endParaRPr lang="en-US" i="1" dirty="0">
                <a:solidFill>
                  <a:srgbClr val="3C58AD"/>
                </a:solidFill>
              </a:endParaRPr>
            </a:p>
          </p:txBody>
        </p:sp>
        <p:sp>
          <p:nvSpPr>
            <p:cNvPr id="99" name="TextBox 98"/>
            <p:cNvSpPr txBox="1"/>
            <p:nvPr/>
          </p:nvSpPr>
          <p:spPr>
            <a:xfrm>
              <a:off x="15416" y="4183191"/>
              <a:ext cx="973536" cy="369332"/>
            </a:xfrm>
            <a:prstGeom prst="rect">
              <a:avLst/>
            </a:prstGeom>
            <a:noFill/>
          </p:spPr>
          <p:txBody>
            <a:bodyPr wrap="none" rtlCol="0">
              <a:spAutoFit/>
            </a:bodyPr>
            <a:lstStyle/>
            <a:p>
              <a:r>
                <a:rPr lang="en-US" i="1" dirty="0" smtClean="0">
                  <a:solidFill>
                    <a:srgbClr val="3C58AD"/>
                  </a:solidFill>
                </a:rPr>
                <a:t>Previous</a:t>
              </a:r>
              <a:endParaRPr lang="en-US" i="1" dirty="0">
                <a:solidFill>
                  <a:srgbClr val="3C58AD"/>
                </a:solidFill>
              </a:endParaRPr>
            </a:p>
          </p:txBody>
        </p:sp>
        <p:sp>
          <p:nvSpPr>
            <p:cNvPr id="127" name="TextBox 126"/>
            <p:cNvSpPr txBox="1"/>
            <p:nvPr/>
          </p:nvSpPr>
          <p:spPr>
            <a:xfrm>
              <a:off x="325597" y="3125767"/>
              <a:ext cx="665567" cy="369332"/>
            </a:xfrm>
            <a:prstGeom prst="rect">
              <a:avLst/>
            </a:prstGeom>
            <a:noFill/>
          </p:spPr>
          <p:txBody>
            <a:bodyPr wrap="none" rtlCol="0">
              <a:spAutoFit/>
            </a:bodyPr>
            <a:lstStyle/>
            <a:p>
              <a:r>
                <a:rPr lang="en-US" i="1" dirty="0" smtClean="0">
                  <a:solidFill>
                    <a:srgbClr val="3C58AD"/>
                  </a:solidFill>
                </a:rPr>
                <a:t>word</a:t>
              </a:r>
              <a:endParaRPr lang="en-US" i="1" dirty="0">
                <a:solidFill>
                  <a:srgbClr val="3C58AD"/>
                </a:solidFill>
              </a:endParaRPr>
            </a:p>
          </p:txBody>
        </p:sp>
      </p:grpSp>
      <p:sp>
        <p:nvSpPr>
          <p:cNvPr id="136" name="TextBox 135"/>
          <p:cNvSpPr txBox="1"/>
          <p:nvPr/>
        </p:nvSpPr>
        <p:spPr>
          <a:xfrm>
            <a:off x="73137" y="1092167"/>
            <a:ext cx="2319978" cy="369332"/>
          </a:xfrm>
          <a:prstGeom prst="rect">
            <a:avLst/>
          </a:prstGeom>
          <a:noFill/>
        </p:spPr>
        <p:txBody>
          <a:bodyPr wrap="none" rtlCol="0">
            <a:spAutoFit/>
          </a:bodyPr>
          <a:lstStyle/>
          <a:p>
            <a:r>
              <a:rPr lang="en-US" dirty="0" smtClean="0"/>
              <a:t>Goal: Compute P(</a:t>
            </a:r>
            <a:r>
              <a:rPr lang="en-US" b="1" dirty="0" smtClean="0"/>
              <a:t>y</a:t>
            </a:r>
            <a:r>
              <a:rPr lang="en-US" dirty="0" smtClean="0"/>
              <a:t> | </a:t>
            </a:r>
            <a:r>
              <a:rPr lang="en-US" b="1" dirty="0" smtClean="0"/>
              <a:t>x</a:t>
            </a:r>
            <a:r>
              <a:rPr lang="en-US" dirty="0" smtClean="0"/>
              <a:t>)</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904361" y="4706881"/>
                <a:ext cx="1325043" cy="307777"/>
              </a:xfrm>
              <a:prstGeom prst="rect">
                <a:avLst/>
              </a:prstGeom>
              <a:noFill/>
            </p:spPr>
            <p:txBody>
              <a:bodyPr wrap="none" rtlCol="0">
                <a:spAutoFit/>
              </a:bodyPr>
              <a:lstStyle/>
              <a:p>
                <a14:m>
                  <m:oMath xmlns:m="http://schemas.openxmlformats.org/officeDocument/2006/math">
                    <m:r>
                      <m:rPr>
                        <m:sty m:val="p"/>
                      </m:rPr>
                      <a:rPr lang="en-US" sz="1400" b="0" i="1" smtClean="0">
                        <a:latin typeface="Cambria Math" charset="0"/>
                      </a:rPr>
                      <m:t>ϕ</m:t>
                    </m:r>
                  </m:oMath>
                </a14:m>
                <a:r>
                  <a:rPr lang="en-US" sz="1400" dirty="0" smtClean="0"/>
                  <a:t>(x, 0, start, </a:t>
                </a:r>
                <a:r>
                  <a:rPr lang="en-US" sz="1400" dirty="0" smtClean="0">
                    <a:latin typeface="Calibri"/>
                  </a:rPr>
                  <a:t>y</a:t>
                </a:r>
                <a:r>
                  <a:rPr lang="en-US" sz="1400" baseline="-25000" dirty="0" smtClean="0">
                    <a:latin typeface="Calibri"/>
                  </a:rPr>
                  <a:t>0</a:t>
                </a:r>
                <a:r>
                  <a:rPr lang="en-US" sz="1400" dirty="0" smtClean="0"/>
                  <a:t>)</a:t>
                </a:r>
                <a:endParaRPr lang="en-US" sz="1400" dirty="0"/>
              </a:p>
            </p:txBody>
          </p:sp>
        </mc:Choice>
        <mc:Fallback xmlns="">
          <p:sp>
            <p:nvSpPr>
              <p:cNvPr id="3" name="TextBox 2"/>
              <p:cNvSpPr txBox="1">
                <a:spLocks noRot="1" noChangeAspect="1" noMove="1" noResize="1" noEditPoints="1" noAdjustHandles="1" noChangeArrowheads="1" noChangeShapeType="1" noTextEdit="1"/>
              </p:cNvSpPr>
              <p:nvPr/>
            </p:nvSpPr>
            <p:spPr>
              <a:xfrm>
                <a:off x="904361" y="4706881"/>
                <a:ext cx="1325043" cy="307777"/>
              </a:xfrm>
              <a:prstGeom prst="rect">
                <a:avLst/>
              </a:prstGeom>
              <a:blipFill rotWithShape="0">
                <a:blip r:embed="rId4"/>
                <a:stretch>
                  <a:fillRect t="-3922" r="-459"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p:cNvSpPr txBox="1"/>
              <p:nvPr/>
            </p:nvSpPr>
            <p:spPr>
              <a:xfrm>
                <a:off x="2392744" y="4735316"/>
                <a:ext cx="1116011" cy="307777"/>
              </a:xfrm>
              <a:prstGeom prst="rect">
                <a:avLst/>
              </a:prstGeom>
              <a:noFill/>
            </p:spPr>
            <p:txBody>
              <a:bodyPr wrap="none" rtlCol="0">
                <a:spAutoFit/>
              </a:bodyPr>
              <a:lstStyle/>
              <a:p>
                <a14:m>
                  <m:oMath xmlns:m="http://schemas.openxmlformats.org/officeDocument/2006/math">
                    <m:r>
                      <m:rPr>
                        <m:sty m:val="p"/>
                      </m:rPr>
                      <a:rPr lang="en-US" sz="1400" i="1">
                        <a:latin typeface="Cambria Math" charset="0"/>
                      </a:rPr>
                      <m:t>ϕ</m:t>
                    </m:r>
                  </m:oMath>
                </a14:m>
                <a:r>
                  <a:rPr lang="en-US" sz="1400" dirty="0" smtClean="0"/>
                  <a:t>(x, 1, </a:t>
                </a:r>
                <a:r>
                  <a:rPr lang="en-US" sz="1400" dirty="0" smtClean="0">
                    <a:latin typeface="Calibri"/>
                  </a:rPr>
                  <a:t>y</a:t>
                </a:r>
                <a:r>
                  <a:rPr lang="en-US" sz="1400" baseline="-25000" dirty="0" smtClean="0">
                    <a:latin typeface="Calibri"/>
                  </a:rPr>
                  <a:t>0,</a:t>
                </a:r>
                <a:r>
                  <a:rPr lang="en-US" sz="1400" dirty="0"/>
                  <a:t> </a:t>
                </a:r>
                <a:r>
                  <a:rPr lang="en-US" sz="1400" dirty="0" smtClean="0"/>
                  <a:t>y</a:t>
                </a:r>
                <a:r>
                  <a:rPr lang="en-US" sz="1400" baseline="-25000" dirty="0" smtClean="0"/>
                  <a:t>1</a:t>
                </a:r>
                <a:r>
                  <a:rPr lang="en-US" sz="1400" dirty="0" smtClean="0"/>
                  <a:t>)</a:t>
                </a:r>
                <a:endParaRPr lang="en-US" sz="1400" dirty="0"/>
              </a:p>
            </p:txBody>
          </p:sp>
        </mc:Choice>
        <mc:Fallback xmlns="">
          <p:sp>
            <p:nvSpPr>
              <p:cNvPr id="69" name="TextBox 68"/>
              <p:cNvSpPr txBox="1">
                <a:spLocks noRot="1" noChangeAspect="1" noMove="1" noResize="1" noEditPoints="1" noAdjustHandles="1" noChangeArrowheads="1" noChangeShapeType="1" noTextEdit="1"/>
              </p:cNvSpPr>
              <p:nvPr/>
            </p:nvSpPr>
            <p:spPr>
              <a:xfrm>
                <a:off x="2392744" y="4735316"/>
                <a:ext cx="1116011" cy="307777"/>
              </a:xfrm>
              <a:prstGeom prst="rect">
                <a:avLst/>
              </a:prstGeom>
              <a:blipFill rotWithShape="0">
                <a:blip r:embed="rId5"/>
                <a:stretch>
                  <a:fillRect t="-4000" r="-1093"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p:cNvSpPr txBox="1"/>
              <p:nvPr/>
            </p:nvSpPr>
            <p:spPr>
              <a:xfrm>
                <a:off x="4007760" y="4706881"/>
                <a:ext cx="1130438" cy="307777"/>
              </a:xfrm>
              <a:prstGeom prst="rect">
                <a:avLst/>
              </a:prstGeom>
              <a:noFill/>
            </p:spPr>
            <p:txBody>
              <a:bodyPr wrap="none" rtlCol="0">
                <a:spAutoFit/>
              </a:bodyPr>
              <a:lstStyle/>
              <a:p>
                <a14:m>
                  <m:oMath xmlns:m="http://schemas.openxmlformats.org/officeDocument/2006/math">
                    <m:r>
                      <m:rPr>
                        <m:sty m:val="p"/>
                      </m:rPr>
                      <a:rPr lang="en-US" sz="1400" i="1">
                        <a:latin typeface="Cambria Math" charset="0"/>
                      </a:rPr>
                      <m:t>ϕ</m:t>
                    </m:r>
                  </m:oMath>
                </a14:m>
                <a:r>
                  <a:rPr lang="en-US" sz="1400" dirty="0" smtClean="0"/>
                  <a:t>(x, 2, y</a:t>
                </a:r>
                <a:r>
                  <a:rPr lang="en-US" sz="1400" baseline="-25000" dirty="0" smtClean="0"/>
                  <a:t>1</a:t>
                </a:r>
                <a:r>
                  <a:rPr lang="en-US" sz="1400" dirty="0" smtClean="0"/>
                  <a:t>, </a:t>
                </a:r>
                <a:r>
                  <a:rPr lang="en-US" sz="1400" dirty="0" smtClean="0">
                    <a:latin typeface="Calibri"/>
                  </a:rPr>
                  <a:t>y</a:t>
                </a:r>
                <a:r>
                  <a:rPr lang="en-US" sz="1400" baseline="-25000" dirty="0">
                    <a:latin typeface="Calibri"/>
                  </a:rPr>
                  <a:t>2</a:t>
                </a:r>
                <a:r>
                  <a:rPr lang="en-US" sz="1400" dirty="0" smtClean="0"/>
                  <a:t>)</a:t>
                </a:r>
                <a:endParaRPr lang="en-US" sz="1400" dirty="0"/>
              </a:p>
            </p:txBody>
          </p:sp>
        </mc:Choice>
        <mc:Fallback xmlns="">
          <p:sp>
            <p:nvSpPr>
              <p:cNvPr id="70" name="TextBox 69"/>
              <p:cNvSpPr txBox="1">
                <a:spLocks noRot="1" noChangeAspect="1" noMove="1" noResize="1" noEditPoints="1" noAdjustHandles="1" noChangeArrowheads="1" noChangeShapeType="1" noTextEdit="1"/>
              </p:cNvSpPr>
              <p:nvPr/>
            </p:nvSpPr>
            <p:spPr>
              <a:xfrm>
                <a:off x="4007760" y="4706881"/>
                <a:ext cx="1130438" cy="307777"/>
              </a:xfrm>
              <a:prstGeom prst="rect">
                <a:avLst/>
              </a:prstGeom>
              <a:blipFill rotWithShape="0">
                <a:blip r:embed="rId6"/>
                <a:stretch>
                  <a:fillRect t="-3922" r="-538"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p:cNvSpPr txBox="1"/>
              <p:nvPr/>
            </p:nvSpPr>
            <p:spPr>
              <a:xfrm>
                <a:off x="5398242" y="4706881"/>
                <a:ext cx="1130438" cy="307777"/>
              </a:xfrm>
              <a:prstGeom prst="rect">
                <a:avLst/>
              </a:prstGeom>
              <a:noFill/>
            </p:spPr>
            <p:txBody>
              <a:bodyPr wrap="none" rtlCol="0">
                <a:spAutoFit/>
              </a:bodyPr>
              <a:lstStyle/>
              <a:p>
                <a14:m>
                  <m:oMath xmlns:m="http://schemas.openxmlformats.org/officeDocument/2006/math">
                    <m:r>
                      <m:rPr>
                        <m:sty m:val="p"/>
                      </m:rPr>
                      <a:rPr lang="en-US" sz="1400" i="1">
                        <a:latin typeface="Cambria Math" charset="0"/>
                      </a:rPr>
                      <m:t>ϕ</m:t>
                    </m:r>
                  </m:oMath>
                </a14:m>
                <a:r>
                  <a:rPr lang="en-US" sz="1400" dirty="0" smtClean="0"/>
                  <a:t>(x, 3, y</a:t>
                </a:r>
                <a:r>
                  <a:rPr lang="en-US" sz="1400" baseline="-25000" dirty="0" smtClean="0"/>
                  <a:t>2</a:t>
                </a:r>
                <a:r>
                  <a:rPr lang="en-US" sz="1400" dirty="0" smtClean="0"/>
                  <a:t>, </a:t>
                </a:r>
                <a:r>
                  <a:rPr lang="en-US" sz="1400" dirty="0" smtClean="0">
                    <a:latin typeface="Calibri"/>
                  </a:rPr>
                  <a:t>y</a:t>
                </a:r>
                <a:r>
                  <a:rPr lang="en-US" sz="1400" baseline="-25000" dirty="0" smtClean="0">
                    <a:latin typeface="Calibri"/>
                  </a:rPr>
                  <a:t>3</a:t>
                </a:r>
                <a:r>
                  <a:rPr lang="en-US" sz="1400" dirty="0" smtClean="0"/>
                  <a:t>)</a:t>
                </a:r>
                <a:endParaRPr lang="en-US" sz="1400" dirty="0"/>
              </a:p>
            </p:txBody>
          </p:sp>
        </mc:Choice>
        <mc:Fallback xmlns="">
          <p:sp>
            <p:nvSpPr>
              <p:cNvPr id="71" name="TextBox 70"/>
              <p:cNvSpPr txBox="1">
                <a:spLocks noRot="1" noChangeAspect="1" noMove="1" noResize="1" noEditPoints="1" noAdjustHandles="1" noChangeArrowheads="1" noChangeShapeType="1" noTextEdit="1"/>
              </p:cNvSpPr>
              <p:nvPr/>
            </p:nvSpPr>
            <p:spPr>
              <a:xfrm>
                <a:off x="5398242" y="4706881"/>
                <a:ext cx="1130438" cy="307777"/>
              </a:xfrm>
              <a:prstGeom prst="rect">
                <a:avLst/>
              </a:prstGeom>
              <a:blipFill rotWithShape="0">
                <a:blip r:embed="rId7"/>
                <a:stretch>
                  <a:fillRect t="-3922" r="-1081"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p:cNvSpPr txBox="1"/>
              <p:nvPr/>
            </p:nvSpPr>
            <p:spPr>
              <a:xfrm>
                <a:off x="6554007" y="4717229"/>
                <a:ext cx="1130438" cy="307777"/>
              </a:xfrm>
              <a:prstGeom prst="rect">
                <a:avLst/>
              </a:prstGeom>
              <a:noFill/>
            </p:spPr>
            <p:txBody>
              <a:bodyPr wrap="none" rtlCol="0">
                <a:spAutoFit/>
              </a:bodyPr>
              <a:lstStyle/>
              <a:p>
                <a14:m>
                  <m:oMath xmlns:m="http://schemas.openxmlformats.org/officeDocument/2006/math">
                    <m:r>
                      <m:rPr>
                        <m:sty m:val="p"/>
                      </m:rPr>
                      <a:rPr lang="en-US" sz="1400" i="1">
                        <a:latin typeface="Cambria Math" charset="0"/>
                      </a:rPr>
                      <m:t>ϕ</m:t>
                    </m:r>
                  </m:oMath>
                </a14:m>
                <a:r>
                  <a:rPr lang="en-US" sz="1400" dirty="0" smtClean="0"/>
                  <a:t>(x, 4, y</a:t>
                </a:r>
                <a:r>
                  <a:rPr lang="en-US" sz="1400" baseline="-25000" dirty="0" smtClean="0"/>
                  <a:t>3</a:t>
                </a:r>
                <a:r>
                  <a:rPr lang="en-US" sz="1400" dirty="0" smtClean="0"/>
                  <a:t>, </a:t>
                </a:r>
                <a:r>
                  <a:rPr lang="en-US" sz="1400" dirty="0" smtClean="0">
                    <a:latin typeface="Calibri"/>
                  </a:rPr>
                  <a:t>y</a:t>
                </a:r>
                <a:r>
                  <a:rPr lang="en-US" sz="1400" baseline="-25000" dirty="0" smtClean="0">
                    <a:latin typeface="Calibri"/>
                  </a:rPr>
                  <a:t>4</a:t>
                </a:r>
                <a:r>
                  <a:rPr lang="en-US" sz="1400" dirty="0" smtClean="0"/>
                  <a:t>)</a:t>
                </a:r>
                <a:endParaRPr lang="en-US" sz="1400" dirty="0"/>
              </a:p>
            </p:txBody>
          </p:sp>
        </mc:Choice>
        <mc:Fallback xmlns="">
          <p:sp>
            <p:nvSpPr>
              <p:cNvPr id="72" name="TextBox 71"/>
              <p:cNvSpPr txBox="1">
                <a:spLocks noRot="1" noChangeAspect="1" noMove="1" noResize="1" noEditPoints="1" noAdjustHandles="1" noChangeArrowheads="1" noChangeShapeType="1" noTextEdit="1"/>
              </p:cNvSpPr>
              <p:nvPr/>
            </p:nvSpPr>
            <p:spPr>
              <a:xfrm>
                <a:off x="6554007" y="4717229"/>
                <a:ext cx="1130438" cy="307777"/>
              </a:xfrm>
              <a:prstGeom prst="rect">
                <a:avLst/>
              </a:prstGeom>
              <a:blipFill rotWithShape="0">
                <a:blip r:embed="rId8"/>
                <a:stretch>
                  <a:fillRect t="-4000" r="-538" b="-20000"/>
                </a:stretch>
              </a:blipFill>
            </p:spPr>
            <p:txBody>
              <a:bodyPr/>
              <a:lstStyle/>
              <a:p>
                <a:r>
                  <a:rPr lang="en-US">
                    <a:noFill/>
                  </a:rPr>
                  <a:t> </a:t>
                </a:r>
              </a:p>
            </p:txBody>
          </p:sp>
        </mc:Fallback>
      </mc:AlternateContent>
      <p:sp>
        <p:nvSpPr>
          <p:cNvPr id="6" name="Rectangle 5"/>
          <p:cNvSpPr/>
          <p:nvPr/>
        </p:nvSpPr>
        <p:spPr>
          <a:xfrm>
            <a:off x="7663956" y="3454766"/>
            <a:ext cx="1478482"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t>Can get very creative here</a:t>
            </a:r>
          </a:p>
        </p:txBody>
      </p:sp>
      <p:grpSp>
        <p:nvGrpSpPr>
          <p:cNvPr id="17" name="Group 16"/>
          <p:cNvGrpSpPr/>
          <p:nvPr/>
        </p:nvGrpSpPr>
        <p:grpSpPr>
          <a:xfrm>
            <a:off x="1394910" y="3063350"/>
            <a:ext cx="602184" cy="1561480"/>
            <a:chOff x="1394910" y="3063350"/>
            <a:chExt cx="602184" cy="1561480"/>
          </a:xfrm>
        </p:grpSpPr>
        <p:grpSp>
          <p:nvGrpSpPr>
            <p:cNvPr id="15" name="Group 14"/>
            <p:cNvGrpSpPr/>
            <p:nvPr/>
          </p:nvGrpSpPr>
          <p:grpSpPr>
            <a:xfrm>
              <a:off x="1394910" y="3063350"/>
              <a:ext cx="135030" cy="1561480"/>
              <a:chOff x="-362966" y="1784913"/>
              <a:chExt cx="135030" cy="1561480"/>
            </a:xfrm>
          </p:grpSpPr>
          <p:cxnSp>
            <p:nvCxnSpPr>
              <p:cNvPr id="12" name="Straight Connector 11"/>
              <p:cNvCxnSpPr/>
              <p:nvPr/>
            </p:nvCxnSpPr>
            <p:spPr>
              <a:xfrm>
                <a:off x="-356616" y="1784913"/>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a:off x="-356616" y="1791325"/>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85" name="Straight Connector 84"/>
              <p:cNvCxnSpPr/>
              <p:nvPr/>
            </p:nvCxnSpPr>
            <p:spPr>
              <a:xfrm>
                <a:off x="-36296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86" name="Group 85"/>
            <p:cNvGrpSpPr/>
            <p:nvPr/>
          </p:nvGrpSpPr>
          <p:grpSpPr>
            <a:xfrm>
              <a:off x="1865583" y="3066525"/>
              <a:ext cx="131511" cy="1558305"/>
              <a:chOff x="-372147" y="1788088"/>
              <a:chExt cx="131511" cy="1558305"/>
            </a:xfrm>
          </p:grpSpPr>
          <p:cxnSp>
            <p:nvCxnSpPr>
              <p:cNvPr id="87" name="Straight Connector 86"/>
              <p:cNvCxnSpPr/>
              <p:nvPr/>
            </p:nvCxnSpPr>
            <p:spPr>
              <a:xfrm>
                <a:off x="-248581" y="1788088"/>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88" name="Straight Connector 87"/>
              <p:cNvCxnSpPr/>
              <p:nvPr/>
            </p:nvCxnSpPr>
            <p:spPr>
              <a:xfrm>
                <a:off x="-372147" y="1794500"/>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89" name="Straight Connector 88"/>
              <p:cNvCxnSpPr/>
              <p:nvPr/>
            </p:nvCxnSpPr>
            <p:spPr>
              <a:xfrm>
                <a:off x="-36931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grpSp>
        <p:nvGrpSpPr>
          <p:cNvPr id="18" name="Group 17"/>
          <p:cNvGrpSpPr/>
          <p:nvPr/>
        </p:nvGrpSpPr>
        <p:grpSpPr>
          <a:xfrm>
            <a:off x="2456852" y="3052619"/>
            <a:ext cx="1248097" cy="1561480"/>
            <a:chOff x="2456852" y="3052619"/>
            <a:chExt cx="1248097" cy="1561480"/>
          </a:xfrm>
        </p:grpSpPr>
        <p:grpSp>
          <p:nvGrpSpPr>
            <p:cNvPr id="107" name="Group 106"/>
            <p:cNvGrpSpPr/>
            <p:nvPr/>
          </p:nvGrpSpPr>
          <p:grpSpPr>
            <a:xfrm>
              <a:off x="2456852" y="3052619"/>
              <a:ext cx="135030" cy="1561480"/>
              <a:chOff x="-362966" y="1784913"/>
              <a:chExt cx="135030" cy="1561480"/>
            </a:xfrm>
          </p:grpSpPr>
          <p:cxnSp>
            <p:nvCxnSpPr>
              <p:cNvPr id="113" name="Straight Connector 112"/>
              <p:cNvCxnSpPr/>
              <p:nvPr/>
            </p:nvCxnSpPr>
            <p:spPr>
              <a:xfrm>
                <a:off x="-356616" y="1784913"/>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114" name="Straight Connector 113"/>
              <p:cNvCxnSpPr/>
              <p:nvPr/>
            </p:nvCxnSpPr>
            <p:spPr>
              <a:xfrm>
                <a:off x="-356616" y="1791325"/>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5" name="Straight Connector 114"/>
              <p:cNvCxnSpPr/>
              <p:nvPr/>
            </p:nvCxnSpPr>
            <p:spPr>
              <a:xfrm>
                <a:off x="-36296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108" name="Group 107"/>
            <p:cNvGrpSpPr/>
            <p:nvPr/>
          </p:nvGrpSpPr>
          <p:grpSpPr>
            <a:xfrm>
              <a:off x="3573438" y="3052619"/>
              <a:ext cx="131511" cy="1558305"/>
              <a:chOff x="-372147" y="1788088"/>
              <a:chExt cx="131511" cy="1558305"/>
            </a:xfrm>
          </p:grpSpPr>
          <p:cxnSp>
            <p:nvCxnSpPr>
              <p:cNvPr id="109" name="Straight Connector 108"/>
              <p:cNvCxnSpPr/>
              <p:nvPr/>
            </p:nvCxnSpPr>
            <p:spPr>
              <a:xfrm>
                <a:off x="-248581" y="1788088"/>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111" name="Straight Connector 110"/>
              <p:cNvCxnSpPr/>
              <p:nvPr/>
            </p:nvCxnSpPr>
            <p:spPr>
              <a:xfrm>
                <a:off x="-372147" y="1794500"/>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2" name="Straight Connector 111"/>
              <p:cNvCxnSpPr/>
              <p:nvPr/>
            </p:nvCxnSpPr>
            <p:spPr>
              <a:xfrm>
                <a:off x="-36931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grpSp>
        <p:nvGrpSpPr>
          <p:cNvPr id="117" name="Group 116"/>
          <p:cNvGrpSpPr/>
          <p:nvPr/>
        </p:nvGrpSpPr>
        <p:grpSpPr>
          <a:xfrm>
            <a:off x="4089513" y="3050402"/>
            <a:ext cx="135030" cy="1561480"/>
            <a:chOff x="-362966" y="1784913"/>
            <a:chExt cx="135030" cy="1561480"/>
          </a:xfrm>
        </p:grpSpPr>
        <p:cxnSp>
          <p:nvCxnSpPr>
            <p:cNvPr id="137" name="Straight Connector 136"/>
            <p:cNvCxnSpPr/>
            <p:nvPr/>
          </p:nvCxnSpPr>
          <p:spPr>
            <a:xfrm>
              <a:off x="-356616" y="1784913"/>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138" name="Straight Connector 137"/>
            <p:cNvCxnSpPr/>
            <p:nvPr/>
          </p:nvCxnSpPr>
          <p:spPr>
            <a:xfrm>
              <a:off x="-356616" y="1791325"/>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39" name="Straight Connector 138"/>
            <p:cNvCxnSpPr/>
            <p:nvPr/>
          </p:nvCxnSpPr>
          <p:spPr>
            <a:xfrm>
              <a:off x="-36296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118" name="Group 117"/>
          <p:cNvGrpSpPr/>
          <p:nvPr/>
        </p:nvGrpSpPr>
        <p:grpSpPr>
          <a:xfrm>
            <a:off x="4696753" y="3053577"/>
            <a:ext cx="131511" cy="1558305"/>
            <a:chOff x="-372147" y="1788088"/>
            <a:chExt cx="131511" cy="1558305"/>
          </a:xfrm>
        </p:grpSpPr>
        <p:cxnSp>
          <p:nvCxnSpPr>
            <p:cNvPr id="119" name="Straight Connector 118"/>
            <p:cNvCxnSpPr/>
            <p:nvPr/>
          </p:nvCxnSpPr>
          <p:spPr>
            <a:xfrm>
              <a:off x="-248581" y="1788088"/>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120" name="Straight Connector 119"/>
            <p:cNvCxnSpPr/>
            <p:nvPr/>
          </p:nvCxnSpPr>
          <p:spPr>
            <a:xfrm>
              <a:off x="-372147" y="1794500"/>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21" name="Straight Connector 120"/>
            <p:cNvCxnSpPr/>
            <p:nvPr/>
          </p:nvCxnSpPr>
          <p:spPr>
            <a:xfrm>
              <a:off x="-36931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140" name="Group 139"/>
          <p:cNvGrpSpPr/>
          <p:nvPr/>
        </p:nvGrpSpPr>
        <p:grpSpPr>
          <a:xfrm>
            <a:off x="5299761" y="3054232"/>
            <a:ext cx="135030" cy="1561480"/>
            <a:chOff x="-362966" y="1784913"/>
            <a:chExt cx="135030" cy="1561480"/>
          </a:xfrm>
        </p:grpSpPr>
        <p:cxnSp>
          <p:nvCxnSpPr>
            <p:cNvPr id="141" name="Straight Connector 140"/>
            <p:cNvCxnSpPr/>
            <p:nvPr/>
          </p:nvCxnSpPr>
          <p:spPr>
            <a:xfrm>
              <a:off x="-356616" y="1784913"/>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142" name="Straight Connector 141"/>
            <p:cNvCxnSpPr/>
            <p:nvPr/>
          </p:nvCxnSpPr>
          <p:spPr>
            <a:xfrm>
              <a:off x="-356616" y="1791325"/>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43" name="Straight Connector 142"/>
            <p:cNvCxnSpPr/>
            <p:nvPr/>
          </p:nvCxnSpPr>
          <p:spPr>
            <a:xfrm>
              <a:off x="-36296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144" name="Group 143"/>
          <p:cNvGrpSpPr/>
          <p:nvPr/>
        </p:nvGrpSpPr>
        <p:grpSpPr>
          <a:xfrm>
            <a:off x="6019815" y="3057407"/>
            <a:ext cx="131511" cy="1558305"/>
            <a:chOff x="-372147" y="1788088"/>
            <a:chExt cx="131511" cy="1558305"/>
          </a:xfrm>
        </p:grpSpPr>
        <p:cxnSp>
          <p:nvCxnSpPr>
            <p:cNvPr id="145" name="Straight Connector 144"/>
            <p:cNvCxnSpPr/>
            <p:nvPr/>
          </p:nvCxnSpPr>
          <p:spPr>
            <a:xfrm>
              <a:off x="-248581" y="1788088"/>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146" name="Straight Connector 145"/>
            <p:cNvCxnSpPr/>
            <p:nvPr/>
          </p:nvCxnSpPr>
          <p:spPr>
            <a:xfrm>
              <a:off x="-372147" y="1794500"/>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47" name="Straight Connector 146"/>
            <p:cNvCxnSpPr/>
            <p:nvPr/>
          </p:nvCxnSpPr>
          <p:spPr>
            <a:xfrm>
              <a:off x="-36931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148" name="Group 147"/>
          <p:cNvGrpSpPr/>
          <p:nvPr/>
        </p:nvGrpSpPr>
        <p:grpSpPr>
          <a:xfrm>
            <a:off x="6696219" y="3050402"/>
            <a:ext cx="135030" cy="1561480"/>
            <a:chOff x="-362966" y="1784913"/>
            <a:chExt cx="135030" cy="1561480"/>
          </a:xfrm>
        </p:grpSpPr>
        <p:cxnSp>
          <p:nvCxnSpPr>
            <p:cNvPr id="149" name="Straight Connector 148"/>
            <p:cNvCxnSpPr/>
            <p:nvPr/>
          </p:nvCxnSpPr>
          <p:spPr>
            <a:xfrm>
              <a:off x="-356616" y="1784913"/>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150" name="Straight Connector 149"/>
            <p:cNvCxnSpPr/>
            <p:nvPr/>
          </p:nvCxnSpPr>
          <p:spPr>
            <a:xfrm>
              <a:off x="-356616" y="1791325"/>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51" name="Straight Connector 150"/>
            <p:cNvCxnSpPr/>
            <p:nvPr/>
          </p:nvCxnSpPr>
          <p:spPr>
            <a:xfrm>
              <a:off x="-36296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152" name="Group 151"/>
          <p:cNvGrpSpPr/>
          <p:nvPr/>
        </p:nvGrpSpPr>
        <p:grpSpPr>
          <a:xfrm>
            <a:off x="7303459" y="3053577"/>
            <a:ext cx="131511" cy="1558305"/>
            <a:chOff x="-372147" y="1788088"/>
            <a:chExt cx="131511" cy="1558305"/>
          </a:xfrm>
        </p:grpSpPr>
        <p:cxnSp>
          <p:nvCxnSpPr>
            <p:cNvPr id="153" name="Straight Connector 152"/>
            <p:cNvCxnSpPr/>
            <p:nvPr/>
          </p:nvCxnSpPr>
          <p:spPr>
            <a:xfrm>
              <a:off x="-248581" y="1788088"/>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154" name="Straight Connector 153"/>
            <p:cNvCxnSpPr/>
            <p:nvPr/>
          </p:nvCxnSpPr>
          <p:spPr>
            <a:xfrm>
              <a:off x="-372147" y="1794500"/>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55" name="Straight Connector 154"/>
            <p:cNvCxnSpPr/>
            <p:nvPr/>
          </p:nvCxnSpPr>
          <p:spPr>
            <a:xfrm>
              <a:off x="-36931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7" name="Footer Placeholder 6"/>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35970193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MEMM</a:t>
            </a:r>
            <a:endParaRPr lang="en-US" dirty="0"/>
          </a:p>
        </p:txBody>
      </p:sp>
      <p:sp>
        <p:nvSpPr>
          <p:cNvPr id="3" name="Content Placeholder 2"/>
          <p:cNvSpPr>
            <a:spLocks noGrp="1"/>
          </p:cNvSpPr>
          <p:nvPr>
            <p:ph idx="1"/>
          </p:nvPr>
        </p:nvSpPr>
        <p:spPr/>
        <p:txBody>
          <a:bodyPr>
            <a:normAutofit/>
          </a:bodyPr>
          <a:lstStyle/>
          <a:p>
            <a:r>
              <a:rPr lang="en-US" sz="2400" dirty="0" smtClean="0"/>
              <a:t>Training</a:t>
            </a:r>
          </a:p>
          <a:p>
            <a:pPr lvl="1"/>
            <a:r>
              <a:rPr lang="en-US" sz="2400" dirty="0" smtClean="0"/>
              <a:t>Next-state predictor </a:t>
            </a:r>
            <a:r>
              <a:rPr lang="en-US" sz="2400" b="1" dirty="0" smtClean="0">
                <a:solidFill>
                  <a:srgbClr val="3C58AD"/>
                </a:solidFill>
              </a:rPr>
              <a:t>locally</a:t>
            </a:r>
            <a:r>
              <a:rPr lang="en-US" sz="2400" dirty="0" smtClean="0">
                <a:solidFill>
                  <a:srgbClr val="3C58AD"/>
                </a:solidFill>
              </a:rPr>
              <a:t> </a:t>
            </a:r>
            <a:r>
              <a:rPr lang="en-US" sz="2400" dirty="0" smtClean="0"/>
              <a:t>as maximum likelihood</a:t>
            </a:r>
          </a:p>
          <a:p>
            <a:pPr lvl="2"/>
            <a:r>
              <a:rPr lang="en-US" dirty="0" smtClean="0"/>
              <a:t>Similar to any maximum entropy classifier</a:t>
            </a:r>
          </a:p>
          <a:p>
            <a:r>
              <a:rPr lang="en-US" sz="2400" dirty="0" smtClean="0"/>
              <a:t>Prediction/decoding</a:t>
            </a:r>
          </a:p>
          <a:p>
            <a:pPr lvl="1"/>
            <a:r>
              <a:rPr lang="en-US" sz="2400" dirty="0" smtClean="0"/>
              <a:t>Modify the Viterbi algorithm for the new independence assumptions</a:t>
            </a:r>
          </a:p>
          <a:p>
            <a:endParaRPr lang="en-US" sz="2400" dirty="0"/>
          </a:p>
        </p:txBody>
      </p:sp>
      <p:sp>
        <p:nvSpPr>
          <p:cNvPr id="4" name="Slide Number Placeholder 3"/>
          <p:cNvSpPr>
            <a:spLocks noGrp="1"/>
          </p:cNvSpPr>
          <p:nvPr>
            <p:ph type="sldNum" sz="quarter" idx="12"/>
          </p:nvPr>
        </p:nvSpPr>
        <p:spPr/>
        <p:txBody>
          <a:bodyPr/>
          <a:lstStyle/>
          <a:p>
            <a:fld id="{E42F4FC8-095A-E041-AA53-AAE5A7787260}" type="slidenum">
              <a:rPr lang="en-US" smtClean="0"/>
              <a:t>68</a:t>
            </a:fld>
            <a:endParaRPr lang="en-US"/>
          </a:p>
        </p:txBody>
      </p:sp>
      <p:pic>
        <p:nvPicPr>
          <p:cNvPr id="5" name="Picture 4"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7933" y="4512738"/>
            <a:ext cx="4055267" cy="1334096"/>
          </a:xfrm>
          <a:prstGeom prst="rect">
            <a:avLst/>
          </a:prstGeom>
        </p:spPr>
      </p:pic>
      <p:pic>
        <p:nvPicPr>
          <p:cNvPr id="6" name="Picture 5" descr="Screen Region 2014-09-17 at 17.23.26.png"/>
          <p:cNvPicPr>
            <a:picLocks noChangeAspect="1"/>
          </p:cNvPicPr>
          <p:nvPr/>
        </p:nvPicPr>
        <p:blipFill rotWithShape="1">
          <a:blip r:embed="rId3">
            <a:extLst>
              <a:ext uri="{28A0092B-C50C-407E-A947-70E740481C1C}">
                <a14:useLocalDpi xmlns:a14="http://schemas.microsoft.com/office/drawing/2010/main" val="0"/>
              </a:ext>
            </a:extLst>
          </a:blip>
          <a:srcRect t="54635"/>
          <a:stretch/>
        </p:blipFill>
        <p:spPr>
          <a:xfrm>
            <a:off x="-273574" y="5917161"/>
            <a:ext cx="4673217" cy="493616"/>
          </a:xfrm>
          <a:prstGeom prst="rect">
            <a:avLst/>
          </a:prstGeom>
        </p:spPr>
      </p:pic>
      <p:pic>
        <p:nvPicPr>
          <p:cNvPr id="7" name="Picture 6" descr="Screen Region 2014-09-22 at 21.56.0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6214" y="5917161"/>
            <a:ext cx="4073072" cy="529549"/>
          </a:xfrm>
          <a:prstGeom prst="rect">
            <a:avLst/>
          </a:prstGeom>
        </p:spPr>
      </p:pic>
      <p:sp>
        <p:nvSpPr>
          <p:cNvPr id="8" name="TextBox 7"/>
          <p:cNvSpPr txBox="1"/>
          <p:nvPr/>
        </p:nvSpPr>
        <p:spPr>
          <a:xfrm>
            <a:off x="2648857" y="5324929"/>
            <a:ext cx="603526" cy="307777"/>
          </a:xfrm>
          <a:prstGeom prst="rect">
            <a:avLst/>
          </a:prstGeom>
          <a:noFill/>
        </p:spPr>
        <p:txBody>
          <a:bodyPr wrap="none" rtlCol="0">
            <a:spAutoFit/>
          </a:bodyPr>
          <a:lstStyle/>
          <a:p>
            <a:r>
              <a:rPr lang="en-US" sz="1400" dirty="0" smtClean="0"/>
              <a:t>HMM</a:t>
            </a:r>
            <a:endParaRPr lang="en-US" sz="1400" dirty="0"/>
          </a:p>
        </p:txBody>
      </p:sp>
      <p:sp>
        <p:nvSpPr>
          <p:cNvPr id="9" name="TextBox 8"/>
          <p:cNvSpPr txBox="1"/>
          <p:nvPr/>
        </p:nvSpPr>
        <p:spPr>
          <a:xfrm>
            <a:off x="4726214" y="5202047"/>
            <a:ext cx="1280886" cy="523220"/>
          </a:xfrm>
          <a:prstGeom prst="rect">
            <a:avLst/>
          </a:prstGeom>
          <a:noFill/>
        </p:spPr>
        <p:txBody>
          <a:bodyPr wrap="square" rtlCol="0">
            <a:spAutoFit/>
          </a:bodyPr>
          <a:lstStyle/>
          <a:p>
            <a:r>
              <a:rPr lang="en-US" sz="1400" dirty="0" smtClean="0"/>
              <a:t>Conditional Markov model</a:t>
            </a:r>
            <a:endParaRPr lang="en-US" sz="1400" dirty="0"/>
          </a:p>
        </p:txBody>
      </p:sp>
      <p:sp>
        <p:nvSpPr>
          <p:cNvPr id="10" name="Footer Placeholder 9"/>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34387120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Generalization: Any multiclass classifier </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solidFill>
                  <a:srgbClr val="3C58AD"/>
                </a:solidFill>
              </a:rPr>
              <a:t>Viterbi decoding</a:t>
            </a:r>
            <a:r>
              <a:rPr lang="en-US" dirty="0" smtClean="0"/>
              <a:t>: we only need a score for each decision</a:t>
            </a:r>
          </a:p>
          <a:p>
            <a:pPr lvl="1"/>
            <a:r>
              <a:rPr lang="en-US" dirty="0" smtClean="0"/>
              <a:t>So far, probabilistic classifiers</a:t>
            </a:r>
          </a:p>
          <a:p>
            <a:pPr lvl="1"/>
            <a:endParaRPr lang="en-US" dirty="0"/>
          </a:p>
          <a:p>
            <a:r>
              <a:rPr lang="en-US" dirty="0" smtClean="0"/>
              <a:t>In general, use any learning algorithm to build get a score for the label </a:t>
            </a:r>
            <a:r>
              <a:rPr lang="en-US" dirty="0" err="1" smtClean="0"/>
              <a:t>y</a:t>
            </a:r>
            <a:r>
              <a:rPr lang="en-US" baseline="-25000" dirty="0" err="1" smtClean="0"/>
              <a:t>i</a:t>
            </a:r>
            <a:r>
              <a:rPr lang="en-US" dirty="0" smtClean="0"/>
              <a:t> given y</a:t>
            </a:r>
            <a:r>
              <a:rPr lang="en-US" baseline="-25000" dirty="0" smtClean="0"/>
              <a:t>i-1</a:t>
            </a:r>
            <a:r>
              <a:rPr lang="en-US" dirty="0" smtClean="0"/>
              <a:t> and </a:t>
            </a:r>
            <a:r>
              <a:rPr lang="en-US" b="1" dirty="0" smtClean="0"/>
              <a:t>x</a:t>
            </a:r>
          </a:p>
          <a:p>
            <a:pPr lvl="1"/>
            <a:r>
              <a:rPr lang="en-US" dirty="0" smtClean="0"/>
              <a:t>Multiclass versions of perceptron, SVM</a:t>
            </a:r>
          </a:p>
          <a:p>
            <a:pPr lvl="1"/>
            <a:r>
              <a:rPr lang="en-US" dirty="0" smtClean="0"/>
              <a:t>Just like MEMM, these allow arbitrary features to be defined</a:t>
            </a:r>
          </a:p>
          <a:p>
            <a:pPr lvl="1"/>
            <a:endParaRPr lang="en-US" dirty="0" smtClean="0"/>
          </a:p>
          <a:p>
            <a:pPr marL="0" indent="0">
              <a:buNone/>
            </a:pPr>
            <a:r>
              <a:rPr lang="en-US" sz="2400" dirty="0" smtClean="0">
                <a:solidFill>
                  <a:srgbClr val="3C58AD"/>
                </a:solidFill>
              </a:rPr>
              <a:t>Exercise</a:t>
            </a:r>
            <a:r>
              <a:rPr lang="en-US" sz="2400" dirty="0" smtClean="0"/>
              <a:t>: Viterbi needs to be re-defined to work with sum of scores rather than the product of probabilities</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E42F4FC8-095A-E041-AA53-AAE5A7787260}" type="slidenum">
              <a:rPr lang="en-US" smtClean="0"/>
              <a:t>69</a:t>
            </a:fld>
            <a:endParaRPr lang="en-US"/>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5648483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63" name="Rectangle 2"/>
          <p:cNvSpPr>
            <a:spLocks noGrp="1" noChangeArrowheads="1"/>
          </p:cNvSpPr>
          <p:nvPr>
            <p:ph type="title"/>
          </p:nvPr>
        </p:nvSpPr>
        <p:spPr/>
        <p:txBody>
          <a:bodyPr>
            <a:normAutofit/>
          </a:bodyPr>
          <a:lstStyle/>
          <a:p>
            <a:r>
              <a:rPr lang="en-US" altLang="zh-TW" sz="2400" dirty="0" smtClean="0">
                <a:ea typeface="Arial Unicode MS" pitchFamily="34" charset="-128"/>
                <a:cs typeface="Arial Unicode MS" pitchFamily="34" charset="-128"/>
              </a:rPr>
              <a:t>Inference </a:t>
            </a:r>
            <a:r>
              <a:rPr lang="en-US" altLang="zh-TW" sz="2400" dirty="0">
                <a:ea typeface="Arial Unicode MS" pitchFamily="34" charset="-128"/>
                <a:cs typeface="Arial Unicode MS" pitchFamily="34" charset="-128"/>
              </a:rPr>
              <a:t>with </a:t>
            </a:r>
            <a:r>
              <a:rPr lang="en-US" altLang="zh-TW" sz="2400" dirty="0" smtClean="0">
                <a:ea typeface="Arial Unicode MS" pitchFamily="34" charset="-128"/>
                <a:cs typeface="Arial Unicode MS" pitchFamily="34" charset="-128"/>
              </a:rPr>
              <a:t>Constraints </a:t>
            </a:r>
            <a:r>
              <a:rPr lang="en-US" altLang="zh-TW" sz="1600" dirty="0">
                <a:ea typeface="Arial Unicode MS" pitchFamily="34" charset="-128"/>
                <a:cs typeface="Arial Unicode MS" pitchFamily="34" charset="-128"/>
              </a:rPr>
              <a:t>[</a:t>
            </a:r>
            <a:r>
              <a:rPr lang="en-US" altLang="zh-TW" sz="1600" dirty="0" smtClean="0">
                <a:ea typeface="Arial Unicode MS" pitchFamily="34" charset="-128"/>
                <a:cs typeface="Arial Unicode MS" pitchFamily="34" charset="-128"/>
              </a:rPr>
              <a:t>Roth&amp;Yih’04,07,….]</a:t>
            </a:r>
            <a:endParaRPr lang="en-US" altLang="zh-TW" sz="1600" dirty="0">
              <a:solidFill>
                <a:schemeClr val="tx1"/>
              </a:solidFill>
              <a:ea typeface="Arial Unicode MS" pitchFamily="34" charset="-128"/>
              <a:cs typeface="Arial Unicode MS" pitchFamily="34" charset="-128"/>
            </a:endParaRPr>
          </a:p>
        </p:txBody>
      </p:sp>
      <p:sp>
        <p:nvSpPr>
          <p:cNvPr id="4" name="Content Placeholder 3"/>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5E6A3C3A-A029-4573-BC04-5DA27903A743}" type="slidenum">
              <a:rPr lang="en-US" smtClean="0"/>
              <a:t>7</a:t>
            </a:fld>
            <a:endParaRPr lang="en-US"/>
          </a:p>
        </p:txBody>
      </p:sp>
      <p:sp>
        <p:nvSpPr>
          <p:cNvPr id="801985" name="Text Box 193"/>
          <p:cNvSpPr txBox="1">
            <a:spLocks noChangeArrowheads="1"/>
          </p:cNvSpPr>
          <p:nvPr/>
        </p:nvSpPr>
        <p:spPr bwMode="auto">
          <a:xfrm>
            <a:off x="228600" y="5802868"/>
            <a:ext cx="8686800" cy="369332"/>
          </a:xfrm>
          <a:prstGeom prst="rect">
            <a:avLst/>
          </a:prstGeom>
          <a:solidFill>
            <a:srgbClr val="FFFFCC"/>
          </a:solidFill>
          <a:ln w="12700">
            <a:solidFill>
              <a:schemeClr val="bg2"/>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altLang="zh-TW" sz="1800" dirty="0">
                <a:solidFill>
                  <a:srgbClr val="000000"/>
                </a:solidFill>
                <a:latin typeface="Calibri"/>
                <a:ea typeface="Arial Unicode MS" pitchFamily="34" charset="-128"/>
                <a:cs typeface="Arial Unicode MS" pitchFamily="34" charset="-128"/>
              </a:rPr>
              <a:t>Models could be learned </a:t>
            </a:r>
            <a:r>
              <a:rPr lang="en-US" altLang="zh-TW" sz="1800" dirty="0" smtClean="0">
                <a:solidFill>
                  <a:srgbClr val="000000"/>
                </a:solidFill>
                <a:latin typeface="Calibri"/>
                <a:ea typeface="Arial Unicode MS" pitchFamily="34" charset="-128"/>
                <a:cs typeface="Arial Unicode MS" pitchFamily="34" charset="-128"/>
              </a:rPr>
              <a:t>separately/jointly; </a:t>
            </a:r>
            <a:r>
              <a:rPr lang="en-US" altLang="zh-TW" sz="1800" dirty="0">
                <a:solidFill>
                  <a:srgbClr val="000000"/>
                </a:solidFill>
                <a:latin typeface="Calibri"/>
                <a:ea typeface="Arial Unicode MS" pitchFamily="34" charset="-128"/>
                <a:cs typeface="Arial Unicode MS" pitchFamily="34" charset="-128"/>
              </a:rPr>
              <a:t>constraints may come up only at decision time.</a:t>
            </a:r>
            <a:r>
              <a:rPr lang="en-US" altLang="zh-TW" sz="1800" dirty="0">
                <a:solidFill>
                  <a:srgbClr val="0000FF"/>
                </a:solidFill>
                <a:latin typeface="Calibri"/>
                <a:ea typeface="Arial Unicode MS" pitchFamily="34" charset="-128"/>
                <a:cs typeface="Arial Unicode MS" pitchFamily="34" charset="-128"/>
              </a:rPr>
              <a:t> </a:t>
            </a:r>
            <a:endParaRPr lang="en-US" altLang="zh-TW" sz="1800" b="1" dirty="0">
              <a:solidFill>
                <a:srgbClr val="000000"/>
              </a:solidFill>
              <a:latin typeface="Calibri"/>
              <a:ea typeface="Arial Unicode MS" pitchFamily="34" charset="-128"/>
              <a:cs typeface="Arial Unicode MS" pitchFamily="34" charset="-128"/>
            </a:endParaRPr>
          </a:p>
        </p:txBody>
      </p:sp>
      <p:pic>
        <p:nvPicPr>
          <p:cNvPr id="5" name="Picture 4"/>
          <p:cNvPicPr>
            <a:picLocks noChangeAspect="1"/>
          </p:cNvPicPr>
          <p:nvPr/>
        </p:nvPicPr>
        <p:blipFill>
          <a:blip r:embed="rId3"/>
          <a:stretch>
            <a:fillRect/>
          </a:stretch>
        </p:blipFill>
        <p:spPr>
          <a:xfrm>
            <a:off x="829818" y="1105877"/>
            <a:ext cx="7484363" cy="4629502"/>
          </a:xfrm>
          <a:prstGeom prst="rect">
            <a:avLst/>
          </a:prstGeom>
        </p:spPr>
      </p:pic>
      <p:sp>
        <p:nvSpPr>
          <p:cNvPr id="2" name="Footer Placeholder 1"/>
          <p:cNvSpPr>
            <a:spLocks noGrp="1"/>
          </p:cNvSpPr>
          <p:nvPr>
            <p:ph type="ftr" sz="quarter" idx="11"/>
          </p:nvPr>
        </p:nvSpPr>
        <p:spPr/>
        <p:txBody>
          <a:bodyPr/>
          <a:lstStyle/>
          <a:p>
            <a:r>
              <a:rPr lang="en-US" smtClean="0"/>
              <a:t>ML in NLP</a:t>
            </a:r>
            <a:endParaRPr lang="en-US"/>
          </a:p>
        </p:txBody>
      </p:sp>
    </p:spTree>
    <p:extLst>
      <p:ext uri="{BB962C8B-B14F-4D97-AF65-F5344CB8AC3E}">
        <p14:creationId xmlns:p14="http://schemas.microsoft.com/office/powerpoint/2010/main" val="337306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to HMM</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What we gain</a:t>
            </a:r>
          </a:p>
          <a:p>
            <a:pPr marL="914400" lvl="1" indent="-514350">
              <a:buFont typeface="+mj-lt"/>
              <a:buAutoNum type="arabicPeriod"/>
            </a:pPr>
            <a:r>
              <a:rPr lang="en-US" dirty="0" smtClean="0">
                <a:solidFill>
                  <a:srgbClr val="3C58AD"/>
                </a:solidFill>
              </a:rPr>
              <a:t>Rich feature representation </a:t>
            </a:r>
            <a:r>
              <a:rPr lang="en-US" dirty="0" smtClean="0"/>
              <a:t>for inputs</a:t>
            </a:r>
          </a:p>
          <a:p>
            <a:pPr marL="1314450" lvl="2" indent="-514350"/>
            <a:r>
              <a:rPr lang="en-US" dirty="0" smtClean="0"/>
              <a:t>Helps generalize better by thinking about properties of the input tokens rather than the entire tokens</a:t>
            </a:r>
          </a:p>
          <a:p>
            <a:pPr marL="1314450" lvl="2" indent="-514350"/>
            <a:r>
              <a:rPr lang="en-US" dirty="0" err="1" smtClean="0"/>
              <a:t>Eg</a:t>
            </a:r>
            <a:r>
              <a:rPr lang="en-US" dirty="0" smtClean="0"/>
              <a:t>: If a word ends with –</a:t>
            </a:r>
            <a:r>
              <a:rPr lang="en-US" dirty="0" err="1" smtClean="0"/>
              <a:t>es</a:t>
            </a:r>
            <a:r>
              <a:rPr lang="en-US" dirty="0" smtClean="0"/>
              <a:t>, it might be a present tense verb (such as raises). Could be a feature; HMM cannot capture this</a:t>
            </a:r>
          </a:p>
          <a:p>
            <a:pPr marL="914400" lvl="1" indent="-514350">
              <a:buFont typeface="+mj-lt"/>
              <a:buAutoNum type="arabicPeriod"/>
            </a:pPr>
            <a:endParaRPr lang="en-US" dirty="0" smtClean="0"/>
          </a:p>
          <a:p>
            <a:pPr marL="914400" lvl="1" indent="-514350">
              <a:buFont typeface="+mj-lt"/>
              <a:buAutoNum type="arabicPeriod"/>
            </a:pPr>
            <a:r>
              <a:rPr lang="en-US" dirty="0" smtClean="0">
                <a:solidFill>
                  <a:srgbClr val="3C58AD"/>
                </a:solidFill>
              </a:rPr>
              <a:t>Discriminative </a:t>
            </a:r>
            <a:r>
              <a:rPr lang="en-US" dirty="0" smtClean="0"/>
              <a:t>predictor</a:t>
            </a:r>
          </a:p>
          <a:p>
            <a:pPr marL="1314450" lvl="2" indent="-514350"/>
            <a:r>
              <a:rPr lang="en-US" dirty="0" smtClean="0"/>
              <a:t>Model P(</a:t>
            </a:r>
            <a:r>
              <a:rPr lang="en-US" b="1" dirty="0" smtClean="0"/>
              <a:t>y</a:t>
            </a:r>
            <a:r>
              <a:rPr lang="en-US" dirty="0" smtClean="0"/>
              <a:t> | </a:t>
            </a:r>
            <a:r>
              <a:rPr lang="en-US" b="1" dirty="0" smtClean="0"/>
              <a:t>x</a:t>
            </a:r>
            <a:r>
              <a:rPr lang="en-US" dirty="0" smtClean="0"/>
              <a:t>) rather than P(</a:t>
            </a:r>
            <a:r>
              <a:rPr lang="en-US" b="1" dirty="0" smtClean="0"/>
              <a:t>y</a:t>
            </a:r>
            <a:r>
              <a:rPr lang="en-US" dirty="0" smtClean="0"/>
              <a:t>,</a:t>
            </a:r>
            <a:r>
              <a:rPr lang="en-US" b="1" dirty="0" smtClean="0"/>
              <a:t> </a:t>
            </a:r>
            <a:r>
              <a:rPr lang="en-US" dirty="0" smtClean="0"/>
              <a:t>x)</a:t>
            </a:r>
          </a:p>
          <a:p>
            <a:pPr marL="1314450" lvl="2" indent="-514350"/>
            <a:r>
              <a:rPr lang="en-US" i="1" dirty="0" smtClean="0"/>
              <a:t>Joint </a:t>
            </a:r>
            <a:r>
              <a:rPr lang="en-US" dirty="0" smtClean="0"/>
              <a:t>vs </a:t>
            </a:r>
            <a:r>
              <a:rPr lang="en-US" i="1" dirty="0" smtClean="0"/>
              <a:t>conditional </a:t>
            </a:r>
            <a:endParaRPr lang="en-US" i="1" dirty="0"/>
          </a:p>
        </p:txBody>
      </p:sp>
      <p:sp>
        <p:nvSpPr>
          <p:cNvPr id="4" name="Slide Number Placeholder 3"/>
          <p:cNvSpPr>
            <a:spLocks noGrp="1"/>
          </p:cNvSpPr>
          <p:nvPr>
            <p:ph type="sldNum" sz="quarter" idx="12"/>
          </p:nvPr>
        </p:nvSpPr>
        <p:spPr/>
        <p:txBody>
          <a:bodyPr/>
          <a:lstStyle/>
          <a:p>
            <a:fld id="{E42F4FC8-095A-E041-AA53-AAE5A7787260}" type="slidenum">
              <a:rPr lang="en-US" smtClean="0"/>
              <a:t>70</a:t>
            </a:fld>
            <a:endParaRPr lang="en-US"/>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52863316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2400" dirty="0" smtClean="0"/>
              <a:t>Sequence models</a:t>
            </a:r>
          </a:p>
          <a:p>
            <a:endParaRPr lang="en-US" sz="700" dirty="0" smtClean="0"/>
          </a:p>
          <a:p>
            <a:r>
              <a:rPr lang="en-US" sz="2400" dirty="0" smtClean="0"/>
              <a:t>Hidden Markov models</a:t>
            </a:r>
          </a:p>
          <a:p>
            <a:endParaRPr lang="en-US" sz="700" dirty="0" smtClean="0"/>
          </a:p>
          <a:p>
            <a:pPr lvl="1"/>
            <a:r>
              <a:rPr lang="en-US" sz="2000" dirty="0" smtClean="0"/>
              <a:t>Inference with HMM</a:t>
            </a:r>
          </a:p>
          <a:p>
            <a:pPr lvl="1"/>
            <a:r>
              <a:rPr lang="en-US" sz="2000" dirty="0" smtClean="0">
                <a:solidFill>
                  <a:srgbClr val="333333"/>
                </a:solidFill>
              </a:rPr>
              <a:t>Learning</a:t>
            </a:r>
          </a:p>
          <a:p>
            <a:endParaRPr lang="en-US" sz="700" dirty="0" smtClean="0"/>
          </a:p>
          <a:p>
            <a:r>
              <a:rPr lang="en-US" sz="2400" dirty="0" smtClean="0"/>
              <a:t>Conditional Models and Local Classifiers</a:t>
            </a:r>
            <a:endParaRPr lang="en-US" sz="2400" dirty="0"/>
          </a:p>
          <a:p>
            <a:endParaRPr lang="en-US" sz="700" dirty="0" smtClean="0"/>
          </a:p>
          <a:p>
            <a:r>
              <a:rPr lang="en-US" sz="2400" dirty="0" smtClean="0">
                <a:solidFill>
                  <a:srgbClr val="3C58AD"/>
                </a:solidFill>
              </a:rPr>
              <a:t>Global models</a:t>
            </a:r>
          </a:p>
          <a:p>
            <a:pPr lvl="1"/>
            <a:r>
              <a:rPr lang="en-US" sz="2000" dirty="0" smtClean="0">
                <a:solidFill>
                  <a:srgbClr val="3C58AD"/>
                </a:solidFill>
              </a:rPr>
              <a:t>Conditional </a:t>
            </a:r>
            <a:r>
              <a:rPr lang="en-US" sz="2000" dirty="0">
                <a:solidFill>
                  <a:srgbClr val="3C58AD"/>
                </a:solidFill>
              </a:rPr>
              <a:t>Random </a:t>
            </a:r>
            <a:r>
              <a:rPr lang="en-US" sz="2000" dirty="0" smtClean="0">
                <a:solidFill>
                  <a:srgbClr val="3C58AD"/>
                </a:solidFill>
              </a:rPr>
              <a:t>Fields</a:t>
            </a:r>
            <a:endParaRPr lang="en-US" sz="2000" dirty="0">
              <a:solidFill>
                <a:srgbClr val="3C58AD"/>
              </a:solidFill>
            </a:endParaRPr>
          </a:p>
        </p:txBody>
      </p:sp>
      <p:sp>
        <p:nvSpPr>
          <p:cNvPr id="4" name="Slide Number Placeholder 3"/>
          <p:cNvSpPr>
            <a:spLocks noGrp="1"/>
          </p:cNvSpPr>
          <p:nvPr>
            <p:ph type="sldNum" sz="quarter" idx="12"/>
          </p:nvPr>
        </p:nvSpPr>
        <p:spPr/>
        <p:txBody>
          <a:bodyPr/>
          <a:lstStyle/>
          <a:p>
            <a:fld id="{E8F84E70-49F1-4D48-A830-2CD8E288FC71}" type="slidenum">
              <a:rPr lang="en-US" smtClean="0"/>
              <a:t>71</a:t>
            </a:fld>
            <a:endParaRPr lang="en-US"/>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39075190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Conditional models for predicting sequences</a:t>
            </a:r>
          </a:p>
          <a:p>
            <a:endParaRPr lang="en-US" dirty="0"/>
          </a:p>
          <a:p>
            <a:r>
              <a:rPr lang="en-US" dirty="0" smtClean="0"/>
              <a:t>Log-linear models for multiclass classification</a:t>
            </a:r>
          </a:p>
          <a:p>
            <a:endParaRPr lang="en-US" dirty="0"/>
          </a:p>
          <a:p>
            <a:r>
              <a:rPr lang="en-US" dirty="0" smtClean="0">
                <a:solidFill>
                  <a:srgbClr val="3C58AD"/>
                </a:solidFill>
              </a:rPr>
              <a:t>Maximum Entropy Markov Models</a:t>
            </a:r>
          </a:p>
          <a:p>
            <a:pPr lvl="1"/>
            <a:r>
              <a:rPr lang="en-US" dirty="0" smtClean="0">
                <a:solidFill>
                  <a:schemeClr val="accent2"/>
                </a:solidFill>
              </a:rPr>
              <a:t>The Label Bias Problem</a:t>
            </a:r>
            <a:endParaRPr lang="en-US" dirty="0">
              <a:solidFill>
                <a:schemeClr val="accent2"/>
              </a:solidFill>
            </a:endParaRPr>
          </a:p>
        </p:txBody>
      </p:sp>
      <p:sp>
        <p:nvSpPr>
          <p:cNvPr id="4" name="Slide Number Placeholder 3"/>
          <p:cNvSpPr>
            <a:spLocks noGrp="1"/>
          </p:cNvSpPr>
          <p:nvPr>
            <p:ph type="sldNum" sz="quarter" idx="12"/>
          </p:nvPr>
        </p:nvSpPr>
        <p:spPr/>
        <p:txBody>
          <a:bodyPr/>
          <a:lstStyle/>
          <a:p>
            <a:fld id="{E42F4FC8-095A-E041-AA53-AAE5A7787260}" type="slidenum">
              <a:rPr lang="en-US" smtClean="0"/>
              <a:t>72</a:t>
            </a:fld>
            <a:endParaRPr lang="en-US"/>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15518615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The next-state model for sequences</a:t>
            </a:r>
            <a:endParaRPr lang="en-US" sz="3600" dirty="0"/>
          </a:p>
        </p:txBody>
      </p:sp>
      <p:sp>
        <p:nvSpPr>
          <p:cNvPr id="3" name="Content Placeholder 2"/>
          <p:cNvSpPr>
            <a:spLocks noGrp="1"/>
          </p:cNvSpPr>
          <p:nvPr>
            <p:ph idx="1"/>
          </p:nvPr>
        </p:nvSpPr>
        <p:spPr/>
        <p:txBody>
          <a:bodyPr>
            <a:normAutofit/>
          </a:bodyPr>
          <a:lstStyle/>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r>
              <a:rPr lang="en-US" sz="2000" dirty="0" smtClean="0"/>
              <a:t>This assumption lets us write the conditional probability of the output as</a:t>
            </a:r>
          </a:p>
          <a:p>
            <a:pPr marL="0" indent="0">
              <a:buNone/>
            </a:pPr>
            <a:endParaRPr lang="en-US" sz="2000" dirty="0"/>
          </a:p>
          <a:p>
            <a:pPr marL="0" indent="0">
              <a:buNone/>
            </a:pPr>
            <a:endParaRPr lang="en-US" sz="2000" dirty="0"/>
          </a:p>
        </p:txBody>
      </p:sp>
      <p:sp>
        <p:nvSpPr>
          <p:cNvPr id="4" name="Slide Number Placeholder 3"/>
          <p:cNvSpPr>
            <a:spLocks noGrp="1"/>
          </p:cNvSpPr>
          <p:nvPr>
            <p:ph type="sldNum" sz="quarter" idx="12"/>
          </p:nvPr>
        </p:nvSpPr>
        <p:spPr/>
        <p:txBody>
          <a:bodyPr/>
          <a:lstStyle/>
          <a:p>
            <a:fld id="{E42F4FC8-095A-E041-AA53-AAE5A7787260}" type="slidenum">
              <a:rPr lang="en-US" smtClean="0"/>
              <a:t>73</a:t>
            </a:fld>
            <a:endParaRPr lang="en-US"/>
          </a:p>
        </p:txBody>
      </p:sp>
      <p:pic>
        <p:nvPicPr>
          <p:cNvPr id="6" name="Picture 5" descr="Screen Region 2014-09-18 at 07.38.3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360" y="1682062"/>
            <a:ext cx="6309360" cy="753002"/>
          </a:xfrm>
          <a:prstGeom prst="rect">
            <a:avLst/>
          </a:prstGeom>
        </p:spPr>
      </p:pic>
      <p:pic>
        <p:nvPicPr>
          <p:cNvPr id="7" name="Picture 6" descr="Screen Region 2014-09-18 at 07.38.5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7195" y="4749263"/>
            <a:ext cx="2853690" cy="645402"/>
          </a:xfrm>
          <a:prstGeom prst="rect">
            <a:avLst/>
          </a:prstGeom>
        </p:spPr>
      </p:pic>
      <p:grpSp>
        <p:nvGrpSpPr>
          <p:cNvPr id="24" name="Group 23"/>
          <p:cNvGrpSpPr/>
          <p:nvPr/>
        </p:nvGrpSpPr>
        <p:grpSpPr>
          <a:xfrm>
            <a:off x="1483360" y="2496272"/>
            <a:ext cx="1960880" cy="1660064"/>
            <a:chOff x="1483360" y="2496272"/>
            <a:chExt cx="1960880" cy="1660064"/>
          </a:xfrm>
        </p:grpSpPr>
        <p:sp>
          <p:nvSpPr>
            <p:cNvPr id="10" name="Oval 9"/>
            <p:cNvSpPr/>
            <p:nvPr/>
          </p:nvSpPr>
          <p:spPr>
            <a:xfrm>
              <a:off x="1483360" y="2496272"/>
              <a:ext cx="66040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a:t>y</a:t>
              </a:r>
              <a:r>
                <a:rPr lang="en-US" baseline="-25000" dirty="0" smtClean="0"/>
                <a:t>t-1</a:t>
              </a:r>
              <a:endParaRPr lang="en-US" baseline="-25000" dirty="0"/>
            </a:p>
          </p:txBody>
        </p:sp>
        <p:sp>
          <p:nvSpPr>
            <p:cNvPr id="11" name="Oval 10"/>
            <p:cNvSpPr/>
            <p:nvPr/>
          </p:nvSpPr>
          <p:spPr>
            <a:xfrm>
              <a:off x="2824480" y="2496272"/>
              <a:ext cx="61976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y</a:t>
              </a:r>
              <a:r>
                <a:rPr lang="en-US" baseline="-25000" dirty="0" err="1" smtClean="0"/>
                <a:t>t</a:t>
              </a:r>
              <a:endParaRPr lang="en-US" dirty="0"/>
            </a:p>
          </p:txBody>
        </p:sp>
        <p:sp>
          <p:nvSpPr>
            <p:cNvPr id="12" name="Oval 11"/>
            <p:cNvSpPr/>
            <p:nvPr/>
          </p:nvSpPr>
          <p:spPr>
            <a:xfrm>
              <a:off x="2824480" y="3512272"/>
              <a:ext cx="61976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x</a:t>
              </a:r>
              <a:r>
                <a:rPr lang="en-US" baseline="-25000" dirty="0" err="1" smtClean="0"/>
                <a:t>t</a:t>
              </a:r>
              <a:endParaRPr lang="en-US" baseline="-25000" dirty="0"/>
            </a:p>
          </p:txBody>
        </p:sp>
        <p:cxnSp>
          <p:nvCxnSpPr>
            <p:cNvPr id="18" name="Straight Arrow Connector 17"/>
            <p:cNvCxnSpPr>
              <a:stCxn id="10" idx="6"/>
              <a:endCxn id="11" idx="2"/>
            </p:cNvCxnSpPr>
            <p:nvPr/>
          </p:nvCxnSpPr>
          <p:spPr>
            <a:xfrm>
              <a:off x="2143760" y="2818304"/>
              <a:ext cx="680720"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1" idx="4"/>
              <a:endCxn id="12" idx="0"/>
            </p:cNvCxnSpPr>
            <p:nvPr/>
          </p:nvCxnSpPr>
          <p:spPr>
            <a:xfrm>
              <a:off x="3134360" y="3140336"/>
              <a:ext cx="0" cy="371936"/>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grpSp>
      <p:grpSp>
        <p:nvGrpSpPr>
          <p:cNvPr id="25" name="Group 24"/>
          <p:cNvGrpSpPr/>
          <p:nvPr/>
        </p:nvGrpSpPr>
        <p:grpSpPr>
          <a:xfrm>
            <a:off x="4592320" y="2496272"/>
            <a:ext cx="1991360" cy="1660064"/>
            <a:chOff x="1452880" y="2496272"/>
            <a:chExt cx="1991360" cy="1660064"/>
          </a:xfrm>
        </p:grpSpPr>
        <p:sp>
          <p:nvSpPr>
            <p:cNvPr id="26" name="Oval 25"/>
            <p:cNvSpPr/>
            <p:nvPr/>
          </p:nvSpPr>
          <p:spPr>
            <a:xfrm>
              <a:off x="1452880" y="2496272"/>
              <a:ext cx="69088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a:t>y</a:t>
              </a:r>
              <a:r>
                <a:rPr lang="en-US" baseline="-25000" dirty="0" smtClean="0"/>
                <a:t>t-1</a:t>
              </a:r>
              <a:endParaRPr lang="en-US" baseline="-25000" dirty="0"/>
            </a:p>
          </p:txBody>
        </p:sp>
        <p:sp>
          <p:nvSpPr>
            <p:cNvPr id="27" name="Oval 26"/>
            <p:cNvSpPr/>
            <p:nvPr/>
          </p:nvSpPr>
          <p:spPr>
            <a:xfrm>
              <a:off x="2824480" y="2496272"/>
              <a:ext cx="61976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y</a:t>
              </a:r>
              <a:r>
                <a:rPr lang="en-US" baseline="-25000" dirty="0" err="1" smtClean="0"/>
                <a:t>t</a:t>
              </a:r>
              <a:endParaRPr lang="en-US" dirty="0"/>
            </a:p>
          </p:txBody>
        </p:sp>
        <p:sp>
          <p:nvSpPr>
            <p:cNvPr id="28" name="Oval 27"/>
            <p:cNvSpPr/>
            <p:nvPr/>
          </p:nvSpPr>
          <p:spPr>
            <a:xfrm>
              <a:off x="2824480" y="3512272"/>
              <a:ext cx="61976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x</a:t>
              </a:r>
              <a:r>
                <a:rPr lang="en-US" baseline="-25000" dirty="0" err="1" smtClean="0"/>
                <a:t>t</a:t>
              </a:r>
              <a:endParaRPr lang="en-US" baseline="-25000" dirty="0"/>
            </a:p>
          </p:txBody>
        </p:sp>
        <p:cxnSp>
          <p:nvCxnSpPr>
            <p:cNvPr id="29" name="Straight Arrow Connector 28"/>
            <p:cNvCxnSpPr>
              <a:stCxn id="26" idx="6"/>
              <a:endCxn id="27" idx="2"/>
            </p:cNvCxnSpPr>
            <p:nvPr/>
          </p:nvCxnSpPr>
          <p:spPr>
            <a:xfrm>
              <a:off x="2143760" y="2818304"/>
              <a:ext cx="680720"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8" idx="0"/>
              <a:endCxn id="27" idx="4"/>
            </p:cNvCxnSpPr>
            <p:nvPr/>
          </p:nvCxnSpPr>
          <p:spPr>
            <a:xfrm flipV="1">
              <a:off x="3134360" y="3140336"/>
              <a:ext cx="0" cy="371936"/>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grpSp>
      <p:sp>
        <p:nvSpPr>
          <p:cNvPr id="35" name="TextBox 34"/>
          <p:cNvSpPr txBox="1"/>
          <p:nvPr/>
        </p:nvSpPr>
        <p:spPr>
          <a:xfrm>
            <a:off x="1899920" y="3403600"/>
            <a:ext cx="723200" cy="369332"/>
          </a:xfrm>
          <a:prstGeom prst="rect">
            <a:avLst/>
          </a:prstGeom>
          <a:noFill/>
        </p:spPr>
        <p:txBody>
          <a:bodyPr wrap="none" rtlCol="0">
            <a:spAutoFit/>
          </a:bodyPr>
          <a:lstStyle/>
          <a:p>
            <a:r>
              <a:rPr lang="en-US" dirty="0" smtClean="0"/>
              <a:t>HMM</a:t>
            </a:r>
            <a:endParaRPr lang="en-US" dirty="0"/>
          </a:p>
        </p:txBody>
      </p:sp>
      <p:sp>
        <p:nvSpPr>
          <p:cNvPr id="36" name="TextBox 35"/>
          <p:cNvSpPr txBox="1"/>
          <p:nvPr/>
        </p:nvSpPr>
        <p:spPr>
          <a:xfrm>
            <a:off x="4754722" y="3371334"/>
            <a:ext cx="1260156" cy="646331"/>
          </a:xfrm>
          <a:prstGeom prst="rect">
            <a:avLst/>
          </a:prstGeom>
          <a:noFill/>
        </p:spPr>
        <p:txBody>
          <a:bodyPr wrap="none" rtlCol="0">
            <a:spAutoFit/>
          </a:bodyPr>
          <a:lstStyle/>
          <a:p>
            <a:r>
              <a:rPr lang="en-US" dirty="0" smtClean="0"/>
              <a:t>Conditional</a:t>
            </a:r>
          </a:p>
          <a:p>
            <a:r>
              <a:rPr lang="en-US" dirty="0" smtClean="0"/>
              <a:t>model</a:t>
            </a:r>
            <a:endParaRPr lang="en-US" dirty="0"/>
          </a:p>
        </p:txBody>
      </p:sp>
      <p:sp>
        <p:nvSpPr>
          <p:cNvPr id="8" name="TextBox 7"/>
          <p:cNvSpPr txBox="1"/>
          <p:nvPr/>
        </p:nvSpPr>
        <p:spPr>
          <a:xfrm>
            <a:off x="1387686" y="5620326"/>
            <a:ext cx="6831404" cy="769441"/>
          </a:xfrm>
          <a:prstGeom prst="rect">
            <a:avLst/>
          </a:prstGeom>
          <a:ln>
            <a:noFill/>
          </a:ln>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r>
              <a:rPr lang="en-US" sz="2200" dirty="0" smtClean="0"/>
              <a:t>We need to train </a:t>
            </a:r>
            <a:r>
              <a:rPr lang="en-US" sz="2200" dirty="0"/>
              <a:t>local </a:t>
            </a:r>
            <a:r>
              <a:rPr lang="en-US" sz="2200" dirty="0" smtClean="0"/>
              <a:t>multiclass classifiers that predicts the next state given the </a:t>
            </a:r>
            <a:r>
              <a:rPr lang="en-US" sz="2200" smtClean="0"/>
              <a:t>previous state and the input</a:t>
            </a:r>
            <a:endParaRPr lang="en-US" sz="2200" dirty="0"/>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96160543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…local classifiers</a:t>
            </a:r>
            <a:r>
              <a:rPr lang="en-US" dirty="0" smtClean="0">
                <a:latin typeface="cmsy10"/>
                <a:ea typeface="cmsy10"/>
                <a:cs typeface="cmsy10"/>
              </a:rPr>
              <a:t>!</a:t>
            </a:r>
            <a:r>
              <a:rPr lang="en-US" dirty="0" smtClean="0"/>
              <a:t> Label bias problem</a:t>
            </a:r>
            <a:endParaRPr lang="en-US" dirty="0"/>
          </a:p>
        </p:txBody>
      </p:sp>
      <p:sp>
        <p:nvSpPr>
          <p:cNvPr id="3" name="Content Placeholder 2"/>
          <p:cNvSpPr>
            <a:spLocks noGrp="1"/>
          </p:cNvSpPr>
          <p:nvPr>
            <p:ph idx="1"/>
          </p:nvPr>
        </p:nvSpPr>
        <p:spPr/>
        <p:txBody>
          <a:bodyPr/>
          <a:lstStyle/>
          <a:p>
            <a:pPr marL="0" indent="0">
              <a:buNone/>
            </a:pPr>
            <a:r>
              <a:rPr lang="en-US" dirty="0" smtClean="0"/>
              <a:t>Let’s look at the independence assumption</a:t>
            </a:r>
          </a:p>
          <a:p>
            <a:pPr marL="0" indent="0">
              <a:buNone/>
            </a:pPr>
            <a:endParaRPr lang="en-US" sz="1100"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E42F4FC8-095A-E041-AA53-AAE5A7787260}" type="slidenum">
              <a:rPr lang="en-US" smtClean="0"/>
              <a:t>74</a:t>
            </a:fld>
            <a:endParaRPr lang="en-US"/>
          </a:p>
        </p:txBody>
      </p:sp>
      <p:pic>
        <p:nvPicPr>
          <p:cNvPr id="5" name="Picture 4" descr="Screen Region 2014-09-18 at 07.38.3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360" y="2230702"/>
            <a:ext cx="4975138" cy="593767"/>
          </a:xfrm>
          <a:prstGeom prst="rect">
            <a:avLst/>
          </a:prstGeom>
        </p:spPr>
      </p:pic>
      <p:grpSp>
        <p:nvGrpSpPr>
          <p:cNvPr id="52" name="Group 51"/>
          <p:cNvGrpSpPr/>
          <p:nvPr/>
        </p:nvGrpSpPr>
        <p:grpSpPr>
          <a:xfrm>
            <a:off x="820880" y="3912498"/>
            <a:ext cx="4177046" cy="369332"/>
            <a:chOff x="769225" y="5815054"/>
            <a:chExt cx="4177046" cy="369332"/>
          </a:xfrm>
        </p:grpSpPr>
        <p:sp>
          <p:nvSpPr>
            <p:cNvPr id="20" name="TextBox 19"/>
            <p:cNvSpPr txBox="1"/>
            <p:nvPr/>
          </p:nvSpPr>
          <p:spPr>
            <a:xfrm>
              <a:off x="769225" y="5815054"/>
              <a:ext cx="582549" cy="369332"/>
            </a:xfrm>
            <a:prstGeom prst="rect">
              <a:avLst/>
            </a:prstGeom>
            <a:noFill/>
          </p:spPr>
          <p:txBody>
            <a:bodyPr wrap="none" rtlCol="0">
              <a:spAutoFit/>
            </a:bodyPr>
            <a:lstStyle/>
            <a:p>
              <a:r>
                <a:rPr lang="en-US" i="1" dirty="0" smtClean="0">
                  <a:solidFill>
                    <a:schemeClr val="accent1"/>
                  </a:solidFill>
                </a:rPr>
                <a:t>The</a:t>
              </a:r>
              <a:endParaRPr lang="en-US" i="1" dirty="0">
                <a:solidFill>
                  <a:schemeClr val="accent1"/>
                </a:solidFill>
              </a:endParaRPr>
            </a:p>
          </p:txBody>
        </p:sp>
        <p:sp>
          <p:nvSpPr>
            <p:cNvPr id="39" name="TextBox 38"/>
            <p:cNvSpPr txBox="1"/>
            <p:nvPr/>
          </p:nvSpPr>
          <p:spPr>
            <a:xfrm>
              <a:off x="1503519" y="5815054"/>
              <a:ext cx="753193" cy="369332"/>
            </a:xfrm>
            <a:prstGeom prst="rect">
              <a:avLst/>
            </a:prstGeom>
            <a:noFill/>
          </p:spPr>
          <p:txBody>
            <a:bodyPr wrap="none" rtlCol="0">
              <a:spAutoFit/>
            </a:bodyPr>
            <a:lstStyle/>
            <a:p>
              <a:r>
                <a:rPr lang="en-US" i="1" dirty="0" smtClean="0">
                  <a:solidFill>
                    <a:schemeClr val="accent1"/>
                  </a:solidFill>
                </a:rPr>
                <a:t>robot</a:t>
              </a:r>
              <a:endParaRPr lang="en-US" i="1" dirty="0">
                <a:solidFill>
                  <a:schemeClr val="accent1"/>
                </a:solidFill>
              </a:endParaRPr>
            </a:p>
          </p:txBody>
        </p:sp>
        <p:sp>
          <p:nvSpPr>
            <p:cNvPr id="40" name="TextBox 39"/>
            <p:cNvSpPr txBox="1"/>
            <p:nvPr/>
          </p:nvSpPr>
          <p:spPr>
            <a:xfrm>
              <a:off x="2414983" y="5815054"/>
              <a:ext cx="888109" cy="369332"/>
            </a:xfrm>
            <a:prstGeom prst="rect">
              <a:avLst/>
            </a:prstGeom>
            <a:noFill/>
          </p:spPr>
          <p:txBody>
            <a:bodyPr wrap="none" rtlCol="0">
              <a:spAutoFit/>
            </a:bodyPr>
            <a:lstStyle/>
            <a:p>
              <a:r>
                <a:rPr lang="en-US" i="1" dirty="0" smtClean="0">
                  <a:solidFill>
                    <a:schemeClr val="accent1"/>
                  </a:solidFill>
                </a:rPr>
                <a:t>wheels</a:t>
              </a:r>
              <a:endParaRPr lang="en-US" i="1" dirty="0">
                <a:solidFill>
                  <a:schemeClr val="accent1"/>
                </a:solidFill>
              </a:endParaRPr>
            </a:p>
          </p:txBody>
        </p:sp>
        <p:sp>
          <p:nvSpPr>
            <p:cNvPr id="41" name="TextBox 40"/>
            <p:cNvSpPr txBox="1"/>
            <p:nvPr/>
          </p:nvSpPr>
          <p:spPr>
            <a:xfrm>
              <a:off x="3459909" y="5815054"/>
              <a:ext cx="549186" cy="369332"/>
            </a:xfrm>
            <a:prstGeom prst="rect">
              <a:avLst/>
            </a:prstGeom>
            <a:noFill/>
          </p:spPr>
          <p:txBody>
            <a:bodyPr wrap="none" rtlCol="0">
              <a:spAutoFit/>
            </a:bodyPr>
            <a:lstStyle/>
            <a:p>
              <a:r>
                <a:rPr lang="en-US" i="1" dirty="0" smtClean="0">
                  <a:solidFill>
                    <a:schemeClr val="accent1"/>
                  </a:solidFill>
                </a:rPr>
                <a:t>are</a:t>
              </a:r>
              <a:endParaRPr lang="en-US" i="1" dirty="0">
                <a:solidFill>
                  <a:schemeClr val="accent1"/>
                </a:solidFill>
              </a:endParaRPr>
            </a:p>
          </p:txBody>
        </p:sp>
        <p:sp>
          <p:nvSpPr>
            <p:cNvPr id="42" name="TextBox 41"/>
            <p:cNvSpPr txBox="1"/>
            <p:nvPr/>
          </p:nvSpPr>
          <p:spPr>
            <a:xfrm>
              <a:off x="4151487" y="5815054"/>
              <a:ext cx="794784" cy="369332"/>
            </a:xfrm>
            <a:prstGeom prst="rect">
              <a:avLst/>
            </a:prstGeom>
            <a:noFill/>
          </p:spPr>
          <p:txBody>
            <a:bodyPr wrap="none" rtlCol="0">
              <a:spAutoFit/>
            </a:bodyPr>
            <a:lstStyle/>
            <a:p>
              <a:r>
                <a:rPr lang="en-US" i="1" dirty="0" smtClean="0">
                  <a:solidFill>
                    <a:schemeClr val="accent1"/>
                  </a:solidFill>
                </a:rPr>
                <a:t>round</a:t>
              </a:r>
              <a:endParaRPr lang="en-US" i="1" dirty="0">
                <a:solidFill>
                  <a:schemeClr val="accent1"/>
                </a:solidFill>
              </a:endParaRPr>
            </a:p>
          </p:txBody>
        </p:sp>
      </p:grpSp>
      <p:sp>
        <p:nvSpPr>
          <p:cNvPr id="59" name="TextBox 58"/>
          <p:cNvSpPr txBox="1"/>
          <p:nvPr/>
        </p:nvSpPr>
        <p:spPr>
          <a:xfrm>
            <a:off x="640080" y="3342640"/>
            <a:ext cx="3911685" cy="369332"/>
          </a:xfrm>
          <a:prstGeom prst="rect">
            <a:avLst/>
          </a:prstGeom>
          <a:noFill/>
        </p:spPr>
        <p:txBody>
          <a:bodyPr wrap="none" rtlCol="0">
            <a:spAutoFit/>
          </a:bodyPr>
          <a:lstStyle/>
          <a:p>
            <a:r>
              <a:rPr lang="en-US" dirty="0" err="1" smtClean="0"/>
              <a:t>Eg</a:t>
            </a:r>
            <a:r>
              <a:rPr lang="en-US" dirty="0" smtClean="0"/>
              <a:t>: Part-of-speech tagging the sentence</a:t>
            </a:r>
            <a:endParaRPr lang="en-US" dirty="0"/>
          </a:p>
        </p:txBody>
      </p:sp>
      <p:grpSp>
        <p:nvGrpSpPr>
          <p:cNvPr id="10" name="Group 9"/>
          <p:cNvGrpSpPr/>
          <p:nvPr/>
        </p:nvGrpSpPr>
        <p:grpSpPr>
          <a:xfrm>
            <a:off x="928674" y="4281830"/>
            <a:ext cx="4686543" cy="1713986"/>
            <a:chOff x="928674" y="4281830"/>
            <a:chExt cx="4686543" cy="1713986"/>
          </a:xfrm>
        </p:grpSpPr>
        <p:grpSp>
          <p:nvGrpSpPr>
            <p:cNvPr id="21" name="Group 20"/>
            <p:cNvGrpSpPr/>
            <p:nvPr/>
          </p:nvGrpSpPr>
          <p:grpSpPr>
            <a:xfrm>
              <a:off x="928674" y="4281830"/>
              <a:ext cx="3825240" cy="1713986"/>
              <a:chOff x="2073685" y="4006809"/>
              <a:chExt cx="3825240" cy="1713986"/>
            </a:xfrm>
          </p:grpSpPr>
          <p:sp>
            <p:nvSpPr>
              <p:cNvPr id="6" name="Oval 5"/>
              <p:cNvSpPr/>
              <p:nvPr/>
            </p:nvSpPr>
            <p:spPr>
              <a:xfrm>
                <a:off x="3734845" y="4148377"/>
                <a:ext cx="396240" cy="39624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N</a:t>
                </a:r>
                <a:endParaRPr lang="en-US" dirty="0"/>
              </a:p>
            </p:txBody>
          </p:sp>
          <p:sp>
            <p:nvSpPr>
              <p:cNvPr id="7" name="Oval 6"/>
              <p:cNvSpPr/>
              <p:nvPr/>
            </p:nvSpPr>
            <p:spPr>
              <a:xfrm>
                <a:off x="3734845" y="5324555"/>
                <a:ext cx="396240" cy="39624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V</a:t>
                </a:r>
                <a:endParaRPr lang="en-US" dirty="0"/>
              </a:p>
            </p:txBody>
          </p:sp>
          <p:sp>
            <p:nvSpPr>
              <p:cNvPr id="8" name="Oval 7"/>
              <p:cNvSpPr/>
              <p:nvPr/>
            </p:nvSpPr>
            <p:spPr>
              <a:xfrm>
                <a:off x="4623845" y="4148377"/>
                <a:ext cx="396240" cy="39624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V</a:t>
                </a:r>
                <a:endParaRPr lang="en-US" dirty="0"/>
              </a:p>
            </p:txBody>
          </p:sp>
          <p:sp>
            <p:nvSpPr>
              <p:cNvPr id="9" name="Oval 8"/>
              <p:cNvSpPr/>
              <p:nvPr/>
            </p:nvSpPr>
            <p:spPr>
              <a:xfrm>
                <a:off x="4623845" y="5324555"/>
                <a:ext cx="396240" cy="39624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N</a:t>
                </a:r>
              </a:p>
            </p:txBody>
          </p:sp>
          <p:sp>
            <p:nvSpPr>
              <p:cNvPr id="12" name="Oval 11"/>
              <p:cNvSpPr/>
              <p:nvPr/>
            </p:nvSpPr>
            <p:spPr>
              <a:xfrm>
                <a:off x="2962685" y="4786075"/>
                <a:ext cx="396240" cy="39624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N</a:t>
                </a:r>
                <a:endParaRPr lang="en-US" dirty="0"/>
              </a:p>
            </p:txBody>
          </p:sp>
          <p:cxnSp>
            <p:nvCxnSpPr>
              <p:cNvPr id="15" name="Straight Arrow Connector 14"/>
              <p:cNvCxnSpPr>
                <a:stCxn id="12" idx="7"/>
                <a:endCxn id="6" idx="3"/>
              </p:cNvCxnSpPr>
              <p:nvPr/>
            </p:nvCxnSpPr>
            <p:spPr>
              <a:xfrm flipV="1">
                <a:off x="3300897" y="4486589"/>
                <a:ext cx="491976" cy="357514"/>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Arrow Connector 15"/>
              <p:cNvCxnSpPr>
                <a:stCxn id="6" idx="6"/>
                <a:endCxn id="8" idx="2"/>
              </p:cNvCxnSpPr>
              <p:nvPr/>
            </p:nvCxnSpPr>
            <p:spPr>
              <a:xfrm>
                <a:off x="4131085" y="4346497"/>
                <a:ext cx="492760" cy="0"/>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Arrow Connector 18"/>
              <p:cNvCxnSpPr>
                <a:stCxn id="12" idx="5"/>
                <a:endCxn id="7" idx="1"/>
              </p:cNvCxnSpPr>
              <p:nvPr/>
            </p:nvCxnSpPr>
            <p:spPr>
              <a:xfrm>
                <a:off x="3300897" y="5124287"/>
                <a:ext cx="491976" cy="258296"/>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Arrow Connector 22"/>
              <p:cNvCxnSpPr>
                <a:stCxn id="7" idx="6"/>
                <a:endCxn id="9" idx="2"/>
              </p:cNvCxnSpPr>
              <p:nvPr/>
            </p:nvCxnSpPr>
            <p:spPr>
              <a:xfrm>
                <a:off x="4131085" y="5522675"/>
                <a:ext cx="492760" cy="0"/>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sp>
            <p:nvSpPr>
              <p:cNvPr id="28" name="TextBox 27"/>
              <p:cNvSpPr txBox="1"/>
              <p:nvPr/>
            </p:nvSpPr>
            <p:spPr>
              <a:xfrm>
                <a:off x="3168472" y="4317312"/>
                <a:ext cx="444453" cy="338554"/>
              </a:xfrm>
              <a:prstGeom prst="rect">
                <a:avLst/>
              </a:prstGeom>
              <a:noFill/>
            </p:spPr>
            <p:txBody>
              <a:bodyPr wrap="none" rtlCol="0">
                <a:spAutoFit/>
              </a:bodyPr>
              <a:lstStyle/>
              <a:p>
                <a:r>
                  <a:rPr lang="en-US" sz="1600" dirty="0" smtClean="0">
                    <a:solidFill>
                      <a:srgbClr val="CC3333"/>
                    </a:solidFill>
                  </a:rPr>
                  <a:t>0.8</a:t>
                </a:r>
                <a:endParaRPr lang="en-US" sz="1600" dirty="0">
                  <a:solidFill>
                    <a:srgbClr val="CC3333"/>
                  </a:solidFill>
                </a:endParaRPr>
              </a:p>
            </p:txBody>
          </p:sp>
          <p:sp>
            <p:nvSpPr>
              <p:cNvPr id="29" name="TextBox 28"/>
              <p:cNvSpPr txBox="1"/>
              <p:nvPr/>
            </p:nvSpPr>
            <p:spPr>
              <a:xfrm>
                <a:off x="3168472" y="5272328"/>
                <a:ext cx="444453" cy="338554"/>
              </a:xfrm>
              <a:prstGeom prst="rect">
                <a:avLst/>
              </a:prstGeom>
              <a:noFill/>
            </p:spPr>
            <p:txBody>
              <a:bodyPr wrap="none" rtlCol="0">
                <a:spAutoFit/>
              </a:bodyPr>
              <a:lstStyle/>
              <a:p>
                <a:r>
                  <a:rPr lang="en-US" sz="1600" dirty="0" smtClean="0">
                    <a:solidFill>
                      <a:srgbClr val="CC3333"/>
                    </a:solidFill>
                  </a:rPr>
                  <a:t>0.2</a:t>
                </a:r>
                <a:endParaRPr lang="en-US" sz="1600" dirty="0">
                  <a:solidFill>
                    <a:srgbClr val="CC3333"/>
                  </a:solidFill>
                </a:endParaRPr>
              </a:p>
            </p:txBody>
          </p:sp>
          <p:sp>
            <p:nvSpPr>
              <p:cNvPr id="30" name="TextBox 29"/>
              <p:cNvSpPr txBox="1"/>
              <p:nvPr/>
            </p:nvSpPr>
            <p:spPr>
              <a:xfrm>
                <a:off x="4203250" y="4008922"/>
                <a:ext cx="288661" cy="338554"/>
              </a:xfrm>
              <a:prstGeom prst="rect">
                <a:avLst/>
              </a:prstGeom>
              <a:noFill/>
            </p:spPr>
            <p:txBody>
              <a:bodyPr wrap="none" rtlCol="0">
                <a:spAutoFit/>
              </a:bodyPr>
              <a:lstStyle/>
              <a:p>
                <a:r>
                  <a:rPr lang="en-US" sz="1600" dirty="0" smtClean="0"/>
                  <a:t>1</a:t>
                </a:r>
                <a:endParaRPr lang="en-US" sz="1600" dirty="0"/>
              </a:p>
            </p:txBody>
          </p:sp>
          <p:sp>
            <p:nvSpPr>
              <p:cNvPr id="31" name="TextBox 30"/>
              <p:cNvSpPr txBox="1"/>
              <p:nvPr/>
            </p:nvSpPr>
            <p:spPr>
              <a:xfrm>
                <a:off x="4203250" y="5124287"/>
                <a:ext cx="288661" cy="338554"/>
              </a:xfrm>
              <a:prstGeom prst="rect">
                <a:avLst/>
              </a:prstGeom>
              <a:noFill/>
            </p:spPr>
            <p:txBody>
              <a:bodyPr wrap="none" rtlCol="0">
                <a:spAutoFit/>
              </a:bodyPr>
              <a:lstStyle/>
              <a:p>
                <a:r>
                  <a:rPr lang="en-US" sz="1600" dirty="0" smtClean="0"/>
                  <a:t>1</a:t>
                </a:r>
                <a:endParaRPr lang="en-US" sz="1600" dirty="0"/>
              </a:p>
            </p:txBody>
          </p:sp>
          <p:sp>
            <p:nvSpPr>
              <p:cNvPr id="22" name="Oval 21"/>
              <p:cNvSpPr/>
              <p:nvPr/>
            </p:nvSpPr>
            <p:spPr>
              <a:xfrm>
                <a:off x="2073685" y="4789722"/>
                <a:ext cx="396240" cy="39624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a:t>
                </a:r>
                <a:endParaRPr lang="en-US" dirty="0"/>
              </a:p>
            </p:txBody>
          </p:sp>
          <p:cxnSp>
            <p:nvCxnSpPr>
              <p:cNvPr id="24" name="Straight Arrow Connector 23"/>
              <p:cNvCxnSpPr>
                <a:stCxn id="22" idx="6"/>
                <a:endCxn id="12" idx="2"/>
              </p:cNvCxnSpPr>
              <p:nvPr/>
            </p:nvCxnSpPr>
            <p:spPr>
              <a:xfrm flipV="1">
                <a:off x="2469925" y="4984195"/>
                <a:ext cx="492760" cy="3647"/>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sp>
            <p:nvSpPr>
              <p:cNvPr id="26" name="TextBox 25"/>
              <p:cNvSpPr txBox="1"/>
              <p:nvPr/>
            </p:nvSpPr>
            <p:spPr>
              <a:xfrm>
                <a:off x="2521770" y="4655866"/>
                <a:ext cx="288661" cy="338554"/>
              </a:xfrm>
              <a:prstGeom prst="rect">
                <a:avLst/>
              </a:prstGeom>
              <a:noFill/>
            </p:spPr>
            <p:txBody>
              <a:bodyPr wrap="none" rtlCol="0">
                <a:spAutoFit/>
              </a:bodyPr>
              <a:lstStyle/>
              <a:p>
                <a:r>
                  <a:rPr lang="en-US" sz="1600" dirty="0" smtClean="0"/>
                  <a:t>1</a:t>
                </a:r>
                <a:endParaRPr lang="en-US" sz="1600" dirty="0"/>
              </a:p>
            </p:txBody>
          </p:sp>
          <p:sp>
            <p:nvSpPr>
              <p:cNvPr id="33" name="Oval 32"/>
              <p:cNvSpPr/>
              <p:nvPr/>
            </p:nvSpPr>
            <p:spPr>
              <a:xfrm>
                <a:off x="5502685" y="4146264"/>
                <a:ext cx="396240" cy="39624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A</a:t>
                </a:r>
                <a:endParaRPr lang="en-US" dirty="0"/>
              </a:p>
            </p:txBody>
          </p:sp>
          <p:sp>
            <p:nvSpPr>
              <p:cNvPr id="34" name="Oval 33"/>
              <p:cNvSpPr/>
              <p:nvPr/>
            </p:nvSpPr>
            <p:spPr>
              <a:xfrm>
                <a:off x="5502685" y="5322442"/>
                <a:ext cx="396240" cy="39624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R</a:t>
                </a:r>
                <a:endParaRPr lang="en-US" dirty="0"/>
              </a:p>
            </p:txBody>
          </p:sp>
          <p:cxnSp>
            <p:nvCxnSpPr>
              <p:cNvPr id="35" name="Straight Arrow Connector 34"/>
              <p:cNvCxnSpPr>
                <a:stCxn id="8" idx="6"/>
                <a:endCxn id="33" idx="2"/>
              </p:cNvCxnSpPr>
              <p:nvPr/>
            </p:nvCxnSpPr>
            <p:spPr>
              <a:xfrm flipV="1">
                <a:off x="5020085" y="4344384"/>
                <a:ext cx="482600" cy="2113"/>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Arrow Connector 35"/>
              <p:cNvCxnSpPr>
                <a:stCxn id="9" idx="6"/>
                <a:endCxn id="34" idx="2"/>
              </p:cNvCxnSpPr>
              <p:nvPr/>
            </p:nvCxnSpPr>
            <p:spPr>
              <a:xfrm flipV="1">
                <a:off x="5020085" y="5520562"/>
                <a:ext cx="482600" cy="2113"/>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sp>
            <p:nvSpPr>
              <p:cNvPr id="37" name="TextBox 36"/>
              <p:cNvSpPr txBox="1"/>
              <p:nvPr/>
            </p:nvSpPr>
            <p:spPr>
              <a:xfrm>
                <a:off x="5082090" y="4006809"/>
                <a:ext cx="288661" cy="338554"/>
              </a:xfrm>
              <a:prstGeom prst="rect">
                <a:avLst/>
              </a:prstGeom>
              <a:noFill/>
            </p:spPr>
            <p:txBody>
              <a:bodyPr wrap="none" rtlCol="0">
                <a:spAutoFit/>
              </a:bodyPr>
              <a:lstStyle/>
              <a:p>
                <a:r>
                  <a:rPr lang="en-US" sz="1600" dirty="0" smtClean="0"/>
                  <a:t>1</a:t>
                </a:r>
                <a:endParaRPr lang="en-US" sz="1600" dirty="0"/>
              </a:p>
            </p:txBody>
          </p:sp>
          <p:sp>
            <p:nvSpPr>
              <p:cNvPr id="38" name="TextBox 37"/>
              <p:cNvSpPr txBox="1"/>
              <p:nvPr/>
            </p:nvSpPr>
            <p:spPr>
              <a:xfrm>
                <a:off x="5082090" y="5122174"/>
                <a:ext cx="288661" cy="338554"/>
              </a:xfrm>
              <a:prstGeom prst="rect">
                <a:avLst/>
              </a:prstGeom>
              <a:noFill/>
            </p:spPr>
            <p:txBody>
              <a:bodyPr wrap="none" rtlCol="0">
                <a:spAutoFit/>
              </a:bodyPr>
              <a:lstStyle/>
              <a:p>
                <a:r>
                  <a:rPr lang="en-US" sz="1600" dirty="0" smtClean="0"/>
                  <a:t>1</a:t>
                </a:r>
                <a:endParaRPr lang="en-US" sz="1600" dirty="0"/>
              </a:p>
            </p:txBody>
          </p:sp>
        </p:grpSp>
        <p:sp>
          <p:nvSpPr>
            <p:cNvPr id="60" name="Oval 59"/>
            <p:cNvSpPr/>
            <p:nvPr/>
          </p:nvSpPr>
          <p:spPr>
            <a:xfrm>
              <a:off x="5218977" y="5000955"/>
              <a:ext cx="396240" cy="39624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61" name="Straight Arrow Connector 60"/>
            <p:cNvCxnSpPr>
              <a:stCxn id="33" idx="5"/>
              <a:endCxn id="60" idx="1"/>
            </p:cNvCxnSpPr>
            <p:nvPr/>
          </p:nvCxnSpPr>
          <p:spPr>
            <a:xfrm>
              <a:off x="4695886" y="4759497"/>
              <a:ext cx="581119" cy="299486"/>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2" name="Straight Arrow Connector 61"/>
            <p:cNvCxnSpPr>
              <a:stCxn id="34" idx="7"/>
              <a:endCxn id="60" idx="3"/>
            </p:cNvCxnSpPr>
            <p:nvPr/>
          </p:nvCxnSpPr>
          <p:spPr>
            <a:xfrm flipV="1">
              <a:off x="4695886" y="5339167"/>
              <a:ext cx="581119" cy="316324"/>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grpSp>
      <p:sp>
        <p:nvSpPr>
          <p:cNvPr id="67" name="TextBox 66"/>
          <p:cNvSpPr txBox="1"/>
          <p:nvPr/>
        </p:nvSpPr>
        <p:spPr>
          <a:xfrm>
            <a:off x="562266" y="6171685"/>
            <a:ext cx="5089630" cy="369332"/>
          </a:xfrm>
          <a:prstGeom prst="rect">
            <a:avLst/>
          </a:prstGeom>
          <a:noFill/>
        </p:spPr>
        <p:txBody>
          <a:bodyPr wrap="none" rtlCol="0">
            <a:spAutoFit/>
          </a:bodyPr>
          <a:lstStyle/>
          <a:p>
            <a:r>
              <a:rPr lang="en-US" dirty="0" smtClean="0"/>
              <a:t>Suppose these are the only state transitions allowed</a:t>
            </a:r>
            <a:endParaRPr lang="en-US" dirty="0"/>
          </a:p>
        </p:txBody>
      </p:sp>
      <p:sp>
        <p:nvSpPr>
          <p:cNvPr id="68" name="TextBox 67"/>
          <p:cNvSpPr txBox="1"/>
          <p:nvPr/>
        </p:nvSpPr>
        <p:spPr>
          <a:xfrm>
            <a:off x="5662056" y="3342640"/>
            <a:ext cx="2882504" cy="1169551"/>
          </a:xfrm>
          <a:prstGeom prst="rect">
            <a:avLst/>
          </a:prstGeom>
          <a:noFill/>
        </p:spPr>
        <p:txBody>
          <a:bodyPr wrap="square" rtlCol="0">
            <a:spAutoFit/>
          </a:bodyPr>
          <a:lstStyle/>
          <a:p>
            <a:r>
              <a:rPr lang="en-US" sz="1400" dirty="0" smtClean="0"/>
              <a:t>Option 1: P(D | The) </a:t>
            </a:r>
            <a:r>
              <a:rPr lang="en-US" sz="1400" dirty="0" smtClean="0">
                <a:latin typeface="cmsy10"/>
                <a:ea typeface="cmsy10"/>
                <a:cs typeface="cmsy10"/>
              </a:rPr>
              <a:t>¢</a:t>
            </a:r>
          </a:p>
          <a:p>
            <a:r>
              <a:rPr lang="en-US" sz="1400" dirty="0"/>
              <a:t>              </a:t>
            </a:r>
            <a:r>
              <a:rPr lang="en-US" sz="1400" dirty="0" smtClean="0"/>
              <a:t>	  P(N | D, robot) </a:t>
            </a:r>
            <a:r>
              <a:rPr lang="en-US" sz="1400" dirty="0">
                <a:latin typeface="cmsy10"/>
                <a:ea typeface="cmsy10"/>
                <a:cs typeface="cmsy10"/>
              </a:rPr>
              <a:t>¢</a:t>
            </a:r>
          </a:p>
          <a:p>
            <a:r>
              <a:rPr lang="en-US" sz="1400" dirty="0" smtClean="0"/>
              <a:t>		  P</a:t>
            </a:r>
            <a:r>
              <a:rPr lang="en-US" sz="1400" dirty="0"/>
              <a:t>(N | </a:t>
            </a:r>
            <a:r>
              <a:rPr lang="en-US" sz="1400" dirty="0" smtClean="0"/>
              <a:t>N, wheels) </a:t>
            </a:r>
            <a:r>
              <a:rPr lang="en-US" sz="1400" dirty="0">
                <a:latin typeface="cmsy10"/>
                <a:ea typeface="cmsy10"/>
                <a:cs typeface="cmsy10"/>
              </a:rPr>
              <a:t>¢</a:t>
            </a:r>
          </a:p>
          <a:p>
            <a:r>
              <a:rPr lang="en-US" sz="1400" dirty="0" smtClean="0"/>
              <a:t> 		  P(V </a:t>
            </a:r>
            <a:r>
              <a:rPr lang="en-US" sz="1400" dirty="0"/>
              <a:t>| </a:t>
            </a:r>
            <a:r>
              <a:rPr lang="en-US" sz="1400" dirty="0" smtClean="0"/>
              <a:t>N, are) </a:t>
            </a:r>
            <a:r>
              <a:rPr lang="en-US" sz="1400" dirty="0">
                <a:latin typeface="cmsy10"/>
                <a:ea typeface="cmsy10"/>
                <a:cs typeface="cmsy10"/>
              </a:rPr>
              <a:t>¢</a:t>
            </a:r>
          </a:p>
          <a:p>
            <a:r>
              <a:rPr lang="en-US" sz="1400" dirty="0" smtClean="0"/>
              <a:t> 		  P(A </a:t>
            </a:r>
            <a:r>
              <a:rPr lang="en-US" sz="1400" dirty="0"/>
              <a:t>| </a:t>
            </a:r>
            <a:r>
              <a:rPr lang="en-US" sz="1400" dirty="0" smtClean="0"/>
              <a:t>V, round)</a:t>
            </a:r>
            <a:endParaRPr lang="en-US" sz="1400" dirty="0">
              <a:latin typeface="cmsy10"/>
              <a:ea typeface="cmsy10"/>
              <a:cs typeface="cmsy10"/>
            </a:endParaRPr>
          </a:p>
        </p:txBody>
      </p:sp>
      <p:sp>
        <p:nvSpPr>
          <p:cNvPr id="69" name="TextBox 68"/>
          <p:cNvSpPr txBox="1"/>
          <p:nvPr/>
        </p:nvSpPr>
        <p:spPr>
          <a:xfrm>
            <a:off x="5662056" y="4814338"/>
            <a:ext cx="2882504" cy="1169551"/>
          </a:xfrm>
          <a:prstGeom prst="rect">
            <a:avLst/>
          </a:prstGeom>
          <a:noFill/>
        </p:spPr>
        <p:txBody>
          <a:bodyPr wrap="square" rtlCol="0">
            <a:spAutoFit/>
          </a:bodyPr>
          <a:lstStyle/>
          <a:p>
            <a:r>
              <a:rPr lang="en-US" sz="1400" dirty="0" smtClean="0"/>
              <a:t>Option 2: P(D | The) </a:t>
            </a:r>
            <a:r>
              <a:rPr lang="en-US" sz="1400" dirty="0" smtClean="0">
                <a:latin typeface="cmsy10"/>
                <a:ea typeface="cmsy10"/>
                <a:cs typeface="cmsy10"/>
              </a:rPr>
              <a:t>¢</a:t>
            </a:r>
          </a:p>
          <a:p>
            <a:r>
              <a:rPr lang="en-US" sz="1400" dirty="0"/>
              <a:t>                   </a:t>
            </a:r>
            <a:r>
              <a:rPr lang="en-US" sz="1400" dirty="0" smtClean="0"/>
              <a:t>	  P(N | D, robot) </a:t>
            </a:r>
            <a:r>
              <a:rPr lang="en-US" sz="1400" dirty="0">
                <a:latin typeface="cmsy10"/>
                <a:ea typeface="cmsy10"/>
                <a:cs typeface="cmsy10"/>
              </a:rPr>
              <a:t>¢</a:t>
            </a:r>
          </a:p>
          <a:p>
            <a:r>
              <a:rPr lang="en-US" sz="1400" dirty="0" smtClean="0"/>
              <a:t>		  P(V </a:t>
            </a:r>
            <a:r>
              <a:rPr lang="en-US" sz="1400" dirty="0"/>
              <a:t>| </a:t>
            </a:r>
            <a:r>
              <a:rPr lang="en-US" sz="1400" dirty="0" smtClean="0"/>
              <a:t>N, wheels) </a:t>
            </a:r>
            <a:r>
              <a:rPr lang="en-US" sz="1400" dirty="0">
                <a:latin typeface="cmsy10"/>
                <a:ea typeface="cmsy10"/>
                <a:cs typeface="cmsy10"/>
              </a:rPr>
              <a:t>¢</a:t>
            </a:r>
          </a:p>
          <a:p>
            <a:r>
              <a:rPr lang="en-US" sz="1400" dirty="0" smtClean="0"/>
              <a:t> 		  P(N </a:t>
            </a:r>
            <a:r>
              <a:rPr lang="en-US" sz="1400" dirty="0"/>
              <a:t>| V</a:t>
            </a:r>
            <a:r>
              <a:rPr lang="en-US" sz="1400" dirty="0" smtClean="0"/>
              <a:t>, are) </a:t>
            </a:r>
            <a:r>
              <a:rPr lang="en-US" sz="1400" dirty="0">
                <a:latin typeface="cmsy10"/>
                <a:ea typeface="cmsy10"/>
                <a:cs typeface="cmsy10"/>
              </a:rPr>
              <a:t>¢</a:t>
            </a:r>
          </a:p>
          <a:p>
            <a:r>
              <a:rPr lang="en-US" sz="1400" dirty="0" smtClean="0"/>
              <a:t> 		  P( R| </a:t>
            </a:r>
            <a:r>
              <a:rPr lang="en-US" sz="1400" dirty="0"/>
              <a:t>N</a:t>
            </a:r>
            <a:r>
              <a:rPr lang="en-US" sz="1400" dirty="0" smtClean="0"/>
              <a:t>, round)</a:t>
            </a:r>
            <a:endParaRPr lang="en-US" sz="1400" dirty="0">
              <a:latin typeface="cmsy10"/>
              <a:ea typeface="cmsy10"/>
              <a:cs typeface="cmsy10"/>
            </a:endParaRPr>
          </a:p>
        </p:txBody>
      </p:sp>
      <p:sp>
        <p:nvSpPr>
          <p:cNvPr id="11" name="Rectangle 10"/>
          <p:cNvSpPr/>
          <p:nvPr/>
        </p:nvSpPr>
        <p:spPr>
          <a:xfrm>
            <a:off x="6204498" y="2241442"/>
            <a:ext cx="2824480" cy="707886"/>
          </a:xfrm>
          <a:prstGeom prst="rect">
            <a:avLst/>
          </a:prstGeom>
        </p:spPr>
        <p:txBody>
          <a:bodyPr wrap="square">
            <a:spAutoFit/>
          </a:bodyPr>
          <a:lstStyle/>
          <a:p>
            <a:r>
              <a:rPr lang="en-US" sz="2000" dirty="0" smtClean="0"/>
              <a:t>“</a:t>
            </a:r>
            <a:r>
              <a:rPr lang="en-US" sz="2000" dirty="0"/>
              <a:t>Next-state” classifiers are locally normalized</a:t>
            </a:r>
          </a:p>
        </p:txBody>
      </p:sp>
      <p:sp>
        <p:nvSpPr>
          <p:cNvPr id="13" name="TextBox 12"/>
          <p:cNvSpPr txBox="1"/>
          <p:nvPr/>
        </p:nvSpPr>
        <p:spPr>
          <a:xfrm>
            <a:off x="344714" y="6541017"/>
            <a:ext cx="2648381" cy="307777"/>
          </a:xfrm>
          <a:prstGeom prst="rect">
            <a:avLst/>
          </a:prstGeom>
          <a:noFill/>
        </p:spPr>
        <p:txBody>
          <a:bodyPr wrap="none" rtlCol="0">
            <a:spAutoFit/>
          </a:bodyPr>
          <a:lstStyle/>
          <a:p>
            <a:r>
              <a:rPr lang="en-US" sz="1400" dirty="0" smtClean="0">
                <a:solidFill>
                  <a:schemeClr val="tx1">
                    <a:lumMod val="50000"/>
                    <a:lumOff val="50000"/>
                  </a:schemeClr>
                </a:solidFill>
              </a:rPr>
              <a:t>Example based on [Wallach 2002]</a:t>
            </a:r>
            <a:endParaRPr lang="en-US" sz="1400" dirty="0">
              <a:solidFill>
                <a:schemeClr val="tx1">
                  <a:lumMod val="50000"/>
                  <a:lumOff val="50000"/>
                </a:schemeClr>
              </a:solidFill>
            </a:endParaRPr>
          </a:p>
        </p:txBody>
      </p:sp>
      <p:sp>
        <p:nvSpPr>
          <p:cNvPr id="14" name="Rectangle 13"/>
          <p:cNvSpPr/>
          <p:nvPr/>
        </p:nvSpPr>
        <p:spPr>
          <a:xfrm>
            <a:off x="115022" y="3014133"/>
            <a:ext cx="8139978" cy="384386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Footer Placeholder 16"/>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53356368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…local classifiers</a:t>
            </a:r>
            <a:r>
              <a:rPr lang="en-US" dirty="0" smtClean="0">
                <a:latin typeface="cmsy10"/>
                <a:ea typeface="cmsy10"/>
                <a:cs typeface="cmsy10"/>
              </a:rPr>
              <a:t>!</a:t>
            </a:r>
            <a:r>
              <a:rPr lang="en-US" dirty="0" smtClean="0"/>
              <a:t> Label bias problem</a:t>
            </a:r>
            <a:endParaRPr lang="en-US" dirty="0"/>
          </a:p>
        </p:txBody>
      </p:sp>
      <p:sp>
        <p:nvSpPr>
          <p:cNvPr id="3" name="Content Placeholder 2"/>
          <p:cNvSpPr>
            <a:spLocks noGrp="1"/>
          </p:cNvSpPr>
          <p:nvPr>
            <p:ph idx="1"/>
          </p:nvPr>
        </p:nvSpPr>
        <p:spPr/>
        <p:txBody>
          <a:bodyPr/>
          <a:lstStyle/>
          <a:p>
            <a:pPr marL="0" indent="0">
              <a:buNone/>
            </a:pPr>
            <a:r>
              <a:rPr lang="en-US" dirty="0"/>
              <a:t>Let’s look at the independence assumption</a:t>
            </a:r>
          </a:p>
          <a:p>
            <a:pPr marL="0" indent="0">
              <a:buNone/>
            </a:pPr>
            <a:endParaRPr lang="en-US" sz="1100"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E42F4FC8-095A-E041-AA53-AAE5A7787260}" type="slidenum">
              <a:rPr lang="en-US" smtClean="0"/>
              <a:t>75</a:t>
            </a:fld>
            <a:endParaRPr lang="en-US"/>
          </a:p>
        </p:txBody>
      </p:sp>
      <p:pic>
        <p:nvPicPr>
          <p:cNvPr id="5" name="Picture 4" descr="Screen Region 2014-09-18 at 07.38.3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360" y="2230702"/>
            <a:ext cx="4975138" cy="593767"/>
          </a:xfrm>
          <a:prstGeom prst="rect">
            <a:avLst/>
          </a:prstGeom>
        </p:spPr>
      </p:pic>
      <p:grpSp>
        <p:nvGrpSpPr>
          <p:cNvPr id="52" name="Group 51"/>
          <p:cNvGrpSpPr/>
          <p:nvPr/>
        </p:nvGrpSpPr>
        <p:grpSpPr>
          <a:xfrm>
            <a:off x="820880" y="3912498"/>
            <a:ext cx="4119964" cy="369332"/>
            <a:chOff x="769225" y="5815054"/>
            <a:chExt cx="4119964" cy="369332"/>
          </a:xfrm>
        </p:grpSpPr>
        <p:sp>
          <p:nvSpPr>
            <p:cNvPr id="20" name="TextBox 19"/>
            <p:cNvSpPr txBox="1"/>
            <p:nvPr/>
          </p:nvSpPr>
          <p:spPr>
            <a:xfrm>
              <a:off x="769225" y="5815054"/>
              <a:ext cx="526106" cy="369332"/>
            </a:xfrm>
            <a:prstGeom prst="rect">
              <a:avLst/>
            </a:prstGeom>
            <a:noFill/>
          </p:spPr>
          <p:txBody>
            <a:bodyPr wrap="none" rtlCol="0">
              <a:spAutoFit/>
            </a:bodyPr>
            <a:lstStyle/>
            <a:p>
              <a:r>
                <a:rPr lang="en-US" i="1" dirty="0" smtClean="0">
                  <a:solidFill>
                    <a:srgbClr val="3C58AD"/>
                  </a:solidFill>
                </a:rPr>
                <a:t>The</a:t>
              </a:r>
              <a:endParaRPr lang="en-US" i="1" dirty="0">
                <a:solidFill>
                  <a:srgbClr val="3C58AD"/>
                </a:solidFill>
              </a:endParaRPr>
            </a:p>
          </p:txBody>
        </p:sp>
        <p:sp>
          <p:nvSpPr>
            <p:cNvPr id="39" name="TextBox 38"/>
            <p:cNvSpPr txBox="1"/>
            <p:nvPr/>
          </p:nvSpPr>
          <p:spPr>
            <a:xfrm>
              <a:off x="1503519" y="5815054"/>
              <a:ext cx="696024" cy="369332"/>
            </a:xfrm>
            <a:prstGeom prst="rect">
              <a:avLst/>
            </a:prstGeom>
            <a:noFill/>
          </p:spPr>
          <p:txBody>
            <a:bodyPr wrap="none" rtlCol="0">
              <a:spAutoFit/>
            </a:bodyPr>
            <a:lstStyle/>
            <a:p>
              <a:r>
                <a:rPr lang="en-US" i="1" dirty="0" smtClean="0">
                  <a:solidFill>
                    <a:srgbClr val="3C58AD"/>
                  </a:solidFill>
                </a:rPr>
                <a:t>robot</a:t>
              </a:r>
              <a:endParaRPr lang="en-US" i="1" dirty="0">
                <a:solidFill>
                  <a:srgbClr val="3C58AD"/>
                </a:solidFill>
              </a:endParaRPr>
            </a:p>
          </p:txBody>
        </p:sp>
        <p:sp>
          <p:nvSpPr>
            <p:cNvPr id="40" name="TextBox 39"/>
            <p:cNvSpPr txBox="1"/>
            <p:nvPr/>
          </p:nvSpPr>
          <p:spPr>
            <a:xfrm>
              <a:off x="2414983" y="5815054"/>
              <a:ext cx="832279" cy="369332"/>
            </a:xfrm>
            <a:prstGeom prst="rect">
              <a:avLst/>
            </a:prstGeom>
            <a:noFill/>
          </p:spPr>
          <p:txBody>
            <a:bodyPr wrap="none" rtlCol="0">
              <a:spAutoFit/>
            </a:bodyPr>
            <a:lstStyle/>
            <a:p>
              <a:r>
                <a:rPr lang="en-US" i="1" dirty="0" smtClean="0">
                  <a:solidFill>
                    <a:srgbClr val="3C58AD"/>
                  </a:solidFill>
                </a:rPr>
                <a:t>wheels</a:t>
              </a:r>
              <a:endParaRPr lang="en-US" i="1" dirty="0">
                <a:solidFill>
                  <a:srgbClr val="3C58AD"/>
                </a:solidFill>
              </a:endParaRPr>
            </a:p>
          </p:txBody>
        </p:sp>
        <p:sp>
          <p:nvSpPr>
            <p:cNvPr id="41" name="TextBox 40"/>
            <p:cNvSpPr txBox="1"/>
            <p:nvPr/>
          </p:nvSpPr>
          <p:spPr>
            <a:xfrm>
              <a:off x="3459909" y="5815054"/>
              <a:ext cx="492443" cy="369332"/>
            </a:xfrm>
            <a:prstGeom prst="rect">
              <a:avLst/>
            </a:prstGeom>
            <a:noFill/>
          </p:spPr>
          <p:txBody>
            <a:bodyPr wrap="none" rtlCol="0">
              <a:spAutoFit/>
            </a:bodyPr>
            <a:lstStyle/>
            <a:p>
              <a:r>
                <a:rPr lang="en-US" i="1" dirty="0" smtClean="0">
                  <a:solidFill>
                    <a:srgbClr val="3C58AD"/>
                  </a:solidFill>
                </a:rPr>
                <a:t>are</a:t>
              </a:r>
              <a:endParaRPr lang="en-US" i="1" dirty="0">
                <a:solidFill>
                  <a:srgbClr val="3C58AD"/>
                </a:solidFill>
              </a:endParaRPr>
            </a:p>
          </p:txBody>
        </p:sp>
        <p:sp>
          <p:nvSpPr>
            <p:cNvPr id="42" name="TextBox 41"/>
            <p:cNvSpPr txBox="1"/>
            <p:nvPr/>
          </p:nvSpPr>
          <p:spPr>
            <a:xfrm>
              <a:off x="4151487" y="5815054"/>
              <a:ext cx="737702" cy="369332"/>
            </a:xfrm>
            <a:prstGeom prst="rect">
              <a:avLst/>
            </a:prstGeom>
            <a:noFill/>
          </p:spPr>
          <p:txBody>
            <a:bodyPr wrap="none" rtlCol="0">
              <a:spAutoFit/>
            </a:bodyPr>
            <a:lstStyle/>
            <a:p>
              <a:r>
                <a:rPr lang="en-US" i="1" dirty="0" smtClean="0">
                  <a:solidFill>
                    <a:srgbClr val="3C58AD"/>
                  </a:solidFill>
                </a:rPr>
                <a:t>round</a:t>
              </a:r>
              <a:endParaRPr lang="en-US" i="1" dirty="0">
                <a:solidFill>
                  <a:srgbClr val="3C58AD"/>
                </a:solidFill>
              </a:endParaRPr>
            </a:p>
          </p:txBody>
        </p:sp>
      </p:grpSp>
      <p:sp>
        <p:nvSpPr>
          <p:cNvPr id="59" name="TextBox 58"/>
          <p:cNvSpPr txBox="1"/>
          <p:nvPr/>
        </p:nvSpPr>
        <p:spPr>
          <a:xfrm>
            <a:off x="640080" y="3342640"/>
            <a:ext cx="3911685" cy="369332"/>
          </a:xfrm>
          <a:prstGeom prst="rect">
            <a:avLst/>
          </a:prstGeom>
          <a:noFill/>
        </p:spPr>
        <p:txBody>
          <a:bodyPr wrap="none" rtlCol="0">
            <a:spAutoFit/>
          </a:bodyPr>
          <a:lstStyle/>
          <a:p>
            <a:r>
              <a:rPr lang="en-US" dirty="0" err="1" smtClean="0"/>
              <a:t>Eg</a:t>
            </a:r>
            <a:r>
              <a:rPr lang="en-US" dirty="0" smtClean="0"/>
              <a:t>: Part-of-speech tagging the sentence</a:t>
            </a:r>
            <a:endParaRPr lang="en-US" dirty="0"/>
          </a:p>
        </p:txBody>
      </p:sp>
      <p:grpSp>
        <p:nvGrpSpPr>
          <p:cNvPr id="10" name="Group 9"/>
          <p:cNvGrpSpPr/>
          <p:nvPr/>
        </p:nvGrpSpPr>
        <p:grpSpPr>
          <a:xfrm>
            <a:off x="928674" y="4281830"/>
            <a:ext cx="4686543" cy="1713986"/>
            <a:chOff x="928674" y="4281830"/>
            <a:chExt cx="4686543" cy="1713986"/>
          </a:xfrm>
        </p:grpSpPr>
        <p:grpSp>
          <p:nvGrpSpPr>
            <p:cNvPr id="21" name="Group 20"/>
            <p:cNvGrpSpPr/>
            <p:nvPr/>
          </p:nvGrpSpPr>
          <p:grpSpPr>
            <a:xfrm>
              <a:off x="928674" y="4281830"/>
              <a:ext cx="3825240" cy="1713986"/>
              <a:chOff x="2073685" y="4006809"/>
              <a:chExt cx="3825240" cy="1713986"/>
            </a:xfrm>
          </p:grpSpPr>
          <p:sp>
            <p:nvSpPr>
              <p:cNvPr id="6" name="Oval 5"/>
              <p:cNvSpPr/>
              <p:nvPr/>
            </p:nvSpPr>
            <p:spPr>
              <a:xfrm>
                <a:off x="3734845" y="4148377"/>
                <a:ext cx="396240" cy="39624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rgbClr val="3C58AD"/>
                    </a:solidFill>
                  </a:rPr>
                  <a:t>N</a:t>
                </a:r>
                <a:endParaRPr lang="en-US" dirty="0">
                  <a:solidFill>
                    <a:srgbClr val="3C58AD"/>
                  </a:solidFill>
                </a:endParaRPr>
              </a:p>
            </p:txBody>
          </p:sp>
          <p:sp>
            <p:nvSpPr>
              <p:cNvPr id="7" name="Oval 6"/>
              <p:cNvSpPr/>
              <p:nvPr/>
            </p:nvSpPr>
            <p:spPr>
              <a:xfrm>
                <a:off x="3734845" y="5324555"/>
                <a:ext cx="396240" cy="39624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rgbClr val="3C58AD"/>
                    </a:solidFill>
                  </a:rPr>
                  <a:t>V</a:t>
                </a:r>
                <a:endParaRPr lang="en-US" dirty="0">
                  <a:solidFill>
                    <a:srgbClr val="3C58AD"/>
                  </a:solidFill>
                </a:endParaRPr>
              </a:p>
            </p:txBody>
          </p:sp>
          <p:sp>
            <p:nvSpPr>
              <p:cNvPr id="8" name="Oval 7"/>
              <p:cNvSpPr/>
              <p:nvPr/>
            </p:nvSpPr>
            <p:spPr>
              <a:xfrm>
                <a:off x="4623845" y="4148377"/>
                <a:ext cx="396240" cy="39624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rgbClr val="3C58AD"/>
                    </a:solidFill>
                  </a:rPr>
                  <a:t>V</a:t>
                </a:r>
                <a:endParaRPr lang="en-US" dirty="0">
                  <a:solidFill>
                    <a:srgbClr val="3C58AD"/>
                  </a:solidFill>
                </a:endParaRPr>
              </a:p>
            </p:txBody>
          </p:sp>
          <p:sp>
            <p:nvSpPr>
              <p:cNvPr id="9" name="Oval 8"/>
              <p:cNvSpPr/>
              <p:nvPr/>
            </p:nvSpPr>
            <p:spPr>
              <a:xfrm>
                <a:off x="4623845" y="5324555"/>
                <a:ext cx="396240" cy="39624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rgbClr val="3C58AD"/>
                    </a:solidFill>
                  </a:rPr>
                  <a:t>N</a:t>
                </a:r>
              </a:p>
            </p:txBody>
          </p:sp>
          <p:sp>
            <p:nvSpPr>
              <p:cNvPr id="12" name="Oval 11"/>
              <p:cNvSpPr/>
              <p:nvPr/>
            </p:nvSpPr>
            <p:spPr>
              <a:xfrm>
                <a:off x="2962685" y="4786075"/>
                <a:ext cx="396240" cy="39624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rgbClr val="3C58AD"/>
                    </a:solidFill>
                  </a:rPr>
                  <a:t>N</a:t>
                </a:r>
                <a:endParaRPr lang="en-US" dirty="0">
                  <a:solidFill>
                    <a:srgbClr val="3C58AD"/>
                  </a:solidFill>
                </a:endParaRPr>
              </a:p>
            </p:txBody>
          </p:sp>
          <p:cxnSp>
            <p:nvCxnSpPr>
              <p:cNvPr id="15" name="Straight Arrow Connector 14"/>
              <p:cNvCxnSpPr>
                <a:stCxn id="12" idx="7"/>
                <a:endCxn id="6" idx="3"/>
              </p:cNvCxnSpPr>
              <p:nvPr/>
            </p:nvCxnSpPr>
            <p:spPr>
              <a:xfrm flipV="1">
                <a:off x="3300897" y="4486589"/>
                <a:ext cx="491976" cy="357514"/>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Arrow Connector 15"/>
              <p:cNvCxnSpPr>
                <a:stCxn id="6" idx="6"/>
                <a:endCxn id="8" idx="2"/>
              </p:cNvCxnSpPr>
              <p:nvPr/>
            </p:nvCxnSpPr>
            <p:spPr>
              <a:xfrm>
                <a:off x="4131085" y="4346497"/>
                <a:ext cx="492760" cy="0"/>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Arrow Connector 18"/>
              <p:cNvCxnSpPr>
                <a:stCxn id="12" idx="5"/>
                <a:endCxn id="7" idx="1"/>
              </p:cNvCxnSpPr>
              <p:nvPr/>
            </p:nvCxnSpPr>
            <p:spPr>
              <a:xfrm>
                <a:off x="3300897" y="5124287"/>
                <a:ext cx="491976" cy="258296"/>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Arrow Connector 22"/>
              <p:cNvCxnSpPr>
                <a:stCxn id="7" idx="6"/>
                <a:endCxn id="9" idx="2"/>
              </p:cNvCxnSpPr>
              <p:nvPr/>
            </p:nvCxnSpPr>
            <p:spPr>
              <a:xfrm>
                <a:off x="4131085" y="5522675"/>
                <a:ext cx="492760" cy="0"/>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sp>
            <p:nvSpPr>
              <p:cNvPr id="28" name="TextBox 27"/>
              <p:cNvSpPr txBox="1"/>
              <p:nvPr/>
            </p:nvSpPr>
            <p:spPr>
              <a:xfrm>
                <a:off x="3168472" y="4317312"/>
                <a:ext cx="444453" cy="338554"/>
              </a:xfrm>
              <a:prstGeom prst="rect">
                <a:avLst/>
              </a:prstGeom>
              <a:noFill/>
            </p:spPr>
            <p:txBody>
              <a:bodyPr wrap="none" rtlCol="0">
                <a:spAutoFit/>
              </a:bodyPr>
              <a:lstStyle/>
              <a:p>
                <a:r>
                  <a:rPr lang="en-US" sz="1600" dirty="0" smtClean="0">
                    <a:solidFill>
                      <a:srgbClr val="3C58AD"/>
                    </a:solidFill>
                  </a:rPr>
                  <a:t>0.8</a:t>
                </a:r>
                <a:endParaRPr lang="en-US" sz="1600" dirty="0">
                  <a:solidFill>
                    <a:srgbClr val="3C58AD"/>
                  </a:solidFill>
                </a:endParaRPr>
              </a:p>
            </p:txBody>
          </p:sp>
          <p:sp>
            <p:nvSpPr>
              <p:cNvPr id="29" name="TextBox 28"/>
              <p:cNvSpPr txBox="1"/>
              <p:nvPr/>
            </p:nvSpPr>
            <p:spPr>
              <a:xfrm>
                <a:off x="3168472" y="5272328"/>
                <a:ext cx="444453" cy="338554"/>
              </a:xfrm>
              <a:prstGeom prst="rect">
                <a:avLst/>
              </a:prstGeom>
              <a:noFill/>
            </p:spPr>
            <p:txBody>
              <a:bodyPr wrap="none" rtlCol="0">
                <a:spAutoFit/>
              </a:bodyPr>
              <a:lstStyle/>
              <a:p>
                <a:r>
                  <a:rPr lang="en-US" sz="1600" dirty="0" smtClean="0">
                    <a:solidFill>
                      <a:srgbClr val="3C58AD"/>
                    </a:solidFill>
                  </a:rPr>
                  <a:t>0.2</a:t>
                </a:r>
                <a:endParaRPr lang="en-US" sz="1600" dirty="0">
                  <a:solidFill>
                    <a:srgbClr val="3C58AD"/>
                  </a:solidFill>
                </a:endParaRPr>
              </a:p>
            </p:txBody>
          </p:sp>
          <p:sp>
            <p:nvSpPr>
              <p:cNvPr id="30" name="TextBox 29"/>
              <p:cNvSpPr txBox="1"/>
              <p:nvPr/>
            </p:nvSpPr>
            <p:spPr>
              <a:xfrm>
                <a:off x="4203250" y="4008922"/>
                <a:ext cx="288661" cy="338554"/>
              </a:xfrm>
              <a:prstGeom prst="rect">
                <a:avLst/>
              </a:prstGeom>
              <a:noFill/>
            </p:spPr>
            <p:txBody>
              <a:bodyPr wrap="none" rtlCol="0">
                <a:spAutoFit/>
              </a:bodyPr>
              <a:lstStyle/>
              <a:p>
                <a:r>
                  <a:rPr lang="en-US" sz="1600" dirty="0" smtClean="0">
                    <a:solidFill>
                      <a:srgbClr val="3C58AD"/>
                    </a:solidFill>
                  </a:rPr>
                  <a:t>1</a:t>
                </a:r>
                <a:endParaRPr lang="en-US" sz="1600" dirty="0">
                  <a:solidFill>
                    <a:srgbClr val="3C58AD"/>
                  </a:solidFill>
                </a:endParaRPr>
              </a:p>
            </p:txBody>
          </p:sp>
          <p:sp>
            <p:nvSpPr>
              <p:cNvPr id="31" name="TextBox 30"/>
              <p:cNvSpPr txBox="1"/>
              <p:nvPr/>
            </p:nvSpPr>
            <p:spPr>
              <a:xfrm>
                <a:off x="4203250" y="5124287"/>
                <a:ext cx="288661" cy="338554"/>
              </a:xfrm>
              <a:prstGeom prst="rect">
                <a:avLst/>
              </a:prstGeom>
              <a:noFill/>
            </p:spPr>
            <p:txBody>
              <a:bodyPr wrap="none" rtlCol="0">
                <a:spAutoFit/>
              </a:bodyPr>
              <a:lstStyle/>
              <a:p>
                <a:r>
                  <a:rPr lang="en-US" sz="1600" dirty="0" smtClean="0">
                    <a:solidFill>
                      <a:srgbClr val="3C58AD"/>
                    </a:solidFill>
                  </a:rPr>
                  <a:t>1</a:t>
                </a:r>
                <a:endParaRPr lang="en-US" sz="1600" dirty="0">
                  <a:solidFill>
                    <a:srgbClr val="3C58AD"/>
                  </a:solidFill>
                </a:endParaRPr>
              </a:p>
            </p:txBody>
          </p:sp>
          <p:sp>
            <p:nvSpPr>
              <p:cNvPr id="22" name="Oval 21"/>
              <p:cNvSpPr/>
              <p:nvPr/>
            </p:nvSpPr>
            <p:spPr>
              <a:xfrm>
                <a:off x="2073685" y="4789722"/>
                <a:ext cx="396240" cy="39624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rgbClr val="3C58AD"/>
                    </a:solidFill>
                  </a:rPr>
                  <a:t>D</a:t>
                </a:r>
                <a:endParaRPr lang="en-US" dirty="0">
                  <a:solidFill>
                    <a:srgbClr val="3C58AD"/>
                  </a:solidFill>
                </a:endParaRPr>
              </a:p>
            </p:txBody>
          </p:sp>
          <p:cxnSp>
            <p:nvCxnSpPr>
              <p:cNvPr id="24" name="Straight Arrow Connector 23"/>
              <p:cNvCxnSpPr>
                <a:stCxn id="22" idx="6"/>
                <a:endCxn id="12" idx="2"/>
              </p:cNvCxnSpPr>
              <p:nvPr/>
            </p:nvCxnSpPr>
            <p:spPr>
              <a:xfrm flipV="1">
                <a:off x="2469925" y="4984195"/>
                <a:ext cx="492760" cy="3647"/>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sp>
            <p:nvSpPr>
              <p:cNvPr id="26" name="TextBox 25"/>
              <p:cNvSpPr txBox="1"/>
              <p:nvPr/>
            </p:nvSpPr>
            <p:spPr>
              <a:xfrm>
                <a:off x="2521770" y="4655866"/>
                <a:ext cx="288661" cy="338554"/>
              </a:xfrm>
              <a:prstGeom prst="rect">
                <a:avLst/>
              </a:prstGeom>
              <a:noFill/>
            </p:spPr>
            <p:txBody>
              <a:bodyPr wrap="none" rtlCol="0">
                <a:spAutoFit/>
              </a:bodyPr>
              <a:lstStyle/>
              <a:p>
                <a:r>
                  <a:rPr lang="en-US" sz="1600" dirty="0" smtClean="0">
                    <a:solidFill>
                      <a:srgbClr val="3C58AD"/>
                    </a:solidFill>
                  </a:rPr>
                  <a:t>1</a:t>
                </a:r>
                <a:endParaRPr lang="en-US" sz="1600" dirty="0">
                  <a:solidFill>
                    <a:srgbClr val="3C58AD"/>
                  </a:solidFill>
                </a:endParaRPr>
              </a:p>
            </p:txBody>
          </p:sp>
          <p:sp>
            <p:nvSpPr>
              <p:cNvPr id="33" name="Oval 32"/>
              <p:cNvSpPr/>
              <p:nvPr/>
            </p:nvSpPr>
            <p:spPr>
              <a:xfrm>
                <a:off x="5502685" y="4146264"/>
                <a:ext cx="396240" cy="39624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rgbClr val="3C58AD"/>
                    </a:solidFill>
                  </a:rPr>
                  <a:t>A</a:t>
                </a:r>
                <a:endParaRPr lang="en-US" dirty="0">
                  <a:solidFill>
                    <a:srgbClr val="3C58AD"/>
                  </a:solidFill>
                </a:endParaRPr>
              </a:p>
            </p:txBody>
          </p:sp>
          <p:sp>
            <p:nvSpPr>
              <p:cNvPr id="34" name="Oval 33"/>
              <p:cNvSpPr/>
              <p:nvPr/>
            </p:nvSpPr>
            <p:spPr>
              <a:xfrm>
                <a:off x="5502685" y="5322442"/>
                <a:ext cx="396240" cy="39624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rgbClr val="3C58AD"/>
                    </a:solidFill>
                  </a:rPr>
                  <a:t>R</a:t>
                </a:r>
                <a:endParaRPr lang="en-US" dirty="0">
                  <a:solidFill>
                    <a:srgbClr val="3C58AD"/>
                  </a:solidFill>
                </a:endParaRPr>
              </a:p>
            </p:txBody>
          </p:sp>
          <p:cxnSp>
            <p:nvCxnSpPr>
              <p:cNvPr id="35" name="Straight Arrow Connector 34"/>
              <p:cNvCxnSpPr>
                <a:stCxn id="8" idx="6"/>
                <a:endCxn id="33" idx="2"/>
              </p:cNvCxnSpPr>
              <p:nvPr/>
            </p:nvCxnSpPr>
            <p:spPr>
              <a:xfrm flipV="1">
                <a:off x="5020085" y="4344384"/>
                <a:ext cx="482600" cy="2113"/>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Arrow Connector 35"/>
              <p:cNvCxnSpPr>
                <a:stCxn id="9" idx="6"/>
                <a:endCxn id="34" idx="2"/>
              </p:cNvCxnSpPr>
              <p:nvPr/>
            </p:nvCxnSpPr>
            <p:spPr>
              <a:xfrm flipV="1">
                <a:off x="5020085" y="5520562"/>
                <a:ext cx="482600" cy="2113"/>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sp>
            <p:nvSpPr>
              <p:cNvPr id="37" name="TextBox 36"/>
              <p:cNvSpPr txBox="1"/>
              <p:nvPr/>
            </p:nvSpPr>
            <p:spPr>
              <a:xfrm>
                <a:off x="5082090" y="4006809"/>
                <a:ext cx="288661" cy="338554"/>
              </a:xfrm>
              <a:prstGeom prst="rect">
                <a:avLst/>
              </a:prstGeom>
              <a:noFill/>
            </p:spPr>
            <p:txBody>
              <a:bodyPr wrap="none" rtlCol="0">
                <a:spAutoFit/>
              </a:bodyPr>
              <a:lstStyle/>
              <a:p>
                <a:r>
                  <a:rPr lang="en-US" sz="1600" dirty="0" smtClean="0">
                    <a:solidFill>
                      <a:srgbClr val="3C58AD"/>
                    </a:solidFill>
                  </a:rPr>
                  <a:t>1</a:t>
                </a:r>
                <a:endParaRPr lang="en-US" sz="1600" dirty="0">
                  <a:solidFill>
                    <a:srgbClr val="3C58AD"/>
                  </a:solidFill>
                </a:endParaRPr>
              </a:p>
            </p:txBody>
          </p:sp>
          <p:sp>
            <p:nvSpPr>
              <p:cNvPr id="38" name="TextBox 37"/>
              <p:cNvSpPr txBox="1"/>
              <p:nvPr/>
            </p:nvSpPr>
            <p:spPr>
              <a:xfrm>
                <a:off x="5082090" y="5122174"/>
                <a:ext cx="288661" cy="338554"/>
              </a:xfrm>
              <a:prstGeom prst="rect">
                <a:avLst/>
              </a:prstGeom>
              <a:noFill/>
            </p:spPr>
            <p:txBody>
              <a:bodyPr wrap="none" rtlCol="0">
                <a:spAutoFit/>
              </a:bodyPr>
              <a:lstStyle/>
              <a:p>
                <a:r>
                  <a:rPr lang="en-US" sz="1600" dirty="0" smtClean="0">
                    <a:solidFill>
                      <a:srgbClr val="3C58AD"/>
                    </a:solidFill>
                  </a:rPr>
                  <a:t>1</a:t>
                </a:r>
                <a:endParaRPr lang="en-US" sz="1600" dirty="0">
                  <a:solidFill>
                    <a:srgbClr val="3C58AD"/>
                  </a:solidFill>
                </a:endParaRPr>
              </a:p>
            </p:txBody>
          </p:sp>
        </p:grpSp>
        <p:sp>
          <p:nvSpPr>
            <p:cNvPr id="60" name="Oval 59"/>
            <p:cNvSpPr/>
            <p:nvPr/>
          </p:nvSpPr>
          <p:spPr>
            <a:xfrm>
              <a:off x="5218977" y="5000955"/>
              <a:ext cx="396240" cy="39624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rgbClr val="3C58AD"/>
                </a:solidFill>
              </a:endParaRPr>
            </a:p>
          </p:txBody>
        </p:sp>
        <p:cxnSp>
          <p:nvCxnSpPr>
            <p:cNvPr id="61" name="Straight Arrow Connector 60"/>
            <p:cNvCxnSpPr>
              <a:stCxn id="33" idx="5"/>
              <a:endCxn id="60" idx="1"/>
            </p:cNvCxnSpPr>
            <p:nvPr/>
          </p:nvCxnSpPr>
          <p:spPr>
            <a:xfrm>
              <a:off x="4695886" y="4759497"/>
              <a:ext cx="581119" cy="299486"/>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2" name="Straight Arrow Connector 61"/>
            <p:cNvCxnSpPr>
              <a:stCxn id="34" idx="7"/>
              <a:endCxn id="60" idx="3"/>
            </p:cNvCxnSpPr>
            <p:nvPr/>
          </p:nvCxnSpPr>
          <p:spPr>
            <a:xfrm flipV="1">
              <a:off x="4695886" y="5339167"/>
              <a:ext cx="581119" cy="316324"/>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grpSp>
      <p:sp>
        <p:nvSpPr>
          <p:cNvPr id="67" name="TextBox 66"/>
          <p:cNvSpPr txBox="1"/>
          <p:nvPr/>
        </p:nvSpPr>
        <p:spPr>
          <a:xfrm>
            <a:off x="562266" y="6171685"/>
            <a:ext cx="5089630" cy="369332"/>
          </a:xfrm>
          <a:prstGeom prst="rect">
            <a:avLst/>
          </a:prstGeom>
          <a:noFill/>
        </p:spPr>
        <p:txBody>
          <a:bodyPr wrap="none" rtlCol="0">
            <a:spAutoFit/>
          </a:bodyPr>
          <a:lstStyle/>
          <a:p>
            <a:r>
              <a:rPr lang="en-US" dirty="0" smtClean="0"/>
              <a:t>Suppose these are the only state transitions allowed</a:t>
            </a:r>
            <a:endParaRPr lang="en-US" dirty="0"/>
          </a:p>
        </p:txBody>
      </p:sp>
      <p:sp>
        <p:nvSpPr>
          <p:cNvPr id="68" name="TextBox 67"/>
          <p:cNvSpPr txBox="1"/>
          <p:nvPr/>
        </p:nvSpPr>
        <p:spPr>
          <a:xfrm>
            <a:off x="5662056" y="3342640"/>
            <a:ext cx="2882504" cy="1169551"/>
          </a:xfrm>
          <a:prstGeom prst="rect">
            <a:avLst/>
          </a:prstGeom>
          <a:noFill/>
        </p:spPr>
        <p:txBody>
          <a:bodyPr wrap="square" rtlCol="0">
            <a:spAutoFit/>
          </a:bodyPr>
          <a:lstStyle/>
          <a:p>
            <a:r>
              <a:rPr lang="en-US" sz="1400" dirty="0" smtClean="0"/>
              <a:t>Option 1: P(D | The) </a:t>
            </a:r>
            <a:r>
              <a:rPr lang="en-US" sz="1400" dirty="0" smtClean="0">
                <a:latin typeface="cmsy10"/>
                <a:ea typeface="cmsy10"/>
                <a:cs typeface="cmsy10"/>
              </a:rPr>
              <a:t>¢</a:t>
            </a:r>
          </a:p>
          <a:p>
            <a:r>
              <a:rPr lang="en-US" sz="1400" dirty="0"/>
              <a:t>              </a:t>
            </a:r>
            <a:r>
              <a:rPr lang="en-US" sz="1400" dirty="0" smtClean="0"/>
              <a:t>	  P(N | D, robot) </a:t>
            </a:r>
            <a:r>
              <a:rPr lang="en-US" sz="1400" dirty="0">
                <a:latin typeface="cmsy10"/>
                <a:ea typeface="cmsy10"/>
                <a:cs typeface="cmsy10"/>
              </a:rPr>
              <a:t>¢</a:t>
            </a:r>
          </a:p>
          <a:p>
            <a:r>
              <a:rPr lang="en-US" sz="1400" dirty="0" smtClean="0"/>
              <a:t>		  P</a:t>
            </a:r>
            <a:r>
              <a:rPr lang="en-US" sz="1400" dirty="0"/>
              <a:t>(N | </a:t>
            </a:r>
            <a:r>
              <a:rPr lang="en-US" sz="1400" dirty="0" smtClean="0"/>
              <a:t>N, wheels) </a:t>
            </a:r>
            <a:r>
              <a:rPr lang="en-US" sz="1400" dirty="0">
                <a:latin typeface="cmsy10"/>
                <a:ea typeface="cmsy10"/>
                <a:cs typeface="cmsy10"/>
              </a:rPr>
              <a:t>¢</a:t>
            </a:r>
          </a:p>
          <a:p>
            <a:r>
              <a:rPr lang="en-US" sz="1400" dirty="0" smtClean="0"/>
              <a:t> 		  P(V </a:t>
            </a:r>
            <a:r>
              <a:rPr lang="en-US" sz="1400" dirty="0"/>
              <a:t>| </a:t>
            </a:r>
            <a:r>
              <a:rPr lang="en-US" sz="1400" dirty="0" smtClean="0"/>
              <a:t>N, are) </a:t>
            </a:r>
            <a:r>
              <a:rPr lang="en-US" sz="1400" dirty="0">
                <a:latin typeface="cmsy10"/>
                <a:ea typeface="cmsy10"/>
                <a:cs typeface="cmsy10"/>
              </a:rPr>
              <a:t>¢</a:t>
            </a:r>
          </a:p>
          <a:p>
            <a:r>
              <a:rPr lang="en-US" sz="1400" dirty="0" smtClean="0"/>
              <a:t> 		  P(A </a:t>
            </a:r>
            <a:r>
              <a:rPr lang="en-US" sz="1400" dirty="0"/>
              <a:t>| </a:t>
            </a:r>
            <a:r>
              <a:rPr lang="en-US" sz="1400" dirty="0" smtClean="0"/>
              <a:t>V, round)</a:t>
            </a:r>
            <a:endParaRPr lang="en-US" sz="1400" dirty="0">
              <a:latin typeface="cmsy10"/>
              <a:ea typeface="cmsy10"/>
              <a:cs typeface="cmsy10"/>
            </a:endParaRPr>
          </a:p>
        </p:txBody>
      </p:sp>
      <p:sp>
        <p:nvSpPr>
          <p:cNvPr id="69" name="TextBox 68"/>
          <p:cNvSpPr txBox="1"/>
          <p:nvPr/>
        </p:nvSpPr>
        <p:spPr>
          <a:xfrm>
            <a:off x="5662056" y="4814338"/>
            <a:ext cx="2882504" cy="1169551"/>
          </a:xfrm>
          <a:prstGeom prst="rect">
            <a:avLst/>
          </a:prstGeom>
          <a:noFill/>
        </p:spPr>
        <p:txBody>
          <a:bodyPr wrap="square" rtlCol="0">
            <a:spAutoFit/>
          </a:bodyPr>
          <a:lstStyle/>
          <a:p>
            <a:r>
              <a:rPr lang="en-US" sz="1400" dirty="0" smtClean="0"/>
              <a:t>Option 2: P(D | The) </a:t>
            </a:r>
            <a:r>
              <a:rPr lang="en-US" sz="1400" dirty="0" smtClean="0">
                <a:latin typeface="cmsy10"/>
                <a:ea typeface="cmsy10"/>
                <a:cs typeface="cmsy10"/>
              </a:rPr>
              <a:t>¢</a:t>
            </a:r>
          </a:p>
          <a:p>
            <a:r>
              <a:rPr lang="en-US" sz="1400" dirty="0"/>
              <a:t>                   </a:t>
            </a:r>
            <a:r>
              <a:rPr lang="en-US" sz="1400" dirty="0" smtClean="0"/>
              <a:t>	  P(N | D, robot) </a:t>
            </a:r>
            <a:r>
              <a:rPr lang="en-US" sz="1400" dirty="0">
                <a:latin typeface="cmsy10"/>
                <a:ea typeface="cmsy10"/>
                <a:cs typeface="cmsy10"/>
              </a:rPr>
              <a:t>¢</a:t>
            </a:r>
          </a:p>
          <a:p>
            <a:r>
              <a:rPr lang="en-US" sz="1400" dirty="0" smtClean="0"/>
              <a:t>		  P(V </a:t>
            </a:r>
            <a:r>
              <a:rPr lang="en-US" sz="1400" dirty="0"/>
              <a:t>| </a:t>
            </a:r>
            <a:r>
              <a:rPr lang="en-US" sz="1400" dirty="0" smtClean="0"/>
              <a:t>N, wheels) </a:t>
            </a:r>
            <a:r>
              <a:rPr lang="en-US" sz="1400" dirty="0">
                <a:latin typeface="cmsy10"/>
                <a:ea typeface="cmsy10"/>
                <a:cs typeface="cmsy10"/>
              </a:rPr>
              <a:t>¢</a:t>
            </a:r>
          </a:p>
          <a:p>
            <a:r>
              <a:rPr lang="en-US" sz="1400" dirty="0" smtClean="0"/>
              <a:t> 		  P(N </a:t>
            </a:r>
            <a:r>
              <a:rPr lang="en-US" sz="1400" dirty="0"/>
              <a:t>| V</a:t>
            </a:r>
            <a:r>
              <a:rPr lang="en-US" sz="1400" dirty="0" smtClean="0"/>
              <a:t>, are) </a:t>
            </a:r>
            <a:r>
              <a:rPr lang="en-US" sz="1400" dirty="0">
                <a:latin typeface="cmsy10"/>
                <a:ea typeface="cmsy10"/>
                <a:cs typeface="cmsy10"/>
              </a:rPr>
              <a:t>¢</a:t>
            </a:r>
          </a:p>
          <a:p>
            <a:r>
              <a:rPr lang="en-US" sz="1400" dirty="0" smtClean="0"/>
              <a:t> 		  P( R| </a:t>
            </a:r>
            <a:r>
              <a:rPr lang="en-US" sz="1400" dirty="0"/>
              <a:t>N</a:t>
            </a:r>
            <a:r>
              <a:rPr lang="en-US" sz="1400" dirty="0" smtClean="0"/>
              <a:t>, round)</a:t>
            </a:r>
            <a:endParaRPr lang="en-US" sz="1400" dirty="0">
              <a:latin typeface="cmsy10"/>
              <a:ea typeface="cmsy10"/>
              <a:cs typeface="cmsy10"/>
            </a:endParaRPr>
          </a:p>
        </p:txBody>
      </p:sp>
      <p:sp>
        <p:nvSpPr>
          <p:cNvPr id="11" name="Rectangle 10"/>
          <p:cNvSpPr/>
          <p:nvPr/>
        </p:nvSpPr>
        <p:spPr>
          <a:xfrm>
            <a:off x="6204498" y="2241442"/>
            <a:ext cx="2824480" cy="707886"/>
          </a:xfrm>
          <a:prstGeom prst="rect">
            <a:avLst/>
          </a:prstGeom>
        </p:spPr>
        <p:txBody>
          <a:bodyPr wrap="square">
            <a:spAutoFit/>
          </a:bodyPr>
          <a:lstStyle/>
          <a:p>
            <a:r>
              <a:rPr lang="en-US" sz="2000" dirty="0" smtClean="0"/>
              <a:t>“</a:t>
            </a:r>
            <a:r>
              <a:rPr lang="en-US" sz="2000" dirty="0"/>
              <a:t>Next-state” classifiers are locally normalized</a:t>
            </a:r>
          </a:p>
        </p:txBody>
      </p:sp>
      <p:sp>
        <p:nvSpPr>
          <p:cNvPr id="13" name="TextBox 12"/>
          <p:cNvSpPr txBox="1"/>
          <p:nvPr/>
        </p:nvSpPr>
        <p:spPr>
          <a:xfrm>
            <a:off x="344714" y="6541017"/>
            <a:ext cx="2648381" cy="307777"/>
          </a:xfrm>
          <a:prstGeom prst="rect">
            <a:avLst/>
          </a:prstGeom>
          <a:noFill/>
        </p:spPr>
        <p:txBody>
          <a:bodyPr wrap="none" rtlCol="0">
            <a:spAutoFit/>
          </a:bodyPr>
          <a:lstStyle/>
          <a:p>
            <a:r>
              <a:rPr lang="en-US" sz="1400" dirty="0" smtClean="0">
                <a:solidFill>
                  <a:schemeClr val="tx1">
                    <a:lumMod val="50000"/>
                    <a:lumOff val="50000"/>
                  </a:schemeClr>
                </a:solidFill>
              </a:rPr>
              <a:t>Example based on [Wallach 2002]</a:t>
            </a:r>
            <a:endParaRPr lang="en-US" sz="1400" dirty="0">
              <a:solidFill>
                <a:schemeClr val="tx1">
                  <a:lumMod val="50000"/>
                  <a:lumOff val="50000"/>
                </a:schemeClr>
              </a:solidFill>
            </a:endParaRPr>
          </a:p>
        </p:txBody>
      </p:sp>
      <p:sp>
        <p:nvSpPr>
          <p:cNvPr id="45" name="Rectangle 44"/>
          <p:cNvSpPr/>
          <p:nvPr/>
        </p:nvSpPr>
        <p:spPr>
          <a:xfrm>
            <a:off x="5747150" y="3014133"/>
            <a:ext cx="2507849" cy="384386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ooter Placeholder 13"/>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86066118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fontScale="90000"/>
              </a:bodyPr>
              <a:lstStyle/>
              <a:p>
                <a:r>
                  <a:rPr lang="en-US" dirty="0" smtClean="0"/>
                  <a:t>…local classifiers </a:t>
                </a:r>
                <a14:m>
                  <m:oMath xmlns:m="http://schemas.openxmlformats.org/officeDocument/2006/math">
                    <m:r>
                      <a:rPr lang="en-US" b="0" i="1" smtClean="0">
                        <a:latin typeface="Cambria Math" charset="0"/>
                      </a:rPr>
                      <m:t>→</m:t>
                    </m:r>
                  </m:oMath>
                </a14:m>
                <a:r>
                  <a:rPr lang="en-US" dirty="0" smtClean="0"/>
                  <a:t> Label bias problem</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l="-1777" t="-6364" b="-1545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42F4FC8-095A-E041-AA53-AAE5A7787260}" type="slidenum">
              <a:rPr lang="en-US" smtClean="0"/>
              <a:t>76</a:t>
            </a:fld>
            <a:endParaRPr lang="en-US"/>
          </a:p>
        </p:txBody>
      </p:sp>
      <p:pic>
        <p:nvPicPr>
          <p:cNvPr id="6" name="Picture 5"/>
          <p:cNvPicPr>
            <a:picLocks noChangeAspect="1"/>
          </p:cNvPicPr>
          <p:nvPr/>
        </p:nvPicPr>
        <p:blipFill>
          <a:blip r:embed="rId4"/>
          <a:stretch>
            <a:fillRect/>
          </a:stretch>
        </p:blipFill>
        <p:spPr>
          <a:xfrm>
            <a:off x="126124" y="1478253"/>
            <a:ext cx="9144000" cy="3796393"/>
          </a:xfrm>
          <a:prstGeom prst="rect">
            <a:avLst/>
          </a:prstGeom>
        </p:spPr>
      </p:pic>
      <p:sp>
        <p:nvSpPr>
          <p:cNvPr id="3" name="Footer Placeholder 2"/>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47565187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fontScale="90000"/>
              </a:bodyPr>
              <a:lstStyle/>
              <a:p>
                <a:r>
                  <a:rPr lang="en-US" dirty="0" smtClean="0"/>
                  <a:t>…local classifiers </a:t>
                </a:r>
                <a14:m>
                  <m:oMath xmlns:m="http://schemas.openxmlformats.org/officeDocument/2006/math">
                    <m:r>
                      <a:rPr lang="en-US" b="0" i="1" smtClean="0">
                        <a:latin typeface="Cambria Math" charset="0"/>
                      </a:rPr>
                      <m:t>→</m:t>
                    </m:r>
                  </m:oMath>
                </a14:m>
                <a:r>
                  <a:rPr lang="en-US" dirty="0" smtClean="0"/>
                  <a:t> Label bias problem</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l="-1777" t="-6364" b="-1545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42F4FC8-095A-E041-AA53-AAE5A7787260}" type="slidenum">
              <a:rPr lang="en-US" smtClean="0"/>
              <a:t>77</a:t>
            </a:fld>
            <a:endParaRPr lang="en-US"/>
          </a:p>
        </p:txBody>
      </p:sp>
      <p:pic>
        <p:nvPicPr>
          <p:cNvPr id="3" name="Picture 2"/>
          <p:cNvPicPr>
            <a:picLocks noChangeAspect="1"/>
          </p:cNvPicPr>
          <p:nvPr/>
        </p:nvPicPr>
        <p:blipFill>
          <a:blip r:embed="rId4"/>
          <a:stretch>
            <a:fillRect/>
          </a:stretch>
        </p:blipFill>
        <p:spPr>
          <a:xfrm>
            <a:off x="439464" y="1164102"/>
            <a:ext cx="8515350" cy="3188648"/>
          </a:xfrm>
          <a:prstGeom prst="rect">
            <a:avLst/>
          </a:prstGeom>
        </p:spPr>
      </p:pic>
      <p:sp>
        <p:nvSpPr>
          <p:cNvPr id="5" name="Rectangle 4"/>
          <p:cNvSpPr/>
          <p:nvPr/>
        </p:nvSpPr>
        <p:spPr>
          <a:xfrm>
            <a:off x="903890" y="4569720"/>
            <a:ext cx="8050924" cy="1569660"/>
          </a:xfrm>
          <a:prstGeom prst="rect">
            <a:avLst/>
          </a:prstGeom>
          <a:ln w="28575">
            <a:solidFill>
              <a:srgbClr val="3C58AD"/>
            </a:solidFill>
          </a:ln>
        </p:spPr>
        <p:txBody>
          <a:bodyPr wrap="square">
            <a:spAutoFit/>
          </a:bodyPr>
          <a:lstStyle/>
          <a:p>
            <a:r>
              <a:rPr lang="en-US" sz="2400" dirty="0"/>
              <a:t>The path scores are the same </a:t>
            </a:r>
            <a:endParaRPr lang="en-US" sz="2400" dirty="0" smtClean="0"/>
          </a:p>
          <a:p>
            <a:r>
              <a:rPr lang="en-US" sz="2400" dirty="0" smtClean="0"/>
              <a:t>Even </a:t>
            </a:r>
            <a:r>
              <a:rPr lang="en-US" sz="2400" dirty="0"/>
              <a:t>if the word Fred is never observed as a verb in the data, </a:t>
            </a:r>
            <a:endParaRPr lang="en-US" sz="2400" dirty="0" smtClean="0"/>
          </a:p>
          <a:p>
            <a:r>
              <a:rPr lang="en-US" sz="2400" dirty="0" smtClean="0"/>
              <a:t>it </a:t>
            </a:r>
            <a:r>
              <a:rPr lang="en-US" sz="2400" dirty="0"/>
              <a:t>will be predicted as one </a:t>
            </a:r>
            <a:endParaRPr lang="en-US" sz="2400" dirty="0" smtClean="0"/>
          </a:p>
          <a:p>
            <a:r>
              <a:rPr lang="en-US" sz="2400" dirty="0" smtClean="0"/>
              <a:t>The </a:t>
            </a:r>
            <a:r>
              <a:rPr lang="en-US" sz="2400" dirty="0"/>
              <a:t>input Fred does not influence the output at all</a:t>
            </a:r>
          </a:p>
        </p:txBody>
      </p:sp>
      <p:sp>
        <p:nvSpPr>
          <p:cNvPr id="6" name="Footer Placeholder 5"/>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92795346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72173"/>
            <a:ext cx="7886700" cy="673260"/>
          </a:xfrm>
        </p:spPr>
        <p:txBody>
          <a:bodyPr/>
          <a:lstStyle/>
          <a:p>
            <a:r>
              <a:rPr lang="en-US" dirty="0" smtClean="0"/>
              <a:t>Example: Label </a:t>
            </a:r>
            <a:r>
              <a:rPr lang="en-US" dirty="0" smtClean="0"/>
              <a:t>bias problem</a:t>
            </a:r>
            <a:endParaRPr lang="en-US" dirty="0"/>
          </a:p>
        </p:txBody>
      </p:sp>
      <p:sp>
        <p:nvSpPr>
          <p:cNvPr id="4" name="Footer Placeholder 3"/>
          <p:cNvSpPr>
            <a:spLocks noGrp="1"/>
          </p:cNvSpPr>
          <p:nvPr>
            <p:ph type="ftr" sz="quarter" idx="11"/>
          </p:nvPr>
        </p:nvSpPr>
        <p:spPr/>
        <p:txBody>
          <a:bodyPr/>
          <a:lstStyle/>
          <a:p>
            <a:r>
              <a:rPr lang="en-US" smtClean="0"/>
              <a:t>ML in NLP</a:t>
            </a:r>
            <a:endParaRPr lang="en-US" dirty="0"/>
          </a:p>
        </p:txBody>
      </p:sp>
      <p:sp>
        <p:nvSpPr>
          <p:cNvPr id="5" name="Slide Number Placeholder 4"/>
          <p:cNvSpPr>
            <a:spLocks noGrp="1"/>
          </p:cNvSpPr>
          <p:nvPr>
            <p:ph type="sldNum" sz="quarter" idx="12"/>
          </p:nvPr>
        </p:nvSpPr>
        <p:spPr>
          <a:xfrm>
            <a:off x="6457950" y="6369135"/>
            <a:ext cx="2057400" cy="365125"/>
          </a:xfrm>
        </p:spPr>
        <p:txBody>
          <a:bodyPr/>
          <a:lstStyle/>
          <a:p>
            <a:fld id="{5E6A3C3A-A029-4573-BC04-5DA27903A743}" type="slidenum">
              <a:rPr lang="en-US" smtClean="0"/>
              <a:t>78</a:t>
            </a:fld>
            <a:endParaRPr lang="en-US" dirty="0"/>
          </a:p>
        </p:txBody>
      </p:sp>
      <mc:AlternateContent xmlns:mc="http://schemas.openxmlformats.org/markup-compatibility/2006">
        <mc:Choice xmlns:a14="http://schemas.microsoft.com/office/drawing/2010/main" Requires="a14">
          <p:sp>
            <p:nvSpPr>
              <p:cNvPr id="18" name="TextBox 17"/>
              <p:cNvSpPr txBox="1"/>
              <p:nvPr/>
            </p:nvSpPr>
            <p:spPr>
              <a:xfrm>
                <a:off x="7097279" y="627845"/>
                <a:ext cx="1893403" cy="923330"/>
              </a:xfrm>
              <a:prstGeom prst="rect">
                <a:avLst/>
              </a:prstGeom>
              <a:noFill/>
            </p:spPr>
            <p:txBody>
              <a:bodyPr wrap="none" rtlCol="0">
                <a:spAutoFit/>
              </a:bodyPr>
              <a:lstStyle/>
              <a:p>
                <a:r>
                  <a:rPr lang="en-US" dirty="0" smtClean="0"/>
                  <a:t>P(</a:t>
                </a:r>
                <a14:m>
                  <m:oMath xmlns:m="http://schemas.openxmlformats.org/officeDocument/2006/math">
                    <m:sSub>
                      <m:sSubPr>
                        <m:ctrlPr>
                          <a:rPr lang="en-US" i="1">
                            <a:latin typeface="Cambria Math" charset="0"/>
                          </a:rPr>
                        </m:ctrlPr>
                      </m:sSubPr>
                      <m:e>
                        <m:r>
                          <a:rPr lang="en-US" i="1">
                            <a:latin typeface="Cambria Math" charset="0"/>
                          </a:rPr>
                          <m:t>𝑆</m:t>
                        </m:r>
                      </m:e>
                      <m:sub>
                        <m:r>
                          <a:rPr lang="en-US" i="1">
                            <a:latin typeface="Cambria Math" charset="0"/>
                          </a:rPr>
                          <m:t>0</m:t>
                        </m:r>
                      </m:sub>
                    </m:sSub>
                    <m:d>
                      <m:dPr>
                        <m:begChr m:val="|"/>
                        <m:ctrlPr>
                          <a:rPr lang="en-US" b="0" i="1" smtClean="0">
                            <a:latin typeface="Cambria Math" charset="0"/>
                          </a:rPr>
                        </m:ctrlPr>
                      </m:dPr>
                      <m:e>
                        <m:r>
                          <a:rPr lang="en-US" b="0" i="0" smtClean="0">
                            <a:latin typeface="Cambria Math" charset="0"/>
                          </a:rPr>
                          <m:t>5, </m:t>
                        </m:r>
                        <m:r>
                          <m:rPr>
                            <m:sty m:val="p"/>
                          </m:rPr>
                          <a:rPr lang="en-US" b="0" i="0" smtClean="0">
                            <a:latin typeface="Cambria Math" charset="0"/>
                          </a:rPr>
                          <m:t>C</m:t>
                        </m:r>
                      </m:e>
                    </m:d>
                    <m:r>
                      <a:rPr lang="en-US" b="0" i="0" smtClean="0">
                        <a:latin typeface="Cambria Math" charset="0"/>
                      </a:rPr>
                      <m:t>=0.</m:t>
                    </m:r>
                    <m:r>
                      <a:rPr lang="en-US" b="0" i="0" smtClean="0">
                        <a:latin typeface="Cambria Math" charset="0"/>
                      </a:rPr>
                      <m:t>51</m:t>
                    </m:r>
                  </m:oMath>
                </a14:m>
                <a:r>
                  <a:rPr lang="en-US" dirty="0" smtClean="0"/>
                  <a:t> </a:t>
                </a:r>
              </a:p>
              <a:p>
                <a:r>
                  <a:rPr lang="en-US" dirty="0"/>
                  <a:t>P(</a:t>
                </a:r>
                <a14:m>
                  <m:oMath xmlns:m="http://schemas.openxmlformats.org/officeDocument/2006/math">
                    <m:r>
                      <a:rPr lang="en-US" b="0" i="1" smtClean="0">
                        <a:latin typeface="Cambria Math" charset="0"/>
                      </a:rPr>
                      <m:t>𝐶</m:t>
                    </m:r>
                    <m:d>
                      <m:dPr>
                        <m:begChr m:val="|"/>
                        <m:ctrlPr>
                          <a:rPr lang="en-US" i="1">
                            <a:latin typeface="Cambria Math" charset="0"/>
                          </a:rPr>
                        </m:ctrlPr>
                      </m:dPr>
                      <m:e>
                        <m:r>
                          <a:rPr lang="en-US">
                            <a:latin typeface="Cambria Math" charset="0"/>
                          </a:rPr>
                          <m:t>5, </m:t>
                        </m:r>
                        <m:r>
                          <m:rPr>
                            <m:sty m:val="p"/>
                          </m:rPr>
                          <a:rPr lang="en-US">
                            <a:latin typeface="Cambria Math" charset="0"/>
                          </a:rPr>
                          <m:t>C</m:t>
                        </m:r>
                      </m:e>
                    </m:d>
                    <m:r>
                      <a:rPr lang="en-US">
                        <a:latin typeface="Cambria Math" charset="0"/>
                      </a:rPr>
                      <m:t>=0.</m:t>
                    </m:r>
                    <m:r>
                      <a:rPr lang="en-US" b="0" i="0" smtClean="0">
                        <a:latin typeface="Cambria Math" charset="0"/>
                      </a:rPr>
                      <m:t>49</m:t>
                    </m:r>
                  </m:oMath>
                </a14:m>
                <a:r>
                  <a:rPr lang="en-US" dirty="0"/>
                  <a:t> </a:t>
                </a:r>
              </a:p>
              <a:p>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7097279" y="627845"/>
                <a:ext cx="1893403" cy="923330"/>
              </a:xfrm>
              <a:prstGeom prst="rect">
                <a:avLst/>
              </a:prstGeom>
              <a:blipFill rotWithShape="0">
                <a:blip r:embed="rId2"/>
                <a:stretch>
                  <a:fillRect l="-2572" t="-3974"/>
                </a:stretch>
              </a:blipFill>
            </p:spPr>
            <p:txBody>
              <a:bodyPr/>
              <a:lstStyle/>
              <a:p>
                <a:r>
                  <a:rPr lang="en-US">
                    <a:noFill/>
                  </a:rPr>
                  <a:t> </a:t>
                </a:r>
              </a:p>
            </p:txBody>
          </p:sp>
        </mc:Fallback>
      </mc:AlternateContent>
      <p:pic>
        <p:nvPicPr>
          <p:cNvPr id="20" name="Picture 19"/>
          <p:cNvPicPr>
            <a:picLocks noChangeAspect="1"/>
          </p:cNvPicPr>
          <p:nvPr/>
        </p:nvPicPr>
        <p:blipFill>
          <a:blip r:embed="rId3"/>
          <a:stretch>
            <a:fillRect/>
          </a:stretch>
        </p:blipFill>
        <p:spPr>
          <a:xfrm>
            <a:off x="94593" y="1502005"/>
            <a:ext cx="5124127" cy="3252360"/>
          </a:xfrm>
          <a:prstGeom prst="rect">
            <a:avLst/>
          </a:prstGeom>
        </p:spPr>
      </p:pic>
      <mc:AlternateContent xmlns:mc="http://schemas.openxmlformats.org/markup-compatibility/2006">
        <mc:Choice xmlns:a14="http://schemas.microsoft.com/office/drawing/2010/main" Requires="a14">
          <p:graphicFrame>
            <p:nvGraphicFramePr>
              <p:cNvPr id="21" name="Table 20"/>
              <p:cNvGraphicFramePr>
                <a:graphicFrameLocks noGrp="1"/>
              </p:cNvGraphicFramePr>
              <p:nvPr>
                <p:extLst>
                  <p:ext uri="{D42A27DB-BD31-4B8C-83A1-F6EECF244321}">
                    <p14:modId xmlns:p14="http://schemas.microsoft.com/office/powerpoint/2010/main" val="368317056"/>
                  </p:ext>
                </p:extLst>
              </p:nvPr>
            </p:nvGraphicFramePr>
            <p:xfrm>
              <a:off x="5134640" y="1830245"/>
              <a:ext cx="3925278" cy="4079240"/>
            </p:xfrm>
            <a:graphic>
              <a:graphicData uri="http://schemas.openxmlformats.org/drawingml/2006/table">
                <a:tbl>
                  <a:tblPr firstRow="1" firstCol="1" bandRow="1">
                    <a:tableStyleId>{5C22544A-7EE6-4342-B048-85BDC9FD1C3A}</a:tableStyleId>
                  </a:tblPr>
                  <a:tblGrid>
                    <a:gridCol w="654213"/>
                    <a:gridCol w="654213"/>
                    <a:gridCol w="654213"/>
                    <a:gridCol w="654213"/>
                    <a:gridCol w="654213"/>
                    <a:gridCol w="654213"/>
                  </a:tblGrid>
                  <a:tr h="370840">
                    <a:tc>
                      <a:txBody>
                        <a:bodyPr/>
                        <a:lstStyle/>
                        <a:p>
                          <a:endParaRPr lang="en-US" dirty="0"/>
                        </a:p>
                      </a:txBody>
                      <a:tcPr/>
                    </a:tc>
                    <a:tc>
                      <a:txBody>
                        <a:bodyPr/>
                        <a:lstStyle/>
                        <a:p>
                          <a:r>
                            <a:rPr lang="en-US" dirty="0" smtClean="0"/>
                            <a:t>C</a:t>
                          </a:r>
                          <a:endParaRPr lang="en-US" dirty="0"/>
                        </a:p>
                      </a:txBody>
                      <a:tcPr/>
                    </a:tc>
                    <a:tc>
                      <a:txBody>
                        <a:bodyPr/>
                        <a:lstStyle/>
                        <a:p>
                          <a:r>
                            <a:rPr lang="en-US" dirty="0" smtClean="0"/>
                            <a:t>H</a:t>
                          </a:r>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i="1">
                                        <a:latin typeface="Cambria Math" charset="0"/>
                                      </a:rPr>
                                      <m:t>𝑆</m:t>
                                    </m:r>
                                  </m:e>
                                  <m:sub>
                                    <m:r>
                                      <a:rPr lang="en-US" i="1">
                                        <a:latin typeface="Cambria Math" charset="0"/>
                                      </a:rPr>
                                      <m:t>0</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i="1">
                                        <a:latin typeface="Cambria Math" charset="0"/>
                                      </a:rPr>
                                      <m:t>𝑆</m:t>
                                    </m:r>
                                  </m:e>
                                  <m:sub>
                                    <m:r>
                                      <a:rPr lang="en-US" b="1" i="1" smtClean="0">
                                        <a:latin typeface="Cambria Math" charset="0"/>
                                      </a:rPr>
                                      <m:t>𝟏</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i="1">
                                        <a:latin typeface="Cambria Math" charset="0"/>
                                      </a:rPr>
                                      <m:t>𝑆</m:t>
                                    </m:r>
                                  </m:e>
                                  <m:sub>
                                    <m:r>
                                      <a:rPr lang="en-US" b="1" i="1" smtClean="0">
                                        <a:latin typeface="Cambria Math" charset="0"/>
                                      </a:rPr>
                                      <m:t>𝟐</m:t>
                                    </m:r>
                                  </m:sub>
                                </m:sSub>
                              </m:oMath>
                            </m:oMathPara>
                          </a14:m>
                          <a:endParaRPr lang="en-US" dirty="0"/>
                        </a:p>
                      </a:txBody>
                      <a:tcPr/>
                    </a:tc>
                  </a:tr>
                  <a:tr h="370840">
                    <a:tc>
                      <a:txBody>
                        <a:bodyPr/>
                        <a:lstStyle/>
                        <a:p>
                          <a:r>
                            <a:rPr lang="en-US" dirty="0" smtClean="0"/>
                            <a:t>C , 0</a:t>
                          </a:r>
                          <a:endParaRPr lang="en-US" dirty="0"/>
                        </a:p>
                      </a:txBody>
                      <a:tcPr/>
                    </a:tc>
                    <a:tc>
                      <a:txBody>
                        <a:bodyPr/>
                        <a:lstStyle/>
                        <a:p>
                          <a:r>
                            <a:rPr lang="en-US" dirty="0" smtClean="0"/>
                            <a:t>0.9</a:t>
                          </a:r>
                          <a:endParaRPr lang="en-US" dirty="0"/>
                        </a:p>
                      </a:txBody>
                      <a:tcPr/>
                    </a:tc>
                    <a:tc>
                      <a:txBody>
                        <a:bodyPr/>
                        <a:lstStyle/>
                        <a:p>
                          <a:r>
                            <a:rPr lang="en-US" dirty="0" smtClean="0"/>
                            <a:t>0.1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C , 1</a:t>
                          </a:r>
                          <a:endParaRPr lang="en-US" dirty="0"/>
                        </a:p>
                      </a:txBody>
                      <a:tcPr/>
                    </a:tc>
                    <a:tc>
                      <a:txBody>
                        <a:bodyPr/>
                        <a:lstStyle/>
                        <a:p>
                          <a:r>
                            <a:rPr lang="en-US" dirty="0" smtClean="0"/>
                            <a:t>0.6</a:t>
                          </a:r>
                          <a:endParaRPr lang="en-US" dirty="0"/>
                        </a:p>
                      </a:txBody>
                      <a:tcPr/>
                    </a:tc>
                    <a:tc>
                      <a:txBody>
                        <a:bodyPr/>
                        <a:lstStyle/>
                        <a:p>
                          <a:r>
                            <a:rPr lang="en-US" dirty="0" smtClean="0"/>
                            <a:t>0.2</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is-IS" dirty="0" smtClean="0"/>
                            <a: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C , 5</a:t>
                          </a:r>
                          <a:endParaRPr lang="en-US" dirty="0"/>
                        </a:p>
                      </a:txBody>
                      <a:tcPr/>
                    </a:tc>
                    <a:tc>
                      <a:txBody>
                        <a:bodyPr/>
                        <a:lstStyle/>
                        <a:p>
                          <a:r>
                            <a:rPr lang="en-US" dirty="0" smtClean="0"/>
                            <a:t>0.8</a:t>
                          </a:r>
                          <a:endParaRPr lang="en-US" dirty="0"/>
                        </a:p>
                      </a:txBody>
                      <a:tcPr/>
                    </a:tc>
                    <a:tc>
                      <a:txBody>
                        <a:bodyPr/>
                        <a:lstStyle/>
                        <a:p>
                          <a:r>
                            <a:rPr lang="en-US" dirty="0" smtClean="0"/>
                            <a:t>0</a:t>
                          </a:r>
                          <a:endParaRPr lang="en-US" dirty="0"/>
                        </a:p>
                      </a:txBody>
                      <a:tcPr/>
                    </a:tc>
                    <a:tc>
                      <a:txBody>
                        <a:bodyPr/>
                        <a:lstStyle/>
                        <a:p>
                          <a:r>
                            <a:rPr lang="en-US" dirty="0" smtClean="0"/>
                            <a:t>0.2</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H, 1</a:t>
                          </a:r>
                          <a:endParaRPr lang="en-US" dirty="0"/>
                        </a:p>
                      </a:txBody>
                      <a:tcPr/>
                    </a:tc>
                    <a:tc>
                      <a:txBody>
                        <a:bodyPr/>
                        <a:lstStyle/>
                        <a:p>
                          <a:r>
                            <a:rPr lang="en-US" dirty="0" smtClean="0"/>
                            <a:t>0.3</a:t>
                          </a:r>
                          <a:endParaRPr lang="en-US" dirty="0"/>
                        </a:p>
                      </a:txBody>
                      <a:tcPr/>
                    </a:tc>
                    <a:tc>
                      <a:txBody>
                        <a:bodyPr/>
                        <a:lstStyle/>
                        <a:p>
                          <a:r>
                            <a:rPr lang="en-US" dirty="0" smtClean="0"/>
                            <a:t>0.7</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dirty="0" smtClean="0"/>
                            <a:t>H, 2</a:t>
                          </a:r>
                        </a:p>
                      </a:txBody>
                      <a:tcPr/>
                    </a:tc>
                    <a:tc>
                      <a:txBody>
                        <a:bodyPr/>
                        <a:lstStyle/>
                        <a:p>
                          <a:r>
                            <a:rPr lang="en-US" dirty="0" smtClean="0"/>
                            <a:t>0.4</a:t>
                          </a:r>
                          <a:endParaRPr lang="en-US" dirty="0"/>
                        </a:p>
                      </a:txBody>
                      <a:tcPr/>
                    </a:tc>
                    <a:tc>
                      <a:txBody>
                        <a:bodyPr/>
                        <a:lstStyle/>
                        <a:p>
                          <a:r>
                            <a:rPr lang="en-US" dirty="0" smtClean="0"/>
                            <a:t>0.6</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is-IS" dirty="0" smtClean="0"/>
                            <a:t>…</a:t>
                          </a:r>
                          <a:endParaRPr lang="en-US" dirty="0" smtClean="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smtClean="0"/>
                        </a:p>
                      </a:txBody>
                      <a:tcPr/>
                    </a:tc>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i="1" smtClean="0">
                                      <a:latin typeface="Cambria Math" charset="0"/>
                                    </a:rPr>
                                  </m:ctrlPr>
                                </m:sSubPr>
                                <m:e>
                                  <m:r>
                                    <a:rPr lang="en-US" i="1">
                                      <a:latin typeface="Cambria Math" charset="0"/>
                                    </a:rPr>
                                    <m:t>𝑆</m:t>
                                  </m:r>
                                </m:e>
                                <m:sub>
                                  <m:r>
                                    <a:rPr lang="en-US" i="1">
                                      <a:latin typeface="Cambria Math" charset="0"/>
                                    </a:rPr>
                                    <m:t>0</m:t>
                                  </m:r>
                                </m:sub>
                              </m:sSub>
                            </m:oMath>
                          </a14:m>
                          <a:r>
                            <a:rPr lang="en-US" dirty="0" smtClean="0"/>
                            <a:t> ,   0</a:t>
                          </a:r>
                        </a:p>
                      </a:txBody>
                      <a:tcPr/>
                    </a:tc>
                    <a:tc>
                      <a:txBody>
                        <a:bodyPr/>
                        <a:lstStyle/>
                        <a:p>
                          <a:r>
                            <a:rPr lang="en-US" b="1" dirty="0" smtClean="0">
                              <a:solidFill>
                                <a:schemeClr val="tx1"/>
                              </a:solidFill>
                            </a:rPr>
                            <a:t>0</a:t>
                          </a:r>
                          <a:endParaRPr lang="en-US" b="1" dirty="0">
                            <a:solidFill>
                              <a:schemeClr val="tx1"/>
                            </a:solidFill>
                          </a:endParaRPr>
                        </a:p>
                      </a:txBody>
                      <a:tcPr/>
                    </a:tc>
                    <a:tc>
                      <a:txBody>
                        <a:bodyPr/>
                        <a:lstStyle/>
                        <a:p>
                          <a:r>
                            <a:rPr lang="en-US" b="1" dirty="0" smtClean="0">
                              <a:solidFill>
                                <a:schemeClr val="tx1"/>
                              </a:solidFill>
                            </a:rPr>
                            <a:t>0</a:t>
                          </a:r>
                          <a:endParaRPr lang="en-US" b="1" dirty="0">
                            <a:solidFill>
                              <a:schemeClr val="tx1"/>
                            </a:solidFill>
                          </a:endParaRPr>
                        </a:p>
                      </a:txBody>
                      <a:tcPr/>
                    </a:tc>
                    <a:tc>
                      <a:txBody>
                        <a:bodyPr/>
                        <a:lstStyle/>
                        <a:p>
                          <a:r>
                            <a:rPr lang="en-US" b="1" dirty="0" smtClean="0">
                              <a:solidFill>
                                <a:schemeClr val="tx1"/>
                              </a:solidFill>
                            </a:rPr>
                            <a:t>0</a:t>
                          </a:r>
                          <a:endParaRPr lang="en-US" b="1" dirty="0">
                            <a:solidFill>
                              <a:schemeClr val="tx1"/>
                            </a:solidFill>
                          </a:endParaRPr>
                        </a:p>
                      </a:txBody>
                      <a:tcPr/>
                    </a:tc>
                    <a:tc>
                      <a:txBody>
                        <a:bodyPr/>
                        <a:lstStyle/>
                        <a:p>
                          <a:r>
                            <a:rPr lang="en-US" b="1" dirty="0" smtClean="0">
                              <a:solidFill>
                                <a:schemeClr val="tx1"/>
                              </a:solidFill>
                            </a:rPr>
                            <a:t>1</a:t>
                          </a:r>
                          <a:endParaRPr lang="en-US" b="1" dirty="0">
                            <a:solidFill>
                              <a:schemeClr val="tx1"/>
                            </a:solidFill>
                          </a:endParaRPr>
                        </a:p>
                      </a:txBody>
                      <a:tcPr/>
                    </a:tc>
                    <a:tc>
                      <a:txBody>
                        <a:bodyPr/>
                        <a:lstStyle/>
                        <a:p>
                          <a:r>
                            <a:rPr lang="en-US" b="1" dirty="0" smtClean="0">
                              <a:solidFill>
                                <a:schemeClr val="tx1"/>
                              </a:solidFill>
                            </a:rPr>
                            <a:t>0</a:t>
                          </a:r>
                        </a:p>
                      </a:txBody>
                      <a:tcPr/>
                    </a:tc>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i="1" smtClean="0">
                                      <a:latin typeface="Cambria Math" charset="0"/>
                                    </a:rPr>
                                  </m:ctrlPr>
                                </m:sSubPr>
                                <m:e>
                                  <m:r>
                                    <a:rPr lang="en-US" i="1">
                                      <a:latin typeface="Cambria Math" charset="0"/>
                                    </a:rPr>
                                    <m:t>𝑆</m:t>
                                  </m:r>
                                </m:e>
                                <m:sub>
                                  <m:r>
                                    <a:rPr lang="en-US" i="1">
                                      <a:latin typeface="Cambria Math" charset="0"/>
                                    </a:rPr>
                                    <m:t>0</m:t>
                                  </m:r>
                                </m:sub>
                              </m:sSub>
                            </m:oMath>
                          </a14:m>
                          <a:r>
                            <a:rPr lang="en-US" dirty="0" smtClean="0"/>
                            <a:t> ,   1</a:t>
                          </a:r>
                        </a:p>
                      </a:txBody>
                      <a:tcPr/>
                    </a:tc>
                    <a:tc>
                      <a:txBody>
                        <a:bodyPr/>
                        <a:lstStyle/>
                        <a:p>
                          <a:r>
                            <a:rPr lang="en-US" b="1" dirty="0" smtClean="0"/>
                            <a:t>0</a:t>
                          </a:r>
                          <a:endParaRPr lang="en-US" b="1" dirty="0"/>
                        </a:p>
                      </a:txBody>
                      <a:tcPr>
                        <a:solidFill>
                          <a:schemeClr val="accent2">
                            <a:lumMod val="20000"/>
                            <a:lumOff val="80000"/>
                          </a:schemeClr>
                        </a:solidFill>
                      </a:tcPr>
                    </a:tc>
                    <a:tc>
                      <a:txBody>
                        <a:bodyPr/>
                        <a:lstStyle/>
                        <a:p>
                          <a:r>
                            <a:rPr lang="en-US" b="1" dirty="0" smtClean="0"/>
                            <a:t>0</a:t>
                          </a:r>
                          <a:endParaRPr lang="en-US" b="1" dirty="0"/>
                        </a:p>
                      </a:txBody>
                      <a:tcPr>
                        <a:solidFill>
                          <a:schemeClr val="accent2">
                            <a:lumMod val="20000"/>
                            <a:lumOff val="80000"/>
                          </a:schemeClr>
                        </a:solidFill>
                      </a:tcPr>
                    </a:tc>
                    <a:tc>
                      <a:txBody>
                        <a:bodyPr/>
                        <a:lstStyle/>
                        <a:p>
                          <a:r>
                            <a:rPr lang="en-US" b="1" dirty="0" smtClean="0"/>
                            <a:t>0</a:t>
                          </a:r>
                          <a:endParaRPr lang="en-US" b="1" dirty="0"/>
                        </a:p>
                      </a:txBody>
                      <a:tcPr>
                        <a:solidFill>
                          <a:schemeClr val="accent2">
                            <a:lumMod val="20000"/>
                            <a:lumOff val="80000"/>
                          </a:schemeClr>
                        </a:solidFill>
                      </a:tcPr>
                    </a:tc>
                    <a:tc>
                      <a:txBody>
                        <a:bodyPr/>
                        <a:lstStyle/>
                        <a:p>
                          <a:r>
                            <a:rPr lang="en-US" b="1" dirty="0" smtClean="0">
                              <a:solidFill>
                                <a:schemeClr val="tx1"/>
                              </a:solidFill>
                            </a:rPr>
                            <a:t>1</a:t>
                          </a:r>
                          <a:endParaRPr lang="en-US" b="1" dirty="0">
                            <a:solidFill>
                              <a:schemeClr val="tx1"/>
                            </a:solidFill>
                          </a:endParaRPr>
                        </a:p>
                      </a:txBody>
                      <a:tcPr>
                        <a:solidFill>
                          <a:schemeClr val="accent2">
                            <a:lumMod val="20000"/>
                            <a:lumOff val="80000"/>
                          </a:schemeClr>
                        </a:solidFill>
                      </a:tcPr>
                    </a:tc>
                    <a:tc>
                      <a:txBody>
                        <a:bodyPr/>
                        <a:lstStyle/>
                        <a:p>
                          <a:r>
                            <a:rPr lang="en-US" b="1" dirty="0" smtClean="0"/>
                            <a:t>0</a:t>
                          </a:r>
                        </a:p>
                      </a:txBody>
                      <a:tcPr>
                        <a:solidFill>
                          <a:schemeClr val="accent2">
                            <a:lumMod val="20000"/>
                            <a:lumOff val="80000"/>
                          </a:schemeClr>
                        </a:solidFill>
                      </a:tcPr>
                    </a:tc>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is-IS" dirty="0" smtClean="0"/>
                            <a:t>…</a:t>
                          </a:r>
                          <a:endParaRPr lang="en-US" dirty="0" smtClean="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smtClean="0"/>
                        </a:p>
                      </a:txBody>
                      <a:tcPr/>
                    </a:tc>
                  </a:tr>
                </a:tbl>
              </a:graphicData>
            </a:graphic>
          </p:graphicFrame>
        </mc:Choice>
        <mc:Fallback>
          <p:graphicFrame>
            <p:nvGraphicFramePr>
              <p:cNvPr id="21" name="Table 20"/>
              <p:cNvGraphicFramePr>
                <a:graphicFrameLocks noGrp="1"/>
              </p:cNvGraphicFramePr>
              <p:nvPr>
                <p:extLst>
                  <p:ext uri="{D42A27DB-BD31-4B8C-83A1-F6EECF244321}">
                    <p14:modId xmlns:p14="http://schemas.microsoft.com/office/powerpoint/2010/main" val="368317056"/>
                  </p:ext>
                </p:extLst>
              </p:nvPr>
            </p:nvGraphicFramePr>
            <p:xfrm>
              <a:off x="5134640" y="1830245"/>
              <a:ext cx="3925278" cy="4079240"/>
            </p:xfrm>
            <a:graphic>
              <a:graphicData uri="http://schemas.openxmlformats.org/drawingml/2006/table">
                <a:tbl>
                  <a:tblPr firstRow="1" firstCol="1" bandRow="1">
                    <a:tableStyleId>{5C22544A-7EE6-4342-B048-85BDC9FD1C3A}</a:tableStyleId>
                  </a:tblPr>
                  <a:tblGrid>
                    <a:gridCol w="654213"/>
                    <a:gridCol w="654213"/>
                    <a:gridCol w="654213"/>
                    <a:gridCol w="654213"/>
                    <a:gridCol w="654213"/>
                    <a:gridCol w="654213"/>
                  </a:tblGrid>
                  <a:tr h="370840">
                    <a:tc>
                      <a:txBody>
                        <a:bodyPr/>
                        <a:lstStyle/>
                        <a:p>
                          <a:endParaRPr lang="en-US" dirty="0"/>
                        </a:p>
                      </a:txBody>
                      <a:tcPr/>
                    </a:tc>
                    <a:tc>
                      <a:txBody>
                        <a:bodyPr/>
                        <a:lstStyle/>
                        <a:p>
                          <a:r>
                            <a:rPr lang="en-US" dirty="0" smtClean="0"/>
                            <a:t>C</a:t>
                          </a:r>
                          <a:endParaRPr lang="en-US" dirty="0"/>
                        </a:p>
                      </a:txBody>
                      <a:tcPr/>
                    </a:tc>
                    <a:tc>
                      <a:txBody>
                        <a:bodyPr/>
                        <a:lstStyle/>
                        <a:p>
                          <a:r>
                            <a:rPr lang="en-US" dirty="0" smtClean="0"/>
                            <a:t>H</a:t>
                          </a:r>
                          <a:endParaRPr lang="en-US" dirty="0"/>
                        </a:p>
                      </a:txBody>
                      <a:tcPr/>
                    </a:tc>
                    <a:tc>
                      <a:txBody>
                        <a:bodyPr/>
                        <a:lstStyle/>
                        <a:p>
                          <a:endParaRPr lang="en-US"/>
                        </a:p>
                      </a:txBody>
                      <a:tcPr>
                        <a:blipFill rotWithShape="0">
                          <a:blip r:embed="rId4"/>
                          <a:stretch>
                            <a:fillRect l="-302804" t="-1639" r="-204673" b="-1001639"/>
                          </a:stretch>
                        </a:blipFill>
                      </a:tcPr>
                    </a:tc>
                    <a:tc>
                      <a:txBody>
                        <a:bodyPr/>
                        <a:lstStyle/>
                        <a:p>
                          <a:endParaRPr lang="en-US"/>
                        </a:p>
                      </a:txBody>
                      <a:tcPr>
                        <a:blipFill rotWithShape="0">
                          <a:blip r:embed="rId4"/>
                          <a:stretch>
                            <a:fillRect l="-399074" t="-1639" r="-102778" b="-1001639"/>
                          </a:stretch>
                        </a:blipFill>
                      </a:tcPr>
                    </a:tc>
                    <a:tc>
                      <a:txBody>
                        <a:bodyPr/>
                        <a:lstStyle/>
                        <a:p>
                          <a:endParaRPr lang="en-US"/>
                        </a:p>
                      </a:txBody>
                      <a:tcPr>
                        <a:blipFill rotWithShape="0">
                          <a:blip r:embed="rId4"/>
                          <a:stretch>
                            <a:fillRect l="-503738" t="-1639" r="-3738" b="-1001639"/>
                          </a:stretch>
                        </a:blipFill>
                      </a:tcPr>
                    </a:tc>
                  </a:tr>
                  <a:tr h="370840">
                    <a:tc>
                      <a:txBody>
                        <a:bodyPr/>
                        <a:lstStyle/>
                        <a:p>
                          <a:r>
                            <a:rPr lang="en-US" dirty="0" smtClean="0"/>
                            <a:t>C , 0</a:t>
                          </a:r>
                          <a:endParaRPr lang="en-US" dirty="0"/>
                        </a:p>
                      </a:txBody>
                      <a:tcPr/>
                    </a:tc>
                    <a:tc>
                      <a:txBody>
                        <a:bodyPr/>
                        <a:lstStyle/>
                        <a:p>
                          <a:r>
                            <a:rPr lang="en-US" dirty="0" smtClean="0"/>
                            <a:t>0.9</a:t>
                          </a:r>
                          <a:endParaRPr lang="en-US" dirty="0"/>
                        </a:p>
                      </a:txBody>
                      <a:tcPr/>
                    </a:tc>
                    <a:tc>
                      <a:txBody>
                        <a:bodyPr/>
                        <a:lstStyle/>
                        <a:p>
                          <a:r>
                            <a:rPr lang="en-US" dirty="0" smtClean="0"/>
                            <a:t>0.1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C , 1</a:t>
                          </a:r>
                          <a:endParaRPr lang="en-US" dirty="0"/>
                        </a:p>
                      </a:txBody>
                      <a:tcPr/>
                    </a:tc>
                    <a:tc>
                      <a:txBody>
                        <a:bodyPr/>
                        <a:lstStyle/>
                        <a:p>
                          <a:r>
                            <a:rPr lang="en-US" dirty="0" smtClean="0"/>
                            <a:t>0.6</a:t>
                          </a:r>
                          <a:endParaRPr lang="en-US" dirty="0"/>
                        </a:p>
                      </a:txBody>
                      <a:tcPr/>
                    </a:tc>
                    <a:tc>
                      <a:txBody>
                        <a:bodyPr/>
                        <a:lstStyle/>
                        <a:p>
                          <a:r>
                            <a:rPr lang="en-US" dirty="0" smtClean="0"/>
                            <a:t>0.2</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is-IS" dirty="0" smtClean="0"/>
                            <a: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C , 5</a:t>
                          </a:r>
                          <a:endParaRPr lang="en-US" dirty="0"/>
                        </a:p>
                      </a:txBody>
                      <a:tcPr/>
                    </a:tc>
                    <a:tc>
                      <a:txBody>
                        <a:bodyPr/>
                        <a:lstStyle/>
                        <a:p>
                          <a:r>
                            <a:rPr lang="en-US" dirty="0" smtClean="0"/>
                            <a:t>0.8</a:t>
                          </a:r>
                          <a:endParaRPr lang="en-US" dirty="0"/>
                        </a:p>
                      </a:txBody>
                      <a:tcPr/>
                    </a:tc>
                    <a:tc>
                      <a:txBody>
                        <a:bodyPr/>
                        <a:lstStyle/>
                        <a:p>
                          <a:r>
                            <a:rPr lang="en-US" dirty="0" smtClean="0"/>
                            <a:t>0</a:t>
                          </a:r>
                          <a:endParaRPr lang="en-US" dirty="0"/>
                        </a:p>
                      </a:txBody>
                      <a:tcPr/>
                    </a:tc>
                    <a:tc>
                      <a:txBody>
                        <a:bodyPr/>
                        <a:lstStyle/>
                        <a:p>
                          <a:r>
                            <a:rPr lang="en-US" dirty="0" smtClean="0"/>
                            <a:t>0.2</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H, 1</a:t>
                          </a:r>
                          <a:endParaRPr lang="en-US" dirty="0"/>
                        </a:p>
                      </a:txBody>
                      <a:tcPr/>
                    </a:tc>
                    <a:tc>
                      <a:txBody>
                        <a:bodyPr/>
                        <a:lstStyle/>
                        <a:p>
                          <a:r>
                            <a:rPr lang="en-US" dirty="0" smtClean="0"/>
                            <a:t>0.3</a:t>
                          </a:r>
                          <a:endParaRPr lang="en-US" dirty="0"/>
                        </a:p>
                      </a:txBody>
                      <a:tcPr/>
                    </a:tc>
                    <a:tc>
                      <a:txBody>
                        <a:bodyPr/>
                        <a:lstStyle/>
                        <a:p>
                          <a:r>
                            <a:rPr lang="en-US" dirty="0" smtClean="0"/>
                            <a:t>0.7</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dirty="0" smtClean="0"/>
                            <a:t>H, 2</a:t>
                          </a:r>
                        </a:p>
                      </a:txBody>
                      <a:tcPr/>
                    </a:tc>
                    <a:tc>
                      <a:txBody>
                        <a:bodyPr/>
                        <a:lstStyle/>
                        <a:p>
                          <a:r>
                            <a:rPr lang="en-US" dirty="0" smtClean="0"/>
                            <a:t>0.4</a:t>
                          </a:r>
                          <a:endParaRPr lang="en-US" dirty="0"/>
                        </a:p>
                      </a:txBody>
                      <a:tcPr/>
                    </a:tc>
                    <a:tc>
                      <a:txBody>
                        <a:bodyPr/>
                        <a:lstStyle/>
                        <a:p>
                          <a:r>
                            <a:rPr lang="en-US" dirty="0" smtClean="0"/>
                            <a:t>0.6</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is-IS" dirty="0" smtClean="0"/>
                            <a:t>…</a:t>
                          </a:r>
                          <a:endParaRPr lang="en-US" dirty="0" smtClean="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smtClean="0"/>
                        </a:p>
                      </a:txBody>
                      <a:tcPr/>
                    </a:tc>
                  </a:tr>
                  <a:tr h="370840">
                    <a:tc>
                      <a:txBody>
                        <a:bodyPr/>
                        <a:lstStyle/>
                        <a:p>
                          <a:endParaRPr lang="en-US"/>
                        </a:p>
                      </a:txBody>
                      <a:tcPr>
                        <a:blipFill rotWithShape="0">
                          <a:blip r:embed="rId4"/>
                          <a:stretch>
                            <a:fillRect l="-926" t="-800000" r="-500926" b="-203279"/>
                          </a:stretch>
                        </a:blipFill>
                      </a:tcPr>
                    </a:tc>
                    <a:tc>
                      <a:txBody>
                        <a:bodyPr/>
                        <a:lstStyle/>
                        <a:p>
                          <a:r>
                            <a:rPr lang="en-US" b="1" dirty="0" smtClean="0">
                              <a:solidFill>
                                <a:schemeClr val="tx1"/>
                              </a:solidFill>
                            </a:rPr>
                            <a:t>0</a:t>
                          </a:r>
                          <a:endParaRPr lang="en-US" b="1" dirty="0">
                            <a:solidFill>
                              <a:schemeClr val="tx1"/>
                            </a:solidFill>
                          </a:endParaRPr>
                        </a:p>
                      </a:txBody>
                      <a:tcPr/>
                    </a:tc>
                    <a:tc>
                      <a:txBody>
                        <a:bodyPr/>
                        <a:lstStyle/>
                        <a:p>
                          <a:r>
                            <a:rPr lang="en-US" b="1" dirty="0" smtClean="0">
                              <a:solidFill>
                                <a:schemeClr val="tx1"/>
                              </a:solidFill>
                            </a:rPr>
                            <a:t>0</a:t>
                          </a:r>
                          <a:endParaRPr lang="en-US" b="1" dirty="0">
                            <a:solidFill>
                              <a:schemeClr val="tx1"/>
                            </a:solidFill>
                          </a:endParaRPr>
                        </a:p>
                      </a:txBody>
                      <a:tcPr/>
                    </a:tc>
                    <a:tc>
                      <a:txBody>
                        <a:bodyPr/>
                        <a:lstStyle/>
                        <a:p>
                          <a:r>
                            <a:rPr lang="en-US" b="1" dirty="0" smtClean="0">
                              <a:solidFill>
                                <a:schemeClr val="tx1"/>
                              </a:solidFill>
                            </a:rPr>
                            <a:t>0</a:t>
                          </a:r>
                          <a:endParaRPr lang="en-US" b="1" dirty="0">
                            <a:solidFill>
                              <a:schemeClr val="tx1"/>
                            </a:solidFill>
                          </a:endParaRPr>
                        </a:p>
                      </a:txBody>
                      <a:tcPr/>
                    </a:tc>
                    <a:tc>
                      <a:txBody>
                        <a:bodyPr/>
                        <a:lstStyle/>
                        <a:p>
                          <a:r>
                            <a:rPr lang="en-US" b="1" dirty="0" smtClean="0">
                              <a:solidFill>
                                <a:schemeClr val="tx1"/>
                              </a:solidFill>
                            </a:rPr>
                            <a:t>1</a:t>
                          </a:r>
                          <a:endParaRPr lang="en-US" b="1" dirty="0">
                            <a:solidFill>
                              <a:schemeClr val="tx1"/>
                            </a:solidFill>
                          </a:endParaRPr>
                        </a:p>
                      </a:txBody>
                      <a:tcPr/>
                    </a:tc>
                    <a:tc>
                      <a:txBody>
                        <a:bodyPr/>
                        <a:lstStyle/>
                        <a:p>
                          <a:r>
                            <a:rPr lang="en-US" b="1" dirty="0" smtClean="0">
                              <a:solidFill>
                                <a:schemeClr val="tx1"/>
                              </a:solidFill>
                            </a:rPr>
                            <a:t>0</a:t>
                          </a:r>
                        </a:p>
                      </a:txBody>
                      <a:tcPr/>
                    </a:tc>
                  </a:tr>
                  <a:tr h="370840">
                    <a:tc>
                      <a:txBody>
                        <a:bodyPr/>
                        <a:lstStyle/>
                        <a:p>
                          <a:endParaRPr lang="en-US"/>
                        </a:p>
                      </a:txBody>
                      <a:tcPr>
                        <a:blipFill rotWithShape="0">
                          <a:blip r:embed="rId4"/>
                          <a:stretch>
                            <a:fillRect l="-926" t="-900000" r="-500926" b="-103279"/>
                          </a:stretch>
                        </a:blipFill>
                      </a:tcPr>
                    </a:tc>
                    <a:tc>
                      <a:txBody>
                        <a:bodyPr/>
                        <a:lstStyle/>
                        <a:p>
                          <a:r>
                            <a:rPr lang="en-US" b="1" dirty="0" smtClean="0"/>
                            <a:t>0</a:t>
                          </a:r>
                          <a:endParaRPr lang="en-US" b="1" dirty="0"/>
                        </a:p>
                      </a:txBody>
                      <a:tcPr>
                        <a:solidFill>
                          <a:schemeClr val="accent2">
                            <a:lumMod val="20000"/>
                            <a:lumOff val="80000"/>
                          </a:schemeClr>
                        </a:solidFill>
                      </a:tcPr>
                    </a:tc>
                    <a:tc>
                      <a:txBody>
                        <a:bodyPr/>
                        <a:lstStyle/>
                        <a:p>
                          <a:r>
                            <a:rPr lang="en-US" b="1" dirty="0" smtClean="0"/>
                            <a:t>0</a:t>
                          </a:r>
                          <a:endParaRPr lang="en-US" b="1" dirty="0"/>
                        </a:p>
                      </a:txBody>
                      <a:tcPr>
                        <a:solidFill>
                          <a:schemeClr val="accent2">
                            <a:lumMod val="20000"/>
                            <a:lumOff val="80000"/>
                          </a:schemeClr>
                        </a:solidFill>
                      </a:tcPr>
                    </a:tc>
                    <a:tc>
                      <a:txBody>
                        <a:bodyPr/>
                        <a:lstStyle/>
                        <a:p>
                          <a:r>
                            <a:rPr lang="en-US" b="1" dirty="0" smtClean="0"/>
                            <a:t>0</a:t>
                          </a:r>
                          <a:endParaRPr lang="en-US" b="1" dirty="0"/>
                        </a:p>
                      </a:txBody>
                      <a:tcPr>
                        <a:solidFill>
                          <a:schemeClr val="accent2">
                            <a:lumMod val="20000"/>
                            <a:lumOff val="80000"/>
                          </a:schemeClr>
                        </a:solidFill>
                      </a:tcPr>
                    </a:tc>
                    <a:tc>
                      <a:txBody>
                        <a:bodyPr/>
                        <a:lstStyle/>
                        <a:p>
                          <a:r>
                            <a:rPr lang="en-US" b="1" dirty="0" smtClean="0">
                              <a:solidFill>
                                <a:schemeClr val="tx1"/>
                              </a:solidFill>
                            </a:rPr>
                            <a:t>1</a:t>
                          </a:r>
                          <a:endParaRPr lang="en-US" b="1" dirty="0">
                            <a:solidFill>
                              <a:schemeClr val="tx1"/>
                            </a:solidFill>
                          </a:endParaRPr>
                        </a:p>
                      </a:txBody>
                      <a:tcPr>
                        <a:solidFill>
                          <a:schemeClr val="accent2">
                            <a:lumMod val="20000"/>
                            <a:lumOff val="80000"/>
                          </a:schemeClr>
                        </a:solidFill>
                      </a:tcPr>
                    </a:tc>
                    <a:tc>
                      <a:txBody>
                        <a:bodyPr/>
                        <a:lstStyle/>
                        <a:p>
                          <a:r>
                            <a:rPr lang="en-US" b="1" dirty="0" smtClean="0"/>
                            <a:t>0</a:t>
                          </a:r>
                        </a:p>
                      </a:txBody>
                      <a:tcPr>
                        <a:solidFill>
                          <a:schemeClr val="accent2">
                            <a:lumMod val="20000"/>
                            <a:lumOff val="80000"/>
                          </a:schemeClr>
                        </a:solidFill>
                      </a:tcPr>
                    </a:tc>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is-IS" dirty="0" smtClean="0"/>
                            <a:t>…</a:t>
                          </a:r>
                          <a:endParaRPr lang="en-US" dirty="0" smtClean="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smtClean="0"/>
                        </a:p>
                      </a:txBody>
                      <a:tcPr/>
                    </a:tc>
                  </a:tr>
                </a:tbl>
              </a:graphicData>
            </a:graphic>
          </p:graphicFrame>
        </mc:Fallback>
      </mc:AlternateContent>
      <p:sp>
        <p:nvSpPr>
          <p:cNvPr id="22" name="TextBox 21"/>
          <p:cNvSpPr txBox="1"/>
          <p:nvPr/>
        </p:nvSpPr>
        <p:spPr>
          <a:xfrm>
            <a:off x="94592" y="4955193"/>
            <a:ext cx="4529510" cy="1200329"/>
          </a:xfrm>
          <a:prstGeom prst="rect">
            <a:avLst/>
          </a:prstGeom>
          <a:noFill/>
          <a:ln>
            <a:solidFill>
              <a:srgbClr val="3C58AD"/>
            </a:solidFill>
          </a:ln>
        </p:spPr>
        <p:txBody>
          <a:bodyPr wrap="none" rtlCol="0">
            <a:spAutoFit/>
          </a:bodyPr>
          <a:lstStyle/>
          <a:p>
            <a:r>
              <a:rPr lang="en-US" dirty="0" smtClean="0"/>
              <a:t>In MEMM: even you’ve never seen this event, </a:t>
            </a:r>
            <a:br>
              <a:rPr lang="en-US" dirty="0" smtClean="0"/>
            </a:br>
            <a:r>
              <a:rPr lang="en-US" dirty="0" smtClean="0"/>
              <a:t>you still need to make this row sum up to 1. </a:t>
            </a:r>
          </a:p>
          <a:p>
            <a:endParaRPr lang="en-US" dirty="0" smtClean="0"/>
          </a:p>
          <a:p>
            <a:r>
              <a:rPr lang="en-US" dirty="0" smtClean="0"/>
              <a:t>For CRF, there is no such restriction.</a:t>
            </a:r>
            <a:endParaRPr lang="en-US" dirty="0"/>
          </a:p>
        </p:txBody>
      </p:sp>
      <p:cxnSp>
        <p:nvCxnSpPr>
          <p:cNvPr id="24" name="Straight Arrow Connector 23"/>
          <p:cNvCxnSpPr>
            <a:stCxn id="22" idx="3"/>
          </p:cNvCxnSpPr>
          <p:nvPr/>
        </p:nvCxnSpPr>
        <p:spPr>
          <a:xfrm flipV="1">
            <a:off x="4624102" y="4955193"/>
            <a:ext cx="510538" cy="600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978085" y="1216925"/>
            <a:ext cx="978986" cy="369332"/>
          </a:xfrm>
          <a:prstGeom prst="rect">
            <a:avLst/>
          </a:prstGeom>
          <a:noFill/>
        </p:spPr>
        <p:txBody>
          <a:bodyPr wrap="none" rtlCol="0">
            <a:spAutoFit/>
          </a:bodyPr>
          <a:lstStyle/>
          <a:p>
            <a:r>
              <a:rPr lang="en-US" dirty="0" smtClean="0"/>
              <a:t>Very hot</a:t>
            </a:r>
            <a:endParaRPr lang="en-US" dirty="0"/>
          </a:p>
        </p:txBody>
      </p:sp>
      <p:sp>
        <p:nvSpPr>
          <p:cNvPr id="7" name="Rectangle 6"/>
          <p:cNvSpPr/>
          <p:nvPr/>
        </p:nvSpPr>
        <p:spPr>
          <a:xfrm>
            <a:off x="3035984" y="1194681"/>
            <a:ext cx="1648208" cy="369332"/>
          </a:xfrm>
          <a:prstGeom prst="rect">
            <a:avLst/>
          </a:prstGeom>
        </p:spPr>
        <p:txBody>
          <a:bodyPr wrap="none">
            <a:spAutoFit/>
          </a:bodyPr>
          <a:lstStyle/>
          <a:p>
            <a:r>
              <a:rPr lang="en-US" dirty="0" smtClean="0"/>
              <a:t>Dinosaur </a:t>
            </a:r>
            <a:r>
              <a:rPr lang="en-US" dirty="0"/>
              <a:t>attack</a:t>
            </a:r>
          </a:p>
        </p:txBody>
      </p:sp>
    </p:spTree>
    <p:extLst>
      <p:ext uri="{BB962C8B-B14F-4D97-AF65-F5344CB8AC3E}">
        <p14:creationId xmlns:p14="http://schemas.microsoft.com/office/powerpoint/2010/main" val="71744532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Label Bias</a:t>
            </a:r>
            <a:endParaRPr lang="en-US" dirty="0"/>
          </a:p>
        </p:txBody>
      </p:sp>
      <p:sp>
        <p:nvSpPr>
          <p:cNvPr id="3" name="Content Placeholder 2"/>
          <p:cNvSpPr>
            <a:spLocks noGrp="1"/>
          </p:cNvSpPr>
          <p:nvPr>
            <p:ph idx="1"/>
          </p:nvPr>
        </p:nvSpPr>
        <p:spPr/>
        <p:txBody>
          <a:bodyPr>
            <a:noAutofit/>
          </a:bodyPr>
          <a:lstStyle/>
          <a:p>
            <a:r>
              <a:rPr lang="en-US" sz="2200" dirty="0" smtClean="0"/>
              <a:t>States with a single outgoing transition effectively ignore their input</a:t>
            </a:r>
          </a:p>
          <a:p>
            <a:pPr lvl="1"/>
            <a:r>
              <a:rPr lang="en-US" sz="2200" dirty="0" smtClean="0"/>
              <a:t>States with lower-entropy next states are less influenced by observations</a:t>
            </a:r>
            <a:endParaRPr lang="en-US" sz="2200" dirty="0"/>
          </a:p>
          <a:p>
            <a:r>
              <a:rPr lang="en-US" sz="2200" dirty="0" smtClean="0">
                <a:solidFill>
                  <a:srgbClr val="3C58AD"/>
                </a:solidFill>
              </a:rPr>
              <a:t>Why? </a:t>
            </a:r>
          </a:p>
          <a:p>
            <a:pPr lvl="1"/>
            <a:r>
              <a:rPr lang="en-US" sz="1800" dirty="0" smtClean="0"/>
              <a:t>Each the next-state classifiers are locally normalized. </a:t>
            </a:r>
          </a:p>
          <a:p>
            <a:pPr lvl="1"/>
            <a:r>
              <a:rPr lang="en-US" sz="1800" dirty="0" smtClean="0"/>
              <a:t>If a state has fewer next states, each of those will get a higher probability mass </a:t>
            </a:r>
            <a:br>
              <a:rPr lang="en-US" sz="1800" dirty="0" smtClean="0"/>
            </a:br>
            <a:r>
              <a:rPr lang="en-US" sz="1800" dirty="0" smtClean="0"/>
              <a:t>…and hence preferred</a:t>
            </a:r>
          </a:p>
          <a:p>
            <a:r>
              <a:rPr lang="en-US" sz="2200" dirty="0" smtClean="0">
                <a:solidFill>
                  <a:srgbClr val="3C58AD"/>
                </a:solidFill>
              </a:rPr>
              <a:t>Side note: </a:t>
            </a:r>
            <a:r>
              <a:rPr lang="en-US" sz="2200" dirty="0" smtClean="0"/>
              <a:t>Surprisingly doesn’t affect some tasks</a:t>
            </a:r>
          </a:p>
          <a:p>
            <a:pPr lvl="1"/>
            <a:r>
              <a:rPr lang="en-US" sz="2200" dirty="0" err="1" smtClean="0"/>
              <a:t>Eg</a:t>
            </a:r>
            <a:r>
              <a:rPr lang="en-US" sz="2200" dirty="0" smtClean="0"/>
              <a:t>: part-of-speech tagging</a:t>
            </a:r>
            <a:endParaRPr lang="en-US" sz="2200" dirty="0"/>
          </a:p>
        </p:txBody>
      </p:sp>
      <p:sp>
        <p:nvSpPr>
          <p:cNvPr id="4" name="Slide Number Placeholder 3"/>
          <p:cNvSpPr>
            <a:spLocks noGrp="1"/>
          </p:cNvSpPr>
          <p:nvPr>
            <p:ph type="sldNum" sz="quarter" idx="12"/>
          </p:nvPr>
        </p:nvSpPr>
        <p:spPr/>
        <p:txBody>
          <a:bodyPr/>
          <a:lstStyle/>
          <a:p>
            <a:fld id="{E42F4FC8-095A-E041-AA53-AAE5A7787260}" type="slidenum">
              <a:rPr lang="en-US" smtClean="0"/>
              <a:t>79</a:t>
            </a:fld>
            <a:endParaRPr lang="en-US"/>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6315203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63" name="Rectangle 2"/>
          <p:cNvSpPr>
            <a:spLocks noGrp="1" noChangeArrowheads="1"/>
          </p:cNvSpPr>
          <p:nvPr>
            <p:ph type="title"/>
          </p:nvPr>
        </p:nvSpPr>
        <p:spPr/>
        <p:txBody>
          <a:bodyPr>
            <a:normAutofit/>
          </a:bodyPr>
          <a:lstStyle/>
          <a:p>
            <a:r>
              <a:rPr lang="en-US" altLang="zh-TW" sz="2400" dirty="0" smtClean="0">
                <a:ea typeface="Arial Unicode MS" pitchFamily="34" charset="-128"/>
                <a:cs typeface="Arial Unicode MS" pitchFamily="34" charset="-128"/>
              </a:rPr>
              <a:t>Inference </a:t>
            </a:r>
            <a:r>
              <a:rPr lang="en-US" altLang="zh-TW" sz="2400" dirty="0">
                <a:ea typeface="Arial Unicode MS" pitchFamily="34" charset="-128"/>
                <a:cs typeface="Arial Unicode MS" pitchFamily="34" charset="-128"/>
              </a:rPr>
              <a:t>with </a:t>
            </a:r>
            <a:r>
              <a:rPr lang="en-US" altLang="zh-TW" sz="2400" dirty="0" smtClean="0">
                <a:ea typeface="Arial Unicode MS" pitchFamily="34" charset="-128"/>
                <a:cs typeface="Arial Unicode MS" pitchFamily="34" charset="-128"/>
              </a:rPr>
              <a:t>Constraints </a:t>
            </a:r>
            <a:r>
              <a:rPr lang="en-US" altLang="zh-TW" sz="1600" dirty="0">
                <a:ea typeface="Arial Unicode MS" pitchFamily="34" charset="-128"/>
                <a:cs typeface="Arial Unicode MS" pitchFamily="34" charset="-128"/>
              </a:rPr>
              <a:t>[</a:t>
            </a:r>
            <a:r>
              <a:rPr lang="en-US" altLang="zh-TW" sz="1600" dirty="0" smtClean="0">
                <a:ea typeface="Arial Unicode MS" pitchFamily="34" charset="-128"/>
                <a:cs typeface="Arial Unicode MS" pitchFamily="34" charset="-128"/>
              </a:rPr>
              <a:t>Roth&amp;Yih’04,07,….]</a:t>
            </a:r>
            <a:endParaRPr lang="en-US" altLang="zh-TW" sz="1600" dirty="0">
              <a:solidFill>
                <a:schemeClr val="tx1"/>
              </a:solidFill>
              <a:ea typeface="Arial Unicode MS" pitchFamily="34" charset="-128"/>
              <a:cs typeface="Arial Unicode MS" pitchFamily="34" charset="-128"/>
            </a:endParaRPr>
          </a:p>
        </p:txBody>
      </p:sp>
      <p:sp>
        <p:nvSpPr>
          <p:cNvPr id="4" name="Content Placeholder 3"/>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5E6A3C3A-A029-4573-BC04-5DA27903A743}" type="slidenum">
              <a:rPr lang="en-US" smtClean="0"/>
              <a:t>8</a:t>
            </a:fld>
            <a:endParaRPr lang="en-US"/>
          </a:p>
        </p:txBody>
      </p:sp>
      <p:grpSp>
        <p:nvGrpSpPr>
          <p:cNvPr id="1269764" name="Group 3"/>
          <p:cNvGrpSpPr>
            <a:grpSpLocks/>
          </p:cNvGrpSpPr>
          <p:nvPr/>
        </p:nvGrpSpPr>
        <p:grpSpPr bwMode="auto">
          <a:xfrm>
            <a:off x="1524001" y="2958068"/>
            <a:ext cx="7008813" cy="1216026"/>
            <a:chOff x="816" y="1248"/>
            <a:chExt cx="4415" cy="766"/>
          </a:xfrm>
        </p:grpSpPr>
        <p:sp>
          <p:nvSpPr>
            <p:cNvPr id="1269765" name="Text Box 4"/>
            <p:cNvSpPr txBox="1">
              <a:spLocks noChangeArrowheads="1"/>
            </p:cNvSpPr>
            <p:nvPr/>
          </p:nvSpPr>
          <p:spPr bwMode="auto">
            <a:xfrm>
              <a:off x="816" y="1248"/>
              <a:ext cx="441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19" tIns="46693" rIns="90119" bIns="46693">
              <a:spAutoFit/>
            </a:bodyPr>
            <a:lstStyle>
              <a:lvl1pPr marL="342900" indent="-342900" defTabSz="828675">
                <a:tabLst>
                  <a:tab pos="454025" algn="l"/>
                  <a:tab pos="860425" algn="l"/>
                  <a:tab pos="1266825" algn="l"/>
                  <a:tab pos="1674813" algn="l"/>
                  <a:tab pos="2082800" algn="l"/>
                  <a:tab pos="2487613" algn="l"/>
                  <a:tab pos="2897188" algn="l"/>
                  <a:tab pos="3305175" algn="l"/>
                  <a:tab pos="3713163" algn="l"/>
                  <a:tab pos="4117975" algn="l"/>
                  <a:tab pos="4527550" algn="l"/>
                  <a:tab pos="4935538" algn="l"/>
                  <a:tab pos="5340350" algn="l"/>
                  <a:tab pos="5749925" algn="l"/>
                  <a:tab pos="6157913" algn="l"/>
                  <a:tab pos="6564313" algn="l"/>
                  <a:tab pos="6970713" algn="l"/>
                  <a:tab pos="7380288" algn="l"/>
                  <a:tab pos="7788275" algn="l"/>
                  <a:tab pos="8193088" algn="l"/>
                  <a:tab pos="8601075" algn="l"/>
                </a:tabLst>
                <a:defRPr sz="2400">
                  <a:solidFill>
                    <a:schemeClr val="tx1"/>
                  </a:solidFill>
                  <a:latin typeface="Times New Roman" pitchFamily="18" charset="0"/>
                </a:defRPr>
              </a:lvl1pPr>
              <a:lvl2pPr marL="454025" defTabSz="828675">
                <a:tabLst>
                  <a:tab pos="454025" algn="l"/>
                  <a:tab pos="860425" algn="l"/>
                  <a:tab pos="1266825" algn="l"/>
                  <a:tab pos="1674813" algn="l"/>
                  <a:tab pos="2082800" algn="l"/>
                  <a:tab pos="2487613" algn="l"/>
                  <a:tab pos="2897188" algn="l"/>
                  <a:tab pos="3305175" algn="l"/>
                  <a:tab pos="3713163" algn="l"/>
                  <a:tab pos="4117975" algn="l"/>
                  <a:tab pos="4527550" algn="l"/>
                  <a:tab pos="4935538" algn="l"/>
                  <a:tab pos="5340350" algn="l"/>
                  <a:tab pos="5749925" algn="l"/>
                  <a:tab pos="6157913" algn="l"/>
                  <a:tab pos="6564313" algn="l"/>
                  <a:tab pos="6970713" algn="l"/>
                  <a:tab pos="7380288" algn="l"/>
                  <a:tab pos="7788275" algn="l"/>
                  <a:tab pos="8193088" algn="l"/>
                  <a:tab pos="8601075" algn="l"/>
                </a:tabLst>
                <a:defRPr sz="2400">
                  <a:solidFill>
                    <a:schemeClr val="tx1"/>
                  </a:solidFill>
                  <a:latin typeface="Times New Roman" pitchFamily="18" charset="0"/>
                </a:defRPr>
              </a:lvl2pPr>
              <a:lvl3pPr marL="1143000" indent="-228600" defTabSz="828675">
                <a:tabLst>
                  <a:tab pos="454025" algn="l"/>
                  <a:tab pos="860425" algn="l"/>
                  <a:tab pos="1266825" algn="l"/>
                  <a:tab pos="1674813" algn="l"/>
                  <a:tab pos="2082800" algn="l"/>
                  <a:tab pos="2487613" algn="l"/>
                  <a:tab pos="2897188" algn="l"/>
                  <a:tab pos="3305175" algn="l"/>
                  <a:tab pos="3713163" algn="l"/>
                  <a:tab pos="4117975" algn="l"/>
                  <a:tab pos="4527550" algn="l"/>
                  <a:tab pos="4935538" algn="l"/>
                  <a:tab pos="5340350" algn="l"/>
                  <a:tab pos="5749925" algn="l"/>
                  <a:tab pos="6157913" algn="l"/>
                  <a:tab pos="6564313" algn="l"/>
                  <a:tab pos="6970713" algn="l"/>
                  <a:tab pos="7380288" algn="l"/>
                  <a:tab pos="7788275" algn="l"/>
                  <a:tab pos="8193088" algn="l"/>
                  <a:tab pos="8601075" algn="l"/>
                </a:tabLst>
                <a:defRPr sz="2400">
                  <a:solidFill>
                    <a:schemeClr val="tx1"/>
                  </a:solidFill>
                  <a:latin typeface="Times New Roman" pitchFamily="18" charset="0"/>
                </a:defRPr>
              </a:lvl3pPr>
              <a:lvl4pPr marL="1600200" indent="-228600" defTabSz="828675">
                <a:tabLst>
                  <a:tab pos="454025" algn="l"/>
                  <a:tab pos="860425" algn="l"/>
                  <a:tab pos="1266825" algn="l"/>
                  <a:tab pos="1674813" algn="l"/>
                  <a:tab pos="2082800" algn="l"/>
                  <a:tab pos="2487613" algn="l"/>
                  <a:tab pos="2897188" algn="l"/>
                  <a:tab pos="3305175" algn="l"/>
                  <a:tab pos="3713163" algn="l"/>
                  <a:tab pos="4117975" algn="l"/>
                  <a:tab pos="4527550" algn="l"/>
                  <a:tab pos="4935538" algn="l"/>
                  <a:tab pos="5340350" algn="l"/>
                  <a:tab pos="5749925" algn="l"/>
                  <a:tab pos="6157913" algn="l"/>
                  <a:tab pos="6564313" algn="l"/>
                  <a:tab pos="6970713" algn="l"/>
                  <a:tab pos="7380288" algn="l"/>
                  <a:tab pos="7788275" algn="l"/>
                  <a:tab pos="8193088" algn="l"/>
                  <a:tab pos="8601075" algn="l"/>
                </a:tabLst>
                <a:defRPr sz="2400">
                  <a:solidFill>
                    <a:schemeClr val="tx1"/>
                  </a:solidFill>
                  <a:latin typeface="Times New Roman" pitchFamily="18" charset="0"/>
                </a:defRPr>
              </a:lvl4pPr>
              <a:lvl5pPr marL="2057400" indent="-228600" defTabSz="828675">
                <a:tabLst>
                  <a:tab pos="454025" algn="l"/>
                  <a:tab pos="860425" algn="l"/>
                  <a:tab pos="1266825" algn="l"/>
                  <a:tab pos="1674813" algn="l"/>
                  <a:tab pos="2082800" algn="l"/>
                  <a:tab pos="2487613" algn="l"/>
                  <a:tab pos="2897188" algn="l"/>
                  <a:tab pos="3305175" algn="l"/>
                  <a:tab pos="3713163" algn="l"/>
                  <a:tab pos="4117975" algn="l"/>
                  <a:tab pos="4527550" algn="l"/>
                  <a:tab pos="4935538" algn="l"/>
                  <a:tab pos="5340350" algn="l"/>
                  <a:tab pos="5749925" algn="l"/>
                  <a:tab pos="6157913" algn="l"/>
                  <a:tab pos="6564313" algn="l"/>
                  <a:tab pos="6970713" algn="l"/>
                  <a:tab pos="7380288" algn="l"/>
                  <a:tab pos="7788275" algn="l"/>
                  <a:tab pos="8193088" algn="l"/>
                  <a:tab pos="8601075" algn="l"/>
                </a:tabLst>
                <a:defRPr sz="2400">
                  <a:solidFill>
                    <a:schemeClr val="tx1"/>
                  </a:solidFill>
                  <a:latin typeface="Times New Roman" pitchFamily="18" charset="0"/>
                </a:defRPr>
              </a:lvl5pPr>
              <a:lvl6pPr marL="2514600" indent="-228600" defTabSz="828675" fontAlgn="base">
                <a:spcBef>
                  <a:spcPct val="0"/>
                </a:spcBef>
                <a:spcAft>
                  <a:spcPct val="0"/>
                </a:spcAft>
                <a:tabLst>
                  <a:tab pos="454025" algn="l"/>
                  <a:tab pos="860425" algn="l"/>
                  <a:tab pos="1266825" algn="l"/>
                  <a:tab pos="1674813" algn="l"/>
                  <a:tab pos="2082800" algn="l"/>
                  <a:tab pos="2487613" algn="l"/>
                  <a:tab pos="2897188" algn="l"/>
                  <a:tab pos="3305175" algn="l"/>
                  <a:tab pos="3713163" algn="l"/>
                  <a:tab pos="4117975" algn="l"/>
                  <a:tab pos="4527550" algn="l"/>
                  <a:tab pos="4935538" algn="l"/>
                  <a:tab pos="5340350" algn="l"/>
                  <a:tab pos="5749925" algn="l"/>
                  <a:tab pos="6157913" algn="l"/>
                  <a:tab pos="6564313" algn="l"/>
                  <a:tab pos="6970713" algn="l"/>
                  <a:tab pos="7380288" algn="l"/>
                  <a:tab pos="7788275" algn="l"/>
                  <a:tab pos="8193088" algn="l"/>
                  <a:tab pos="8601075" algn="l"/>
                </a:tabLst>
                <a:defRPr sz="2400">
                  <a:solidFill>
                    <a:schemeClr val="tx1"/>
                  </a:solidFill>
                  <a:latin typeface="Times New Roman" pitchFamily="18" charset="0"/>
                </a:defRPr>
              </a:lvl6pPr>
              <a:lvl7pPr marL="2971800" indent="-228600" defTabSz="828675" fontAlgn="base">
                <a:spcBef>
                  <a:spcPct val="0"/>
                </a:spcBef>
                <a:spcAft>
                  <a:spcPct val="0"/>
                </a:spcAft>
                <a:tabLst>
                  <a:tab pos="454025" algn="l"/>
                  <a:tab pos="860425" algn="l"/>
                  <a:tab pos="1266825" algn="l"/>
                  <a:tab pos="1674813" algn="l"/>
                  <a:tab pos="2082800" algn="l"/>
                  <a:tab pos="2487613" algn="l"/>
                  <a:tab pos="2897188" algn="l"/>
                  <a:tab pos="3305175" algn="l"/>
                  <a:tab pos="3713163" algn="l"/>
                  <a:tab pos="4117975" algn="l"/>
                  <a:tab pos="4527550" algn="l"/>
                  <a:tab pos="4935538" algn="l"/>
                  <a:tab pos="5340350" algn="l"/>
                  <a:tab pos="5749925" algn="l"/>
                  <a:tab pos="6157913" algn="l"/>
                  <a:tab pos="6564313" algn="l"/>
                  <a:tab pos="6970713" algn="l"/>
                  <a:tab pos="7380288" algn="l"/>
                  <a:tab pos="7788275" algn="l"/>
                  <a:tab pos="8193088" algn="l"/>
                  <a:tab pos="8601075" algn="l"/>
                </a:tabLst>
                <a:defRPr sz="2400">
                  <a:solidFill>
                    <a:schemeClr val="tx1"/>
                  </a:solidFill>
                  <a:latin typeface="Times New Roman" pitchFamily="18" charset="0"/>
                </a:defRPr>
              </a:lvl7pPr>
              <a:lvl8pPr marL="3429000" indent="-228600" defTabSz="828675" fontAlgn="base">
                <a:spcBef>
                  <a:spcPct val="0"/>
                </a:spcBef>
                <a:spcAft>
                  <a:spcPct val="0"/>
                </a:spcAft>
                <a:tabLst>
                  <a:tab pos="454025" algn="l"/>
                  <a:tab pos="860425" algn="l"/>
                  <a:tab pos="1266825" algn="l"/>
                  <a:tab pos="1674813" algn="l"/>
                  <a:tab pos="2082800" algn="l"/>
                  <a:tab pos="2487613" algn="l"/>
                  <a:tab pos="2897188" algn="l"/>
                  <a:tab pos="3305175" algn="l"/>
                  <a:tab pos="3713163" algn="l"/>
                  <a:tab pos="4117975" algn="l"/>
                  <a:tab pos="4527550" algn="l"/>
                  <a:tab pos="4935538" algn="l"/>
                  <a:tab pos="5340350" algn="l"/>
                  <a:tab pos="5749925" algn="l"/>
                  <a:tab pos="6157913" algn="l"/>
                  <a:tab pos="6564313" algn="l"/>
                  <a:tab pos="6970713" algn="l"/>
                  <a:tab pos="7380288" algn="l"/>
                  <a:tab pos="7788275" algn="l"/>
                  <a:tab pos="8193088" algn="l"/>
                  <a:tab pos="8601075" algn="l"/>
                </a:tabLst>
                <a:defRPr sz="2400">
                  <a:solidFill>
                    <a:schemeClr val="tx1"/>
                  </a:solidFill>
                  <a:latin typeface="Times New Roman" pitchFamily="18" charset="0"/>
                </a:defRPr>
              </a:lvl8pPr>
              <a:lvl9pPr marL="3886200" indent="-228600" defTabSz="828675" fontAlgn="base">
                <a:spcBef>
                  <a:spcPct val="0"/>
                </a:spcBef>
                <a:spcAft>
                  <a:spcPct val="0"/>
                </a:spcAft>
                <a:tabLst>
                  <a:tab pos="454025" algn="l"/>
                  <a:tab pos="860425" algn="l"/>
                  <a:tab pos="1266825" algn="l"/>
                  <a:tab pos="1674813" algn="l"/>
                  <a:tab pos="2082800" algn="l"/>
                  <a:tab pos="2487613" algn="l"/>
                  <a:tab pos="2897188" algn="l"/>
                  <a:tab pos="3305175" algn="l"/>
                  <a:tab pos="3713163" algn="l"/>
                  <a:tab pos="4117975" algn="l"/>
                  <a:tab pos="4527550" algn="l"/>
                  <a:tab pos="4935538" algn="l"/>
                  <a:tab pos="5340350" algn="l"/>
                  <a:tab pos="5749925" algn="l"/>
                  <a:tab pos="6157913" algn="l"/>
                  <a:tab pos="6564313" algn="l"/>
                  <a:tab pos="6970713" algn="l"/>
                  <a:tab pos="7380288" algn="l"/>
                  <a:tab pos="7788275" algn="l"/>
                  <a:tab pos="8193088" algn="l"/>
                  <a:tab pos="8601075" algn="l"/>
                </a:tabLst>
                <a:defRPr sz="2400">
                  <a:solidFill>
                    <a:schemeClr val="tx1"/>
                  </a:solidFill>
                  <a:latin typeface="Times New Roman" pitchFamily="18" charset="0"/>
                </a:defRPr>
              </a:lvl9pPr>
            </a:lstStyle>
            <a:p>
              <a:pPr lvl="1">
                <a:lnSpc>
                  <a:spcPct val="90000"/>
                </a:lnSpc>
                <a:spcBef>
                  <a:spcPts val="463"/>
                </a:spcBef>
                <a:buClr>
                  <a:srgbClr val="FFFFFF"/>
                </a:buClr>
                <a:buSzPct val="41000"/>
                <a:buFont typeface="Wingdings" pitchFamily="2" charset="2"/>
                <a:buNone/>
              </a:pPr>
              <a:r>
                <a:rPr lang="en-GB" sz="2000" dirty="0" smtClean="0">
                  <a:solidFill>
                    <a:srgbClr val="003366"/>
                  </a:solidFill>
                  <a:latin typeface="+mn-lt"/>
                  <a:ea typeface="Arial Unicode MS" pitchFamily="34" charset="-128"/>
                  <a:cs typeface="Arial Unicode MS" pitchFamily="34" charset="-128"/>
                </a:rPr>
                <a:t>  Bernie’s </a:t>
              </a:r>
              <a:r>
                <a:rPr lang="en-GB" sz="2000" dirty="0">
                  <a:solidFill>
                    <a:srgbClr val="003366"/>
                  </a:solidFill>
                  <a:latin typeface="+mn-lt"/>
                  <a:ea typeface="Arial Unicode MS" pitchFamily="34" charset="-128"/>
                  <a:cs typeface="Arial Unicode MS" pitchFamily="34" charset="-128"/>
                </a:rPr>
                <a:t>wife, </a:t>
              </a:r>
              <a:r>
                <a:rPr lang="en-GB" sz="2000" dirty="0" smtClean="0">
                  <a:solidFill>
                    <a:srgbClr val="003366"/>
                  </a:solidFill>
                  <a:latin typeface="+mn-lt"/>
                  <a:ea typeface="Arial Unicode MS" pitchFamily="34" charset="-128"/>
                  <a:cs typeface="Arial Unicode MS" pitchFamily="34" charset="-128"/>
                </a:rPr>
                <a:t>  Jane, </a:t>
              </a:r>
              <a:r>
                <a:rPr lang="en-GB" sz="2000" dirty="0">
                  <a:solidFill>
                    <a:srgbClr val="003366"/>
                  </a:solidFill>
                  <a:latin typeface="+mn-lt"/>
                  <a:ea typeface="Arial Unicode MS" pitchFamily="34" charset="-128"/>
                  <a:cs typeface="Arial Unicode MS" pitchFamily="34" charset="-128"/>
                </a:rPr>
                <a:t>is a native of </a:t>
              </a:r>
              <a:r>
                <a:rPr lang="en-GB" sz="2000" dirty="0" smtClean="0">
                  <a:solidFill>
                    <a:srgbClr val="003366"/>
                  </a:solidFill>
                  <a:latin typeface="+mn-lt"/>
                  <a:ea typeface="Arial Unicode MS" pitchFamily="34" charset="-128"/>
                  <a:cs typeface="Arial Unicode MS" pitchFamily="34" charset="-128"/>
                </a:rPr>
                <a:t>Brooklyn</a:t>
              </a:r>
              <a:endParaRPr lang="en-GB" sz="2000" dirty="0">
                <a:solidFill>
                  <a:srgbClr val="003366"/>
                </a:solidFill>
                <a:latin typeface="+mn-lt"/>
                <a:ea typeface="Arial Unicode MS" pitchFamily="34" charset="-128"/>
                <a:cs typeface="Arial Unicode MS" pitchFamily="34" charset="-128"/>
              </a:endParaRPr>
            </a:p>
            <a:p>
              <a:pPr lvl="1">
                <a:lnSpc>
                  <a:spcPct val="93000"/>
                </a:lnSpc>
                <a:spcBef>
                  <a:spcPts val="563"/>
                </a:spcBef>
                <a:buClr>
                  <a:srgbClr val="FFFFFF"/>
                </a:buClr>
                <a:buSzPct val="70000"/>
                <a:buFont typeface="Wingdings" pitchFamily="2" charset="2"/>
                <a:buNone/>
              </a:pPr>
              <a:r>
                <a:rPr lang="en-GB" dirty="0">
                  <a:solidFill>
                    <a:srgbClr val="FFFFFF"/>
                  </a:solidFill>
                  <a:latin typeface="Georgia" pitchFamily="18" charset="0"/>
                  <a:ea typeface="Arial Unicode MS" pitchFamily="34" charset="-128"/>
                  <a:cs typeface="Arial Unicode MS" pitchFamily="34" charset="-128"/>
                </a:rPr>
                <a:t> </a:t>
              </a:r>
              <a:r>
                <a:rPr lang="en-GB" dirty="0">
                  <a:solidFill>
                    <a:srgbClr val="0033CC"/>
                  </a:solidFill>
                  <a:latin typeface="Georgia" pitchFamily="18" charset="0"/>
                  <a:ea typeface="Arial Unicode MS" pitchFamily="34" charset="-128"/>
                  <a:cs typeface="Arial Unicode MS" pitchFamily="34" charset="-128"/>
                </a:rPr>
                <a:t>E</a:t>
              </a:r>
              <a:r>
                <a:rPr lang="en-GB" sz="2000" dirty="0">
                  <a:solidFill>
                    <a:srgbClr val="0033CC"/>
                  </a:solidFill>
                  <a:latin typeface="Georgia" pitchFamily="18" charset="0"/>
                  <a:ea typeface="Arial Unicode MS" pitchFamily="34" charset="-128"/>
                  <a:cs typeface="Arial Unicode MS" pitchFamily="34" charset="-128"/>
                </a:rPr>
                <a:t>1</a:t>
              </a:r>
              <a:r>
                <a:rPr lang="en-GB" dirty="0">
                  <a:solidFill>
                    <a:srgbClr val="0033CC"/>
                  </a:solidFill>
                  <a:latin typeface="Georgia" pitchFamily="18" charset="0"/>
                  <a:ea typeface="Arial Unicode MS" pitchFamily="34" charset="-128"/>
                  <a:cs typeface="Arial Unicode MS" pitchFamily="34" charset="-128"/>
                </a:rPr>
                <a:t>                   E</a:t>
              </a:r>
              <a:r>
                <a:rPr lang="en-GB" sz="2000" dirty="0">
                  <a:solidFill>
                    <a:srgbClr val="0033CC"/>
                  </a:solidFill>
                  <a:latin typeface="Georgia" pitchFamily="18" charset="0"/>
                  <a:ea typeface="Arial Unicode MS" pitchFamily="34" charset="-128"/>
                  <a:cs typeface="Arial Unicode MS" pitchFamily="34" charset="-128"/>
                </a:rPr>
                <a:t>2</a:t>
              </a:r>
              <a:r>
                <a:rPr lang="en-GB" dirty="0">
                  <a:solidFill>
                    <a:srgbClr val="0033CC"/>
                  </a:solidFill>
                  <a:latin typeface="Georgia" pitchFamily="18" charset="0"/>
                  <a:ea typeface="Arial Unicode MS" pitchFamily="34" charset="-128"/>
                  <a:cs typeface="Arial Unicode MS" pitchFamily="34" charset="-128"/>
                </a:rPr>
                <a:t>                              E</a:t>
              </a:r>
              <a:r>
                <a:rPr lang="en-GB" sz="2000" dirty="0">
                  <a:solidFill>
                    <a:srgbClr val="0033CC"/>
                  </a:solidFill>
                  <a:latin typeface="Georgia" pitchFamily="18" charset="0"/>
                  <a:ea typeface="Arial Unicode MS" pitchFamily="34" charset="-128"/>
                  <a:cs typeface="Arial Unicode MS" pitchFamily="34" charset="-128"/>
                </a:rPr>
                <a:t>3</a:t>
              </a:r>
              <a:r>
                <a:rPr lang="en-GB" dirty="0">
                  <a:solidFill>
                    <a:srgbClr val="0033CC"/>
                  </a:solidFill>
                  <a:latin typeface="Georgia" pitchFamily="18" charset="0"/>
                  <a:ea typeface="Arial Unicode MS" pitchFamily="34" charset="-128"/>
                  <a:cs typeface="Arial Unicode MS" pitchFamily="34" charset="-128"/>
                </a:rPr>
                <a:t>  </a:t>
              </a:r>
            </a:p>
          </p:txBody>
        </p:sp>
        <p:grpSp>
          <p:nvGrpSpPr>
            <p:cNvPr id="1269766" name="Group 5"/>
            <p:cNvGrpSpPr>
              <a:grpSpLocks/>
            </p:cNvGrpSpPr>
            <p:nvPr/>
          </p:nvGrpSpPr>
          <p:grpSpPr bwMode="auto">
            <a:xfrm>
              <a:off x="1141" y="1248"/>
              <a:ext cx="2891" cy="766"/>
              <a:chOff x="1141" y="1248"/>
              <a:chExt cx="2891" cy="766"/>
            </a:xfrm>
          </p:grpSpPr>
          <p:sp>
            <p:nvSpPr>
              <p:cNvPr id="1269767" name="AutoShape 6"/>
              <p:cNvSpPr>
                <a:spLocks noChangeArrowheads="1"/>
              </p:cNvSpPr>
              <p:nvPr/>
            </p:nvSpPr>
            <p:spPr bwMode="auto">
              <a:xfrm>
                <a:off x="1141" y="1259"/>
                <a:ext cx="635" cy="230"/>
              </a:xfrm>
              <a:prstGeom prst="roundRect">
                <a:avLst>
                  <a:gd name="adj" fmla="val 403"/>
                </a:avLst>
              </a:prstGeom>
              <a:noFill/>
              <a:ln w="9360">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Arial" charset="0"/>
                  <a:cs typeface="Arial" charset="0"/>
                </a:endParaRPr>
              </a:p>
            </p:txBody>
          </p:sp>
          <p:sp>
            <p:nvSpPr>
              <p:cNvPr id="1269768" name="AutoShape 7"/>
              <p:cNvSpPr>
                <a:spLocks noChangeArrowheads="1"/>
              </p:cNvSpPr>
              <p:nvPr/>
            </p:nvSpPr>
            <p:spPr bwMode="auto">
              <a:xfrm>
                <a:off x="2133" y="1248"/>
                <a:ext cx="411" cy="241"/>
              </a:xfrm>
              <a:prstGeom prst="roundRect">
                <a:avLst>
                  <a:gd name="adj" fmla="val 403"/>
                </a:avLst>
              </a:prstGeom>
              <a:noFill/>
              <a:ln w="9360">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Arial" charset="0"/>
                  <a:cs typeface="Arial" charset="0"/>
                </a:endParaRPr>
              </a:p>
            </p:txBody>
          </p:sp>
          <p:sp>
            <p:nvSpPr>
              <p:cNvPr id="1269769" name="AutoShape 8"/>
              <p:cNvSpPr>
                <a:spLocks noChangeArrowheads="1"/>
              </p:cNvSpPr>
              <p:nvPr/>
            </p:nvSpPr>
            <p:spPr bwMode="auto">
              <a:xfrm>
                <a:off x="3408" y="1259"/>
                <a:ext cx="624" cy="230"/>
              </a:xfrm>
              <a:prstGeom prst="roundRect">
                <a:avLst>
                  <a:gd name="adj" fmla="val 403"/>
                </a:avLst>
              </a:prstGeom>
              <a:noFill/>
              <a:ln w="9360">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Arial" charset="0"/>
                  <a:cs typeface="Arial" charset="0"/>
                </a:endParaRPr>
              </a:p>
            </p:txBody>
          </p:sp>
          <p:sp>
            <p:nvSpPr>
              <p:cNvPr id="1269770" name="Freeform 9"/>
              <p:cNvSpPr>
                <a:spLocks/>
              </p:cNvSpPr>
              <p:nvPr/>
            </p:nvSpPr>
            <p:spPr bwMode="auto">
              <a:xfrm>
                <a:off x="1440" y="1680"/>
                <a:ext cx="768" cy="48"/>
              </a:xfrm>
              <a:custGeom>
                <a:avLst/>
                <a:gdLst>
                  <a:gd name="T0" fmla="*/ 0 w 4653"/>
                  <a:gd name="T1" fmla="*/ 0 h 424"/>
                  <a:gd name="T2" fmla="*/ 10 w 4653"/>
                  <a:gd name="T3" fmla="*/ 1 h 424"/>
                  <a:gd name="T4" fmla="*/ 21 w 4653"/>
                  <a:gd name="T5" fmla="*/ 0 h 424"/>
                  <a:gd name="T6" fmla="*/ 0 60000 65536"/>
                  <a:gd name="T7" fmla="*/ 0 60000 65536"/>
                  <a:gd name="T8" fmla="*/ 0 60000 65536"/>
                  <a:gd name="T9" fmla="*/ 0 w 4653"/>
                  <a:gd name="T10" fmla="*/ 0 h 424"/>
                  <a:gd name="T11" fmla="*/ 4653 w 4653"/>
                  <a:gd name="T12" fmla="*/ 424 h 424"/>
                </a:gdLst>
                <a:ahLst/>
                <a:cxnLst>
                  <a:cxn ang="T6">
                    <a:pos x="T0" y="T1"/>
                  </a:cxn>
                  <a:cxn ang="T7">
                    <a:pos x="T2" y="T3"/>
                  </a:cxn>
                  <a:cxn ang="T8">
                    <a:pos x="T4" y="T5"/>
                  </a:cxn>
                </a:cxnLst>
                <a:rect l="T9" t="T10" r="T11" b="T12"/>
                <a:pathLst>
                  <a:path w="4653" h="424">
                    <a:moveTo>
                      <a:pt x="0" y="0"/>
                    </a:moveTo>
                    <a:cubicBezTo>
                      <a:pt x="724" y="212"/>
                      <a:pt x="1449" y="423"/>
                      <a:pt x="2224" y="423"/>
                    </a:cubicBezTo>
                    <a:cubicBezTo>
                      <a:pt x="3000" y="423"/>
                      <a:pt x="4180" y="57"/>
                      <a:pt x="4652" y="0"/>
                    </a:cubicBezTo>
                  </a:path>
                </a:pathLst>
              </a:custGeom>
              <a:noFill/>
              <a:ln w="9398">
                <a:solidFill>
                  <a:srgbClr val="0099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latin typeface="Arial" charset="0"/>
                  <a:cs typeface="Arial" charset="0"/>
                </a:endParaRPr>
              </a:p>
            </p:txBody>
          </p:sp>
          <p:sp>
            <p:nvSpPr>
              <p:cNvPr id="1269771" name="Text Box 10"/>
              <p:cNvSpPr txBox="1">
                <a:spLocks noChangeArrowheads="1"/>
              </p:cNvSpPr>
              <p:nvPr/>
            </p:nvSpPr>
            <p:spPr bwMode="auto">
              <a:xfrm>
                <a:off x="1730" y="1730"/>
                <a:ext cx="345"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631" tIns="42448" rIns="81631" bIns="42448">
                <a:spAutoFit/>
              </a:bodyPr>
              <a:lstStyle>
                <a:lvl1pPr defTabSz="828675">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1pPr>
                <a:lvl2pPr marL="742950" indent="-285750" defTabSz="828675">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2pPr>
                <a:lvl3pPr marL="1143000" indent="-228600" defTabSz="828675">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3pPr>
                <a:lvl4pPr marL="1600200" indent="-228600" defTabSz="828675">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4pPr>
                <a:lvl5pPr marL="2057400" indent="-228600" defTabSz="828675">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5pPr>
                <a:lvl6pPr marL="2514600" indent="-228600" defTabSz="828675" fontAlgn="base">
                  <a:spcBef>
                    <a:spcPct val="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6pPr>
                <a:lvl7pPr marL="2971800" indent="-228600" defTabSz="828675" fontAlgn="base">
                  <a:spcBef>
                    <a:spcPct val="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7pPr>
                <a:lvl8pPr marL="3429000" indent="-228600" defTabSz="828675" fontAlgn="base">
                  <a:spcBef>
                    <a:spcPct val="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8pPr>
                <a:lvl9pPr marL="3886200" indent="-228600" defTabSz="828675" fontAlgn="base">
                  <a:spcBef>
                    <a:spcPct val="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9pPr>
              </a:lstStyle>
              <a:p>
                <a:pPr>
                  <a:lnSpc>
                    <a:spcPct val="108000"/>
                  </a:lnSpc>
                  <a:buClr>
                    <a:srgbClr val="FFFF00"/>
                  </a:buClr>
                  <a:buSzPct val="100000"/>
                  <a:buFont typeface="Arial" charset="0"/>
                  <a:buNone/>
                </a:pPr>
                <a:r>
                  <a:rPr lang="en-GB" sz="2200">
                    <a:solidFill>
                      <a:srgbClr val="009900"/>
                    </a:solidFill>
                    <a:latin typeface="Georgia" pitchFamily="18" charset="0"/>
                    <a:ea typeface="Arial Unicode MS" pitchFamily="34" charset="-128"/>
                    <a:cs typeface="Arial Unicode MS" pitchFamily="34" charset="-128"/>
                  </a:rPr>
                  <a:t>R</a:t>
                </a:r>
                <a:r>
                  <a:rPr lang="en-GB" sz="2200" baseline="-25000">
                    <a:solidFill>
                      <a:srgbClr val="009900"/>
                    </a:solidFill>
                    <a:latin typeface="Georgia" pitchFamily="18" charset="0"/>
                    <a:ea typeface="Arial Unicode MS" pitchFamily="34" charset="-128"/>
                    <a:cs typeface="Arial Unicode MS" pitchFamily="34" charset="-128"/>
                  </a:rPr>
                  <a:t>12</a:t>
                </a:r>
              </a:p>
            </p:txBody>
          </p:sp>
          <p:sp>
            <p:nvSpPr>
              <p:cNvPr id="1269772" name="Freeform 11"/>
              <p:cNvSpPr>
                <a:spLocks/>
              </p:cNvSpPr>
              <p:nvPr/>
            </p:nvSpPr>
            <p:spPr bwMode="auto">
              <a:xfrm>
                <a:off x="2544" y="1632"/>
                <a:ext cx="1248" cy="111"/>
              </a:xfrm>
              <a:custGeom>
                <a:avLst/>
                <a:gdLst>
                  <a:gd name="T0" fmla="*/ 0 w 4653"/>
                  <a:gd name="T1" fmla="*/ 0 h 424"/>
                  <a:gd name="T2" fmla="*/ 43 w 4653"/>
                  <a:gd name="T3" fmla="*/ 8 h 424"/>
                  <a:gd name="T4" fmla="*/ 90 w 4653"/>
                  <a:gd name="T5" fmla="*/ 0 h 424"/>
                  <a:gd name="T6" fmla="*/ 0 60000 65536"/>
                  <a:gd name="T7" fmla="*/ 0 60000 65536"/>
                  <a:gd name="T8" fmla="*/ 0 60000 65536"/>
                  <a:gd name="T9" fmla="*/ 0 w 4653"/>
                  <a:gd name="T10" fmla="*/ 0 h 424"/>
                  <a:gd name="T11" fmla="*/ 4653 w 4653"/>
                  <a:gd name="T12" fmla="*/ 424 h 424"/>
                </a:gdLst>
                <a:ahLst/>
                <a:cxnLst>
                  <a:cxn ang="T6">
                    <a:pos x="T0" y="T1"/>
                  </a:cxn>
                  <a:cxn ang="T7">
                    <a:pos x="T2" y="T3"/>
                  </a:cxn>
                  <a:cxn ang="T8">
                    <a:pos x="T4" y="T5"/>
                  </a:cxn>
                </a:cxnLst>
                <a:rect l="T9" t="T10" r="T11" b="T12"/>
                <a:pathLst>
                  <a:path w="4653" h="424">
                    <a:moveTo>
                      <a:pt x="0" y="0"/>
                    </a:moveTo>
                    <a:cubicBezTo>
                      <a:pt x="724" y="212"/>
                      <a:pt x="1449" y="423"/>
                      <a:pt x="2224" y="423"/>
                    </a:cubicBezTo>
                    <a:cubicBezTo>
                      <a:pt x="3000" y="423"/>
                      <a:pt x="4180" y="57"/>
                      <a:pt x="4652" y="0"/>
                    </a:cubicBezTo>
                  </a:path>
                </a:pathLst>
              </a:custGeom>
              <a:noFill/>
              <a:ln w="9398">
                <a:solidFill>
                  <a:srgbClr val="0099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latin typeface="Arial" charset="0"/>
                  <a:cs typeface="Arial" charset="0"/>
                </a:endParaRPr>
              </a:p>
            </p:txBody>
          </p:sp>
          <p:sp>
            <p:nvSpPr>
              <p:cNvPr id="1269773" name="Text Box 12"/>
              <p:cNvSpPr txBox="1">
                <a:spLocks noChangeArrowheads="1"/>
              </p:cNvSpPr>
              <p:nvPr/>
            </p:nvSpPr>
            <p:spPr bwMode="auto">
              <a:xfrm>
                <a:off x="2906" y="1720"/>
                <a:ext cx="35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631" tIns="42448" rIns="81631" bIns="42448">
                <a:spAutoFit/>
              </a:bodyPr>
              <a:lstStyle>
                <a:lvl1pPr defTabSz="828675">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1pPr>
                <a:lvl2pPr marL="742950" indent="-285750" defTabSz="828675">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2pPr>
                <a:lvl3pPr marL="1143000" indent="-228600" defTabSz="828675">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3pPr>
                <a:lvl4pPr marL="1600200" indent="-228600" defTabSz="828675">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4pPr>
                <a:lvl5pPr marL="2057400" indent="-228600" defTabSz="828675">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5pPr>
                <a:lvl6pPr marL="2514600" indent="-228600" defTabSz="828675" fontAlgn="base">
                  <a:spcBef>
                    <a:spcPct val="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6pPr>
                <a:lvl7pPr marL="2971800" indent="-228600" defTabSz="828675" fontAlgn="base">
                  <a:spcBef>
                    <a:spcPct val="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7pPr>
                <a:lvl8pPr marL="3429000" indent="-228600" defTabSz="828675" fontAlgn="base">
                  <a:spcBef>
                    <a:spcPct val="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8pPr>
                <a:lvl9pPr marL="3886200" indent="-228600" defTabSz="828675" fontAlgn="base">
                  <a:spcBef>
                    <a:spcPct val="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9pPr>
              </a:lstStyle>
              <a:p>
                <a:pPr>
                  <a:lnSpc>
                    <a:spcPct val="108000"/>
                  </a:lnSpc>
                  <a:buClr>
                    <a:srgbClr val="FFFF00"/>
                  </a:buClr>
                  <a:buSzPct val="100000"/>
                  <a:buFont typeface="Arial" charset="0"/>
                  <a:buNone/>
                </a:pPr>
                <a:r>
                  <a:rPr lang="en-GB" sz="2200">
                    <a:solidFill>
                      <a:srgbClr val="009900"/>
                    </a:solidFill>
                    <a:latin typeface="Georgia" pitchFamily="18" charset="0"/>
                    <a:ea typeface="Arial Unicode MS" pitchFamily="34" charset="-128"/>
                    <a:cs typeface="Arial Unicode MS" pitchFamily="34" charset="-128"/>
                  </a:rPr>
                  <a:t>R</a:t>
                </a:r>
                <a:r>
                  <a:rPr lang="en-GB" sz="2200" baseline="-25000">
                    <a:solidFill>
                      <a:srgbClr val="009900"/>
                    </a:solidFill>
                    <a:latin typeface="Georgia" pitchFamily="18" charset="0"/>
                    <a:ea typeface="Arial Unicode MS" pitchFamily="34" charset="-128"/>
                    <a:cs typeface="Arial Unicode MS" pitchFamily="34" charset="-128"/>
                  </a:rPr>
                  <a:t>23</a:t>
                </a:r>
                <a:endParaRPr lang="en-GB" sz="2200">
                  <a:solidFill>
                    <a:srgbClr val="009900"/>
                  </a:solidFill>
                  <a:latin typeface="Georgia" pitchFamily="18" charset="0"/>
                  <a:ea typeface="Arial Unicode MS" pitchFamily="34" charset="-128"/>
                  <a:cs typeface="Arial Unicode MS" pitchFamily="34" charset="-128"/>
                </a:endParaRPr>
              </a:p>
            </p:txBody>
          </p:sp>
        </p:grpSp>
      </p:grpSp>
      <p:graphicFrame>
        <p:nvGraphicFramePr>
          <p:cNvPr id="801805" name="Group 13"/>
          <p:cNvGraphicFramePr>
            <a:graphicFrameLocks noGrp="1"/>
          </p:cNvGraphicFramePr>
          <p:nvPr>
            <p:extLst/>
          </p:nvPr>
        </p:nvGraphicFramePr>
        <p:xfrm>
          <a:off x="1371600" y="1383268"/>
          <a:ext cx="1524000" cy="1295400"/>
        </p:xfrm>
        <a:graphic>
          <a:graphicData uri="http://schemas.openxmlformats.org/drawingml/2006/table">
            <a:tbl>
              <a:tblPr/>
              <a:tblGrid>
                <a:gridCol w="762000"/>
                <a:gridCol w="762000"/>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other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per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0.85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loc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01819" name="Group 27"/>
          <p:cNvGraphicFramePr>
            <a:graphicFrameLocks noGrp="1"/>
          </p:cNvGraphicFramePr>
          <p:nvPr>
            <p:extLst/>
          </p:nvPr>
        </p:nvGraphicFramePr>
        <p:xfrm>
          <a:off x="5715000" y="1383268"/>
          <a:ext cx="1524000" cy="1295400"/>
        </p:xfrm>
        <a:graphic>
          <a:graphicData uri="http://schemas.openxmlformats.org/drawingml/2006/table">
            <a:tbl>
              <a:tblPr/>
              <a:tblGrid>
                <a:gridCol w="762000"/>
                <a:gridCol w="762000"/>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other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per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loc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01833" name="Group 41"/>
          <p:cNvGraphicFramePr>
            <a:graphicFrameLocks noGrp="1"/>
          </p:cNvGraphicFramePr>
          <p:nvPr>
            <p:extLst/>
          </p:nvPr>
        </p:nvGraphicFramePr>
        <p:xfrm>
          <a:off x="3276600" y="1383268"/>
          <a:ext cx="1524000" cy="1295400"/>
        </p:xfrm>
        <a:graphic>
          <a:graphicData uri="http://schemas.openxmlformats.org/drawingml/2006/table">
            <a:tbl>
              <a:tblPr/>
              <a:tblGrid>
                <a:gridCol w="762000"/>
                <a:gridCol w="762000"/>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other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per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loc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01847" name="Group 55"/>
          <p:cNvGraphicFramePr>
            <a:graphicFrameLocks noGrp="1"/>
          </p:cNvGraphicFramePr>
          <p:nvPr>
            <p:extLst/>
          </p:nvPr>
        </p:nvGraphicFramePr>
        <p:xfrm>
          <a:off x="4419600" y="4278868"/>
          <a:ext cx="2133600" cy="1295400"/>
        </p:xfrm>
        <a:graphic>
          <a:graphicData uri="http://schemas.openxmlformats.org/drawingml/2006/table">
            <a:tbl>
              <a:tblPr/>
              <a:tblGrid>
                <a:gridCol w="1371600"/>
                <a:gridCol w="762000"/>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irrelevant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spouse_of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born_in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0.85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01861" name="Group 69"/>
          <p:cNvGraphicFramePr>
            <a:graphicFrameLocks noGrp="1"/>
          </p:cNvGraphicFramePr>
          <p:nvPr>
            <p:extLst/>
          </p:nvPr>
        </p:nvGraphicFramePr>
        <p:xfrm>
          <a:off x="1828800" y="4278868"/>
          <a:ext cx="2133600" cy="1295400"/>
        </p:xfrm>
        <a:graphic>
          <a:graphicData uri="http://schemas.openxmlformats.org/drawingml/2006/table">
            <a:tbl>
              <a:tblPr/>
              <a:tblGrid>
                <a:gridCol w="1371600"/>
                <a:gridCol w="762000"/>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irrelevant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spouse_of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born_in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01875" name="Group 83"/>
          <p:cNvGraphicFramePr>
            <a:graphicFrameLocks noGrp="1"/>
          </p:cNvGraphicFramePr>
          <p:nvPr>
            <p:extLst/>
          </p:nvPr>
        </p:nvGraphicFramePr>
        <p:xfrm>
          <a:off x="1828800" y="4278868"/>
          <a:ext cx="2133600" cy="1295400"/>
        </p:xfrm>
        <a:graphic>
          <a:graphicData uri="http://schemas.openxmlformats.org/drawingml/2006/table">
            <a:tbl>
              <a:tblPr/>
              <a:tblGrid>
                <a:gridCol w="1371600"/>
                <a:gridCol w="762000"/>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irrelevant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spouse_of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1" i="0" u="none" strike="noStrike" cap="none" normalizeH="0" baseline="0" smtClean="0">
                          <a:ln>
                            <a:noFill/>
                          </a:ln>
                          <a:solidFill>
                            <a:srgbClr val="0000FF"/>
                          </a:solidFill>
                          <a:effectLst/>
                          <a:latin typeface="Calibri" pitchFamily="34" charset="0"/>
                          <a:ea typeface="Arial Unicode MS" pitchFamily="34" charset="-128"/>
                          <a:cs typeface="Arial Unicode MS" pitchFamily="34" charset="-128"/>
                        </a:rPr>
                        <a:t>born_in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1" i="0" u="none" strike="noStrike" cap="none" normalizeH="0" baseline="0" smtClean="0">
                          <a:ln>
                            <a:noFill/>
                          </a:ln>
                          <a:solidFill>
                            <a:srgbClr val="0000FF"/>
                          </a:solidFill>
                          <a:effectLst/>
                          <a:latin typeface="Calibri" pitchFamily="34" charset="0"/>
                          <a:ea typeface="Arial Unicode MS" pitchFamily="34" charset="-128"/>
                          <a:cs typeface="Arial Unicode MS" pitchFamily="34" charset="-128"/>
                        </a:rPr>
                        <a:t>0.50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801889" name="Group 97"/>
          <p:cNvGraphicFramePr>
            <a:graphicFrameLocks noGrp="1"/>
          </p:cNvGraphicFramePr>
          <p:nvPr>
            <p:extLst/>
          </p:nvPr>
        </p:nvGraphicFramePr>
        <p:xfrm>
          <a:off x="1371600" y="1383268"/>
          <a:ext cx="1524000" cy="1295400"/>
        </p:xfrm>
        <a:graphic>
          <a:graphicData uri="http://schemas.openxmlformats.org/drawingml/2006/table">
            <a:tbl>
              <a:tblPr/>
              <a:tblGrid>
                <a:gridCol w="762000"/>
                <a:gridCol w="762000"/>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other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1" i="0" u="none" strike="noStrike" cap="none" normalizeH="0" baseline="0" smtClean="0">
                          <a:ln>
                            <a:noFill/>
                          </a:ln>
                          <a:solidFill>
                            <a:srgbClr val="0000FF"/>
                          </a:solidFill>
                          <a:effectLst/>
                          <a:latin typeface="Calibri" pitchFamily="34" charset="0"/>
                          <a:ea typeface="Arial Unicode MS" pitchFamily="34" charset="-128"/>
                          <a:cs typeface="Arial Unicode MS" pitchFamily="34" charset="-128"/>
                        </a:rPr>
                        <a:t>per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1" i="0" u="none" strike="noStrike" cap="none" normalizeH="0" baseline="0" smtClean="0">
                          <a:ln>
                            <a:noFill/>
                          </a:ln>
                          <a:solidFill>
                            <a:srgbClr val="0000FF"/>
                          </a:solidFill>
                          <a:effectLst/>
                          <a:latin typeface="Calibri" pitchFamily="34" charset="0"/>
                          <a:ea typeface="Arial Unicode MS" pitchFamily="34" charset="-128"/>
                          <a:cs typeface="Arial Unicode MS" pitchFamily="34" charset="-128"/>
                        </a:rPr>
                        <a:t>0.85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loc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801903" name="Group 111"/>
          <p:cNvGraphicFramePr>
            <a:graphicFrameLocks noGrp="1"/>
          </p:cNvGraphicFramePr>
          <p:nvPr>
            <p:extLst/>
          </p:nvPr>
        </p:nvGraphicFramePr>
        <p:xfrm>
          <a:off x="3276600" y="1383268"/>
          <a:ext cx="1524000" cy="1295400"/>
        </p:xfrm>
        <a:graphic>
          <a:graphicData uri="http://schemas.openxmlformats.org/drawingml/2006/table">
            <a:tbl>
              <a:tblPr/>
              <a:tblGrid>
                <a:gridCol w="762000"/>
                <a:gridCol w="762000"/>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other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1" i="0" u="none" strike="noStrike" cap="none" normalizeH="0" baseline="0" smtClean="0">
                          <a:ln>
                            <a:noFill/>
                          </a:ln>
                          <a:solidFill>
                            <a:srgbClr val="0000FF"/>
                          </a:solidFill>
                          <a:effectLst/>
                          <a:latin typeface="Calibri" pitchFamily="34" charset="0"/>
                          <a:ea typeface="Arial Unicode MS" pitchFamily="34" charset="-128"/>
                          <a:cs typeface="Arial Unicode MS" pitchFamily="34" charset="-128"/>
                        </a:rPr>
                        <a:t>per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1" i="0" u="none" strike="noStrike" cap="none" normalizeH="0" baseline="0" smtClean="0">
                          <a:ln>
                            <a:noFill/>
                          </a:ln>
                          <a:solidFill>
                            <a:srgbClr val="0000FF"/>
                          </a:solidFill>
                          <a:effectLst/>
                          <a:latin typeface="Calibri" pitchFamily="34" charset="0"/>
                          <a:ea typeface="Arial Unicode MS" pitchFamily="34" charset="-128"/>
                          <a:cs typeface="Arial Unicode MS" pitchFamily="34" charset="-128"/>
                        </a:rPr>
                        <a:t>0.60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loc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dirty="0" smtClean="0">
                          <a:ln>
                            <a:noFill/>
                          </a:ln>
                          <a:solidFill>
                            <a:schemeClr val="tx1"/>
                          </a:solidFill>
                          <a:effectLst/>
                          <a:latin typeface="Calibri" pitchFamily="34" charset="0"/>
                          <a:ea typeface="Arial Unicode MS" pitchFamily="34" charset="-128"/>
                          <a:cs typeface="Arial Unicode MS" pitchFamily="34" charset="-128"/>
                        </a:rPr>
                        <a:t>0.30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801917" name="Group 125"/>
          <p:cNvGraphicFramePr>
            <a:graphicFrameLocks noGrp="1"/>
          </p:cNvGraphicFramePr>
          <p:nvPr>
            <p:extLst/>
          </p:nvPr>
        </p:nvGraphicFramePr>
        <p:xfrm>
          <a:off x="5715000" y="1383268"/>
          <a:ext cx="1524000" cy="1295400"/>
        </p:xfrm>
        <a:graphic>
          <a:graphicData uri="http://schemas.openxmlformats.org/drawingml/2006/table">
            <a:tbl>
              <a:tblPr/>
              <a:tblGrid>
                <a:gridCol w="762000"/>
                <a:gridCol w="762000"/>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other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1" i="0" u="none" strike="noStrike" cap="none" normalizeH="0" baseline="0" smtClean="0">
                          <a:ln>
                            <a:noFill/>
                          </a:ln>
                          <a:solidFill>
                            <a:srgbClr val="0000FF"/>
                          </a:solidFill>
                          <a:effectLst/>
                          <a:latin typeface="Calibri" pitchFamily="34" charset="0"/>
                          <a:ea typeface="Arial Unicode MS" pitchFamily="34" charset="-128"/>
                          <a:cs typeface="Arial Unicode MS" pitchFamily="34" charset="-128"/>
                        </a:rPr>
                        <a:t>per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1" i="0" u="none" strike="noStrike" cap="none" normalizeH="0" baseline="0" smtClean="0">
                          <a:ln>
                            <a:noFill/>
                          </a:ln>
                          <a:solidFill>
                            <a:srgbClr val="0000FF"/>
                          </a:solidFill>
                          <a:effectLst/>
                          <a:latin typeface="Calibri" pitchFamily="34" charset="0"/>
                          <a:ea typeface="Arial Unicode MS" pitchFamily="34" charset="-128"/>
                          <a:cs typeface="Arial Unicode MS" pitchFamily="34" charset="-128"/>
                        </a:rPr>
                        <a:t>0.50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loc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801931" name="Group 139"/>
          <p:cNvGraphicFramePr>
            <a:graphicFrameLocks noGrp="1"/>
          </p:cNvGraphicFramePr>
          <p:nvPr>
            <p:extLst/>
          </p:nvPr>
        </p:nvGraphicFramePr>
        <p:xfrm>
          <a:off x="1752600" y="4278868"/>
          <a:ext cx="2209800" cy="1295400"/>
        </p:xfrm>
        <a:graphic>
          <a:graphicData uri="http://schemas.openxmlformats.org/drawingml/2006/table">
            <a:tbl>
              <a:tblPr/>
              <a:tblGrid>
                <a:gridCol w="1470025"/>
                <a:gridCol w="739775"/>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irrelevant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1" i="0" u="none" strike="noStrike" cap="none" normalizeH="0" baseline="0" smtClean="0">
                          <a:ln>
                            <a:noFill/>
                          </a:ln>
                          <a:solidFill>
                            <a:srgbClr val="0000FF"/>
                          </a:solidFill>
                          <a:effectLst/>
                          <a:latin typeface="Calibri" pitchFamily="34" charset="0"/>
                          <a:ea typeface="Arial Unicode MS" pitchFamily="34" charset="-128"/>
                          <a:cs typeface="Arial Unicode MS" pitchFamily="34" charset="-128"/>
                        </a:rPr>
                        <a:t>spouse_of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1" i="0" u="none" strike="noStrike" cap="none" normalizeH="0" baseline="0" smtClean="0">
                          <a:ln>
                            <a:noFill/>
                          </a:ln>
                          <a:solidFill>
                            <a:srgbClr val="0000FF"/>
                          </a:solidFill>
                          <a:effectLst/>
                          <a:latin typeface="Calibri" pitchFamily="34" charset="0"/>
                          <a:ea typeface="Arial Unicode MS" pitchFamily="34" charset="-128"/>
                          <a:cs typeface="Arial Unicode MS" pitchFamily="34" charset="-128"/>
                        </a:rPr>
                        <a:t>0.45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born_in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801945" name="Group 153"/>
          <p:cNvGraphicFramePr>
            <a:graphicFrameLocks noGrp="1"/>
          </p:cNvGraphicFramePr>
          <p:nvPr>
            <p:extLst/>
          </p:nvPr>
        </p:nvGraphicFramePr>
        <p:xfrm>
          <a:off x="4419600" y="4278868"/>
          <a:ext cx="2133600" cy="1295400"/>
        </p:xfrm>
        <a:graphic>
          <a:graphicData uri="http://schemas.openxmlformats.org/drawingml/2006/table">
            <a:tbl>
              <a:tblPr/>
              <a:tblGrid>
                <a:gridCol w="1371600"/>
                <a:gridCol w="762000"/>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irrelevant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spouse_of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1" i="0" u="none" strike="noStrike" cap="none" normalizeH="0" baseline="0" smtClean="0">
                          <a:ln>
                            <a:noFill/>
                          </a:ln>
                          <a:solidFill>
                            <a:srgbClr val="0000FF"/>
                          </a:solidFill>
                          <a:effectLst/>
                          <a:latin typeface="Calibri" pitchFamily="34" charset="0"/>
                          <a:ea typeface="Arial Unicode MS" pitchFamily="34" charset="-128"/>
                          <a:cs typeface="Arial Unicode MS" pitchFamily="34" charset="-128"/>
                        </a:rPr>
                        <a:t>born_in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1" i="0" u="none" strike="noStrike" cap="none" normalizeH="0" baseline="0" smtClean="0">
                          <a:ln>
                            <a:noFill/>
                          </a:ln>
                          <a:solidFill>
                            <a:srgbClr val="0000FF"/>
                          </a:solidFill>
                          <a:effectLst/>
                          <a:latin typeface="Calibri" pitchFamily="34" charset="0"/>
                          <a:ea typeface="Arial Unicode MS" pitchFamily="34" charset="-128"/>
                          <a:cs typeface="Arial Unicode MS" pitchFamily="34" charset="-128"/>
                        </a:rPr>
                        <a:t>0.85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801963" name="Group 171"/>
          <p:cNvGraphicFramePr>
            <a:graphicFrameLocks noGrp="1"/>
          </p:cNvGraphicFramePr>
          <p:nvPr>
            <p:extLst/>
          </p:nvPr>
        </p:nvGraphicFramePr>
        <p:xfrm>
          <a:off x="5715000" y="1383268"/>
          <a:ext cx="1524000" cy="1295400"/>
        </p:xfrm>
        <a:graphic>
          <a:graphicData uri="http://schemas.openxmlformats.org/drawingml/2006/table">
            <a:tbl>
              <a:tblPr/>
              <a:tblGrid>
                <a:gridCol w="762000"/>
                <a:gridCol w="762000"/>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dirty="0" smtClean="0">
                          <a:ln>
                            <a:noFill/>
                          </a:ln>
                          <a:solidFill>
                            <a:schemeClr val="tx1"/>
                          </a:solidFill>
                          <a:effectLst/>
                          <a:latin typeface="Calibri" pitchFamily="34" charset="0"/>
                          <a:ea typeface="Arial Unicode MS" pitchFamily="34" charset="-128"/>
                          <a:cs typeface="Arial Unicode MS" pitchFamily="34" charset="-128"/>
                        </a:rPr>
                        <a:t>other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dirty="0" smtClean="0">
                          <a:ln>
                            <a:noFill/>
                          </a:ln>
                          <a:solidFill>
                            <a:schemeClr val="tx1"/>
                          </a:solidFill>
                          <a:effectLst/>
                          <a:latin typeface="Calibri" pitchFamily="34" charset="0"/>
                          <a:ea typeface="Arial Unicode MS" pitchFamily="34" charset="-128"/>
                          <a:cs typeface="Arial Unicode MS" pitchFamily="34" charset="-128"/>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per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1" i="0" u="none" strike="noStrike" cap="none" normalizeH="0" baseline="0" smtClean="0">
                          <a:ln>
                            <a:noFill/>
                          </a:ln>
                          <a:solidFill>
                            <a:srgbClr val="0000FF"/>
                          </a:solidFill>
                          <a:effectLst/>
                          <a:latin typeface="Calibri" pitchFamily="34" charset="0"/>
                          <a:ea typeface="Arial Unicode MS" pitchFamily="34" charset="-128"/>
                          <a:cs typeface="Arial Unicode MS" pitchFamily="34" charset="-128"/>
                        </a:rPr>
                        <a:t>loc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1" i="0" u="none" strike="noStrike" cap="none" normalizeH="0" baseline="0" smtClean="0">
                          <a:ln>
                            <a:noFill/>
                          </a:ln>
                          <a:solidFill>
                            <a:srgbClr val="0000FF"/>
                          </a:solidFill>
                          <a:effectLst/>
                          <a:latin typeface="Calibri" pitchFamily="34" charset="0"/>
                          <a:ea typeface="Arial Unicode MS" pitchFamily="34" charset="-128"/>
                          <a:cs typeface="Arial Unicode MS" pitchFamily="34" charset="-128"/>
                        </a:rPr>
                        <a:t>0.45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801985" name="Text Box 193"/>
          <p:cNvSpPr txBox="1">
            <a:spLocks noChangeArrowheads="1"/>
          </p:cNvSpPr>
          <p:nvPr/>
        </p:nvSpPr>
        <p:spPr bwMode="auto">
          <a:xfrm>
            <a:off x="228600" y="5802868"/>
            <a:ext cx="8686800" cy="369332"/>
          </a:xfrm>
          <a:prstGeom prst="rect">
            <a:avLst/>
          </a:prstGeom>
          <a:solidFill>
            <a:srgbClr val="FFFFCC"/>
          </a:solidFill>
          <a:ln w="12700">
            <a:solidFill>
              <a:schemeClr val="bg2"/>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altLang="zh-TW" sz="1800" dirty="0">
                <a:solidFill>
                  <a:srgbClr val="000000"/>
                </a:solidFill>
                <a:latin typeface="Calibri"/>
                <a:ea typeface="Arial Unicode MS" pitchFamily="34" charset="-128"/>
                <a:cs typeface="Arial Unicode MS" pitchFamily="34" charset="-128"/>
              </a:rPr>
              <a:t>Models could be learned </a:t>
            </a:r>
            <a:r>
              <a:rPr lang="en-US" altLang="zh-TW" sz="1800" dirty="0" smtClean="0">
                <a:solidFill>
                  <a:srgbClr val="000000"/>
                </a:solidFill>
                <a:latin typeface="Calibri"/>
                <a:ea typeface="Arial Unicode MS" pitchFamily="34" charset="-128"/>
                <a:cs typeface="Arial Unicode MS" pitchFamily="34" charset="-128"/>
              </a:rPr>
              <a:t>separately/jointly; </a:t>
            </a:r>
            <a:r>
              <a:rPr lang="en-US" altLang="zh-TW" sz="1800" dirty="0">
                <a:solidFill>
                  <a:srgbClr val="000000"/>
                </a:solidFill>
                <a:latin typeface="Calibri"/>
                <a:ea typeface="Arial Unicode MS" pitchFamily="34" charset="-128"/>
                <a:cs typeface="Arial Unicode MS" pitchFamily="34" charset="-128"/>
              </a:rPr>
              <a:t>constraints may come up only at decision time.</a:t>
            </a:r>
            <a:r>
              <a:rPr lang="en-US" altLang="zh-TW" sz="1800" dirty="0">
                <a:solidFill>
                  <a:srgbClr val="0000FF"/>
                </a:solidFill>
                <a:latin typeface="Calibri"/>
                <a:ea typeface="Arial Unicode MS" pitchFamily="34" charset="-128"/>
                <a:cs typeface="Arial Unicode MS" pitchFamily="34" charset="-128"/>
              </a:rPr>
              <a:t> </a:t>
            </a:r>
            <a:endParaRPr lang="en-US" altLang="zh-TW" sz="1800" b="1" dirty="0">
              <a:solidFill>
                <a:srgbClr val="000000"/>
              </a:solidFill>
              <a:latin typeface="Calibri"/>
              <a:ea typeface="Arial Unicode MS" pitchFamily="34" charset="-128"/>
              <a:cs typeface="Arial Unicode MS" pitchFamily="34" charset="-128"/>
            </a:endParaRPr>
          </a:p>
        </p:txBody>
      </p:sp>
      <p:sp>
        <p:nvSpPr>
          <p:cNvPr id="2" name="Footer Placeholder 1"/>
          <p:cNvSpPr>
            <a:spLocks noGrp="1"/>
          </p:cNvSpPr>
          <p:nvPr>
            <p:ph type="ftr" sz="quarter" idx="11"/>
          </p:nvPr>
        </p:nvSpPr>
        <p:spPr/>
        <p:txBody>
          <a:bodyPr/>
          <a:lstStyle/>
          <a:p>
            <a:r>
              <a:rPr lang="en-US" smtClean="0"/>
              <a:t>ML in NLP</a:t>
            </a:r>
            <a:endParaRPr lang="en-US"/>
          </a:p>
        </p:txBody>
      </p:sp>
    </p:spTree>
    <p:extLst>
      <p:ext uri="{BB962C8B-B14F-4D97-AF65-F5344CB8AC3E}">
        <p14:creationId xmlns:p14="http://schemas.microsoft.com/office/powerpoint/2010/main" val="101304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Summary: Local models for Sequences</a:t>
            </a:r>
            <a:endParaRPr lang="en-US" dirty="0"/>
          </a:p>
        </p:txBody>
      </p:sp>
      <p:sp>
        <p:nvSpPr>
          <p:cNvPr id="3" name="Content Placeholder 2"/>
          <p:cNvSpPr>
            <a:spLocks noGrp="1"/>
          </p:cNvSpPr>
          <p:nvPr>
            <p:ph idx="1"/>
          </p:nvPr>
        </p:nvSpPr>
        <p:spPr/>
        <p:txBody>
          <a:bodyPr/>
          <a:lstStyle/>
          <a:p>
            <a:r>
              <a:rPr lang="en-US" dirty="0" smtClean="0"/>
              <a:t>Conditional models</a:t>
            </a:r>
          </a:p>
          <a:p>
            <a:endParaRPr lang="en-US" dirty="0"/>
          </a:p>
          <a:p>
            <a:r>
              <a:rPr lang="en-US" dirty="0" smtClean="0"/>
              <a:t>Use rich features in the mode</a:t>
            </a:r>
          </a:p>
          <a:p>
            <a:endParaRPr lang="en-US" dirty="0"/>
          </a:p>
          <a:p>
            <a:r>
              <a:rPr lang="en-US" dirty="0" smtClean="0"/>
              <a:t>Possibly suffer from label bias problem</a:t>
            </a:r>
          </a:p>
          <a:p>
            <a:pPr marL="457200" lvl="1" indent="0">
              <a:buNone/>
            </a:pPr>
            <a:endParaRPr lang="en-US" dirty="0" smtClean="0"/>
          </a:p>
        </p:txBody>
      </p:sp>
      <p:sp>
        <p:nvSpPr>
          <p:cNvPr id="4" name="Slide Number Placeholder 3"/>
          <p:cNvSpPr>
            <a:spLocks noGrp="1"/>
          </p:cNvSpPr>
          <p:nvPr>
            <p:ph type="sldNum" sz="quarter" idx="12"/>
          </p:nvPr>
        </p:nvSpPr>
        <p:spPr/>
        <p:txBody>
          <a:bodyPr/>
          <a:lstStyle/>
          <a:p>
            <a:fld id="{E42F4FC8-095A-E041-AA53-AAE5A7787260}" type="slidenum">
              <a:rPr lang="en-US" smtClean="0"/>
              <a:t>80</a:t>
            </a:fld>
            <a:endParaRPr lang="en-US"/>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8917209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2400" dirty="0" smtClean="0"/>
              <a:t>Sequence models</a:t>
            </a:r>
          </a:p>
          <a:p>
            <a:endParaRPr lang="en-US" sz="700" dirty="0" smtClean="0"/>
          </a:p>
          <a:p>
            <a:r>
              <a:rPr lang="en-US" sz="2400" dirty="0" smtClean="0"/>
              <a:t>Hidden Markov models</a:t>
            </a:r>
          </a:p>
          <a:p>
            <a:endParaRPr lang="en-US" sz="700" dirty="0" smtClean="0"/>
          </a:p>
          <a:p>
            <a:pPr lvl="1"/>
            <a:r>
              <a:rPr lang="en-US" sz="2000" dirty="0" smtClean="0"/>
              <a:t>Inference with HMM</a:t>
            </a:r>
          </a:p>
          <a:p>
            <a:pPr lvl="1"/>
            <a:r>
              <a:rPr lang="en-US" sz="2000" dirty="0" smtClean="0">
                <a:solidFill>
                  <a:srgbClr val="333333"/>
                </a:solidFill>
              </a:rPr>
              <a:t>Learning</a:t>
            </a:r>
          </a:p>
          <a:p>
            <a:endParaRPr lang="en-US" sz="700" dirty="0" smtClean="0"/>
          </a:p>
          <a:p>
            <a:r>
              <a:rPr lang="en-US" sz="2400" dirty="0" smtClean="0"/>
              <a:t>Conditional Models and Local Classifiers</a:t>
            </a:r>
            <a:endParaRPr lang="en-US" sz="2400" dirty="0"/>
          </a:p>
          <a:p>
            <a:endParaRPr lang="en-US" sz="700" dirty="0" smtClean="0"/>
          </a:p>
          <a:p>
            <a:r>
              <a:rPr lang="en-US" sz="2400" dirty="0" smtClean="0">
                <a:solidFill>
                  <a:schemeClr val="accent1"/>
                </a:solidFill>
              </a:rPr>
              <a:t>Global models</a:t>
            </a:r>
          </a:p>
          <a:p>
            <a:pPr lvl="1"/>
            <a:r>
              <a:rPr lang="en-US" sz="2000" dirty="0" smtClean="0">
                <a:solidFill>
                  <a:schemeClr val="accent1"/>
                </a:solidFill>
              </a:rPr>
              <a:t>Conditional </a:t>
            </a:r>
            <a:r>
              <a:rPr lang="en-US" sz="2000" dirty="0">
                <a:solidFill>
                  <a:schemeClr val="accent1"/>
                </a:solidFill>
              </a:rPr>
              <a:t>Random </a:t>
            </a:r>
            <a:r>
              <a:rPr lang="en-US" sz="2000" dirty="0" smtClean="0">
                <a:solidFill>
                  <a:schemeClr val="accent1"/>
                </a:solidFill>
              </a:rPr>
              <a:t>Fields</a:t>
            </a:r>
            <a:endParaRPr lang="en-US" sz="2000" dirty="0">
              <a:solidFill>
                <a:schemeClr val="accent1"/>
              </a:solidFill>
            </a:endParaRPr>
          </a:p>
        </p:txBody>
      </p:sp>
      <p:sp>
        <p:nvSpPr>
          <p:cNvPr id="4" name="Slide Number Placeholder 3"/>
          <p:cNvSpPr>
            <a:spLocks noGrp="1"/>
          </p:cNvSpPr>
          <p:nvPr>
            <p:ph type="sldNum" sz="quarter" idx="12"/>
          </p:nvPr>
        </p:nvSpPr>
        <p:spPr/>
        <p:txBody>
          <a:bodyPr/>
          <a:lstStyle/>
          <a:p>
            <a:fld id="{E8F84E70-49F1-4D48-A830-2CD8E288FC71}" type="slidenum">
              <a:rPr lang="en-US" smtClean="0"/>
              <a:t>81</a:t>
            </a:fld>
            <a:endParaRPr lang="en-US"/>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65814221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2400" dirty="0" smtClean="0"/>
              <a:t>Sequence models</a:t>
            </a:r>
          </a:p>
          <a:p>
            <a:endParaRPr lang="en-US" sz="700" dirty="0" smtClean="0"/>
          </a:p>
          <a:p>
            <a:r>
              <a:rPr lang="en-US" sz="2400" dirty="0" smtClean="0"/>
              <a:t>Hidden Markov models</a:t>
            </a:r>
          </a:p>
          <a:p>
            <a:endParaRPr lang="en-US" sz="700" dirty="0" smtClean="0"/>
          </a:p>
          <a:p>
            <a:pPr lvl="1"/>
            <a:r>
              <a:rPr lang="en-US" sz="2000" dirty="0" smtClean="0"/>
              <a:t>Inference with HMM</a:t>
            </a:r>
          </a:p>
          <a:p>
            <a:pPr lvl="1"/>
            <a:r>
              <a:rPr lang="en-US" sz="2000" dirty="0" smtClean="0"/>
              <a:t>Learning</a:t>
            </a:r>
          </a:p>
          <a:p>
            <a:endParaRPr lang="en-US" sz="700" dirty="0" smtClean="0"/>
          </a:p>
          <a:p>
            <a:r>
              <a:rPr lang="en-US" sz="2400" dirty="0" smtClean="0"/>
              <a:t>Conditional Models and Local Classifiers</a:t>
            </a:r>
            <a:endParaRPr lang="en-US" sz="2400" dirty="0"/>
          </a:p>
          <a:p>
            <a:endParaRPr lang="en-US" sz="700" dirty="0" smtClean="0"/>
          </a:p>
          <a:p>
            <a:r>
              <a:rPr lang="en-US" sz="2400" dirty="0" smtClean="0"/>
              <a:t>Global models</a:t>
            </a:r>
          </a:p>
          <a:p>
            <a:pPr lvl="1"/>
            <a:r>
              <a:rPr lang="en-US" sz="2000" i="1" dirty="0" smtClean="0">
                <a:solidFill>
                  <a:schemeClr val="accent1"/>
                </a:solidFill>
              </a:rPr>
              <a:t>Conditional</a:t>
            </a:r>
            <a:r>
              <a:rPr lang="en-US" sz="2000" dirty="0" smtClean="0">
                <a:solidFill>
                  <a:schemeClr val="accent1"/>
                </a:solidFill>
              </a:rPr>
              <a:t> </a:t>
            </a:r>
            <a:r>
              <a:rPr lang="en-US" sz="2000" dirty="0">
                <a:solidFill>
                  <a:schemeClr val="accent1"/>
                </a:solidFill>
              </a:rPr>
              <a:t>Random </a:t>
            </a:r>
            <a:r>
              <a:rPr lang="en-US" sz="2000" dirty="0" smtClean="0">
                <a:solidFill>
                  <a:schemeClr val="accent1"/>
                </a:solidFill>
              </a:rPr>
              <a:t>Fields</a:t>
            </a:r>
            <a:endParaRPr lang="en-US" sz="2000" dirty="0">
              <a:solidFill>
                <a:schemeClr val="accent1"/>
              </a:solidFill>
            </a:endParaRPr>
          </a:p>
        </p:txBody>
      </p:sp>
      <p:sp>
        <p:nvSpPr>
          <p:cNvPr id="4" name="Slide Number Placeholder 3"/>
          <p:cNvSpPr>
            <a:spLocks noGrp="1"/>
          </p:cNvSpPr>
          <p:nvPr>
            <p:ph type="sldNum" sz="quarter" idx="12"/>
          </p:nvPr>
        </p:nvSpPr>
        <p:spPr/>
        <p:txBody>
          <a:bodyPr/>
          <a:lstStyle/>
          <a:p>
            <a:fld id="{E8F84E70-49F1-4D48-A830-2CD8E288FC71}" type="slidenum">
              <a:rPr lang="en-US" smtClean="0"/>
              <a:t>82</a:t>
            </a:fld>
            <a:endParaRPr lang="en-US"/>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85549268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far…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Hidden Markov models</a:t>
            </a:r>
          </a:p>
          <a:p>
            <a:pPr lvl="1"/>
            <a:r>
              <a:rPr lang="en-US" dirty="0" smtClean="0">
                <a:solidFill>
                  <a:srgbClr val="3C58AD"/>
                </a:solidFill>
              </a:rPr>
              <a:t>Pros</a:t>
            </a:r>
            <a:r>
              <a:rPr lang="en-US" dirty="0" smtClean="0"/>
              <a:t>: Decomposition of total probability with tractable</a:t>
            </a:r>
          </a:p>
          <a:p>
            <a:pPr lvl="1"/>
            <a:r>
              <a:rPr lang="en-US" dirty="0" smtClean="0">
                <a:solidFill>
                  <a:srgbClr val="3C58AD"/>
                </a:solidFill>
              </a:rPr>
              <a:t>Cons</a:t>
            </a:r>
            <a:r>
              <a:rPr lang="en-US" dirty="0" smtClean="0"/>
              <a:t>: Doesn’t allow use of features for representing inputs</a:t>
            </a:r>
          </a:p>
          <a:p>
            <a:pPr lvl="2"/>
            <a:r>
              <a:rPr lang="en-US" dirty="0" smtClean="0"/>
              <a:t>Also, generative model</a:t>
            </a:r>
          </a:p>
          <a:p>
            <a:pPr lvl="3"/>
            <a:r>
              <a:rPr lang="en-US" dirty="0" smtClean="0"/>
              <a:t>not really a downside, but we may get better performance with conditional models if we care only about predictions</a:t>
            </a:r>
          </a:p>
          <a:p>
            <a:endParaRPr lang="en-US" dirty="0" smtClean="0"/>
          </a:p>
          <a:p>
            <a:r>
              <a:rPr lang="en-US" dirty="0" smtClean="0"/>
              <a:t>Local, conditional Markov Models </a:t>
            </a:r>
          </a:p>
          <a:p>
            <a:pPr lvl="1"/>
            <a:r>
              <a:rPr lang="en-US" dirty="0" smtClean="0">
                <a:solidFill>
                  <a:srgbClr val="3C58AD"/>
                </a:solidFill>
              </a:rPr>
              <a:t>Pros</a:t>
            </a:r>
            <a:r>
              <a:rPr lang="en-US" dirty="0" smtClean="0"/>
              <a:t>: Conditional model, allows features to be used</a:t>
            </a:r>
          </a:p>
          <a:p>
            <a:pPr lvl="1"/>
            <a:r>
              <a:rPr lang="en-US" dirty="0" smtClean="0">
                <a:solidFill>
                  <a:srgbClr val="3C58AD"/>
                </a:solidFill>
              </a:rPr>
              <a:t>Cons</a:t>
            </a:r>
            <a:r>
              <a:rPr lang="en-US" dirty="0" smtClean="0"/>
              <a:t>: Label bias problem</a:t>
            </a:r>
            <a:endParaRPr lang="en-US" dirty="0"/>
          </a:p>
          <a:p>
            <a:endParaRPr lang="en-US" dirty="0"/>
          </a:p>
        </p:txBody>
      </p:sp>
      <p:sp>
        <p:nvSpPr>
          <p:cNvPr id="4" name="Slide Number Placeholder 3"/>
          <p:cNvSpPr>
            <a:spLocks noGrp="1"/>
          </p:cNvSpPr>
          <p:nvPr>
            <p:ph type="sldNum" sz="quarter" idx="12"/>
          </p:nvPr>
        </p:nvSpPr>
        <p:spPr/>
        <p:txBody>
          <a:bodyPr/>
          <a:lstStyle/>
          <a:p>
            <a:fld id="{930F128D-E007-7541-A1FF-F45D75879CCB}" type="slidenum">
              <a:rPr lang="en-US" smtClean="0"/>
              <a:t>83</a:t>
            </a:fld>
            <a:endParaRPr lang="en-US"/>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65548509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models</a:t>
            </a:r>
            <a:endParaRPr lang="en-US" dirty="0"/>
          </a:p>
        </p:txBody>
      </p:sp>
      <p:sp>
        <p:nvSpPr>
          <p:cNvPr id="3" name="Content Placeholder 2"/>
          <p:cNvSpPr>
            <a:spLocks noGrp="1"/>
          </p:cNvSpPr>
          <p:nvPr>
            <p:ph idx="1"/>
          </p:nvPr>
        </p:nvSpPr>
        <p:spPr/>
        <p:txBody>
          <a:bodyPr>
            <a:normAutofit fontScale="92500"/>
          </a:bodyPr>
          <a:lstStyle/>
          <a:p>
            <a:r>
              <a:rPr lang="en-US" dirty="0" smtClean="0"/>
              <a:t>Train the predictor globally</a:t>
            </a:r>
          </a:p>
          <a:p>
            <a:pPr lvl="1"/>
            <a:r>
              <a:rPr lang="en-US" dirty="0" smtClean="0"/>
              <a:t>Instead of training local decisions independently</a:t>
            </a:r>
          </a:p>
          <a:p>
            <a:endParaRPr lang="en-US" dirty="0"/>
          </a:p>
          <a:p>
            <a:r>
              <a:rPr lang="en-US" i="1" u="sng" dirty="0" smtClean="0">
                <a:solidFill>
                  <a:srgbClr val="3C58AD"/>
                </a:solidFill>
              </a:rPr>
              <a:t>Normalize globally</a:t>
            </a:r>
          </a:p>
          <a:p>
            <a:pPr lvl="1"/>
            <a:r>
              <a:rPr lang="en-US" dirty="0" smtClean="0"/>
              <a:t>Make each edge in the model undirected</a:t>
            </a:r>
          </a:p>
          <a:p>
            <a:pPr lvl="1"/>
            <a:r>
              <a:rPr lang="en-US" dirty="0" smtClean="0"/>
              <a:t>Not associated with a probability, but just a “score”</a:t>
            </a:r>
          </a:p>
          <a:p>
            <a:pPr lvl="1"/>
            <a:endParaRPr lang="en-US" dirty="0" smtClean="0"/>
          </a:p>
          <a:p>
            <a:r>
              <a:rPr lang="en-US" dirty="0" smtClean="0"/>
              <a:t>Recall the difference between local vs. global for multiclass</a:t>
            </a:r>
            <a:endParaRPr lang="en-US" dirty="0"/>
          </a:p>
        </p:txBody>
      </p:sp>
      <p:sp>
        <p:nvSpPr>
          <p:cNvPr id="4" name="Slide Number Placeholder 3"/>
          <p:cNvSpPr>
            <a:spLocks noGrp="1"/>
          </p:cNvSpPr>
          <p:nvPr>
            <p:ph type="sldNum" sz="quarter" idx="12"/>
          </p:nvPr>
        </p:nvSpPr>
        <p:spPr/>
        <p:txBody>
          <a:bodyPr/>
          <a:lstStyle/>
          <a:p>
            <a:fld id="{930F128D-E007-7541-A1FF-F45D75879CCB}" type="slidenum">
              <a:rPr lang="en-US" smtClean="0"/>
              <a:t>84</a:t>
            </a:fld>
            <a:endParaRPr lang="en-US"/>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93984432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smtClean="0"/>
              <a:t>HMM vs. A local model vs. A global model</a:t>
            </a:r>
            <a:endParaRPr lang="en-US" sz="2600" dirty="0"/>
          </a:p>
        </p:txBody>
      </p:sp>
      <p:sp>
        <p:nvSpPr>
          <p:cNvPr id="35" name="Content Placeholder 34"/>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930F128D-E007-7541-A1FF-F45D75879CCB}" type="slidenum">
              <a:rPr lang="en-US" smtClean="0"/>
              <a:t>85</a:t>
            </a:fld>
            <a:endParaRPr lang="en-US"/>
          </a:p>
        </p:txBody>
      </p:sp>
      <p:grpSp>
        <p:nvGrpSpPr>
          <p:cNvPr id="5" name="Group 4"/>
          <p:cNvGrpSpPr/>
          <p:nvPr/>
        </p:nvGrpSpPr>
        <p:grpSpPr>
          <a:xfrm>
            <a:off x="766717" y="2496272"/>
            <a:ext cx="1960880" cy="1660064"/>
            <a:chOff x="1483360" y="2496272"/>
            <a:chExt cx="1960880" cy="1660064"/>
          </a:xfrm>
        </p:grpSpPr>
        <p:sp>
          <p:nvSpPr>
            <p:cNvPr id="6" name="Oval 5"/>
            <p:cNvSpPr/>
            <p:nvPr/>
          </p:nvSpPr>
          <p:spPr>
            <a:xfrm>
              <a:off x="1483360" y="2496272"/>
              <a:ext cx="66040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a:t>y</a:t>
              </a:r>
              <a:r>
                <a:rPr lang="en-US" baseline="-25000" dirty="0" smtClean="0"/>
                <a:t>t-1</a:t>
              </a:r>
              <a:endParaRPr lang="en-US" baseline="-25000" dirty="0"/>
            </a:p>
          </p:txBody>
        </p:sp>
        <p:sp>
          <p:nvSpPr>
            <p:cNvPr id="7" name="Oval 6"/>
            <p:cNvSpPr/>
            <p:nvPr/>
          </p:nvSpPr>
          <p:spPr>
            <a:xfrm>
              <a:off x="2824480" y="2496272"/>
              <a:ext cx="61976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y</a:t>
              </a:r>
              <a:r>
                <a:rPr lang="en-US" baseline="-25000" dirty="0" err="1" smtClean="0"/>
                <a:t>t</a:t>
              </a:r>
              <a:endParaRPr lang="en-US" dirty="0"/>
            </a:p>
          </p:txBody>
        </p:sp>
        <p:sp>
          <p:nvSpPr>
            <p:cNvPr id="8" name="Oval 7"/>
            <p:cNvSpPr/>
            <p:nvPr/>
          </p:nvSpPr>
          <p:spPr>
            <a:xfrm>
              <a:off x="2824480" y="3512272"/>
              <a:ext cx="61976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x</a:t>
              </a:r>
              <a:r>
                <a:rPr lang="en-US" baseline="-25000" dirty="0" err="1" smtClean="0"/>
                <a:t>t</a:t>
              </a:r>
              <a:endParaRPr lang="en-US" baseline="-25000" dirty="0"/>
            </a:p>
          </p:txBody>
        </p:sp>
        <p:cxnSp>
          <p:nvCxnSpPr>
            <p:cNvPr id="9" name="Straight Arrow Connector 8"/>
            <p:cNvCxnSpPr>
              <a:stCxn id="6" idx="6"/>
              <a:endCxn id="7" idx="2"/>
            </p:cNvCxnSpPr>
            <p:nvPr/>
          </p:nvCxnSpPr>
          <p:spPr>
            <a:xfrm>
              <a:off x="2143760" y="2818304"/>
              <a:ext cx="680720"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7" idx="4"/>
              <a:endCxn id="8" idx="0"/>
            </p:cNvCxnSpPr>
            <p:nvPr/>
          </p:nvCxnSpPr>
          <p:spPr>
            <a:xfrm>
              <a:off x="3134360" y="3140336"/>
              <a:ext cx="0" cy="371936"/>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grpSp>
      <p:grpSp>
        <p:nvGrpSpPr>
          <p:cNvPr id="11" name="Group 10"/>
          <p:cNvGrpSpPr/>
          <p:nvPr/>
        </p:nvGrpSpPr>
        <p:grpSpPr>
          <a:xfrm>
            <a:off x="3521891" y="2541302"/>
            <a:ext cx="1991360" cy="1660064"/>
            <a:chOff x="1452880" y="2496272"/>
            <a:chExt cx="1991360" cy="1660064"/>
          </a:xfrm>
        </p:grpSpPr>
        <p:sp>
          <p:nvSpPr>
            <p:cNvPr id="12" name="Oval 11"/>
            <p:cNvSpPr/>
            <p:nvPr/>
          </p:nvSpPr>
          <p:spPr>
            <a:xfrm>
              <a:off x="1452880" y="2496272"/>
              <a:ext cx="690880" cy="644064"/>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a:t>y</a:t>
              </a:r>
              <a:r>
                <a:rPr lang="en-US" baseline="-25000" dirty="0" smtClean="0"/>
                <a:t>t-1</a:t>
              </a:r>
              <a:endParaRPr lang="en-US" baseline="-25000" dirty="0"/>
            </a:p>
          </p:txBody>
        </p:sp>
        <p:sp>
          <p:nvSpPr>
            <p:cNvPr id="13" name="Oval 12"/>
            <p:cNvSpPr/>
            <p:nvPr/>
          </p:nvSpPr>
          <p:spPr>
            <a:xfrm>
              <a:off x="2824480" y="2496272"/>
              <a:ext cx="619760" cy="644064"/>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y</a:t>
              </a:r>
              <a:r>
                <a:rPr lang="en-US" baseline="-25000" dirty="0" err="1" smtClean="0"/>
                <a:t>t</a:t>
              </a:r>
              <a:endParaRPr lang="en-US" dirty="0"/>
            </a:p>
          </p:txBody>
        </p:sp>
        <p:sp>
          <p:nvSpPr>
            <p:cNvPr id="14" name="Oval 13"/>
            <p:cNvSpPr/>
            <p:nvPr/>
          </p:nvSpPr>
          <p:spPr>
            <a:xfrm>
              <a:off x="2824480" y="3512272"/>
              <a:ext cx="619760" cy="644064"/>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x</a:t>
              </a:r>
              <a:r>
                <a:rPr lang="en-US" baseline="-25000" dirty="0" err="1" smtClean="0"/>
                <a:t>t</a:t>
              </a:r>
              <a:endParaRPr lang="en-US" baseline="-25000" dirty="0"/>
            </a:p>
          </p:txBody>
        </p:sp>
        <p:cxnSp>
          <p:nvCxnSpPr>
            <p:cNvPr id="15" name="Straight Arrow Connector 14"/>
            <p:cNvCxnSpPr>
              <a:stCxn id="12" idx="6"/>
              <a:endCxn id="13" idx="2"/>
            </p:cNvCxnSpPr>
            <p:nvPr/>
          </p:nvCxnSpPr>
          <p:spPr>
            <a:xfrm>
              <a:off x="2143760" y="2818304"/>
              <a:ext cx="68072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4" idx="0"/>
              <a:endCxn id="13" idx="4"/>
            </p:cNvCxnSpPr>
            <p:nvPr/>
          </p:nvCxnSpPr>
          <p:spPr>
            <a:xfrm flipV="1">
              <a:off x="3134360" y="3140336"/>
              <a:ext cx="0" cy="3719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1183277" y="3403600"/>
            <a:ext cx="723200" cy="369332"/>
          </a:xfrm>
          <a:prstGeom prst="rect">
            <a:avLst/>
          </a:prstGeom>
          <a:noFill/>
        </p:spPr>
        <p:txBody>
          <a:bodyPr wrap="none" rtlCol="0">
            <a:spAutoFit/>
          </a:bodyPr>
          <a:lstStyle/>
          <a:p>
            <a:r>
              <a:rPr lang="en-US" dirty="0" smtClean="0"/>
              <a:t>HMM</a:t>
            </a:r>
            <a:endParaRPr lang="en-US" dirty="0"/>
          </a:p>
        </p:txBody>
      </p:sp>
      <p:sp>
        <p:nvSpPr>
          <p:cNvPr id="18" name="TextBox 17"/>
          <p:cNvSpPr txBox="1"/>
          <p:nvPr/>
        </p:nvSpPr>
        <p:spPr>
          <a:xfrm>
            <a:off x="3684293" y="3416364"/>
            <a:ext cx="1260156" cy="646331"/>
          </a:xfrm>
          <a:prstGeom prst="rect">
            <a:avLst/>
          </a:prstGeom>
          <a:noFill/>
        </p:spPr>
        <p:txBody>
          <a:bodyPr wrap="none" rtlCol="0">
            <a:spAutoFit/>
          </a:bodyPr>
          <a:lstStyle/>
          <a:p>
            <a:r>
              <a:rPr lang="en-US" dirty="0" smtClean="0"/>
              <a:t>Conditional</a:t>
            </a:r>
          </a:p>
          <a:p>
            <a:r>
              <a:rPr lang="en-US" dirty="0" smtClean="0"/>
              <a:t>model</a:t>
            </a:r>
            <a:endParaRPr lang="en-US" dirty="0"/>
          </a:p>
        </p:txBody>
      </p:sp>
      <p:grpSp>
        <p:nvGrpSpPr>
          <p:cNvPr id="19" name="Group 18"/>
          <p:cNvGrpSpPr/>
          <p:nvPr/>
        </p:nvGrpSpPr>
        <p:grpSpPr>
          <a:xfrm>
            <a:off x="6223363" y="2541302"/>
            <a:ext cx="1991360" cy="1660064"/>
            <a:chOff x="1452880" y="2496272"/>
            <a:chExt cx="1991360" cy="1660064"/>
          </a:xfrm>
        </p:grpSpPr>
        <p:sp>
          <p:nvSpPr>
            <p:cNvPr id="20" name="Oval 19"/>
            <p:cNvSpPr/>
            <p:nvPr/>
          </p:nvSpPr>
          <p:spPr>
            <a:xfrm>
              <a:off x="1452880" y="2496272"/>
              <a:ext cx="690880" cy="644064"/>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a:t>y</a:t>
              </a:r>
              <a:r>
                <a:rPr lang="en-US" baseline="-25000" dirty="0" smtClean="0"/>
                <a:t>t-1</a:t>
              </a:r>
              <a:endParaRPr lang="en-US" baseline="-25000" dirty="0"/>
            </a:p>
          </p:txBody>
        </p:sp>
        <p:sp>
          <p:nvSpPr>
            <p:cNvPr id="21" name="Oval 20"/>
            <p:cNvSpPr/>
            <p:nvPr/>
          </p:nvSpPr>
          <p:spPr>
            <a:xfrm>
              <a:off x="2824480" y="2496272"/>
              <a:ext cx="619760" cy="644064"/>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y</a:t>
              </a:r>
              <a:r>
                <a:rPr lang="en-US" baseline="-25000" dirty="0" err="1" smtClean="0"/>
                <a:t>t</a:t>
              </a:r>
              <a:endParaRPr lang="en-US" dirty="0"/>
            </a:p>
          </p:txBody>
        </p:sp>
        <p:sp>
          <p:nvSpPr>
            <p:cNvPr id="22" name="Oval 21"/>
            <p:cNvSpPr/>
            <p:nvPr/>
          </p:nvSpPr>
          <p:spPr>
            <a:xfrm>
              <a:off x="2824480" y="3512272"/>
              <a:ext cx="619760" cy="644064"/>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x</a:t>
              </a:r>
              <a:r>
                <a:rPr lang="en-US" baseline="-25000" dirty="0" err="1" smtClean="0"/>
                <a:t>t</a:t>
              </a:r>
              <a:endParaRPr lang="en-US" baseline="-25000" dirty="0"/>
            </a:p>
          </p:txBody>
        </p:sp>
        <p:cxnSp>
          <p:nvCxnSpPr>
            <p:cNvPr id="23" name="Straight Arrow Connector 22"/>
            <p:cNvCxnSpPr>
              <a:stCxn id="20" idx="6"/>
              <a:endCxn id="21" idx="2"/>
            </p:cNvCxnSpPr>
            <p:nvPr/>
          </p:nvCxnSpPr>
          <p:spPr>
            <a:xfrm>
              <a:off x="2143760" y="2818304"/>
              <a:ext cx="680720"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2" idx="0"/>
              <a:endCxn id="21" idx="4"/>
            </p:cNvCxnSpPr>
            <p:nvPr/>
          </p:nvCxnSpPr>
          <p:spPr>
            <a:xfrm flipV="1">
              <a:off x="3134360" y="3140336"/>
              <a:ext cx="0" cy="371936"/>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grpSp>
      <p:sp>
        <p:nvSpPr>
          <p:cNvPr id="25" name="TextBox 24"/>
          <p:cNvSpPr txBox="1"/>
          <p:nvPr/>
        </p:nvSpPr>
        <p:spPr>
          <a:xfrm>
            <a:off x="6385765" y="3416364"/>
            <a:ext cx="789812" cy="646331"/>
          </a:xfrm>
          <a:prstGeom prst="rect">
            <a:avLst/>
          </a:prstGeom>
          <a:noFill/>
        </p:spPr>
        <p:txBody>
          <a:bodyPr wrap="none" rtlCol="0">
            <a:spAutoFit/>
          </a:bodyPr>
          <a:lstStyle/>
          <a:p>
            <a:r>
              <a:rPr lang="en-US" dirty="0" smtClean="0"/>
              <a:t>Global</a:t>
            </a:r>
          </a:p>
          <a:p>
            <a:r>
              <a:rPr lang="en-US" dirty="0" smtClean="0"/>
              <a:t>model</a:t>
            </a:r>
            <a:endParaRPr lang="en-US" dirty="0"/>
          </a:p>
        </p:txBody>
      </p:sp>
      <p:sp>
        <p:nvSpPr>
          <p:cNvPr id="26" name="TextBox 25"/>
          <p:cNvSpPr txBox="1"/>
          <p:nvPr/>
        </p:nvSpPr>
        <p:spPr>
          <a:xfrm>
            <a:off x="1211888" y="2171970"/>
            <a:ext cx="1091728" cy="369332"/>
          </a:xfrm>
          <a:prstGeom prst="rect">
            <a:avLst/>
          </a:prstGeom>
          <a:noFill/>
        </p:spPr>
        <p:txBody>
          <a:bodyPr wrap="none" rtlCol="0">
            <a:spAutoFit/>
          </a:bodyPr>
          <a:lstStyle/>
          <a:p>
            <a:r>
              <a:rPr lang="en-US" dirty="0" smtClean="0"/>
              <a:t>P(</a:t>
            </a:r>
            <a:r>
              <a:rPr lang="en-US" dirty="0" err="1" smtClean="0"/>
              <a:t>y</a:t>
            </a:r>
            <a:r>
              <a:rPr lang="en-US" baseline="-25000" dirty="0" err="1" smtClean="0"/>
              <a:t>t</a:t>
            </a:r>
            <a:r>
              <a:rPr lang="en-US" dirty="0" smtClean="0"/>
              <a:t> | y</a:t>
            </a:r>
            <a:r>
              <a:rPr lang="en-US" baseline="-25000" dirty="0" smtClean="0"/>
              <a:t>t-1</a:t>
            </a:r>
            <a:r>
              <a:rPr lang="en-US" dirty="0" smtClean="0"/>
              <a:t>)</a:t>
            </a:r>
            <a:endParaRPr lang="en-US" dirty="0"/>
          </a:p>
        </p:txBody>
      </p:sp>
      <p:sp>
        <p:nvSpPr>
          <p:cNvPr id="27" name="TextBox 26"/>
          <p:cNvSpPr txBox="1"/>
          <p:nvPr/>
        </p:nvSpPr>
        <p:spPr>
          <a:xfrm>
            <a:off x="2444835" y="3141638"/>
            <a:ext cx="962110" cy="369332"/>
          </a:xfrm>
          <a:prstGeom prst="rect">
            <a:avLst/>
          </a:prstGeom>
          <a:noFill/>
        </p:spPr>
        <p:txBody>
          <a:bodyPr wrap="none" rtlCol="0">
            <a:spAutoFit/>
          </a:bodyPr>
          <a:lstStyle/>
          <a:p>
            <a:r>
              <a:rPr lang="en-US" dirty="0" smtClean="0"/>
              <a:t>P(</a:t>
            </a:r>
            <a:r>
              <a:rPr lang="en-US" dirty="0" err="1"/>
              <a:t>x</a:t>
            </a:r>
            <a:r>
              <a:rPr lang="en-US" baseline="-25000" dirty="0" err="1" smtClean="0"/>
              <a:t>t</a:t>
            </a:r>
            <a:r>
              <a:rPr lang="en-US" dirty="0" smtClean="0"/>
              <a:t> | </a:t>
            </a:r>
            <a:r>
              <a:rPr lang="en-US" dirty="0" err="1" smtClean="0"/>
              <a:t>y</a:t>
            </a:r>
            <a:r>
              <a:rPr lang="en-US" baseline="-25000" dirty="0" err="1" smtClean="0"/>
              <a:t>t</a:t>
            </a:r>
            <a:r>
              <a:rPr lang="en-US" dirty="0" smtClean="0"/>
              <a:t>)</a:t>
            </a:r>
            <a:endParaRPr lang="en-US" dirty="0"/>
          </a:p>
        </p:txBody>
      </p:sp>
      <p:sp>
        <p:nvSpPr>
          <p:cNvPr id="28" name="TextBox 27"/>
          <p:cNvSpPr txBox="1"/>
          <p:nvPr/>
        </p:nvSpPr>
        <p:spPr>
          <a:xfrm>
            <a:off x="4588890" y="2126940"/>
            <a:ext cx="1353030" cy="369332"/>
          </a:xfrm>
          <a:prstGeom prst="rect">
            <a:avLst/>
          </a:prstGeom>
          <a:noFill/>
        </p:spPr>
        <p:txBody>
          <a:bodyPr wrap="none" rtlCol="0">
            <a:spAutoFit/>
          </a:bodyPr>
          <a:lstStyle/>
          <a:p>
            <a:r>
              <a:rPr lang="en-US" dirty="0" smtClean="0"/>
              <a:t>P(</a:t>
            </a:r>
            <a:r>
              <a:rPr lang="en-US" dirty="0" err="1" smtClean="0"/>
              <a:t>y</a:t>
            </a:r>
            <a:r>
              <a:rPr lang="en-US" baseline="-25000" dirty="0" err="1" smtClean="0"/>
              <a:t>t</a:t>
            </a:r>
            <a:r>
              <a:rPr lang="en-US" dirty="0" smtClean="0"/>
              <a:t> | y</a:t>
            </a:r>
            <a:r>
              <a:rPr lang="en-US" baseline="-25000" dirty="0" smtClean="0"/>
              <a:t>t-1</a:t>
            </a:r>
            <a:r>
              <a:rPr lang="en-US" dirty="0" smtClean="0"/>
              <a:t>, </a:t>
            </a:r>
            <a:r>
              <a:rPr lang="en-US" dirty="0" err="1" smtClean="0"/>
              <a:t>x</a:t>
            </a:r>
            <a:r>
              <a:rPr lang="en-US" baseline="-25000" dirty="0" err="1" smtClean="0"/>
              <a:t>t</a:t>
            </a:r>
            <a:r>
              <a:rPr lang="en-US" dirty="0" smtClean="0"/>
              <a:t>)</a:t>
            </a:r>
            <a:endParaRPr lang="en-US" dirty="0"/>
          </a:p>
        </p:txBody>
      </p:sp>
      <p:sp>
        <p:nvSpPr>
          <p:cNvPr id="29" name="TextBox 28"/>
          <p:cNvSpPr txBox="1"/>
          <p:nvPr/>
        </p:nvSpPr>
        <p:spPr>
          <a:xfrm>
            <a:off x="6791434" y="2306369"/>
            <a:ext cx="1054533" cy="369332"/>
          </a:xfrm>
          <a:prstGeom prst="rect">
            <a:avLst/>
          </a:prstGeom>
          <a:noFill/>
        </p:spPr>
        <p:txBody>
          <a:bodyPr wrap="none" rtlCol="0">
            <a:spAutoFit/>
          </a:bodyPr>
          <a:lstStyle/>
          <a:p>
            <a:r>
              <a:rPr lang="en-US" dirty="0" err="1" smtClean="0"/>
              <a:t>f</a:t>
            </a:r>
            <a:r>
              <a:rPr lang="en-US" baseline="30000" dirty="0" err="1" smtClean="0"/>
              <a:t>T</a:t>
            </a:r>
            <a:r>
              <a:rPr lang="en-US" dirty="0" smtClean="0"/>
              <a:t>(</a:t>
            </a:r>
            <a:r>
              <a:rPr lang="en-US" dirty="0" err="1" smtClean="0"/>
              <a:t>y</a:t>
            </a:r>
            <a:r>
              <a:rPr lang="en-US" baseline="-25000" dirty="0" err="1" smtClean="0"/>
              <a:t>t</a:t>
            </a:r>
            <a:r>
              <a:rPr lang="en-US" dirty="0" smtClean="0"/>
              <a:t>, y</a:t>
            </a:r>
            <a:r>
              <a:rPr lang="en-US" baseline="-25000" dirty="0" smtClean="0"/>
              <a:t>t-1</a:t>
            </a:r>
            <a:r>
              <a:rPr lang="en-US" dirty="0" smtClean="0"/>
              <a:t>)</a:t>
            </a:r>
            <a:endParaRPr lang="en-US" dirty="0"/>
          </a:p>
        </p:txBody>
      </p:sp>
      <p:sp>
        <p:nvSpPr>
          <p:cNvPr id="30" name="TextBox 29"/>
          <p:cNvSpPr txBox="1"/>
          <p:nvPr/>
        </p:nvSpPr>
        <p:spPr>
          <a:xfrm>
            <a:off x="8068691" y="3187970"/>
            <a:ext cx="887570" cy="369332"/>
          </a:xfrm>
          <a:prstGeom prst="rect">
            <a:avLst/>
          </a:prstGeom>
          <a:noFill/>
        </p:spPr>
        <p:txBody>
          <a:bodyPr wrap="none" rtlCol="0">
            <a:spAutoFit/>
          </a:bodyPr>
          <a:lstStyle/>
          <a:p>
            <a:r>
              <a:rPr lang="en-US" dirty="0" err="1" smtClean="0"/>
              <a:t>f</a:t>
            </a:r>
            <a:r>
              <a:rPr lang="en-US" baseline="30000" dirty="0" err="1" smtClean="0"/>
              <a:t>E</a:t>
            </a:r>
            <a:r>
              <a:rPr lang="en-US" dirty="0" smtClean="0"/>
              <a:t>(</a:t>
            </a:r>
            <a:r>
              <a:rPr lang="en-US" dirty="0" err="1" smtClean="0"/>
              <a:t>y</a:t>
            </a:r>
            <a:r>
              <a:rPr lang="en-US" baseline="-25000" dirty="0" err="1" smtClean="0"/>
              <a:t>t</a:t>
            </a:r>
            <a:r>
              <a:rPr lang="en-US" dirty="0" smtClean="0"/>
              <a:t>, </a:t>
            </a:r>
            <a:r>
              <a:rPr lang="en-US" dirty="0" err="1" smtClean="0"/>
              <a:t>x</a:t>
            </a:r>
            <a:r>
              <a:rPr lang="en-US" baseline="-25000" dirty="0" err="1" smtClean="0"/>
              <a:t>t</a:t>
            </a:r>
            <a:r>
              <a:rPr lang="en-US" dirty="0" smtClean="0"/>
              <a:t>)</a:t>
            </a:r>
            <a:endParaRPr lang="en-US" dirty="0"/>
          </a:p>
        </p:txBody>
      </p:sp>
      <p:sp>
        <p:nvSpPr>
          <p:cNvPr id="31" name="TextBox 30"/>
          <p:cNvSpPr txBox="1"/>
          <p:nvPr/>
        </p:nvSpPr>
        <p:spPr>
          <a:xfrm>
            <a:off x="3520931" y="5042950"/>
            <a:ext cx="2186215" cy="923330"/>
          </a:xfrm>
          <a:prstGeom prst="rect">
            <a:avLst/>
          </a:prstGeom>
          <a:noFill/>
        </p:spPr>
        <p:txBody>
          <a:bodyPr wrap="square" rtlCol="0">
            <a:spAutoFit/>
          </a:bodyPr>
          <a:lstStyle/>
          <a:p>
            <a:r>
              <a:rPr lang="en-US" dirty="0" smtClean="0">
                <a:solidFill>
                  <a:srgbClr val="CC3333"/>
                </a:solidFill>
              </a:rPr>
              <a:t>Local</a:t>
            </a:r>
            <a:r>
              <a:rPr lang="en-US" dirty="0" smtClean="0"/>
              <a:t>: P is locally normalized to add up to one for each t</a:t>
            </a:r>
            <a:endParaRPr lang="en-US" dirty="0"/>
          </a:p>
        </p:txBody>
      </p:sp>
      <p:sp>
        <p:nvSpPr>
          <p:cNvPr id="32" name="TextBox 31"/>
          <p:cNvSpPr txBox="1"/>
          <p:nvPr/>
        </p:nvSpPr>
        <p:spPr>
          <a:xfrm>
            <a:off x="6467138" y="5042950"/>
            <a:ext cx="2472871" cy="923330"/>
          </a:xfrm>
          <a:prstGeom prst="rect">
            <a:avLst/>
          </a:prstGeom>
          <a:noFill/>
        </p:spPr>
        <p:txBody>
          <a:bodyPr wrap="square" rtlCol="0">
            <a:spAutoFit/>
          </a:bodyPr>
          <a:lstStyle/>
          <a:p>
            <a:r>
              <a:rPr lang="en-US" dirty="0" smtClean="0">
                <a:solidFill>
                  <a:schemeClr val="accent2"/>
                </a:solidFill>
              </a:rPr>
              <a:t>Global</a:t>
            </a:r>
            <a:r>
              <a:rPr lang="en-US" dirty="0" smtClean="0"/>
              <a:t>: The functions </a:t>
            </a:r>
            <a:r>
              <a:rPr lang="en-US" dirty="0" err="1" smtClean="0"/>
              <a:t>f</a:t>
            </a:r>
            <a:r>
              <a:rPr lang="en-US" baseline="30000" dirty="0" err="1" smtClean="0"/>
              <a:t>T</a:t>
            </a:r>
            <a:r>
              <a:rPr lang="en-US" dirty="0" smtClean="0"/>
              <a:t> and </a:t>
            </a:r>
            <a:r>
              <a:rPr lang="en-US" dirty="0" err="1" smtClean="0"/>
              <a:t>f</a:t>
            </a:r>
            <a:r>
              <a:rPr lang="en-US" baseline="30000" dirty="0" err="1" smtClean="0"/>
              <a:t>E</a:t>
            </a:r>
            <a:r>
              <a:rPr lang="en-US" dirty="0"/>
              <a:t> </a:t>
            </a:r>
            <a:r>
              <a:rPr lang="en-US" dirty="0" smtClean="0"/>
              <a:t>are scores that are not normalized</a:t>
            </a:r>
            <a:endParaRPr lang="en-US" dirty="0"/>
          </a:p>
        </p:txBody>
      </p:sp>
      <p:sp>
        <p:nvSpPr>
          <p:cNvPr id="33" name="TextBox 32"/>
          <p:cNvSpPr txBox="1"/>
          <p:nvPr/>
        </p:nvSpPr>
        <p:spPr>
          <a:xfrm>
            <a:off x="1288143" y="4546404"/>
            <a:ext cx="1220031" cy="369332"/>
          </a:xfrm>
          <a:prstGeom prst="rect">
            <a:avLst/>
          </a:prstGeom>
          <a:noFill/>
        </p:spPr>
        <p:txBody>
          <a:bodyPr wrap="none" rtlCol="0">
            <a:spAutoFit/>
          </a:bodyPr>
          <a:lstStyle/>
          <a:p>
            <a:r>
              <a:rPr lang="en-US" dirty="0" smtClean="0"/>
              <a:t>Generative</a:t>
            </a:r>
            <a:endParaRPr lang="en-US" dirty="0"/>
          </a:p>
        </p:txBody>
      </p:sp>
      <p:sp>
        <p:nvSpPr>
          <p:cNvPr id="34" name="TextBox 33"/>
          <p:cNvSpPr txBox="1"/>
          <p:nvPr/>
        </p:nvSpPr>
        <p:spPr>
          <a:xfrm>
            <a:off x="5347853" y="4546404"/>
            <a:ext cx="1517926" cy="369332"/>
          </a:xfrm>
          <a:prstGeom prst="rect">
            <a:avLst/>
          </a:prstGeom>
          <a:noFill/>
        </p:spPr>
        <p:txBody>
          <a:bodyPr wrap="none" rtlCol="0">
            <a:spAutoFit/>
          </a:bodyPr>
          <a:lstStyle/>
          <a:p>
            <a:r>
              <a:rPr lang="en-US" dirty="0" smtClean="0"/>
              <a:t>Discriminative</a:t>
            </a:r>
            <a:endParaRPr lang="en-US" dirty="0"/>
          </a:p>
        </p:txBody>
      </p:sp>
      <p:cxnSp>
        <p:nvCxnSpPr>
          <p:cNvPr id="36" name="Straight Connector 35"/>
          <p:cNvCxnSpPr/>
          <p:nvPr/>
        </p:nvCxnSpPr>
        <p:spPr>
          <a:xfrm>
            <a:off x="3302604" y="1642533"/>
            <a:ext cx="0" cy="4933647"/>
          </a:xfrm>
          <a:prstGeom prst="line">
            <a:avLst/>
          </a:prstGeom>
          <a:ln w="9525">
            <a:prstDash val="solid"/>
          </a:ln>
        </p:spPr>
        <p:style>
          <a:lnRef idx="2">
            <a:schemeClr val="dk1"/>
          </a:lnRef>
          <a:fillRef idx="0">
            <a:schemeClr val="dk1"/>
          </a:fillRef>
          <a:effectRef idx="1">
            <a:schemeClr val="dk1"/>
          </a:effectRef>
          <a:fontRef idx="minor">
            <a:schemeClr val="tx1"/>
          </a:fontRef>
        </p:style>
      </p:cxnSp>
      <p:cxnSp>
        <p:nvCxnSpPr>
          <p:cNvPr id="37" name="Straight Connector 36"/>
          <p:cNvCxnSpPr/>
          <p:nvPr/>
        </p:nvCxnSpPr>
        <p:spPr>
          <a:xfrm>
            <a:off x="6039757" y="5042950"/>
            <a:ext cx="0" cy="1408668"/>
          </a:xfrm>
          <a:prstGeom prst="line">
            <a:avLst/>
          </a:prstGeom>
          <a:ln w="9525">
            <a:prstDash val="solid"/>
          </a:ln>
        </p:spPr>
        <p:style>
          <a:lnRef idx="2">
            <a:schemeClr val="dk1"/>
          </a:lnRef>
          <a:fillRef idx="0">
            <a:schemeClr val="dk1"/>
          </a:fillRef>
          <a:effectRef idx="1">
            <a:schemeClr val="dk1"/>
          </a:effectRef>
          <a:fontRef idx="minor">
            <a:schemeClr val="tx1"/>
          </a:fontRef>
        </p:style>
      </p:cxnSp>
      <p:cxnSp>
        <p:nvCxnSpPr>
          <p:cNvPr id="38" name="Straight Connector 37"/>
          <p:cNvCxnSpPr/>
          <p:nvPr/>
        </p:nvCxnSpPr>
        <p:spPr>
          <a:xfrm>
            <a:off x="902185" y="5034274"/>
            <a:ext cx="7852350" cy="0"/>
          </a:xfrm>
          <a:prstGeom prst="line">
            <a:avLst/>
          </a:prstGeom>
          <a:ln w="9525">
            <a:prstDash val="solid"/>
          </a:ln>
        </p:spPr>
        <p:style>
          <a:lnRef idx="2">
            <a:schemeClr val="dk1"/>
          </a:lnRef>
          <a:fillRef idx="0">
            <a:schemeClr val="dk1"/>
          </a:fillRef>
          <a:effectRef idx="1">
            <a:schemeClr val="dk1"/>
          </a:effectRef>
          <a:fontRef idx="minor">
            <a:schemeClr val="tx1"/>
          </a:fontRef>
        </p:style>
      </p:cxnSp>
      <p:sp>
        <p:nvSpPr>
          <p:cNvPr id="40" name="Rectangle 39"/>
          <p:cNvSpPr/>
          <p:nvPr/>
        </p:nvSpPr>
        <p:spPr>
          <a:xfrm>
            <a:off x="3454034" y="1515533"/>
            <a:ext cx="5501861" cy="493608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Footer Placeholder 2"/>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22136339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HMM vs. A local model vs. A global model</a:t>
            </a:r>
            <a:endParaRPr lang="en-US" dirty="0"/>
          </a:p>
        </p:txBody>
      </p:sp>
      <p:sp>
        <p:nvSpPr>
          <p:cNvPr id="35" name="Content Placeholder 34"/>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930F128D-E007-7541-A1FF-F45D75879CCB}" type="slidenum">
              <a:rPr lang="en-US" smtClean="0"/>
              <a:t>86</a:t>
            </a:fld>
            <a:endParaRPr lang="en-US"/>
          </a:p>
        </p:txBody>
      </p:sp>
      <p:grpSp>
        <p:nvGrpSpPr>
          <p:cNvPr id="5" name="Group 4"/>
          <p:cNvGrpSpPr/>
          <p:nvPr/>
        </p:nvGrpSpPr>
        <p:grpSpPr>
          <a:xfrm>
            <a:off x="766717" y="2496272"/>
            <a:ext cx="1960880" cy="1660064"/>
            <a:chOff x="1483360" y="2496272"/>
            <a:chExt cx="1960880" cy="1660064"/>
          </a:xfrm>
        </p:grpSpPr>
        <p:sp>
          <p:nvSpPr>
            <p:cNvPr id="6" name="Oval 5"/>
            <p:cNvSpPr/>
            <p:nvPr/>
          </p:nvSpPr>
          <p:spPr>
            <a:xfrm>
              <a:off x="1483360" y="2496272"/>
              <a:ext cx="66040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a:t>y</a:t>
              </a:r>
              <a:r>
                <a:rPr lang="en-US" baseline="-25000" dirty="0" smtClean="0"/>
                <a:t>t-1</a:t>
              </a:r>
              <a:endParaRPr lang="en-US" baseline="-25000" dirty="0"/>
            </a:p>
          </p:txBody>
        </p:sp>
        <p:sp>
          <p:nvSpPr>
            <p:cNvPr id="7" name="Oval 6"/>
            <p:cNvSpPr/>
            <p:nvPr/>
          </p:nvSpPr>
          <p:spPr>
            <a:xfrm>
              <a:off x="2824480" y="2496272"/>
              <a:ext cx="61976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y</a:t>
              </a:r>
              <a:r>
                <a:rPr lang="en-US" baseline="-25000" dirty="0" err="1" smtClean="0"/>
                <a:t>t</a:t>
              </a:r>
              <a:endParaRPr lang="en-US" dirty="0"/>
            </a:p>
          </p:txBody>
        </p:sp>
        <p:sp>
          <p:nvSpPr>
            <p:cNvPr id="8" name="Oval 7"/>
            <p:cNvSpPr/>
            <p:nvPr/>
          </p:nvSpPr>
          <p:spPr>
            <a:xfrm>
              <a:off x="2824480" y="3512272"/>
              <a:ext cx="61976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x</a:t>
              </a:r>
              <a:r>
                <a:rPr lang="en-US" baseline="-25000" dirty="0" err="1" smtClean="0"/>
                <a:t>t</a:t>
              </a:r>
              <a:endParaRPr lang="en-US" baseline="-25000" dirty="0"/>
            </a:p>
          </p:txBody>
        </p:sp>
        <p:cxnSp>
          <p:nvCxnSpPr>
            <p:cNvPr id="9" name="Straight Arrow Connector 8"/>
            <p:cNvCxnSpPr>
              <a:stCxn id="6" idx="6"/>
              <a:endCxn id="7" idx="2"/>
            </p:cNvCxnSpPr>
            <p:nvPr/>
          </p:nvCxnSpPr>
          <p:spPr>
            <a:xfrm>
              <a:off x="2143760" y="2818304"/>
              <a:ext cx="680720"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7" idx="4"/>
              <a:endCxn id="8" idx="0"/>
            </p:cNvCxnSpPr>
            <p:nvPr/>
          </p:nvCxnSpPr>
          <p:spPr>
            <a:xfrm>
              <a:off x="3134360" y="3140336"/>
              <a:ext cx="0" cy="371936"/>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grpSp>
      <p:grpSp>
        <p:nvGrpSpPr>
          <p:cNvPr id="11" name="Group 10"/>
          <p:cNvGrpSpPr/>
          <p:nvPr/>
        </p:nvGrpSpPr>
        <p:grpSpPr>
          <a:xfrm>
            <a:off x="3521891" y="2541302"/>
            <a:ext cx="1991360" cy="1660064"/>
            <a:chOff x="1452880" y="2496272"/>
            <a:chExt cx="1991360" cy="1660064"/>
          </a:xfrm>
        </p:grpSpPr>
        <p:sp>
          <p:nvSpPr>
            <p:cNvPr id="12" name="Oval 11"/>
            <p:cNvSpPr/>
            <p:nvPr/>
          </p:nvSpPr>
          <p:spPr>
            <a:xfrm>
              <a:off x="1452880" y="2496272"/>
              <a:ext cx="69088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a:t>y</a:t>
              </a:r>
              <a:r>
                <a:rPr lang="en-US" baseline="-25000" dirty="0" smtClean="0"/>
                <a:t>t-1</a:t>
              </a:r>
              <a:endParaRPr lang="en-US" baseline="-25000" dirty="0"/>
            </a:p>
          </p:txBody>
        </p:sp>
        <p:sp>
          <p:nvSpPr>
            <p:cNvPr id="13" name="Oval 12"/>
            <p:cNvSpPr/>
            <p:nvPr/>
          </p:nvSpPr>
          <p:spPr>
            <a:xfrm>
              <a:off x="2824480" y="2496272"/>
              <a:ext cx="61976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y</a:t>
              </a:r>
              <a:r>
                <a:rPr lang="en-US" baseline="-25000" dirty="0" err="1" smtClean="0"/>
                <a:t>t</a:t>
              </a:r>
              <a:endParaRPr lang="en-US" dirty="0"/>
            </a:p>
          </p:txBody>
        </p:sp>
        <p:sp>
          <p:nvSpPr>
            <p:cNvPr id="14" name="Oval 13"/>
            <p:cNvSpPr/>
            <p:nvPr/>
          </p:nvSpPr>
          <p:spPr>
            <a:xfrm>
              <a:off x="2824480" y="3512272"/>
              <a:ext cx="61976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x</a:t>
              </a:r>
              <a:r>
                <a:rPr lang="en-US" baseline="-25000" dirty="0" err="1" smtClean="0"/>
                <a:t>t</a:t>
              </a:r>
              <a:endParaRPr lang="en-US" baseline="-25000" dirty="0"/>
            </a:p>
          </p:txBody>
        </p:sp>
        <p:cxnSp>
          <p:nvCxnSpPr>
            <p:cNvPr id="15" name="Straight Arrow Connector 14"/>
            <p:cNvCxnSpPr>
              <a:stCxn id="12" idx="6"/>
              <a:endCxn id="13" idx="2"/>
            </p:cNvCxnSpPr>
            <p:nvPr/>
          </p:nvCxnSpPr>
          <p:spPr>
            <a:xfrm>
              <a:off x="2143760" y="2818304"/>
              <a:ext cx="680720"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4" idx="0"/>
              <a:endCxn id="13" idx="4"/>
            </p:cNvCxnSpPr>
            <p:nvPr/>
          </p:nvCxnSpPr>
          <p:spPr>
            <a:xfrm flipV="1">
              <a:off x="3134360" y="3140336"/>
              <a:ext cx="0" cy="371936"/>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1183277" y="3403600"/>
            <a:ext cx="723200" cy="369332"/>
          </a:xfrm>
          <a:prstGeom prst="rect">
            <a:avLst/>
          </a:prstGeom>
          <a:noFill/>
        </p:spPr>
        <p:txBody>
          <a:bodyPr wrap="none" rtlCol="0">
            <a:spAutoFit/>
          </a:bodyPr>
          <a:lstStyle/>
          <a:p>
            <a:r>
              <a:rPr lang="en-US" dirty="0" smtClean="0"/>
              <a:t>HMM</a:t>
            </a:r>
            <a:endParaRPr lang="en-US" dirty="0"/>
          </a:p>
        </p:txBody>
      </p:sp>
      <p:sp>
        <p:nvSpPr>
          <p:cNvPr id="18" name="TextBox 17"/>
          <p:cNvSpPr txBox="1"/>
          <p:nvPr/>
        </p:nvSpPr>
        <p:spPr>
          <a:xfrm>
            <a:off x="3684293" y="3416364"/>
            <a:ext cx="1260156" cy="646331"/>
          </a:xfrm>
          <a:prstGeom prst="rect">
            <a:avLst/>
          </a:prstGeom>
          <a:noFill/>
        </p:spPr>
        <p:txBody>
          <a:bodyPr wrap="none" rtlCol="0">
            <a:spAutoFit/>
          </a:bodyPr>
          <a:lstStyle/>
          <a:p>
            <a:r>
              <a:rPr lang="en-US" dirty="0" smtClean="0"/>
              <a:t>Conditional</a:t>
            </a:r>
          </a:p>
          <a:p>
            <a:r>
              <a:rPr lang="en-US" dirty="0" smtClean="0"/>
              <a:t>model</a:t>
            </a:r>
            <a:endParaRPr lang="en-US" dirty="0"/>
          </a:p>
        </p:txBody>
      </p:sp>
      <p:grpSp>
        <p:nvGrpSpPr>
          <p:cNvPr id="19" name="Group 18"/>
          <p:cNvGrpSpPr/>
          <p:nvPr/>
        </p:nvGrpSpPr>
        <p:grpSpPr>
          <a:xfrm>
            <a:off x="6223363" y="2541302"/>
            <a:ext cx="1991360" cy="1660064"/>
            <a:chOff x="1452880" y="2496272"/>
            <a:chExt cx="1991360" cy="1660064"/>
          </a:xfrm>
        </p:grpSpPr>
        <p:sp>
          <p:nvSpPr>
            <p:cNvPr id="20" name="Oval 19"/>
            <p:cNvSpPr/>
            <p:nvPr/>
          </p:nvSpPr>
          <p:spPr>
            <a:xfrm>
              <a:off x="1452880" y="2496272"/>
              <a:ext cx="690880" cy="644064"/>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a:t>y</a:t>
              </a:r>
              <a:r>
                <a:rPr lang="en-US" baseline="-25000" dirty="0" smtClean="0"/>
                <a:t>t-1</a:t>
              </a:r>
              <a:endParaRPr lang="en-US" baseline="-25000" dirty="0"/>
            </a:p>
          </p:txBody>
        </p:sp>
        <p:sp>
          <p:nvSpPr>
            <p:cNvPr id="21" name="Oval 20"/>
            <p:cNvSpPr/>
            <p:nvPr/>
          </p:nvSpPr>
          <p:spPr>
            <a:xfrm>
              <a:off x="2824480" y="2496272"/>
              <a:ext cx="619760" cy="644064"/>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y</a:t>
              </a:r>
              <a:r>
                <a:rPr lang="en-US" baseline="-25000" dirty="0" err="1" smtClean="0"/>
                <a:t>t</a:t>
              </a:r>
              <a:endParaRPr lang="en-US" dirty="0"/>
            </a:p>
          </p:txBody>
        </p:sp>
        <p:sp>
          <p:nvSpPr>
            <p:cNvPr id="22" name="Oval 21"/>
            <p:cNvSpPr/>
            <p:nvPr/>
          </p:nvSpPr>
          <p:spPr>
            <a:xfrm>
              <a:off x="2824480" y="3512272"/>
              <a:ext cx="619760" cy="644064"/>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x</a:t>
              </a:r>
              <a:r>
                <a:rPr lang="en-US" baseline="-25000" dirty="0" err="1" smtClean="0"/>
                <a:t>t</a:t>
              </a:r>
              <a:endParaRPr lang="en-US" baseline="-25000" dirty="0"/>
            </a:p>
          </p:txBody>
        </p:sp>
        <p:cxnSp>
          <p:nvCxnSpPr>
            <p:cNvPr id="23" name="Straight Arrow Connector 22"/>
            <p:cNvCxnSpPr>
              <a:stCxn id="20" idx="6"/>
              <a:endCxn id="21" idx="2"/>
            </p:cNvCxnSpPr>
            <p:nvPr/>
          </p:nvCxnSpPr>
          <p:spPr>
            <a:xfrm>
              <a:off x="2143760" y="2818304"/>
              <a:ext cx="680720"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2" idx="0"/>
              <a:endCxn id="21" idx="4"/>
            </p:cNvCxnSpPr>
            <p:nvPr/>
          </p:nvCxnSpPr>
          <p:spPr>
            <a:xfrm flipV="1">
              <a:off x="3134360" y="3140336"/>
              <a:ext cx="0" cy="371936"/>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grpSp>
      <p:sp>
        <p:nvSpPr>
          <p:cNvPr id="25" name="TextBox 24"/>
          <p:cNvSpPr txBox="1"/>
          <p:nvPr/>
        </p:nvSpPr>
        <p:spPr>
          <a:xfrm>
            <a:off x="6385765" y="3416364"/>
            <a:ext cx="789812" cy="646331"/>
          </a:xfrm>
          <a:prstGeom prst="rect">
            <a:avLst/>
          </a:prstGeom>
          <a:noFill/>
        </p:spPr>
        <p:txBody>
          <a:bodyPr wrap="none" rtlCol="0">
            <a:spAutoFit/>
          </a:bodyPr>
          <a:lstStyle/>
          <a:p>
            <a:r>
              <a:rPr lang="en-US" dirty="0" smtClean="0"/>
              <a:t>Global</a:t>
            </a:r>
          </a:p>
          <a:p>
            <a:r>
              <a:rPr lang="en-US" dirty="0" smtClean="0"/>
              <a:t>model</a:t>
            </a:r>
            <a:endParaRPr lang="en-US" dirty="0"/>
          </a:p>
        </p:txBody>
      </p:sp>
      <p:sp>
        <p:nvSpPr>
          <p:cNvPr id="26" name="TextBox 25"/>
          <p:cNvSpPr txBox="1"/>
          <p:nvPr/>
        </p:nvSpPr>
        <p:spPr>
          <a:xfrm>
            <a:off x="1211888" y="2171970"/>
            <a:ext cx="1091728" cy="369332"/>
          </a:xfrm>
          <a:prstGeom prst="rect">
            <a:avLst/>
          </a:prstGeom>
          <a:noFill/>
        </p:spPr>
        <p:txBody>
          <a:bodyPr wrap="none" rtlCol="0">
            <a:spAutoFit/>
          </a:bodyPr>
          <a:lstStyle/>
          <a:p>
            <a:r>
              <a:rPr lang="en-US" dirty="0" smtClean="0"/>
              <a:t>P(</a:t>
            </a:r>
            <a:r>
              <a:rPr lang="en-US" dirty="0" err="1" smtClean="0"/>
              <a:t>y</a:t>
            </a:r>
            <a:r>
              <a:rPr lang="en-US" baseline="-25000" dirty="0" err="1" smtClean="0"/>
              <a:t>t</a:t>
            </a:r>
            <a:r>
              <a:rPr lang="en-US" dirty="0" smtClean="0"/>
              <a:t> | y</a:t>
            </a:r>
            <a:r>
              <a:rPr lang="en-US" baseline="-25000" dirty="0" smtClean="0"/>
              <a:t>t-1</a:t>
            </a:r>
            <a:r>
              <a:rPr lang="en-US" dirty="0" smtClean="0"/>
              <a:t>)</a:t>
            </a:r>
            <a:endParaRPr lang="en-US" dirty="0"/>
          </a:p>
        </p:txBody>
      </p:sp>
      <p:sp>
        <p:nvSpPr>
          <p:cNvPr id="27" name="TextBox 26"/>
          <p:cNvSpPr txBox="1"/>
          <p:nvPr/>
        </p:nvSpPr>
        <p:spPr>
          <a:xfrm>
            <a:off x="2367127" y="3141337"/>
            <a:ext cx="962110" cy="369332"/>
          </a:xfrm>
          <a:prstGeom prst="rect">
            <a:avLst/>
          </a:prstGeom>
          <a:noFill/>
        </p:spPr>
        <p:txBody>
          <a:bodyPr wrap="none" rtlCol="0">
            <a:spAutoFit/>
          </a:bodyPr>
          <a:lstStyle/>
          <a:p>
            <a:r>
              <a:rPr lang="en-US" dirty="0" smtClean="0"/>
              <a:t>P(</a:t>
            </a:r>
            <a:r>
              <a:rPr lang="en-US" dirty="0" err="1"/>
              <a:t>x</a:t>
            </a:r>
            <a:r>
              <a:rPr lang="en-US" baseline="-25000" dirty="0" err="1" smtClean="0"/>
              <a:t>t</a:t>
            </a:r>
            <a:r>
              <a:rPr lang="en-US" dirty="0" smtClean="0"/>
              <a:t> | </a:t>
            </a:r>
            <a:r>
              <a:rPr lang="en-US" dirty="0" err="1" smtClean="0"/>
              <a:t>y</a:t>
            </a:r>
            <a:r>
              <a:rPr lang="en-US" baseline="-25000" dirty="0" err="1" smtClean="0"/>
              <a:t>t</a:t>
            </a:r>
            <a:r>
              <a:rPr lang="en-US" dirty="0" smtClean="0"/>
              <a:t>)</a:t>
            </a:r>
            <a:endParaRPr lang="en-US" dirty="0"/>
          </a:p>
        </p:txBody>
      </p:sp>
      <p:sp>
        <p:nvSpPr>
          <p:cNvPr id="28" name="TextBox 27"/>
          <p:cNvSpPr txBox="1"/>
          <p:nvPr/>
        </p:nvSpPr>
        <p:spPr>
          <a:xfrm>
            <a:off x="4588890" y="2126940"/>
            <a:ext cx="1353030" cy="369332"/>
          </a:xfrm>
          <a:prstGeom prst="rect">
            <a:avLst/>
          </a:prstGeom>
          <a:noFill/>
        </p:spPr>
        <p:txBody>
          <a:bodyPr wrap="none" rtlCol="0">
            <a:spAutoFit/>
          </a:bodyPr>
          <a:lstStyle/>
          <a:p>
            <a:r>
              <a:rPr lang="en-US" dirty="0" smtClean="0"/>
              <a:t>P(</a:t>
            </a:r>
            <a:r>
              <a:rPr lang="en-US" dirty="0" err="1" smtClean="0"/>
              <a:t>y</a:t>
            </a:r>
            <a:r>
              <a:rPr lang="en-US" baseline="-25000" dirty="0" err="1" smtClean="0"/>
              <a:t>t</a:t>
            </a:r>
            <a:r>
              <a:rPr lang="en-US" dirty="0" smtClean="0"/>
              <a:t> | y</a:t>
            </a:r>
            <a:r>
              <a:rPr lang="en-US" baseline="-25000" dirty="0" smtClean="0"/>
              <a:t>t-1</a:t>
            </a:r>
            <a:r>
              <a:rPr lang="en-US" dirty="0" smtClean="0"/>
              <a:t>, </a:t>
            </a:r>
            <a:r>
              <a:rPr lang="en-US" dirty="0" err="1" smtClean="0"/>
              <a:t>x</a:t>
            </a:r>
            <a:r>
              <a:rPr lang="en-US" baseline="-25000" dirty="0" err="1" smtClean="0"/>
              <a:t>t</a:t>
            </a:r>
            <a:r>
              <a:rPr lang="en-US" dirty="0" smtClean="0"/>
              <a:t>)</a:t>
            </a:r>
            <a:endParaRPr lang="en-US" dirty="0"/>
          </a:p>
        </p:txBody>
      </p:sp>
      <p:sp>
        <p:nvSpPr>
          <p:cNvPr id="29" name="TextBox 28"/>
          <p:cNvSpPr txBox="1"/>
          <p:nvPr/>
        </p:nvSpPr>
        <p:spPr>
          <a:xfrm>
            <a:off x="6791434" y="2306369"/>
            <a:ext cx="1054533" cy="369332"/>
          </a:xfrm>
          <a:prstGeom prst="rect">
            <a:avLst/>
          </a:prstGeom>
          <a:noFill/>
        </p:spPr>
        <p:txBody>
          <a:bodyPr wrap="none" rtlCol="0">
            <a:spAutoFit/>
          </a:bodyPr>
          <a:lstStyle/>
          <a:p>
            <a:r>
              <a:rPr lang="en-US" dirty="0" err="1" smtClean="0"/>
              <a:t>f</a:t>
            </a:r>
            <a:r>
              <a:rPr lang="en-US" baseline="30000" dirty="0" err="1" smtClean="0"/>
              <a:t>T</a:t>
            </a:r>
            <a:r>
              <a:rPr lang="en-US" dirty="0" smtClean="0"/>
              <a:t>(</a:t>
            </a:r>
            <a:r>
              <a:rPr lang="en-US" dirty="0" err="1" smtClean="0"/>
              <a:t>y</a:t>
            </a:r>
            <a:r>
              <a:rPr lang="en-US" baseline="-25000" dirty="0" err="1" smtClean="0"/>
              <a:t>t</a:t>
            </a:r>
            <a:r>
              <a:rPr lang="en-US" dirty="0" smtClean="0"/>
              <a:t>, y</a:t>
            </a:r>
            <a:r>
              <a:rPr lang="en-US" baseline="-25000" dirty="0" smtClean="0"/>
              <a:t>t-1</a:t>
            </a:r>
            <a:r>
              <a:rPr lang="en-US" dirty="0" smtClean="0"/>
              <a:t>)</a:t>
            </a:r>
            <a:endParaRPr lang="en-US" dirty="0"/>
          </a:p>
        </p:txBody>
      </p:sp>
      <p:sp>
        <p:nvSpPr>
          <p:cNvPr id="30" name="TextBox 29"/>
          <p:cNvSpPr txBox="1"/>
          <p:nvPr/>
        </p:nvSpPr>
        <p:spPr>
          <a:xfrm>
            <a:off x="8068691" y="3187970"/>
            <a:ext cx="887570" cy="369332"/>
          </a:xfrm>
          <a:prstGeom prst="rect">
            <a:avLst/>
          </a:prstGeom>
          <a:noFill/>
        </p:spPr>
        <p:txBody>
          <a:bodyPr wrap="none" rtlCol="0">
            <a:spAutoFit/>
          </a:bodyPr>
          <a:lstStyle/>
          <a:p>
            <a:r>
              <a:rPr lang="en-US" dirty="0" err="1" smtClean="0"/>
              <a:t>f</a:t>
            </a:r>
            <a:r>
              <a:rPr lang="en-US" baseline="30000" dirty="0" err="1" smtClean="0"/>
              <a:t>E</a:t>
            </a:r>
            <a:r>
              <a:rPr lang="en-US" dirty="0" smtClean="0"/>
              <a:t>(</a:t>
            </a:r>
            <a:r>
              <a:rPr lang="en-US" dirty="0" err="1" smtClean="0"/>
              <a:t>y</a:t>
            </a:r>
            <a:r>
              <a:rPr lang="en-US" baseline="-25000" dirty="0" err="1" smtClean="0"/>
              <a:t>t</a:t>
            </a:r>
            <a:r>
              <a:rPr lang="en-US" dirty="0" smtClean="0"/>
              <a:t>, </a:t>
            </a:r>
            <a:r>
              <a:rPr lang="en-US" dirty="0" err="1" smtClean="0"/>
              <a:t>x</a:t>
            </a:r>
            <a:r>
              <a:rPr lang="en-US" baseline="-25000" dirty="0" err="1" smtClean="0"/>
              <a:t>t</a:t>
            </a:r>
            <a:r>
              <a:rPr lang="en-US" dirty="0" smtClean="0"/>
              <a:t>)</a:t>
            </a:r>
            <a:endParaRPr lang="en-US" dirty="0"/>
          </a:p>
        </p:txBody>
      </p:sp>
      <p:sp>
        <p:nvSpPr>
          <p:cNvPr id="31" name="TextBox 30"/>
          <p:cNvSpPr txBox="1"/>
          <p:nvPr/>
        </p:nvSpPr>
        <p:spPr>
          <a:xfrm>
            <a:off x="3520931" y="5042950"/>
            <a:ext cx="2186215" cy="923330"/>
          </a:xfrm>
          <a:prstGeom prst="rect">
            <a:avLst/>
          </a:prstGeom>
          <a:noFill/>
        </p:spPr>
        <p:txBody>
          <a:bodyPr wrap="square" rtlCol="0">
            <a:spAutoFit/>
          </a:bodyPr>
          <a:lstStyle/>
          <a:p>
            <a:r>
              <a:rPr lang="en-US" dirty="0" smtClean="0">
                <a:solidFill>
                  <a:schemeClr val="accent1"/>
                </a:solidFill>
              </a:rPr>
              <a:t>Local</a:t>
            </a:r>
            <a:r>
              <a:rPr lang="en-US" dirty="0" smtClean="0"/>
              <a:t>: P is locally normalized to add up to one for each t</a:t>
            </a:r>
            <a:endParaRPr lang="en-US" dirty="0"/>
          </a:p>
        </p:txBody>
      </p:sp>
      <p:sp>
        <p:nvSpPr>
          <p:cNvPr id="32" name="TextBox 31"/>
          <p:cNvSpPr txBox="1"/>
          <p:nvPr/>
        </p:nvSpPr>
        <p:spPr>
          <a:xfrm>
            <a:off x="6467138" y="5042950"/>
            <a:ext cx="2472871" cy="923330"/>
          </a:xfrm>
          <a:prstGeom prst="rect">
            <a:avLst/>
          </a:prstGeom>
          <a:noFill/>
        </p:spPr>
        <p:txBody>
          <a:bodyPr wrap="square" rtlCol="0">
            <a:spAutoFit/>
          </a:bodyPr>
          <a:lstStyle/>
          <a:p>
            <a:r>
              <a:rPr lang="en-US" dirty="0" smtClean="0">
                <a:solidFill>
                  <a:schemeClr val="accent2"/>
                </a:solidFill>
              </a:rPr>
              <a:t>Global</a:t>
            </a:r>
            <a:r>
              <a:rPr lang="en-US" dirty="0" smtClean="0"/>
              <a:t>: The functions </a:t>
            </a:r>
            <a:r>
              <a:rPr lang="en-US" dirty="0" err="1" smtClean="0"/>
              <a:t>f</a:t>
            </a:r>
            <a:r>
              <a:rPr lang="en-US" baseline="30000" dirty="0" err="1" smtClean="0"/>
              <a:t>T</a:t>
            </a:r>
            <a:r>
              <a:rPr lang="en-US" dirty="0" smtClean="0"/>
              <a:t> and </a:t>
            </a:r>
            <a:r>
              <a:rPr lang="en-US" dirty="0" err="1" smtClean="0"/>
              <a:t>f</a:t>
            </a:r>
            <a:r>
              <a:rPr lang="en-US" baseline="30000" dirty="0" err="1" smtClean="0"/>
              <a:t>E</a:t>
            </a:r>
            <a:r>
              <a:rPr lang="en-US" dirty="0"/>
              <a:t> </a:t>
            </a:r>
            <a:r>
              <a:rPr lang="en-US" dirty="0" smtClean="0"/>
              <a:t>are scores that are not normalized</a:t>
            </a:r>
            <a:endParaRPr lang="en-US" dirty="0"/>
          </a:p>
        </p:txBody>
      </p:sp>
      <p:sp>
        <p:nvSpPr>
          <p:cNvPr id="33" name="TextBox 32"/>
          <p:cNvSpPr txBox="1"/>
          <p:nvPr/>
        </p:nvSpPr>
        <p:spPr>
          <a:xfrm>
            <a:off x="1288143" y="4546404"/>
            <a:ext cx="1220031" cy="369332"/>
          </a:xfrm>
          <a:prstGeom prst="rect">
            <a:avLst/>
          </a:prstGeom>
          <a:noFill/>
        </p:spPr>
        <p:txBody>
          <a:bodyPr wrap="none" rtlCol="0">
            <a:spAutoFit/>
          </a:bodyPr>
          <a:lstStyle/>
          <a:p>
            <a:r>
              <a:rPr lang="en-US" dirty="0" smtClean="0"/>
              <a:t>Generative</a:t>
            </a:r>
            <a:endParaRPr lang="en-US" dirty="0"/>
          </a:p>
        </p:txBody>
      </p:sp>
      <p:cxnSp>
        <p:nvCxnSpPr>
          <p:cNvPr id="36" name="Straight Connector 35"/>
          <p:cNvCxnSpPr/>
          <p:nvPr/>
        </p:nvCxnSpPr>
        <p:spPr>
          <a:xfrm>
            <a:off x="3302604" y="1642533"/>
            <a:ext cx="0" cy="4933647"/>
          </a:xfrm>
          <a:prstGeom prst="line">
            <a:avLst/>
          </a:prstGeom>
          <a:ln w="9525">
            <a:prstDash val="solid"/>
          </a:ln>
        </p:spPr>
        <p:style>
          <a:lnRef idx="2">
            <a:schemeClr val="dk1"/>
          </a:lnRef>
          <a:fillRef idx="0">
            <a:schemeClr val="dk1"/>
          </a:fillRef>
          <a:effectRef idx="1">
            <a:schemeClr val="dk1"/>
          </a:effectRef>
          <a:fontRef idx="minor">
            <a:schemeClr val="tx1"/>
          </a:fontRef>
        </p:style>
      </p:cxnSp>
      <p:cxnSp>
        <p:nvCxnSpPr>
          <p:cNvPr id="37" name="Straight Connector 36"/>
          <p:cNvCxnSpPr/>
          <p:nvPr/>
        </p:nvCxnSpPr>
        <p:spPr>
          <a:xfrm>
            <a:off x="6039757" y="5042950"/>
            <a:ext cx="0" cy="1408668"/>
          </a:xfrm>
          <a:prstGeom prst="line">
            <a:avLst/>
          </a:prstGeom>
          <a:ln w="9525">
            <a:prstDash val="solid"/>
          </a:ln>
        </p:spPr>
        <p:style>
          <a:lnRef idx="2">
            <a:schemeClr val="dk1"/>
          </a:lnRef>
          <a:fillRef idx="0">
            <a:schemeClr val="dk1"/>
          </a:fillRef>
          <a:effectRef idx="1">
            <a:schemeClr val="dk1"/>
          </a:effectRef>
          <a:fontRef idx="minor">
            <a:schemeClr val="tx1"/>
          </a:fontRef>
        </p:style>
      </p:cxnSp>
      <p:cxnSp>
        <p:nvCxnSpPr>
          <p:cNvPr id="38" name="Straight Connector 37"/>
          <p:cNvCxnSpPr/>
          <p:nvPr/>
        </p:nvCxnSpPr>
        <p:spPr>
          <a:xfrm>
            <a:off x="902185" y="5034274"/>
            <a:ext cx="7852350" cy="0"/>
          </a:xfrm>
          <a:prstGeom prst="line">
            <a:avLst/>
          </a:prstGeom>
          <a:ln w="9525">
            <a:prstDash val="solid"/>
          </a:ln>
        </p:spPr>
        <p:style>
          <a:lnRef idx="2">
            <a:schemeClr val="dk1"/>
          </a:lnRef>
          <a:fillRef idx="0">
            <a:schemeClr val="dk1"/>
          </a:fillRef>
          <a:effectRef idx="1">
            <a:schemeClr val="dk1"/>
          </a:effectRef>
          <a:fontRef idx="minor">
            <a:schemeClr val="tx1"/>
          </a:fontRef>
        </p:style>
      </p:cxnSp>
      <p:sp>
        <p:nvSpPr>
          <p:cNvPr id="39" name="Rectangle 38"/>
          <p:cNvSpPr/>
          <p:nvPr/>
        </p:nvSpPr>
        <p:spPr>
          <a:xfrm>
            <a:off x="6153647" y="1515533"/>
            <a:ext cx="2802614" cy="493608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TextBox 33"/>
          <p:cNvSpPr txBox="1"/>
          <p:nvPr/>
        </p:nvSpPr>
        <p:spPr>
          <a:xfrm>
            <a:off x="5347853" y="4546404"/>
            <a:ext cx="1517926" cy="369332"/>
          </a:xfrm>
          <a:prstGeom prst="rect">
            <a:avLst/>
          </a:prstGeom>
          <a:noFill/>
        </p:spPr>
        <p:txBody>
          <a:bodyPr wrap="none" rtlCol="0">
            <a:spAutoFit/>
          </a:bodyPr>
          <a:lstStyle/>
          <a:p>
            <a:r>
              <a:rPr lang="en-US" dirty="0" smtClean="0"/>
              <a:t>Discriminative</a:t>
            </a:r>
            <a:endParaRPr lang="en-US" dirty="0"/>
          </a:p>
        </p:txBody>
      </p:sp>
      <p:sp>
        <p:nvSpPr>
          <p:cNvPr id="3" name="Footer Placeholder 2"/>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80591535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HMM vs. A local model vs. A global model</a:t>
            </a:r>
            <a:endParaRPr lang="en-US" dirty="0"/>
          </a:p>
        </p:txBody>
      </p:sp>
      <p:sp>
        <p:nvSpPr>
          <p:cNvPr id="35" name="Content Placeholder 34"/>
          <p:cNvSpPr>
            <a:spLocks noGrp="1"/>
          </p:cNvSpPr>
          <p:nvPr>
            <p:ph idx="1"/>
          </p:nvPr>
        </p:nvSpPr>
        <p:spPr>
          <a:ln w="28575">
            <a:noFill/>
          </a:ln>
        </p:spPr>
        <p:txBody>
          <a:bodyPr/>
          <a:lstStyle/>
          <a:p>
            <a:endParaRPr lang="en-US"/>
          </a:p>
        </p:txBody>
      </p:sp>
      <p:sp>
        <p:nvSpPr>
          <p:cNvPr id="4" name="Slide Number Placeholder 3"/>
          <p:cNvSpPr>
            <a:spLocks noGrp="1"/>
          </p:cNvSpPr>
          <p:nvPr>
            <p:ph type="sldNum" sz="quarter" idx="12"/>
          </p:nvPr>
        </p:nvSpPr>
        <p:spPr/>
        <p:txBody>
          <a:bodyPr/>
          <a:lstStyle/>
          <a:p>
            <a:fld id="{930F128D-E007-7541-A1FF-F45D75879CCB}" type="slidenum">
              <a:rPr lang="en-US" smtClean="0"/>
              <a:t>87</a:t>
            </a:fld>
            <a:endParaRPr lang="en-US"/>
          </a:p>
        </p:txBody>
      </p:sp>
      <p:grpSp>
        <p:nvGrpSpPr>
          <p:cNvPr id="5" name="Group 4"/>
          <p:cNvGrpSpPr/>
          <p:nvPr/>
        </p:nvGrpSpPr>
        <p:grpSpPr>
          <a:xfrm>
            <a:off x="766717" y="2496272"/>
            <a:ext cx="1960880" cy="1660064"/>
            <a:chOff x="1483360" y="2496272"/>
            <a:chExt cx="1960880" cy="1660064"/>
          </a:xfrm>
        </p:grpSpPr>
        <p:sp>
          <p:nvSpPr>
            <p:cNvPr id="6" name="Oval 5"/>
            <p:cNvSpPr/>
            <p:nvPr/>
          </p:nvSpPr>
          <p:spPr>
            <a:xfrm>
              <a:off x="1483360" y="2496272"/>
              <a:ext cx="660400" cy="644064"/>
            </a:xfrm>
            <a:prstGeom prst="ellipse">
              <a:avLst/>
            </a:prstGeom>
            <a:ln w="28575">
              <a:solidFill>
                <a:srgbClr val="3C58AD"/>
              </a:solidFill>
            </a:ln>
          </p:spPr>
          <p:style>
            <a:lnRef idx="2">
              <a:schemeClr val="dk1"/>
            </a:lnRef>
            <a:fillRef idx="1">
              <a:schemeClr val="lt1"/>
            </a:fillRef>
            <a:effectRef idx="0">
              <a:schemeClr val="dk1"/>
            </a:effectRef>
            <a:fontRef idx="minor">
              <a:schemeClr val="dk1"/>
            </a:fontRef>
          </p:style>
          <p:txBody>
            <a:bodyPr rtlCol="0" anchor="t"/>
            <a:lstStyle/>
            <a:p>
              <a:pPr algn="ctr"/>
              <a:r>
                <a:rPr lang="en-US" dirty="0"/>
                <a:t>y</a:t>
              </a:r>
              <a:r>
                <a:rPr lang="en-US" baseline="-25000" dirty="0" smtClean="0"/>
                <a:t>t-1</a:t>
              </a:r>
              <a:endParaRPr lang="en-US" baseline="-25000" dirty="0"/>
            </a:p>
          </p:txBody>
        </p:sp>
        <p:sp>
          <p:nvSpPr>
            <p:cNvPr id="7" name="Oval 6"/>
            <p:cNvSpPr/>
            <p:nvPr/>
          </p:nvSpPr>
          <p:spPr>
            <a:xfrm>
              <a:off x="2824480" y="2496272"/>
              <a:ext cx="619760" cy="644064"/>
            </a:xfrm>
            <a:prstGeom prst="ellipse">
              <a:avLst/>
            </a:prstGeom>
            <a:ln w="28575">
              <a:solidFill>
                <a:srgbClr val="3C58AD"/>
              </a:solidFill>
            </a:ln>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y</a:t>
              </a:r>
              <a:r>
                <a:rPr lang="en-US" baseline="-25000" dirty="0" err="1" smtClean="0"/>
                <a:t>t</a:t>
              </a:r>
              <a:endParaRPr lang="en-US" dirty="0"/>
            </a:p>
          </p:txBody>
        </p:sp>
        <p:sp>
          <p:nvSpPr>
            <p:cNvPr id="8" name="Oval 7"/>
            <p:cNvSpPr/>
            <p:nvPr/>
          </p:nvSpPr>
          <p:spPr>
            <a:xfrm>
              <a:off x="2824480" y="3512272"/>
              <a:ext cx="619760" cy="644064"/>
            </a:xfrm>
            <a:prstGeom prst="ellipse">
              <a:avLst/>
            </a:prstGeom>
            <a:ln w="28575">
              <a:solidFill>
                <a:srgbClr val="3C58AD"/>
              </a:solidFill>
            </a:ln>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x</a:t>
              </a:r>
              <a:r>
                <a:rPr lang="en-US" baseline="-25000" dirty="0" err="1" smtClean="0"/>
                <a:t>t</a:t>
              </a:r>
              <a:endParaRPr lang="en-US" baseline="-25000" dirty="0"/>
            </a:p>
          </p:txBody>
        </p:sp>
        <p:cxnSp>
          <p:nvCxnSpPr>
            <p:cNvPr id="9" name="Straight Arrow Connector 8"/>
            <p:cNvCxnSpPr>
              <a:stCxn id="6" idx="6"/>
              <a:endCxn id="7" idx="2"/>
            </p:cNvCxnSpPr>
            <p:nvPr/>
          </p:nvCxnSpPr>
          <p:spPr>
            <a:xfrm>
              <a:off x="2143760" y="2818304"/>
              <a:ext cx="680720" cy="0"/>
            </a:xfrm>
            <a:prstGeom prst="straightConnector1">
              <a:avLst/>
            </a:prstGeom>
            <a:ln w="28575">
              <a:solidFill>
                <a:srgbClr val="3C58AD"/>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7" idx="4"/>
              <a:endCxn id="8" idx="0"/>
            </p:cNvCxnSpPr>
            <p:nvPr/>
          </p:nvCxnSpPr>
          <p:spPr>
            <a:xfrm>
              <a:off x="3134360" y="3140336"/>
              <a:ext cx="0" cy="371936"/>
            </a:xfrm>
            <a:prstGeom prst="straightConnector1">
              <a:avLst/>
            </a:prstGeom>
            <a:ln w="28575">
              <a:solidFill>
                <a:srgbClr val="3C58AD"/>
              </a:solidFill>
              <a:tailEnd type="arrow"/>
            </a:ln>
          </p:spPr>
          <p:style>
            <a:lnRef idx="2">
              <a:schemeClr val="accent1"/>
            </a:lnRef>
            <a:fillRef idx="0">
              <a:schemeClr val="accent1"/>
            </a:fillRef>
            <a:effectRef idx="1">
              <a:schemeClr val="accent1"/>
            </a:effectRef>
            <a:fontRef idx="minor">
              <a:schemeClr val="tx1"/>
            </a:fontRef>
          </p:style>
        </p:cxnSp>
      </p:grpSp>
      <p:grpSp>
        <p:nvGrpSpPr>
          <p:cNvPr id="11" name="Group 10"/>
          <p:cNvGrpSpPr/>
          <p:nvPr/>
        </p:nvGrpSpPr>
        <p:grpSpPr>
          <a:xfrm>
            <a:off x="3521891" y="2541302"/>
            <a:ext cx="1991360" cy="1660064"/>
            <a:chOff x="1452880" y="2496272"/>
            <a:chExt cx="1991360" cy="1660064"/>
          </a:xfrm>
        </p:grpSpPr>
        <p:sp>
          <p:nvSpPr>
            <p:cNvPr id="12" name="Oval 11"/>
            <p:cNvSpPr/>
            <p:nvPr/>
          </p:nvSpPr>
          <p:spPr>
            <a:xfrm>
              <a:off x="1452880" y="2496272"/>
              <a:ext cx="690880" cy="644064"/>
            </a:xfrm>
            <a:prstGeom prst="ellipse">
              <a:avLst/>
            </a:prstGeom>
            <a:ln w="28575">
              <a:solidFill>
                <a:srgbClr val="3C58AD"/>
              </a:solidFill>
            </a:ln>
          </p:spPr>
          <p:style>
            <a:lnRef idx="2">
              <a:schemeClr val="dk1"/>
            </a:lnRef>
            <a:fillRef idx="1">
              <a:schemeClr val="lt1"/>
            </a:fillRef>
            <a:effectRef idx="0">
              <a:schemeClr val="dk1"/>
            </a:effectRef>
            <a:fontRef idx="minor">
              <a:schemeClr val="dk1"/>
            </a:fontRef>
          </p:style>
          <p:txBody>
            <a:bodyPr rtlCol="0" anchor="t"/>
            <a:lstStyle/>
            <a:p>
              <a:pPr algn="ctr"/>
              <a:r>
                <a:rPr lang="en-US" dirty="0"/>
                <a:t>y</a:t>
              </a:r>
              <a:r>
                <a:rPr lang="en-US" baseline="-25000" dirty="0" smtClean="0"/>
                <a:t>t-1</a:t>
              </a:r>
              <a:endParaRPr lang="en-US" baseline="-25000" dirty="0"/>
            </a:p>
          </p:txBody>
        </p:sp>
        <p:sp>
          <p:nvSpPr>
            <p:cNvPr id="13" name="Oval 12"/>
            <p:cNvSpPr/>
            <p:nvPr/>
          </p:nvSpPr>
          <p:spPr>
            <a:xfrm>
              <a:off x="2824480" y="2496272"/>
              <a:ext cx="619760" cy="644064"/>
            </a:xfrm>
            <a:prstGeom prst="ellipse">
              <a:avLst/>
            </a:prstGeom>
            <a:ln w="28575">
              <a:solidFill>
                <a:srgbClr val="3C58AD"/>
              </a:solidFill>
            </a:ln>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y</a:t>
              </a:r>
              <a:r>
                <a:rPr lang="en-US" baseline="-25000" dirty="0" err="1" smtClean="0"/>
                <a:t>t</a:t>
              </a:r>
              <a:endParaRPr lang="en-US" dirty="0"/>
            </a:p>
          </p:txBody>
        </p:sp>
        <p:sp>
          <p:nvSpPr>
            <p:cNvPr id="14" name="Oval 13"/>
            <p:cNvSpPr/>
            <p:nvPr/>
          </p:nvSpPr>
          <p:spPr>
            <a:xfrm>
              <a:off x="2824480" y="3512272"/>
              <a:ext cx="619760" cy="644064"/>
            </a:xfrm>
            <a:prstGeom prst="ellipse">
              <a:avLst/>
            </a:prstGeom>
            <a:ln w="28575">
              <a:solidFill>
                <a:srgbClr val="3C58AD"/>
              </a:solidFill>
            </a:ln>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x</a:t>
              </a:r>
              <a:r>
                <a:rPr lang="en-US" baseline="-25000" dirty="0" err="1" smtClean="0"/>
                <a:t>t</a:t>
              </a:r>
              <a:endParaRPr lang="en-US" baseline="-25000" dirty="0"/>
            </a:p>
          </p:txBody>
        </p:sp>
        <p:cxnSp>
          <p:nvCxnSpPr>
            <p:cNvPr id="15" name="Straight Arrow Connector 14"/>
            <p:cNvCxnSpPr>
              <a:stCxn id="12" idx="6"/>
              <a:endCxn id="13" idx="2"/>
            </p:cNvCxnSpPr>
            <p:nvPr/>
          </p:nvCxnSpPr>
          <p:spPr>
            <a:xfrm>
              <a:off x="2143760" y="2818304"/>
              <a:ext cx="680720" cy="0"/>
            </a:xfrm>
            <a:prstGeom prst="straightConnector1">
              <a:avLst/>
            </a:prstGeom>
            <a:ln w="28575">
              <a:solidFill>
                <a:srgbClr val="3C58AD"/>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4" idx="0"/>
              <a:endCxn id="13" idx="4"/>
            </p:cNvCxnSpPr>
            <p:nvPr/>
          </p:nvCxnSpPr>
          <p:spPr>
            <a:xfrm flipV="1">
              <a:off x="3134360" y="3140336"/>
              <a:ext cx="0" cy="371936"/>
            </a:xfrm>
            <a:prstGeom prst="straightConnector1">
              <a:avLst/>
            </a:prstGeom>
            <a:ln w="28575">
              <a:solidFill>
                <a:srgbClr val="3C58AD"/>
              </a:solidFill>
              <a:tailEnd type="arrow"/>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1183277" y="3403600"/>
            <a:ext cx="723200" cy="369332"/>
          </a:xfrm>
          <a:prstGeom prst="rect">
            <a:avLst/>
          </a:prstGeom>
          <a:noFill/>
        </p:spPr>
        <p:txBody>
          <a:bodyPr wrap="none" rtlCol="0">
            <a:spAutoFit/>
          </a:bodyPr>
          <a:lstStyle/>
          <a:p>
            <a:r>
              <a:rPr lang="en-US" dirty="0" smtClean="0"/>
              <a:t>HMM</a:t>
            </a:r>
            <a:endParaRPr lang="en-US" dirty="0"/>
          </a:p>
        </p:txBody>
      </p:sp>
      <p:sp>
        <p:nvSpPr>
          <p:cNvPr id="18" name="TextBox 17"/>
          <p:cNvSpPr txBox="1"/>
          <p:nvPr/>
        </p:nvSpPr>
        <p:spPr>
          <a:xfrm>
            <a:off x="3684293" y="3416364"/>
            <a:ext cx="1260156" cy="646331"/>
          </a:xfrm>
          <a:prstGeom prst="rect">
            <a:avLst/>
          </a:prstGeom>
          <a:noFill/>
        </p:spPr>
        <p:txBody>
          <a:bodyPr wrap="none" rtlCol="0">
            <a:spAutoFit/>
          </a:bodyPr>
          <a:lstStyle/>
          <a:p>
            <a:r>
              <a:rPr lang="en-US" dirty="0" smtClean="0"/>
              <a:t>Conditional</a:t>
            </a:r>
          </a:p>
          <a:p>
            <a:r>
              <a:rPr lang="en-US" dirty="0" smtClean="0"/>
              <a:t>model</a:t>
            </a:r>
            <a:endParaRPr lang="en-US" dirty="0"/>
          </a:p>
        </p:txBody>
      </p:sp>
      <p:grpSp>
        <p:nvGrpSpPr>
          <p:cNvPr id="19" name="Group 18"/>
          <p:cNvGrpSpPr/>
          <p:nvPr/>
        </p:nvGrpSpPr>
        <p:grpSpPr>
          <a:xfrm>
            <a:off x="6223363" y="2541302"/>
            <a:ext cx="1991360" cy="1660064"/>
            <a:chOff x="1452880" y="2496272"/>
            <a:chExt cx="1991360" cy="1660064"/>
          </a:xfrm>
        </p:grpSpPr>
        <p:sp>
          <p:nvSpPr>
            <p:cNvPr id="20" name="Oval 19"/>
            <p:cNvSpPr/>
            <p:nvPr/>
          </p:nvSpPr>
          <p:spPr>
            <a:xfrm>
              <a:off x="1452880" y="2496272"/>
              <a:ext cx="690880" cy="644064"/>
            </a:xfrm>
            <a:prstGeom prst="ellipse">
              <a:avLst/>
            </a:prstGeom>
            <a:ln w="28575">
              <a:solidFill>
                <a:srgbClr val="3C58AD"/>
              </a:solidFill>
            </a:ln>
          </p:spPr>
          <p:style>
            <a:lnRef idx="2">
              <a:schemeClr val="dk1"/>
            </a:lnRef>
            <a:fillRef idx="1">
              <a:schemeClr val="lt1"/>
            </a:fillRef>
            <a:effectRef idx="0">
              <a:schemeClr val="dk1"/>
            </a:effectRef>
            <a:fontRef idx="minor">
              <a:schemeClr val="dk1"/>
            </a:fontRef>
          </p:style>
          <p:txBody>
            <a:bodyPr rtlCol="0" anchor="t"/>
            <a:lstStyle/>
            <a:p>
              <a:pPr algn="ctr"/>
              <a:r>
                <a:rPr lang="en-US" dirty="0"/>
                <a:t>y</a:t>
              </a:r>
              <a:r>
                <a:rPr lang="en-US" baseline="-25000" dirty="0" smtClean="0"/>
                <a:t>t-1</a:t>
              </a:r>
              <a:endParaRPr lang="en-US" baseline="-25000" dirty="0"/>
            </a:p>
          </p:txBody>
        </p:sp>
        <p:sp>
          <p:nvSpPr>
            <p:cNvPr id="21" name="Oval 20"/>
            <p:cNvSpPr/>
            <p:nvPr/>
          </p:nvSpPr>
          <p:spPr>
            <a:xfrm>
              <a:off x="2824480" y="2496272"/>
              <a:ext cx="619760" cy="644064"/>
            </a:xfrm>
            <a:prstGeom prst="ellipse">
              <a:avLst/>
            </a:prstGeom>
            <a:ln w="28575">
              <a:solidFill>
                <a:srgbClr val="3C58AD"/>
              </a:solidFill>
            </a:ln>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y</a:t>
              </a:r>
              <a:r>
                <a:rPr lang="en-US" baseline="-25000" dirty="0" err="1" smtClean="0"/>
                <a:t>t</a:t>
              </a:r>
              <a:endParaRPr lang="en-US" dirty="0"/>
            </a:p>
          </p:txBody>
        </p:sp>
        <p:sp>
          <p:nvSpPr>
            <p:cNvPr id="22" name="Oval 21"/>
            <p:cNvSpPr/>
            <p:nvPr/>
          </p:nvSpPr>
          <p:spPr>
            <a:xfrm>
              <a:off x="2824480" y="3512272"/>
              <a:ext cx="619760" cy="644064"/>
            </a:xfrm>
            <a:prstGeom prst="ellipse">
              <a:avLst/>
            </a:prstGeom>
            <a:ln w="28575">
              <a:solidFill>
                <a:srgbClr val="3C58AD"/>
              </a:solidFill>
            </a:ln>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x</a:t>
              </a:r>
              <a:r>
                <a:rPr lang="en-US" baseline="-25000" dirty="0" err="1" smtClean="0"/>
                <a:t>t</a:t>
              </a:r>
              <a:endParaRPr lang="en-US" baseline="-25000" dirty="0"/>
            </a:p>
          </p:txBody>
        </p:sp>
        <p:cxnSp>
          <p:nvCxnSpPr>
            <p:cNvPr id="23" name="Straight Arrow Connector 22"/>
            <p:cNvCxnSpPr>
              <a:stCxn id="20" idx="6"/>
              <a:endCxn id="21" idx="2"/>
            </p:cNvCxnSpPr>
            <p:nvPr/>
          </p:nvCxnSpPr>
          <p:spPr>
            <a:xfrm>
              <a:off x="2143760" y="2818304"/>
              <a:ext cx="680720" cy="0"/>
            </a:xfrm>
            <a:prstGeom prst="straightConnector1">
              <a:avLst/>
            </a:prstGeom>
            <a:ln w="28575">
              <a:solidFill>
                <a:srgbClr val="3C58AD"/>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2" idx="0"/>
              <a:endCxn id="21" idx="4"/>
            </p:cNvCxnSpPr>
            <p:nvPr/>
          </p:nvCxnSpPr>
          <p:spPr>
            <a:xfrm flipV="1">
              <a:off x="3134360" y="3140336"/>
              <a:ext cx="0" cy="371936"/>
            </a:xfrm>
            <a:prstGeom prst="straightConnector1">
              <a:avLst/>
            </a:prstGeom>
            <a:ln w="28575">
              <a:solidFill>
                <a:srgbClr val="3C58AD"/>
              </a:solidFill>
              <a:headEnd type="none"/>
              <a:tailEnd type="none"/>
            </a:ln>
          </p:spPr>
          <p:style>
            <a:lnRef idx="2">
              <a:schemeClr val="accent1"/>
            </a:lnRef>
            <a:fillRef idx="0">
              <a:schemeClr val="accent1"/>
            </a:fillRef>
            <a:effectRef idx="1">
              <a:schemeClr val="accent1"/>
            </a:effectRef>
            <a:fontRef idx="minor">
              <a:schemeClr val="tx1"/>
            </a:fontRef>
          </p:style>
        </p:cxnSp>
      </p:grpSp>
      <p:sp>
        <p:nvSpPr>
          <p:cNvPr id="25" name="TextBox 24"/>
          <p:cNvSpPr txBox="1"/>
          <p:nvPr/>
        </p:nvSpPr>
        <p:spPr>
          <a:xfrm>
            <a:off x="6385765" y="3416364"/>
            <a:ext cx="789812" cy="646331"/>
          </a:xfrm>
          <a:prstGeom prst="rect">
            <a:avLst/>
          </a:prstGeom>
          <a:noFill/>
        </p:spPr>
        <p:txBody>
          <a:bodyPr wrap="none" rtlCol="0">
            <a:spAutoFit/>
          </a:bodyPr>
          <a:lstStyle/>
          <a:p>
            <a:r>
              <a:rPr lang="en-US" dirty="0" smtClean="0"/>
              <a:t>Global</a:t>
            </a:r>
          </a:p>
          <a:p>
            <a:r>
              <a:rPr lang="en-US" dirty="0" smtClean="0"/>
              <a:t>model</a:t>
            </a:r>
            <a:endParaRPr lang="en-US" dirty="0"/>
          </a:p>
        </p:txBody>
      </p:sp>
      <p:sp>
        <p:nvSpPr>
          <p:cNvPr id="26" name="TextBox 25"/>
          <p:cNvSpPr txBox="1"/>
          <p:nvPr/>
        </p:nvSpPr>
        <p:spPr>
          <a:xfrm>
            <a:off x="1211888" y="2171970"/>
            <a:ext cx="1091728" cy="369332"/>
          </a:xfrm>
          <a:prstGeom prst="rect">
            <a:avLst/>
          </a:prstGeom>
          <a:noFill/>
        </p:spPr>
        <p:txBody>
          <a:bodyPr wrap="none" rtlCol="0">
            <a:spAutoFit/>
          </a:bodyPr>
          <a:lstStyle/>
          <a:p>
            <a:r>
              <a:rPr lang="en-US" dirty="0" smtClean="0"/>
              <a:t>P(</a:t>
            </a:r>
            <a:r>
              <a:rPr lang="en-US" dirty="0" err="1" smtClean="0"/>
              <a:t>y</a:t>
            </a:r>
            <a:r>
              <a:rPr lang="en-US" baseline="-25000" dirty="0" err="1" smtClean="0"/>
              <a:t>t</a:t>
            </a:r>
            <a:r>
              <a:rPr lang="en-US" dirty="0" smtClean="0"/>
              <a:t> | y</a:t>
            </a:r>
            <a:r>
              <a:rPr lang="en-US" baseline="-25000" dirty="0" smtClean="0"/>
              <a:t>t-1</a:t>
            </a:r>
            <a:r>
              <a:rPr lang="en-US" dirty="0" smtClean="0"/>
              <a:t>)</a:t>
            </a:r>
            <a:endParaRPr lang="en-US" dirty="0"/>
          </a:p>
        </p:txBody>
      </p:sp>
      <p:sp>
        <p:nvSpPr>
          <p:cNvPr id="27" name="TextBox 26"/>
          <p:cNvSpPr txBox="1"/>
          <p:nvPr/>
        </p:nvSpPr>
        <p:spPr>
          <a:xfrm>
            <a:off x="2340494" y="3159605"/>
            <a:ext cx="962110" cy="369332"/>
          </a:xfrm>
          <a:prstGeom prst="rect">
            <a:avLst/>
          </a:prstGeom>
          <a:noFill/>
        </p:spPr>
        <p:txBody>
          <a:bodyPr wrap="none" rtlCol="0">
            <a:spAutoFit/>
          </a:bodyPr>
          <a:lstStyle/>
          <a:p>
            <a:r>
              <a:rPr lang="en-US" dirty="0" smtClean="0"/>
              <a:t>P(</a:t>
            </a:r>
            <a:r>
              <a:rPr lang="en-US" dirty="0" err="1"/>
              <a:t>x</a:t>
            </a:r>
            <a:r>
              <a:rPr lang="en-US" baseline="-25000" dirty="0" err="1" smtClean="0"/>
              <a:t>t</a:t>
            </a:r>
            <a:r>
              <a:rPr lang="en-US" dirty="0" smtClean="0"/>
              <a:t> | </a:t>
            </a:r>
            <a:r>
              <a:rPr lang="en-US" dirty="0" err="1" smtClean="0"/>
              <a:t>y</a:t>
            </a:r>
            <a:r>
              <a:rPr lang="en-US" baseline="-25000" dirty="0" err="1" smtClean="0"/>
              <a:t>t</a:t>
            </a:r>
            <a:r>
              <a:rPr lang="en-US" dirty="0" smtClean="0"/>
              <a:t>)</a:t>
            </a:r>
            <a:endParaRPr lang="en-US" dirty="0"/>
          </a:p>
        </p:txBody>
      </p:sp>
      <p:sp>
        <p:nvSpPr>
          <p:cNvPr id="28" name="TextBox 27"/>
          <p:cNvSpPr txBox="1"/>
          <p:nvPr/>
        </p:nvSpPr>
        <p:spPr>
          <a:xfrm>
            <a:off x="4588890" y="2126940"/>
            <a:ext cx="1353030" cy="369332"/>
          </a:xfrm>
          <a:prstGeom prst="rect">
            <a:avLst/>
          </a:prstGeom>
          <a:noFill/>
        </p:spPr>
        <p:txBody>
          <a:bodyPr wrap="none" rtlCol="0">
            <a:spAutoFit/>
          </a:bodyPr>
          <a:lstStyle/>
          <a:p>
            <a:r>
              <a:rPr lang="en-US" dirty="0" smtClean="0"/>
              <a:t>P(</a:t>
            </a:r>
            <a:r>
              <a:rPr lang="en-US" dirty="0" err="1" smtClean="0"/>
              <a:t>y</a:t>
            </a:r>
            <a:r>
              <a:rPr lang="en-US" baseline="-25000" dirty="0" err="1" smtClean="0"/>
              <a:t>t</a:t>
            </a:r>
            <a:r>
              <a:rPr lang="en-US" dirty="0" smtClean="0"/>
              <a:t> | y</a:t>
            </a:r>
            <a:r>
              <a:rPr lang="en-US" baseline="-25000" dirty="0" smtClean="0"/>
              <a:t>t-1</a:t>
            </a:r>
            <a:r>
              <a:rPr lang="en-US" dirty="0" smtClean="0"/>
              <a:t>, </a:t>
            </a:r>
            <a:r>
              <a:rPr lang="en-US" dirty="0" err="1" smtClean="0"/>
              <a:t>x</a:t>
            </a:r>
            <a:r>
              <a:rPr lang="en-US" baseline="-25000" dirty="0" err="1" smtClean="0"/>
              <a:t>t</a:t>
            </a:r>
            <a:r>
              <a:rPr lang="en-US" dirty="0" smtClean="0"/>
              <a:t>)</a:t>
            </a:r>
            <a:endParaRPr lang="en-US" dirty="0"/>
          </a:p>
        </p:txBody>
      </p:sp>
      <p:sp>
        <p:nvSpPr>
          <p:cNvPr id="29" name="TextBox 28"/>
          <p:cNvSpPr txBox="1"/>
          <p:nvPr/>
        </p:nvSpPr>
        <p:spPr>
          <a:xfrm>
            <a:off x="6791434" y="2306369"/>
            <a:ext cx="1054533" cy="369332"/>
          </a:xfrm>
          <a:prstGeom prst="rect">
            <a:avLst/>
          </a:prstGeom>
          <a:noFill/>
        </p:spPr>
        <p:txBody>
          <a:bodyPr wrap="none" rtlCol="0">
            <a:spAutoFit/>
          </a:bodyPr>
          <a:lstStyle/>
          <a:p>
            <a:r>
              <a:rPr lang="en-US" dirty="0" err="1" smtClean="0"/>
              <a:t>f</a:t>
            </a:r>
            <a:r>
              <a:rPr lang="en-US" baseline="30000" dirty="0" err="1" smtClean="0"/>
              <a:t>T</a:t>
            </a:r>
            <a:r>
              <a:rPr lang="en-US" dirty="0" smtClean="0"/>
              <a:t>(</a:t>
            </a:r>
            <a:r>
              <a:rPr lang="en-US" dirty="0" err="1" smtClean="0"/>
              <a:t>y</a:t>
            </a:r>
            <a:r>
              <a:rPr lang="en-US" baseline="-25000" dirty="0" err="1" smtClean="0"/>
              <a:t>t</a:t>
            </a:r>
            <a:r>
              <a:rPr lang="en-US" dirty="0" smtClean="0"/>
              <a:t>, y</a:t>
            </a:r>
            <a:r>
              <a:rPr lang="en-US" baseline="-25000" dirty="0" smtClean="0"/>
              <a:t>t-1</a:t>
            </a:r>
            <a:r>
              <a:rPr lang="en-US" dirty="0" smtClean="0"/>
              <a:t>)</a:t>
            </a:r>
            <a:endParaRPr lang="en-US" dirty="0"/>
          </a:p>
        </p:txBody>
      </p:sp>
      <p:sp>
        <p:nvSpPr>
          <p:cNvPr id="30" name="TextBox 29"/>
          <p:cNvSpPr txBox="1"/>
          <p:nvPr/>
        </p:nvSpPr>
        <p:spPr>
          <a:xfrm>
            <a:off x="8068691" y="3187970"/>
            <a:ext cx="887570" cy="369332"/>
          </a:xfrm>
          <a:prstGeom prst="rect">
            <a:avLst/>
          </a:prstGeom>
          <a:noFill/>
        </p:spPr>
        <p:txBody>
          <a:bodyPr wrap="none" rtlCol="0">
            <a:spAutoFit/>
          </a:bodyPr>
          <a:lstStyle/>
          <a:p>
            <a:r>
              <a:rPr lang="en-US" dirty="0" err="1" smtClean="0"/>
              <a:t>f</a:t>
            </a:r>
            <a:r>
              <a:rPr lang="en-US" baseline="30000" dirty="0" err="1" smtClean="0"/>
              <a:t>E</a:t>
            </a:r>
            <a:r>
              <a:rPr lang="en-US" dirty="0" smtClean="0"/>
              <a:t>(</a:t>
            </a:r>
            <a:r>
              <a:rPr lang="en-US" dirty="0" err="1" smtClean="0"/>
              <a:t>y</a:t>
            </a:r>
            <a:r>
              <a:rPr lang="en-US" baseline="-25000" dirty="0" err="1" smtClean="0"/>
              <a:t>t</a:t>
            </a:r>
            <a:r>
              <a:rPr lang="en-US" dirty="0" smtClean="0"/>
              <a:t>, </a:t>
            </a:r>
            <a:r>
              <a:rPr lang="en-US" dirty="0" err="1" smtClean="0"/>
              <a:t>x</a:t>
            </a:r>
            <a:r>
              <a:rPr lang="en-US" baseline="-25000" dirty="0" err="1" smtClean="0"/>
              <a:t>t</a:t>
            </a:r>
            <a:r>
              <a:rPr lang="en-US" dirty="0" smtClean="0"/>
              <a:t>)</a:t>
            </a:r>
            <a:endParaRPr lang="en-US" dirty="0"/>
          </a:p>
        </p:txBody>
      </p:sp>
      <p:sp>
        <p:nvSpPr>
          <p:cNvPr id="31" name="TextBox 30"/>
          <p:cNvSpPr txBox="1"/>
          <p:nvPr/>
        </p:nvSpPr>
        <p:spPr>
          <a:xfrm>
            <a:off x="3520931" y="5042950"/>
            <a:ext cx="2186215" cy="923330"/>
          </a:xfrm>
          <a:prstGeom prst="rect">
            <a:avLst/>
          </a:prstGeom>
          <a:noFill/>
        </p:spPr>
        <p:txBody>
          <a:bodyPr wrap="square" rtlCol="0">
            <a:spAutoFit/>
          </a:bodyPr>
          <a:lstStyle/>
          <a:p>
            <a:r>
              <a:rPr lang="en-US" dirty="0" smtClean="0">
                <a:solidFill>
                  <a:schemeClr val="accent1"/>
                </a:solidFill>
              </a:rPr>
              <a:t>Local</a:t>
            </a:r>
            <a:r>
              <a:rPr lang="en-US" dirty="0" smtClean="0"/>
              <a:t>: P is locally normalized to add up to one for each t</a:t>
            </a:r>
            <a:endParaRPr lang="en-US" dirty="0"/>
          </a:p>
        </p:txBody>
      </p:sp>
      <p:sp>
        <p:nvSpPr>
          <p:cNvPr id="32" name="TextBox 31"/>
          <p:cNvSpPr txBox="1"/>
          <p:nvPr/>
        </p:nvSpPr>
        <p:spPr>
          <a:xfrm>
            <a:off x="6467138" y="5042950"/>
            <a:ext cx="2472871" cy="923330"/>
          </a:xfrm>
          <a:prstGeom prst="rect">
            <a:avLst/>
          </a:prstGeom>
          <a:noFill/>
        </p:spPr>
        <p:txBody>
          <a:bodyPr wrap="square" rtlCol="0">
            <a:spAutoFit/>
          </a:bodyPr>
          <a:lstStyle/>
          <a:p>
            <a:r>
              <a:rPr lang="en-US" dirty="0" smtClean="0">
                <a:solidFill>
                  <a:schemeClr val="accent1"/>
                </a:solidFill>
              </a:rPr>
              <a:t>Global</a:t>
            </a:r>
            <a:r>
              <a:rPr lang="en-US" dirty="0" smtClean="0"/>
              <a:t>: The functions </a:t>
            </a:r>
            <a:r>
              <a:rPr lang="en-US" dirty="0" err="1" smtClean="0"/>
              <a:t>f</a:t>
            </a:r>
            <a:r>
              <a:rPr lang="en-US" baseline="30000" dirty="0" err="1" smtClean="0"/>
              <a:t>T</a:t>
            </a:r>
            <a:r>
              <a:rPr lang="en-US" dirty="0" smtClean="0"/>
              <a:t> and </a:t>
            </a:r>
            <a:r>
              <a:rPr lang="en-US" dirty="0" err="1" smtClean="0"/>
              <a:t>f</a:t>
            </a:r>
            <a:r>
              <a:rPr lang="en-US" baseline="30000" dirty="0" err="1" smtClean="0"/>
              <a:t>E</a:t>
            </a:r>
            <a:r>
              <a:rPr lang="en-US" dirty="0"/>
              <a:t> </a:t>
            </a:r>
            <a:r>
              <a:rPr lang="en-US" dirty="0" smtClean="0"/>
              <a:t>are scores that are not normalized</a:t>
            </a:r>
            <a:endParaRPr lang="en-US" dirty="0"/>
          </a:p>
        </p:txBody>
      </p:sp>
      <p:sp>
        <p:nvSpPr>
          <p:cNvPr id="33" name="TextBox 32"/>
          <p:cNvSpPr txBox="1"/>
          <p:nvPr/>
        </p:nvSpPr>
        <p:spPr>
          <a:xfrm>
            <a:off x="1288143" y="4546404"/>
            <a:ext cx="1220031" cy="369332"/>
          </a:xfrm>
          <a:prstGeom prst="rect">
            <a:avLst/>
          </a:prstGeom>
          <a:noFill/>
        </p:spPr>
        <p:txBody>
          <a:bodyPr wrap="none" rtlCol="0">
            <a:spAutoFit/>
          </a:bodyPr>
          <a:lstStyle/>
          <a:p>
            <a:r>
              <a:rPr lang="en-US" dirty="0" smtClean="0"/>
              <a:t>Generative</a:t>
            </a:r>
            <a:endParaRPr lang="en-US" dirty="0"/>
          </a:p>
        </p:txBody>
      </p:sp>
      <p:sp>
        <p:nvSpPr>
          <p:cNvPr id="34" name="TextBox 33"/>
          <p:cNvSpPr txBox="1"/>
          <p:nvPr/>
        </p:nvSpPr>
        <p:spPr>
          <a:xfrm>
            <a:off x="5347853" y="4546404"/>
            <a:ext cx="1517926" cy="369332"/>
          </a:xfrm>
          <a:prstGeom prst="rect">
            <a:avLst/>
          </a:prstGeom>
          <a:noFill/>
        </p:spPr>
        <p:txBody>
          <a:bodyPr wrap="none" rtlCol="0">
            <a:spAutoFit/>
          </a:bodyPr>
          <a:lstStyle/>
          <a:p>
            <a:r>
              <a:rPr lang="en-US" dirty="0" smtClean="0"/>
              <a:t>Discriminative</a:t>
            </a:r>
            <a:endParaRPr lang="en-US" dirty="0"/>
          </a:p>
        </p:txBody>
      </p:sp>
      <p:cxnSp>
        <p:nvCxnSpPr>
          <p:cNvPr id="36" name="Straight Connector 35"/>
          <p:cNvCxnSpPr/>
          <p:nvPr/>
        </p:nvCxnSpPr>
        <p:spPr>
          <a:xfrm>
            <a:off x="3302604" y="1642533"/>
            <a:ext cx="0" cy="4933647"/>
          </a:xfrm>
          <a:prstGeom prst="line">
            <a:avLst/>
          </a:prstGeom>
          <a:ln w="9525">
            <a:prstDash val="solid"/>
          </a:ln>
        </p:spPr>
        <p:style>
          <a:lnRef idx="2">
            <a:schemeClr val="dk1"/>
          </a:lnRef>
          <a:fillRef idx="0">
            <a:schemeClr val="dk1"/>
          </a:fillRef>
          <a:effectRef idx="1">
            <a:schemeClr val="dk1"/>
          </a:effectRef>
          <a:fontRef idx="minor">
            <a:schemeClr val="tx1"/>
          </a:fontRef>
        </p:style>
      </p:cxnSp>
      <p:cxnSp>
        <p:nvCxnSpPr>
          <p:cNvPr id="37" name="Straight Connector 36"/>
          <p:cNvCxnSpPr/>
          <p:nvPr/>
        </p:nvCxnSpPr>
        <p:spPr>
          <a:xfrm>
            <a:off x="6039757" y="5042950"/>
            <a:ext cx="0" cy="1408668"/>
          </a:xfrm>
          <a:prstGeom prst="line">
            <a:avLst/>
          </a:prstGeom>
          <a:ln w="9525">
            <a:prstDash val="solid"/>
          </a:ln>
        </p:spPr>
        <p:style>
          <a:lnRef idx="2">
            <a:schemeClr val="dk1"/>
          </a:lnRef>
          <a:fillRef idx="0">
            <a:schemeClr val="dk1"/>
          </a:fillRef>
          <a:effectRef idx="1">
            <a:schemeClr val="dk1"/>
          </a:effectRef>
          <a:fontRef idx="minor">
            <a:schemeClr val="tx1"/>
          </a:fontRef>
        </p:style>
      </p:cxnSp>
      <p:cxnSp>
        <p:nvCxnSpPr>
          <p:cNvPr id="38" name="Straight Connector 37"/>
          <p:cNvCxnSpPr/>
          <p:nvPr/>
        </p:nvCxnSpPr>
        <p:spPr>
          <a:xfrm>
            <a:off x="902185" y="5034274"/>
            <a:ext cx="7852350" cy="0"/>
          </a:xfrm>
          <a:prstGeom prst="line">
            <a:avLst/>
          </a:prstGeom>
          <a:ln w="9525">
            <a:prstDash val="solid"/>
          </a:ln>
        </p:spPr>
        <p:style>
          <a:lnRef idx="2">
            <a:schemeClr val="dk1"/>
          </a:lnRef>
          <a:fillRef idx="0">
            <a:schemeClr val="dk1"/>
          </a:fillRef>
          <a:effectRef idx="1">
            <a:schemeClr val="dk1"/>
          </a:effectRef>
          <a:fontRef idx="minor">
            <a:schemeClr val="tx1"/>
          </a:fontRef>
        </p:style>
      </p:cxnSp>
      <p:sp>
        <p:nvSpPr>
          <p:cNvPr id="3" name="Footer Placeholder 2"/>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63295482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Random Field</a:t>
            </a:r>
            <a:endParaRPr lang="en-US" dirty="0"/>
          </a:p>
        </p:txBody>
      </p:sp>
      <p:sp>
        <p:nvSpPr>
          <p:cNvPr id="7" name="Content Placeholder 6"/>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930F128D-E007-7541-A1FF-F45D75879CCB}" type="slidenum">
              <a:rPr lang="en-US" smtClean="0"/>
              <a:t>88</a:t>
            </a:fld>
            <a:endParaRPr lang="en-US"/>
          </a:p>
        </p:txBody>
      </p:sp>
      <p:grpSp>
        <p:nvGrpSpPr>
          <p:cNvPr id="37" name="Group 36"/>
          <p:cNvGrpSpPr/>
          <p:nvPr/>
        </p:nvGrpSpPr>
        <p:grpSpPr>
          <a:xfrm>
            <a:off x="2201441" y="1967550"/>
            <a:ext cx="4544423" cy="2022921"/>
            <a:chOff x="766717" y="2496272"/>
            <a:chExt cx="4544423" cy="2022921"/>
          </a:xfrm>
        </p:grpSpPr>
        <p:sp>
          <p:nvSpPr>
            <p:cNvPr id="5" name="Oval 4"/>
            <p:cNvSpPr/>
            <p:nvPr/>
          </p:nvSpPr>
          <p:spPr>
            <a:xfrm>
              <a:off x="766717" y="2496272"/>
              <a:ext cx="66040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smtClean="0"/>
                <a:t>0</a:t>
              </a:r>
              <a:endParaRPr lang="en-US" baseline="-25000" dirty="0"/>
            </a:p>
          </p:txBody>
        </p:sp>
        <p:sp>
          <p:nvSpPr>
            <p:cNvPr id="6" name="Oval 5"/>
            <p:cNvSpPr/>
            <p:nvPr/>
          </p:nvSpPr>
          <p:spPr>
            <a:xfrm>
              <a:off x="2088485" y="2496272"/>
              <a:ext cx="61976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a:t>1</a:t>
              </a:r>
              <a:endParaRPr lang="en-US" dirty="0"/>
            </a:p>
          </p:txBody>
        </p:sp>
        <p:sp>
          <p:nvSpPr>
            <p:cNvPr id="9" name="Oval 8"/>
            <p:cNvSpPr/>
            <p:nvPr/>
          </p:nvSpPr>
          <p:spPr>
            <a:xfrm>
              <a:off x="3369613" y="2496272"/>
              <a:ext cx="66040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a:t>2</a:t>
              </a:r>
            </a:p>
          </p:txBody>
        </p:sp>
        <p:sp>
          <p:nvSpPr>
            <p:cNvPr id="10" name="Oval 9"/>
            <p:cNvSpPr/>
            <p:nvPr/>
          </p:nvSpPr>
          <p:spPr>
            <a:xfrm>
              <a:off x="4691380" y="2496272"/>
              <a:ext cx="61976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smtClean="0"/>
                <a:t>3</a:t>
              </a:r>
              <a:endParaRPr lang="en-US" dirty="0"/>
            </a:p>
          </p:txBody>
        </p:sp>
        <p:sp>
          <p:nvSpPr>
            <p:cNvPr id="12" name="Oval 11"/>
            <p:cNvSpPr/>
            <p:nvPr/>
          </p:nvSpPr>
          <p:spPr>
            <a:xfrm>
              <a:off x="2749853" y="3875129"/>
              <a:ext cx="619760" cy="644064"/>
            </a:xfrm>
            <a:prstGeom prst="ellipse">
              <a:avLst/>
            </a:prstGeom>
            <a:solidFill>
              <a:schemeClr val="tx1">
                <a:lumMod val="25000"/>
                <a:lumOff val="75000"/>
              </a:schemeClr>
            </a:solidFill>
            <a:ln w="28575"/>
          </p:spPr>
          <p:style>
            <a:lnRef idx="2">
              <a:schemeClr val="dk1"/>
            </a:lnRef>
            <a:fillRef idx="1">
              <a:schemeClr val="lt1"/>
            </a:fillRef>
            <a:effectRef idx="0">
              <a:schemeClr val="dk1"/>
            </a:effectRef>
            <a:fontRef idx="minor">
              <a:schemeClr val="dk1"/>
            </a:fontRef>
          </p:style>
          <p:txBody>
            <a:bodyPr rtlCol="0" anchor="t"/>
            <a:lstStyle/>
            <a:p>
              <a:pPr algn="ctr"/>
              <a:r>
                <a:rPr lang="en-US" b="1" dirty="0" smtClean="0"/>
                <a:t>x</a:t>
              </a:r>
              <a:endParaRPr lang="en-US" b="1" dirty="0"/>
            </a:p>
          </p:txBody>
        </p:sp>
        <p:cxnSp>
          <p:nvCxnSpPr>
            <p:cNvPr id="16" name="Straight Connector 15"/>
            <p:cNvCxnSpPr>
              <a:stCxn id="5" idx="6"/>
              <a:endCxn id="6" idx="2"/>
            </p:cNvCxnSpPr>
            <p:nvPr/>
          </p:nvCxnSpPr>
          <p:spPr>
            <a:xfrm>
              <a:off x="1427117" y="2818304"/>
              <a:ext cx="661368"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6" idx="6"/>
              <a:endCxn id="9" idx="2"/>
            </p:cNvCxnSpPr>
            <p:nvPr/>
          </p:nvCxnSpPr>
          <p:spPr>
            <a:xfrm>
              <a:off x="2708245" y="2818304"/>
              <a:ext cx="661368"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9" idx="6"/>
              <a:endCxn id="10" idx="2"/>
            </p:cNvCxnSpPr>
            <p:nvPr/>
          </p:nvCxnSpPr>
          <p:spPr>
            <a:xfrm>
              <a:off x="4030013" y="2818304"/>
              <a:ext cx="661367"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2" idx="6"/>
              <a:endCxn id="10" idx="3"/>
            </p:cNvCxnSpPr>
            <p:nvPr/>
          </p:nvCxnSpPr>
          <p:spPr>
            <a:xfrm flipV="1">
              <a:off x="3369613" y="3046015"/>
              <a:ext cx="1412529" cy="1151146"/>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2" idx="7"/>
              <a:endCxn id="9" idx="4"/>
            </p:cNvCxnSpPr>
            <p:nvPr/>
          </p:nvCxnSpPr>
          <p:spPr>
            <a:xfrm flipV="1">
              <a:off x="3278851" y="3140336"/>
              <a:ext cx="420962" cy="829114"/>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12" idx="1"/>
              <a:endCxn id="6" idx="4"/>
            </p:cNvCxnSpPr>
            <p:nvPr/>
          </p:nvCxnSpPr>
          <p:spPr>
            <a:xfrm flipH="1" flipV="1">
              <a:off x="2398365" y="3140336"/>
              <a:ext cx="442250" cy="829114"/>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12" idx="2"/>
              <a:endCxn id="5" idx="5"/>
            </p:cNvCxnSpPr>
            <p:nvPr/>
          </p:nvCxnSpPr>
          <p:spPr>
            <a:xfrm flipH="1" flipV="1">
              <a:off x="1330404" y="3046015"/>
              <a:ext cx="1419449" cy="1151146"/>
            </a:xfrm>
            <a:prstGeom prst="line">
              <a:avLst/>
            </a:prstGeom>
            <a:ln w="28575"/>
          </p:spPr>
          <p:style>
            <a:lnRef idx="2">
              <a:schemeClr val="accent1"/>
            </a:lnRef>
            <a:fillRef idx="0">
              <a:schemeClr val="accent1"/>
            </a:fillRef>
            <a:effectRef idx="1">
              <a:schemeClr val="accent1"/>
            </a:effectRef>
            <a:fontRef idx="minor">
              <a:schemeClr val="tx1"/>
            </a:fontRef>
          </p:style>
        </p:cxnSp>
      </p:grpSp>
      <p:sp>
        <p:nvSpPr>
          <p:cNvPr id="52" name="TextBox 51"/>
          <p:cNvSpPr txBox="1"/>
          <p:nvPr/>
        </p:nvSpPr>
        <p:spPr>
          <a:xfrm>
            <a:off x="1121823" y="4143322"/>
            <a:ext cx="6290120" cy="1446550"/>
          </a:xfrm>
          <a:prstGeom prst="rect">
            <a:avLst/>
          </a:prstGeom>
          <a:noFill/>
        </p:spPr>
        <p:txBody>
          <a:bodyPr wrap="none" rtlCol="0">
            <a:spAutoFit/>
          </a:bodyPr>
          <a:lstStyle/>
          <a:p>
            <a:pPr algn="ctr"/>
            <a:r>
              <a:rPr lang="en-US" sz="2200" dirty="0" smtClean="0"/>
              <a:t>Each node is a random variable</a:t>
            </a:r>
          </a:p>
          <a:p>
            <a:pPr algn="ctr"/>
            <a:endParaRPr lang="en-US" sz="2200" dirty="0"/>
          </a:p>
          <a:p>
            <a:pPr algn="ctr"/>
            <a:r>
              <a:rPr lang="en-US" sz="2200" dirty="0" smtClean="0"/>
              <a:t>We observe some nodes and the rest are unobserved</a:t>
            </a:r>
          </a:p>
          <a:p>
            <a:pPr algn="ctr"/>
            <a:endParaRPr lang="en-US" sz="2200" dirty="0"/>
          </a:p>
        </p:txBody>
      </p:sp>
      <p:sp>
        <p:nvSpPr>
          <p:cNvPr id="15" name="Rectangle 14"/>
          <p:cNvSpPr/>
          <p:nvPr/>
        </p:nvSpPr>
        <p:spPr>
          <a:xfrm>
            <a:off x="2139353" y="5248355"/>
            <a:ext cx="5148444" cy="1107996"/>
          </a:xfrm>
          <a:prstGeom prst="rect">
            <a:avLst/>
          </a:prstGeom>
          <a:ln w="28575">
            <a:solidFill>
              <a:srgbClr val="3C58AD"/>
            </a:solidFill>
          </a:ln>
        </p:spPr>
        <p:txBody>
          <a:bodyPr wrap="square">
            <a:spAutoFit/>
          </a:bodyPr>
          <a:lstStyle/>
          <a:p>
            <a:r>
              <a:rPr lang="en-US" sz="2200" b="1" dirty="0" smtClean="0">
                <a:solidFill>
                  <a:schemeClr val="accent1"/>
                </a:solidFill>
              </a:rPr>
              <a:t>The goal</a:t>
            </a:r>
            <a:r>
              <a:rPr lang="en-US" sz="2200" dirty="0" smtClean="0"/>
              <a:t>: To characterize a probability distribution over the unobserved variables, given the observed</a:t>
            </a:r>
            <a:endParaRPr lang="en-US" sz="2200" dirty="0"/>
          </a:p>
        </p:txBody>
      </p:sp>
      <p:sp>
        <p:nvSpPr>
          <p:cNvPr id="3" name="Footer Placeholder 2"/>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23065108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Random Field</a:t>
            </a:r>
            <a:endParaRPr lang="en-US" dirty="0"/>
          </a:p>
        </p:txBody>
      </p:sp>
      <p:sp>
        <p:nvSpPr>
          <p:cNvPr id="7" name="Content Placeholder 6"/>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930F128D-E007-7541-A1FF-F45D75879CCB}" type="slidenum">
              <a:rPr lang="en-US" smtClean="0"/>
              <a:t>89</a:t>
            </a:fld>
            <a:endParaRPr lang="en-US"/>
          </a:p>
        </p:txBody>
      </p:sp>
      <p:grpSp>
        <p:nvGrpSpPr>
          <p:cNvPr id="37" name="Group 36"/>
          <p:cNvGrpSpPr/>
          <p:nvPr/>
        </p:nvGrpSpPr>
        <p:grpSpPr>
          <a:xfrm>
            <a:off x="2190931" y="1946529"/>
            <a:ext cx="4544423" cy="2022921"/>
            <a:chOff x="766717" y="2496272"/>
            <a:chExt cx="4544423" cy="2022921"/>
          </a:xfrm>
        </p:grpSpPr>
        <p:sp>
          <p:nvSpPr>
            <p:cNvPr id="5" name="Oval 4"/>
            <p:cNvSpPr/>
            <p:nvPr/>
          </p:nvSpPr>
          <p:spPr>
            <a:xfrm>
              <a:off x="766717" y="2496272"/>
              <a:ext cx="66040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smtClean="0"/>
                <a:t>0</a:t>
              </a:r>
              <a:endParaRPr lang="en-US" baseline="-25000" dirty="0"/>
            </a:p>
          </p:txBody>
        </p:sp>
        <p:sp>
          <p:nvSpPr>
            <p:cNvPr id="6" name="Oval 5"/>
            <p:cNvSpPr/>
            <p:nvPr/>
          </p:nvSpPr>
          <p:spPr>
            <a:xfrm>
              <a:off x="2088485" y="2496272"/>
              <a:ext cx="61976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a:t>1</a:t>
              </a:r>
              <a:endParaRPr lang="en-US" dirty="0"/>
            </a:p>
          </p:txBody>
        </p:sp>
        <p:sp>
          <p:nvSpPr>
            <p:cNvPr id="9" name="Oval 8"/>
            <p:cNvSpPr/>
            <p:nvPr/>
          </p:nvSpPr>
          <p:spPr>
            <a:xfrm>
              <a:off x="3369613" y="2496272"/>
              <a:ext cx="66040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a:t>2</a:t>
              </a:r>
            </a:p>
          </p:txBody>
        </p:sp>
        <p:sp>
          <p:nvSpPr>
            <p:cNvPr id="10" name="Oval 9"/>
            <p:cNvSpPr/>
            <p:nvPr/>
          </p:nvSpPr>
          <p:spPr>
            <a:xfrm>
              <a:off x="4691380" y="2496272"/>
              <a:ext cx="61976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smtClean="0"/>
                <a:t>3</a:t>
              </a:r>
              <a:endParaRPr lang="en-US" dirty="0"/>
            </a:p>
          </p:txBody>
        </p:sp>
        <p:sp>
          <p:nvSpPr>
            <p:cNvPr id="12" name="Oval 11"/>
            <p:cNvSpPr/>
            <p:nvPr/>
          </p:nvSpPr>
          <p:spPr>
            <a:xfrm>
              <a:off x="2749853" y="3875129"/>
              <a:ext cx="619760" cy="644064"/>
            </a:xfrm>
            <a:prstGeom prst="ellipse">
              <a:avLst/>
            </a:prstGeom>
            <a:solidFill>
              <a:schemeClr val="tx1">
                <a:lumMod val="25000"/>
                <a:lumOff val="75000"/>
              </a:schemeClr>
            </a:solidFill>
            <a:ln w="28575"/>
          </p:spPr>
          <p:style>
            <a:lnRef idx="2">
              <a:schemeClr val="dk1"/>
            </a:lnRef>
            <a:fillRef idx="1">
              <a:schemeClr val="lt1"/>
            </a:fillRef>
            <a:effectRef idx="0">
              <a:schemeClr val="dk1"/>
            </a:effectRef>
            <a:fontRef idx="minor">
              <a:schemeClr val="dk1"/>
            </a:fontRef>
          </p:style>
          <p:txBody>
            <a:bodyPr rtlCol="0" anchor="t"/>
            <a:lstStyle/>
            <a:p>
              <a:pPr algn="ctr"/>
              <a:r>
                <a:rPr lang="en-US" b="1" dirty="0" smtClean="0"/>
                <a:t>x</a:t>
              </a:r>
              <a:endParaRPr lang="en-US" b="1" dirty="0"/>
            </a:p>
          </p:txBody>
        </p:sp>
        <p:cxnSp>
          <p:nvCxnSpPr>
            <p:cNvPr id="16" name="Straight Connector 15"/>
            <p:cNvCxnSpPr>
              <a:stCxn id="5" idx="6"/>
              <a:endCxn id="6" idx="2"/>
            </p:cNvCxnSpPr>
            <p:nvPr/>
          </p:nvCxnSpPr>
          <p:spPr>
            <a:xfrm>
              <a:off x="1427117" y="2818304"/>
              <a:ext cx="661368"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6" idx="6"/>
              <a:endCxn id="9" idx="2"/>
            </p:cNvCxnSpPr>
            <p:nvPr/>
          </p:nvCxnSpPr>
          <p:spPr>
            <a:xfrm>
              <a:off x="2708245" y="2818304"/>
              <a:ext cx="661368"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9" idx="6"/>
              <a:endCxn id="10" idx="2"/>
            </p:cNvCxnSpPr>
            <p:nvPr/>
          </p:nvCxnSpPr>
          <p:spPr>
            <a:xfrm>
              <a:off x="4030013" y="2818304"/>
              <a:ext cx="661367"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2" idx="6"/>
              <a:endCxn id="10" idx="3"/>
            </p:cNvCxnSpPr>
            <p:nvPr/>
          </p:nvCxnSpPr>
          <p:spPr>
            <a:xfrm flipV="1">
              <a:off x="3369613" y="3046015"/>
              <a:ext cx="1412529" cy="1151146"/>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2" idx="7"/>
              <a:endCxn id="9" idx="4"/>
            </p:cNvCxnSpPr>
            <p:nvPr/>
          </p:nvCxnSpPr>
          <p:spPr>
            <a:xfrm flipV="1">
              <a:off x="3278851" y="3140336"/>
              <a:ext cx="420962" cy="829114"/>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12" idx="1"/>
              <a:endCxn id="6" idx="4"/>
            </p:cNvCxnSpPr>
            <p:nvPr/>
          </p:nvCxnSpPr>
          <p:spPr>
            <a:xfrm flipH="1" flipV="1">
              <a:off x="2398365" y="3140336"/>
              <a:ext cx="442250" cy="829114"/>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12" idx="2"/>
              <a:endCxn id="5" idx="5"/>
            </p:cNvCxnSpPr>
            <p:nvPr/>
          </p:nvCxnSpPr>
          <p:spPr>
            <a:xfrm flipH="1" flipV="1">
              <a:off x="1330404" y="3046015"/>
              <a:ext cx="1419449" cy="1151146"/>
            </a:xfrm>
            <a:prstGeom prst="line">
              <a:avLst/>
            </a:prstGeom>
            <a:ln w="28575"/>
          </p:spPr>
          <p:style>
            <a:lnRef idx="2">
              <a:schemeClr val="accent1"/>
            </a:lnRef>
            <a:fillRef idx="0">
              <a:schemeClr val="accent1"/>
            </a:fillRef>
            <a:effectRef idx="1">
              <a:schemeClr val="accent1"/>
            </a:effectRef>
            <a:fontRef idx="minor">
              <a:schemeClr val="tx1"/>
            </a:fontRef>
          </p:style>
        </p:cxnSp>
      </p:grpSp>
      <p:sp>
        <p:nvSpPr>
          <p:cNvPr id="39" name="TextBox 38"/>
          <p:cNvSpPr txBox="1"/>
          <p:nvPr/>
        </p:nvSpPr>
        <p:spPr>
          <a:xfrm>
            <a:off x="1889038" y="4130047"/>
            <a:ext cx="1821909" cy="430887"/>
          </a:xfrm>
          <a:prstGeom prst="rect">
            <a:avLst/>
          </a:prstGeom>
          <a:noFill/>
        </p:spPr>
        <p:txBody>
          <a:bodyPr wrap="none" rtlCol="0">
            <a:spAutoFit/>
          </a:bodyPr>
          <a:lstStyle/>
          <a:p>
            <a:r>
              <a:rPr lang="en-US" sz="2200" b="1" dirty="0" smtClean="0">
                <a:solidFill>
                  <a:srgbClr val="3C58AD"/>
                </a:solidFill>
                <a:latin typeface="Calibri"/>
              </a:rPr>
              <a:t>score</a:t>
            </a:r>
            <a:r>
              <a:rPr lang="en-US" sz="2200" dirty="0" smtClean="0">
                <a:solidFill>
                  <a:srgbClr val="3C58AD"/>
                </a:solidFill>
              </a:rPr>
              <a:t>(</a:t>
            </a:r>
            <a:r>
              <a:rPr lang="en-US" sz="2200" b="1" dirty="0" smtClean="0">
                <a:solidFill>
                  <a:srgbClr val="3C58AD"/>
                </a:solidFill>
              </a:rPr>
              <a:t>x</a:t>
            </a:r>
            <a:r>
              <a:rPr lang="en-US" sz="2200" dirty="0" smtClean="0">
                <a:solidFill>
                  <a:srgbClr val="3C58AD"/>
                </a:solidFill>
              </a:rPr>
              <a:t>, </a:t>
            </a:r>
            <a:r>
              <a:rPr lang="en-US" sz="2200" dirty="0" smtClean="0">
                <a:solidFill>
                  <a:srgbClr val="3C58AD"/>
                </a:solidFill>
                <a:latin typeface="Calibri"/>
              </a:rPr>
              <a:t>y</a:t>
            </a:r>
            <a:r>
              <a:rPr lang="en-US" sz="2200" baseline="-25000" dirty="0" smtClean="0">
                <a:solidFill>
                  <a:srgbClr val="3C58AD"/>
                </a:solidFill>
                <a:latin typeface="Calibri"/>
              </a:rPr>
              <a:t>0</a:t>
            </a:r>
            <a:r>
              <a:rPr lang="en-US" sz="2200" dirty="0" smtClean="0">
                <a:solidFill>
                  <a:srgbClr val="3C58AD"/>
                </a:solidFill>
              </a:rPr>
              <a:t>, </a:t>
            </a:r>
            <a:r>
              <a:rPr lang="en-US" sz="2200" dirty="0" smtClean="0">
                <a:solidFill>
                  <a:srgbClr val="3C58AD"/>
                </a:solidFill>
                <a:latin typeface="Calibri"/>
              </a:rPr>
              <a:t>y</a:t>
            </a:r>
            <a:r>
              <a:rPr lang="en-US" sz="2200" baseline="-25000" dirty="0" smtClean="0">
                <a:solidFill>
                  <a:srgbClr val="3C58AD"/>
                </a:solidFill>
                <a:latin typeface="Calibri"/>
              </a:rPr>
              <a:t>1</a:t>
            </a:r>
            <a:r>
              <a:rPr lang="en-US" sz="2200" dirty="0" smtClean="0">
                <a:solidFill>
                  <a:srgbClr val="3C58AD"/>
                </a:solidFill>
              </a:rPr>
              <a:t>)</a:t>
            </a:r>
            <a:endParaRPr lang="en-US" sz="2200" dirty="0">
              <a:solidFill>
                <a:srgbClr val="3C58AD"/>
              </a:solidFill>
            </a:endParaRPr>
          </a:p>
        </p:txBody>
      </p:sp>
      <p:sp>
        <p:nvSpPr>
          <p:cNvPr id="40" name="TextBox 39"/>
          <p:cNvSpPr txBox="1"/>
          <p:nvPr/>
        </p:nvSpPr>
        <p:spPr>
          <a:xfrm>
            <a:off x="3990294" y="4130047"/>
            <a:ext cx="1821909" cy="430887"/>
          </a:xfrm>
          <a:prstGeom prst="rect">
            <a:avLst/>
          </a:prstGeom>
          <a:noFill/>
        </p:spPr>
        <p:txBody>
          <a:bodyPr wrap="none" rtlCol="0">
            <a:spAutoFit/>
          </a:bodyPr>
          <a:lstStyle/>
          <a:p>
            <a:r>
              <a:rPr lang="en-US" sz="2200" b="1" dirty="0" smtClean="0">
                <a:solidFill>
                  <a:srgbClr val="3C58AD"/>
                </a:solidFill>
                <a:latin typeface="Calibri"/>
              </a:rPr>
              <a:t>score</a:t>
            </a:r>
            <a:r>
              <a:rPr lang="en-US" sz="2200" dirty="0" smtClean="0">
                <a:solidFill>
                  <a:srgbClr val="3C58AD"/>
                </a:solidFill>
              </a:rPr>
              <a:t>(</a:t>
            </a:r>
            <a:r>
              <a:rPr lang="en-US" sz="2200" b="1" dirty="0" smtClean="0">
                <a:solidFill>
                  <a:srgbClr val="3C58AD"/>
                </a:solidFill>
              </a:rPr>
              <a:t>x</a:t>
            </a:r>
            <a:r>
              <a:rPr lang="en-US" sz="2200" dirty="0" smtClean="0">
                <a:solidFill>
                  <a:srgbClr val="3C58AD"/>
                </a:solidFill>
              </a:rPr>
              <a:t>, </a:t>
            </a:r>
            <a:r>
              <a:rPr lang="en-US" sz="2200" dirty="0" smtClean="0">
                <a:solidFill>
                  <a:srgbClr val="3C58AD"/>
                </a:solidFill>
                <a:latin typeface="Calibri"/>
              </a:rPr>
              <a:t>y</a:t>
            </a:r>
            <a:r>
              <a:rPr lang="en-US" sz="2200" baseline="-25000" dirty="0">
                <a:solidFill>
                  <a:srgbClr val="3C58AD"/>
                </a:solidFill>
                <a:latin typeface="Calibri"/>
              </a:rPr>
              <a:t>1</a:t>
            </a:r>
            <a:r>
              <a:rPr lang="en-US" sz="2200" dirty="0" smtClean="0">
                <a:solidFill>
                  <a:srgbClr val="3C58AD"/>
                </a:solidFill>
              </a:rPr>
              <a:t>, </a:t>
            </a:r>
            <a:r>
              <a:rPr lang="en-US" sz="2200" dirty="0" smtClean="0">
                <a:solidFill>
                  <a:srgbClr val="3C58AD"/>
                </a:solidFill>
                <a:latin typeface="Calibri"/>
              </a:rPr>
              <a:t>y</a:t>
            </a:r>
            <a:r>
              <a:rPr lang="en-US" sz="2200" baseline="-25000" dirty="0">
                <a:solidFill>
                  <a:srgbClr val="3C58AD"/>
                </a:solidFill>
                <a:latin typeface="Calibri"/>
              </a:rPr>
              <a:t>2</a:t>
            </a:r>
            <a:r>
              <a:rPr lang="en-US" sz="2200" dirty="0" smtClean="0">
                <a:solidFill>
                  <a:srgbClr val="3C58AD"/>
                </a:solidFill>
              </a:rPr>
              <a:t>)</a:t>
            </a:r>
            <a:endParaRPr lang="en-US" sz="2200" dirty="0">
              <a:solidFill>
                <a:srgbClr val="3C58AD"/>
              </a:solidFill>
            </a:endParaRPr>
          </a:p>
        </p:txBody>
      </p:sp>
      <p:sp>
        <p:nvSpPr>
          <p:cNvPr id="41" name="TextBox 40"/>
          <p:cNvSpPr txBox="1"/>
          <p:nvPr/>
        </p:nvSpPr>
        <p:spPr>
          <a:xfrm>
            <a:off x="5840429" y="4137255"/>
            <a:ext cx="1821909" cy="430887"/>
          </a:xfrm>
          <a:prstGeom prst="rect">
            <a:avLst/>
          </a:prstGeom>
          <a:noFill/>
        </p:spPr>
        <p:txBody>
          <a:bodyPr wrap="none" rtlCol="0">
            <a:spAutoFit/>
          </a:bodyPr>
          <a:lstStyle/>
          <a:p>
            <a:r>
              <a:rPr lang="en-US" sz="2200" b="1" dirty="0" smtClean="0">
                <a:solidFill>
                  <a:srgbClr val="3C58AD"/>
                </a:solidFill>
                <a:latin typeface="Calibri"/>
              </a:rPr>
              <a:t>score</a:t>
            </a:r>
            <a:r>
              <a:rPr lang="en-US" sz="2200" dirty="0" smtClean="0">
                <a:solidFill>
                  <a:srgbClr val="3C58AD"/>
                </a:solidFill>
              </a:rPr>
              <a:t>(</a:t>
            </a:r>
            <a:r>
              <a:rPr lang="en-US" sz="2200" b="1" dirty="0" smtClean="0">
                <a:solidFill>
                  <a:srgbClr val="3C58AD"/>
                </a:solidFill>
              </a:rPr>
              <a:t>x</a:t>
            </a:r>
            <a:r>
              <a:rPr lang="en-US" sz="2200" dirty="0" smtClean="0">
                <a:solidFill>
                  <a:srgbClr val="3C58AD"/>
                </a:solidFill>
              </a:rPr>
              <a:t>, </a:t>
            </a:r>
            <a:r>
              <a:rPr lang="en-US" sz="2200" dirty="0" smtClean="0">
                <a:solidFill>
                  <a:srgbClr val="3C58AD"/>
                </a:solidFill>
                <a:latin typeface="Calibri"/>
              </a:rPr>
              <a:t>y</a:t>
            </a:r>
            <a:r>
              <a:rPr lang="en-US" sz="2200" baseline="-25000" dirty="0">
                <a:solidFill>
                  <a:srgbClr val="3C58AD"/>
                </a:solidFill>
                <a:latin typeface="Calibri"/>
              </a:rPr>
              <a:t>2</a:t>
            </a:r>
            <a:r>
              <a:rPr lang="en-US" sz="2200" dirty="0" smtClean="0">
                <a:solidFill>
                  <a:srgbClr val="3C58AD"/>
                </a:solidFill>
              </a:rPr>
              <a:t>, </a:t>
            </a:r>
            <a:r>
              <a:rPr lang="en-US" sz="2200" dirty="0" smtClean="0">
                <a:solidFill>
                  <a:srgbClr val="3C58AD"/>
                </a:solidFill>
                <a:latin typeface="Calibri"/>
              </a:rPr>
              <a:t>y</a:t>
            </a:r>
            <a:r>
              <a:rPr lang="en-US" sz="2200" baseline="-25000" dirty="0">
                <a:solidFill>
                  <a:srgbClr val="3C58AD"/>
                </a:solidFill>
                <a:latin typeface="Calibri"/>
              </a:rPr>
              <a:t>3</a:t>
            </a:r>
            <a:r>
              <a:rPr lang="en-US" sz="2200" dirty="0" smtClean="0">
                <a:solidFill>
                  <a:srgbClr val="3C58AD"/>
                </a:solidFill>
              </a:rPr>
              <a:t>)</a:t>
            </a:r>
            <a:endParaRPr lang="en-US" sz="2200" dirty="0">
              <a:solidFill>
                <a:srgbClr val="3C58AD"/>
              </a:solidFill>
            </a:endParaRPr>
          </a:p>
        </p:txBody>
      </p:sp>
      <p:cxnSp>
        <p:nvCxnSpPr>
          <p:cNvPr id="45" name="Straight Arrow Connector 44"/>
          <p:cNvCxnSpPr>
            <a:endCxn id="39" idx="0"/>
          </p:cNvCxnSpPr>
          <p:nvPr/>
        </p:nvCxnSpPr>
        <p:spPr>
          <a:xfrm flipH="1">
            <a:off x="2799993" y="2712357"/>
            <a:ext cx="828580" cy="1417690"/>
          </a:xfrm>
          <a:prstGeom prst="straightConnector1">
            <a:avLst/>
          </a:prstGeom>
          <a:ln w="28575">
            <a:prstDash val="dash"/>
            <a:tailEnd type="arrow"/>
          </a:ln>
        </p:spPr>
        <p:style>
          <a:lnRef idx="3">
            <a:schemeClr val="dk1"/>
          </a:lnRef>
          <a:fillRef idx="0">
            <a:schemeClr val="dk1"/>
          </a:fillRef>
          <a:effectRef idx="2">
            <a:schemeClr val="dk1"/>
          </a:effectRef>
          <a:fontRef idx="minor">
            <a:schemeClr val="tx1"/>
          </a:fontRef>
        </p:style>
      </p:cxnSp>
      <p:cxnSp>
        <p:nvCxnSpPr>
          <p:cNvPr id="46" name="Straight Arrow Connector 45"/>
          <p:cNvCxnSpPr>
            <a:endCxn id="40" idx="0"/>
          </p:cNvCxnSpPr>
          <p:nvPr/>
        </p:nvCxnSpPr>
        <p:spPr>
          <a:xfrm>
            <a:off x="4535715" y="2784929"/>
            <a:ext cx="365534" cy="1345118"/>
          </a:xfrm>
          <a:prstGeom prst="straightConnector1">
            <a:avLst/>
          </a:prstGeom>
          <a:ln w="28575">
            <a:prstDash val="dash"/>
            <a:tailEnd type="arrow"/>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a:off x="5225143" y="2937329"/>
            <a:ext cx="1526241" cy="1199926"/>
          </a:xfrm>
          <a:prstGeom prst="straightConnector1">
            <a:avLst/>
          </a:prstGeom>
          <a:ln w="28575">
            <a:prstDash val="dash"/>
            <a:tailEnd type="arrow"/>
          </a:ln>
        </p:spPr>
        <p:style>
          <a:lnRef idx="3">
            <a:schemeClr val="dk1"/>
          </a:lnRef>
          <a:fillRef idx="0">
            <a:schemeClr val="dk1"/>
          </a:fillRef>
          <a:effectRef idx="2">
            <a:schemeClr val="dk1"/>
          </a:effectRef>
          <a:fontRef idx="minor">
            <a:schemeClr val="tx1"/>
          </a:fontRef>
        </p:style>
      </p:cxnSp>
      <p:sp>
        <p:nvSpPr>
          <p:cNvPr id="52" name="TextBox 51"/>
          <p:cNvSpPr txBox="1"/>
          <p:nvPr/>
        </p:nvSpPr>
        <p:spPr>
          <a:xfrm>
            <a:off x="1193293" y="4695242"/>
            <a:ext cx="6684843" cy="1200329"/>
          </a:xfrm>
          <a:prstGeom prst="rect">
            <a:avLst/>
          </a:prstGeom>
          <a:noFill/>
        </p:spPr>
        <p:txBody>
          <a:bodyPr wrap="none" rtlCol="0">
            <a:spAutoFit/>
          </a:bodyPr>
          <a:lstStyle/>
          <a:p>
            <a:pPr algn="ctr"/>
            <a:r>
              <a:rPr lang="en-US" sz="2400" dirty="0" smtClean="0"/>
              <a:t>Each node is a random variable</a:t>
            </a:r>
            <a:endParaRPr lang="en-US" sz="2400" dirty="0"/>
          </a:p>
          <a:p>
            <a:pPr algn="ctr"/>
            <a:r>
              <a:rPr lang="en-US" sz="2400" dirty="0" smtClean="0"/>
              <a:t>We observe some nodes and need to assign the rest</a:t>
            </a:r>
            <a:endParaRPr lang="en-US" sz="2400" dirty="0"/>
          </a:p>
          <a:p>
            <a:pPr algn="ctr"/>
            <a:r>
              <a:rPr lang="en-US" sz="2400" dirty="0" smtClean="0"/>
              <a:t>Each </a:t>
            </a:r>
            <a:r>
              <a:rPr lang="en-US" sz="2400" b="1" i="1" dirty="0" smtClean="0"/>
              <a:t>clique</a:t>
            </a:r>
            <a:r>
              <a:rPr lang="en-US" sz="2400" dirty="0" smtClean="0"/>
              <a:t> is associated with a score</a:t>
            </a:r>
            <a:endParaRPr lang="en-US" sz="2400" dirty="0"/>
          </a:p>
        </p:txBody>
      </p:sp>
      <p:sp>
        <p:nvSpPr>
          <p:cNvPr id="3" name="Footer Placeholder 2"/>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3447187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output is</a:t>
            </a:r>
            <a:r>
              <a:rPr lang="is-IS" dirty="0" smtClean="0"/>
              <a:t>…</a:t>
            </a:r>
            <a:endParaRPr lang="en-US" dirty="0"/>
          </a:p>
        </p:txBody>
      </p:sp>
      <p:sp>
        <p:nvSpPr>
          <p:cNvPr id="3" name="Content Placeholder 2"/>
          <p:cNvSpPr>
            <a:spLocks noGrp="1"/>
          </p:cNvSpPr>
          <p:nvPr>
            <p:ph idx="1"/>
          </p:nvPr>
        </p:nvSpPr>
        <p:spPr/>
        <p:txBody>
          <a:bodyPr/>
          <a:lstStyle/>
          <a:p>
            <a:r>
              <a:rPr lang="en-US" dirty="0" smtClean="0"/>
              <a:t>A predefine structure</a:t>
            </a:r>
          </a:p>
          <a:p>
            <a:endParaRPr lang="en-US" dirty="0"/>
          </a:p>
          <a:p>
            <a:endParaRPr lang="en-US" dirty="0" smtClean="0"/>
          </a:p>
          <a:p>
            <a:endParaRPr lang="en-US" dirty="0"/>
          </a:p>
          <a:p>
            <a:r>
              <a:rPr lang="en-US" dirty="0" smtClean="0"/>
              <a:t>Can be represented as a graph</a:t>
            </a:r>
            <a:endParaRPr lang="en-US" dirty="0"/>
          </a:p>
        </p:txBody>
      </p:sp>
      <p:sp>
        <p:nvSpPr>
          <p:cNvPr id="4" name="Footer Placeholder 3"/>
          <p:cNvSpPr>
            <a:spLocks noGrp="1"/>
          </p:cNvSpPr>
          <p:nvPr>
            <p:ph type="ftr" sz="quarter" idx="11"/>
          </p:nvPr>
        </p:nvSpPr>
        <p:spPr/>
        <p:txBody>
          <a:bodyPr/>
          <a:lstStyle/>
          <a:p>
            <a:r>
              <a:rPr lang="en-US" smtClean="0"/>
              <a:t>ML in NLP</a:t>
            </a:r>
            <a:endParaRPr lang="en-US"/>
          </a:p>
        </p:txBody>
      </p:sp>
      <p:sp>
        <p:nvSpPr>
          <p:cNvPr id="5" name="Slide Number Placeholder 4"/>
          <p:cNvSpPr>
            <a:spLocks noGrp="1"/>
          </p:cNvSpPr>
          <p:nvPr>
            <p:ph type="sldNum" sz="quarter" idx="12"/>
          </p:nvPr>
        </p:nvSpPr>
        <p:spPr/>
        <p:txBody>
          <a:bodyPr/>
          <a:lstStyle/>
          <a:p>
            <a:fld id="{5E6A3C3A-A029-4573-BC04-5DA27903A743}" type="slidenum">
              <a:rPr lang="en-US" smtClean="0"/>
              <a:t>9</a:t>
            </a:fld>
            <a:endParaRPr lang="en-US"/>
          </a:p>
        </p:txBody>
      </p:sp>
      <p:pic>
        <p:nvPicPr>
          <p:cNvPr id="6" name="Picture 5"/>
          <p:cNvPicPr>
            <a:picLocks noChangeAspect="1"/>
          </p:cNvPicPr>
          <p:nvPr/>
        </p:nvPicPr>
        <p:blipFill>
          <a:blip r:embed="rId2"/>
          <a:stretch>
            <a:fillRect/>
          </a:stretch>
        </p:blipFill>
        <p:spPr>
          <a:xfrm>
            <a:off x="1263650" y="2028911"/>
            <a:ext cx="7251700" cy="1193800"/>
          </a:xfrm>
          <a:prstGeom prst="rect">
            <a:avLst/>
          </a:prstGeom>
        </p:spPr>
      </p:pic>
      <p:pic>
        <p:nvPicPr>
          <p:cNvPr id="7" name="Picture 6"/>
          <p:cNvPicPr>
            <a:picLocks noChangeAspect="1"/>
          </p:cNvPicPr>
          <p:nvPr/>
        </p:nvPicPr>
        <p:blipFill>
          <a:blip r:embed="rId3"/>
          <a:stretch>
            <a:fillRect/>
          </a:stretch>
        </p:blipFill>
        <p:spPr>
          <a:xfrm>
            <a:off x="2216321" y="4402644"/>
            <a:ext cx="5156200" cy="2057400"/>
          </a:xfrm>
          <a:prstGeom prst="rect">
            <a:avLst/>
          </a:prstGeom>
        </p:spPr>
      </p:pic>
    </p:spTree>
    <p:extLst>
      <p:ext uri="{BB962C8B-B14F-4D97-AF65-F5344CB8AC3E}">
        <p14:creationId xmlns:p14="http://schemas.microsoft.com/office/powerpoint/2010/main" val="156984497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Random Field</a:t>
            </a:r>
            <a:endParaRPr lang="en-US" dirty="0"/>
          </a:p>
        </p:txBody>
      </p:sp>
      <p:sp>
        <p:nvSpPr>
          <p:cNvPr id="7" name="Content Placeholder 6"/>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930F128D-E007-7541-A1FF-F45D75879CCB}" type="slidenum">
              <a:rPr lang="en-US" smtClean="0"/>
              <a:t>90</a:t>
            </a:fld>
            <a:endParaRPr lang="en-US"/>
          </a:p>
        </p:txBody>
      </p:sp>
      <p:grpSp>
        <p:nvGrpSpPr>
          <p:cNvPr id="37" name="Group 36"/>
          <p:cNvGrpSpPr/>
          <p:nvPr/>
        </p:nvGrpSpPr>
        <p:grpSpPr>
          <a:xfrm>
            <a:off x="2190931" y="1946529"/>
            <a:ext cx="4544423" cy="2022921"/>
            <a:chOff x="766717" y="2496272"/>
            <a:chExt cx="4544423" cy="2022921"/>
          </a:xfrm>
        </p:grpSpPr>
        <p:sp>
          <p:nvSpPr>
            <p:cNvPr id="5" name="Oval 4"/>
            <p:cNvSpPr/>
            <p:nvPr/>
          </p:nvSpPr>
          <p:spPr>
            <a:xfrm>
              <a:off x="766717" y="2496272"/>
              <a:ext cx="66040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smtClean="0"/>
                <a:t>0</a:t>
              </a:r>
              <a:endParaRPr lang="en-US" baseline="-25000" dirty="0"/>
            </a:p>
          </p:txBody>
        </p:sp>
        <p:sp>
          <p:nvSpPr>
            <p:cNvPr id="6" name="Oval 5"/>
            <p:cNvSpPr/>
            <p:nvPr/>
          </p:nvSpPr>
          <p:spPr>
            <a:xfrm>
              <a:off x="2088485" y="2496272"/>
              <a:ext cx="61976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a:t>1</a:t>
              </a:r>
              <a:endParaRPr lang="en-US" dirty="0"/>
            </a:p>
          </p:txBody>
        </p:sp>
        <p:sp>
          <p:nvSpPr>
            <p:cNvPr id="9" name="Oval 8"/>
            <p:cNvSpPr/>
            <p:nvPr/>
          </p:nvSpPr>
          <p:spPr>
            <a:xfrm>
              <a:off x="3369613" y="2496272"/>
              <a:ext cx="66040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a:t>2</a:t>
              </a:r>
            </a:p>
          </p:txBody>
        </p:sp>
        <p:sp>
          <p:nvSpPr>
            <p:cNvPr id="10" name="Oval 9"/>
            <p:cNvSpPr/>
            <p:nvPr/>
          </p:nvSpPr>
          <p:spPr>
            <a:xfrm>
              <a:off x="4691380" y="2496272"/>
              <a:ext cx="61976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smtClean="0"/>
                <a:t>3</a:t>
              </a:r>
              <a:endParaRPr lang="en-US" dirty="0"/>
            </a:p>
          </p:txBody>
        </p:sp>
        <p:sp>
          <p:nvSpPr>
            <p:cNvPr id="12" name="Oval 11"/>
            <p:cNvSpPr/>
            <p:nvPr/>
          </p:nvSpPr>
          <p:spPr>
            <a:xfrm>
              <a:off x="2749853" y="3875129"/>
              <a:ext cx="619760" cy="644064"/>
            </a:xfrm>
            <a:prstGeom prst="ellipse">
              <a:avLst/>
            </a:prstGeom>
            <a:solidFill>
              <a:schemeClr val="tx1">
                <a:lumMod val="25000"/>
                <a:lumOff val="75000"/>
              </a:schemeClr>
            </a:solidFill>
            <a:ln w="28575"/>
          </p:spPr>
          <p:style>
            <a:lnRef idx="2">
              <a:schemeClr val="dk1"/>
            </a:lnRef>
            <a:fillRef idx="1">
              <a:schemeClr val="lt1"/>
            </a:fillRef>
            <a:effectRef idx="0">
              <a:schemeClr val="dk1"/>
            </a:effectRef>
            <a:fontRef idx="minor">
              <a:schemeClr val="dk1"/>
            </a:fontRef>
          </p:style>
          <p:txBody>
            <a:bodyPr rtlCol="0" anchor="t"/>
            <a:lstStyle/>
            <a:p>
              <a:pPr algn="ctr"/>
              <a:r>
                <a:rPr lang="en-US" b="1" dirty="0" smtClean="0"/>
                <a:t>x</a:t>
              </a:r>
              <a:endParaRPr lang="en-US" b="1" dirty="0"/>
            </a:p>
          </p:txBody>
        </p:sp>
        <p:cxnSp>
          <p:nvCxnSpPr>
            <p:cNvPr id="16" name="Straight Connector 15"/>
            <p:cNvCxnSpPr>
              <a:stCxn id="5" idx="6"/>
              <a:endCxn id="6" idx="2"/>
            </p:cNvCxnSpPr>
            <p:nvPr/>
          </p:nvCxnSpPr>
          <p:spPr>
            <a:xfrm>
              <a:off x="1427117" y="2818304"/>
              <a:ext cx="661368"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6" idx="6"/>
              <a:endCxn id="9" idx="2"/>
            </p:cNvCxnSpPr>
            <p:nvPr/>
          </p:nvCxnSpPr>
          <p:spPr>
            <a:xfrm>
              <a:off x="2708245" y="2818304"/>
              <a:ext cx="661368"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9" idx="6"/>
              <a:endCxn id="10" idx="2"/>
            </p:cNvCxnSpPr>
            <p:nvPr/>
          </p:nvCxnSpPr>
          <p:spPr>
            <a:xfrm>
              <a:off x="4030013" y="2818304"/>
              <a:ext cx="661367"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2" idx="6"/>
              <a:endCxn id="10" idx="3"/>
            </p:cNvCxnSpPr>
            <p:nvPr/>
          </p:nvCxnSpPr>
          <p:spPr>
            <a:xfrm flipV="1">
              <a:off x="3369613" y="3046015"/>
              <a:ext cx="1412529" cy="1151146"/>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2" idx="7"/>
              <a:endCxn id="9" idx="4"/>
            </p:cNvCxnSpPr>
            <p:nvPr/>
          </p:nvCxnSpPr>
          <p:spPr>
            <a:xfrm flipV="1">
              <a:off x="3278851" y="3140336"/>
              <a:ext cx="420962" cy="829114"/>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12" idx="1"/>
              <a:endCxn id="6" idx="4"/>
            </p:cNvCxnSpPr>
            <p:nvPr/>
          </p:nvCxnSpPr>
          <p:spPr>
            <a:xfrm flipH="1" flipV="1">
              <a:off x="2398365" y="3140336"/>
              <a:ext cx="442250" cy="829114"/>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12" idx="2"/>
              <a:endCxn id="5" idx="5"/>
            </p:cNvCxnSpPr>
            <p:nvPr/>
          </p:nvCxnSpPr>
          <p:spPr>
            <a:xfrm flipH="1" flipV="1">
              <a:off x="1330404" y="3046015"/>
              <a:ext cx="1419449" cy="1151146"/>
            </a:xfrm>
            <a:prstGeom prst="line">
              <a:avLst/>
            </a:prstGeom>
            <a:ln w="28575"/>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39" name="TextBox 38"/>
              <p:cNvSpPr txBox="1"/>
              <p:nvPr/>
            </p:nvSpPr>
            <p:spPr>
              <a:xfrm>
                <a:off x="1889038" y="4130047"/>
                <a:ext cx="1768048" cy="430887"/>
              </a:xfrm>
              <a:prstGeom prst="rect">
                <a:avLst/>
              </a:prstGeom>
              <a:noFill/>
            </p:spPr>
            <p:txBody>
              <a:bodyPr wrap="none" rtlCol="0">
                <a:spAutoFit/>
              </a:bodyPr>
              <a:lstStyle/>
              <a:p>
                <a14:m>
                  <m:oMath xmlns:m="http://schemas.openxmlformats.org/officeDocument/2006/math">
                    <m:sSup>
                      <m:sSupPr>
                        <m:ctrlPr>
                          <a:rPr lang="en-US" sz="2200" b="0" i="1" smtClean="0">
                            <a:solidFill>
                              <a:srgbClr val="3C58AD"/>
                            </a:solidFill>
                            <a:latin typeface="Cambria Math" charset="0"/>
                          </a:rPr>
                        </m:ctrlPr>
                      </m:sSupPr>
                      <m:e>
                        <m:r>
                          <a:rPr lang="en-US" sz="2200" b="0" i="1" smtClean="0">
                            <a:solidFill>
                              <a:srgbClr val="3C58AD"/>
                            </a:solidFill>
                            <a:latin typeface="Cambria Math" charset="0"/>
                          </a:rPr>
                          <m:t>𝑤</m:t>
                        </m:r>
                      </m:e>
                      <m:sup>
                        <m:r>
                          <a:rPr lang="en-US" sz="2200" b="0" i="1" smtClean="0">
                            <a:solidFill>
                              <a:srgbClr val="3C58AD"/>
                            </a:solidFill>
                            <a:latin typeface="Cambria Math" charset="0"/>
                          </a:rPr>
                          <m:t>𝑇</m:t>
                        </m:r>
                      </m:sup>
                    </m:sSup>
                    <m:r>
                      <a:rPr lang="en-US" sz="2200" b="0" i="1" smtClean="0">
                        <a:solidFill>
                          <a:srgbClr val="3C58AD"/>
                        </a:solidFill>
                        <a:latin typeface="Cambria Math" charset="0"/>
                      </a:rPr>
                      <m:t>𝜙</m:t>
                    </m:r>
                  </m:oMath>
                </a14:m>
                <a:r>
                  <a:rPr lang="en-US" sz="2200" dirty="0" smtClean="0">
                    <a:solidFill>
                      <a:srgbClr val="3C58AD"/>
                    </a:solidFill>
                  </a:rPr>
                  <a:t>(</a:t>
                </a:r>
                <a:r>
                  <a:rPr lang="en-US" sz="2200" b="1" dirty="0" smtClean="0">
                    <a:solidFill>
                      <a:srgbClr val="3C58AD"/>
                    </a:solidFill>
                  </a:rPr>
                  <a:t>x</a:t>
                </a:r>
                <a:r>
                  <a:rPr lang="en-US" sz="2200" dirty="0" smtClean="0">
                    <a:solidFill>
                      <a:srgbClr val="3C58AD"/>
                    </a:solidFill>
                  </a:rPr>
                  <a:t>, </a:t>
                </a:r>
                <a:r>
                  <a:rPr lang="en-US" sz="2200" dirty="0" smtClean="0">
                    <a:solidFill>
                      <a:srgbClr val="3C58AD"/>
                    </a:solidFill>
                    <a:latin typeface="Calibri"/>
                  </a:rPr>
                  <a:t>y</a:t>
                </a:r>
                <a:r>
                  <a:rPr lang="en-US" sz="2200" baseline="-25000" dirty="0" smtClean="0">
                    <a:solidFill>
                      <a:srgbClr val="3C58AD"/>
                    </a:solidFill>
                    <a:latin typeface="Calibri"/>
                  </a:rPr>
                  <a:t>0</a:t>
                </a:r>
                <a:r>
                  <a:rPr lang="en-US" sz="2200" dirty="0" smtClean="0">
                    <a:solidFill>
                      <a:srgbClr val="3C58AD"/>
                    </a:solidFill>
                  </a:rPr>
                  <a:t>, </a:t>
                </a:r>
                <a:r>
                  <a:rPr lang="en-US" sz="2200" dirty="0" smtClean="0">
                    <a:solidFill>
                      <a:srgbClr val="3C58AD"/>
                    </a:solidFill>
                    <a:latin typeface="Calibri"/>
                  </a:rPr>
                  <a:t>y</a:t>
                </a:r>
                <a:r>
                  <a:rPr lang="en-US" sz="2200" baseline="-25000" dirty="0" smtClean="0">
                    <a:solidFill>
                      <a:srgbClr val="3C58AD"/>
                    </a:solidFill>
                    <a:latin typeface="Calibri"/>
                  </a:rPr>
                  <a:t>1</a:t>
                </a:r>
                <a:r>
                  <a:rPr lang="en-US" sz="2200" dirty="0" smtClean="0">
                    <a:solidFill>
                      <a:srgbClr val="3C58AD"/>
                    </a:solidFill>
                  </a:rPr>
                  <a:t>)</a:t>
                </a:r>
                <a:endParaRPr lang="en-US" sz="2200" dirty="0">
                  <a:solidFill>
                    <a:srgbClr val="3C58AD"/>
                  </a:solidFill>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1889038" y="4130047"/>
                <a:ext cx="1768048" cy="430887"/>
              </a:xfrm>
              <a:prstGeom prst="rect">
                <a:avLst/>
              </a:prstGeom>
              <a:blipFill rotWithShape="0">
                <a:blip r:embed="rId2"/>
                <a:stretch>
                  <a:fillRect t="-10000" r="-3793"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3990294" y="4130047"/>
                <a:ext cx="1821909" cy="430887"/>
              </a:xfrm>
              <a:prstGeom prst="rect">
                <a:avLst/>
              </a:prstGeom>
              <a:noFill/>
            </p:spPr>
            <p:txBody>
              <a:bodyPr wrap="none" rtlCol="0">
                <a:spAutoFit/>
              </a:bodyPr>
              <a:lstStyle/>
              <a:p>
                <a14:m>
                  <m:oMath xmlns:m="http://schemas.openxmlformats.org/officeDocument/2006/math">
                    <m:sSup>
                      <m:sSupPr>
                        <m:ctrlPr>
                          <a:rPr lang="en-US" sz="2200" i="1">
                            <a:solidFill>
                              <a:srgbClr val="3C58AD"/>
                            </a:solidFill>
                            <a:latin typeface="Cambria Math" charset="0"/>
                          </a:rPr>
                        </m:ctrlPr>
                      </m:sSupPr>
                      <m:e>
                        <m:r>
                          <a:rPr lang="en-US" sz="2200" i="1">
                            <a:solidFill>
                              <a:srgbClr val="3C58AD"/>
                            </a:solidFill>
                            <a:latin typeface="Cambria Math" charset="0"/>
                          </a:rPr>
                          <m:t>𝑤</m:t>
                        </m:r>
                      </m:e>
                      <m:sup>
                        <m:r>
                          <a:rPr lang="en-US" sz="2200" i="1">
                            <a:solidFill>
                              <a:srgbClr val="3C58AD"/>
                            </a:solidFill>
                            <a:latin typeface="Cambria Math" charset="0"/>
                          </a:rPr>
                          <m:t>𝑇</m:t>
                        </m:r>
                      </m:sup>
                    </m:sSup>
                    <m:r>
                      <a:rPr lang="en-US" sz="2200" i="1">
                        <a:solidFill>
                          <a:srgbClr val="3C58AD"/>
                        </a:solidFill>
                        <a:latin typeface="Cambria Math" charset="0"/>
                      </a:rPr>
                      <m:t>𝜙</m:t>
                    </m:r>
                  </m:oMath>
                </a14:m>
                <a:r>
                  <a:rPr lang="en-US" sz="2200" dirty="0" smtClean="0">
                    <a:solidFill>
                      <a:srgbClr val="3C58AD"/>
                    </a:solidFill>
                  </a:rPr>
                  <a:t>(</a:t>
                </a:r>
                <a:r>
                  <a:rPr lang="en-US" sz="2200" b="1" dirty="0" smtClean="0">
                    <a:solidFill>
                      <a:srgbClr val="3C58AD"/>
                    </a:solidFill>
                  </a:rPr>
                  <a:t>x</a:t>
                </a:r>
                <a:r>
                  <a:rPr lang="en-US" sz="2200" dirty="0" smtClean="0">
                    <a:solidFill>
                      <a:srgbClr val="3C58AD"/>
                    </a:solidFill>
                  </a:rPr>
                  <a:t>, </a:t>
                </a:r>
                <a:r>
                  <a:rPr lang="en-US" sz="2200" dirty="0" smtClean="0">
                    <a:solidFill>
                      <a:srgbClr val="3C58AD"/>
                    </a:solidFill>
                    <a:latin typeface="Calibri"/>
                  </a:rPr>
                  <a:t>y</a:t>
                </a:r>
                <a:r>
                  <a:rPr lang="en-US" sz="2200" baseline="-25000" dirty="0">
                    <a:solidFill>
                      <a:srgbClr val="3C58AD"/>
                    </a:solidFill>
                    <a:latin typeface="Calibri"/>
                  </a:rPr>
                  <a:t>1</a:t>
                </a:r>
                <a:r>
                  <a:rPr lang="en-US" sz="2200" dirty="0" smtClean="0">
                    <a:solidFill>
                      <a:srgbClr val="3C58AD"/>
                    </a:solidFill>
                  </a:rPr>
                  <a:t>, </a:t>
                </a:r>
                <a:r>
                  <a:rPr lang="en-US" sz="2200" dirty="0" smtClean="0">
                    <a:solidFill>
                      <a:srgbClr val="3C58AD"/>
                    </a:solidFill>
                    <a:latin typeface="Calibri"/>
                  </a:rPr>
                  <a:t>y</a:t>
                </a:r>
                <a:r>
                  <a:rPr lang="en-US" sz="2200" baseline="-25000" dirty="0">
                    <a:solidFill>
                      <a:srgbClr val="3C58AD"/>
                    </a:solidFill>
                    <a:latin typeface="Calibri"/>
                  </a:rPr>
                  <a:t>2</a:t>
                </a:r>
                <a:r>
                  <a:rPr lang="en-US" sz="2200" dirty="0" smtClean="0">
                    <a:solidFill>
                      <a:srgbClr val="3C58AD"/>
                    </a:solidFill>
                  </a:rPr>
                  <a:t>)</a:t>
                </a:r>
                <a:endParaRPr lang="en-US" sz="2200" dirty="0">
                  <a:solidFill>
                    <a:srgbClr val="3C58AD"/>
                  </a:solidFill>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3990294" y="4130047"/>
                <a:ext cx="1821909" cy="430887"/>
              </a:xfrm>
              <a:prstGeom prst="rect">
                <a:avLst/>
              </a:prstGeom>
              <a:blipFill rotWithShape="0">
                <a:blip r:embed="rId3"/>
                <a:stretch>
                  <a:fillRect t="-10000" r="-1007"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5840429" y="4137255"/>
                <a:ext cx="1821909" cy="430887"/>
              </a:xfrm>
              <a:prstGeom prst="rect">
                <a:avLst/>
              </a:prstGeom>
              <a:noFill/>
            </p:spPr>
            <p:txBody>
              <a:bodyPr wrap="none" rtlCol="0">
                <a:spAutoFit/>
              </a:bodyPr>
              <a:lstStyle/>
              <a:p>
                <a14:m>
                  <m:oMath xmlns:m="http://schemas.openxmlformats.org/officeDocument/2006/math">
                    <m:sSup>
                      <m:sSupPr>
                        <m:ctrlPr>
                          <a:rPr lang="en-US" sz="2200" i="1">
                            <a:solidFill>
                              <a:srgbClr val="3C58AD"/>
                            </a:solidFill>
                            <a:latin typeface="Cambria Math" charset="0"/>
                          </a:rPr>
                        </m:ctrlPr>
                      </m:sSupPr>
                      <m:e>
                        <m:r>
                          <a:rPr lang="en-US" sz="2200" i="1">
                            <a:solidFill>
                              <a:srgbClr val="3C58AD"/>
                            </a:solidFill>
                            <a:latin typeface="Cambria Math" charset="0"/>
                          </a:rPr>
                          <m:t>𝑤</m:t>
                        </m:r>
                      </m:e>
                      <m:sup>
                        <m:r>
                          <a:rPr lang="en-US" sz="2200" i="1">
                            <a:solidFill>
                              <a:srgbClr val="3C58AD"/>
                            </a:solidFill>
                            <a:latin typeface="Cambria Math" charset="0"/>
                          </a:rPr>
                          <m:t>𝑇</m:t>
                        </m:r>
                      </m:sup>
                    </m:sSup>
                    <m:r>
                      <a:rPr lang="en-US" sz="2200" i="1">
                        <a:solidFill>
                          <a:srgbClr val="3C58AD"/>
                        </a:solidFill>
                        <a:latin typeface="Cambria Math" charset="0"/>
                      </a:rPr>
                      <m:t>𝜙</m:t>
                    </m:r>
                  </m:oMath>
                </a14:m>
                <a:r>
                  <a:rPr lang="en-US" sz="2200" dirty="0" smtClean="0">
                    <a:solidFill>
                      <a:srgbClr val="3C58AD"/>
                    </a:solidFill>
                  </a:rPr>
                  <a:t>(</a:t>
                </a:r>
                <a:r>
                  <a:rPr lang="en-US" sz="2200" b="1" dirty="0" smtClean="0">
                    <a:solidFill>
                      <a:srgbClr val="3C58AD"/>
                    </a:solidFill>
                  </a:rPr>
                  <a:t>x</a:t>
                </a:r>
                <a:r>
                  <a:rPr lang="en-US" sz="2200" dirty="0" smtClean="0">
                    <a:solidFill>
                      <a:srgbClr val="3C58AD"/>
                    </a:solidFill>
                  </a:rPr>
                  <a:t>, </a:t>
                </a:r>
                <a:r>
                  <a:rPr lang="en-US" sz="2200" dirty="0" smtClean="0">
                    <a:solidFill>
                      <a:srgbClr val="3C58AD"/>
                    </a:solidFill>
                    <a:latin typeface="Calibri"/>
                  </a:rPr>
                  <a:t>y</a:t>
                </a:r>
                <a:r>
                  <a:rPr lang="en-US" sz="2200" baseline="-25000" dirty="0">
                    <a:solidFill>
                      <a:srgbClr val="3C58AD"/>
                    </a:solidFill>
                    <a:latin typeface="Calibri"/>
                  </a:rPr>
                  <a:t>2</a:t>
                </a:r>
                <a:r>
                  <a:rPr lang="en-US" sz="2200" dirty="0" smtClean="0">
                    <a:solidFill>
                      <a:srgbClr val="3C58AD"/>
                    </a:solidFill>
                  </a:rPr>
                  <a:t>, </a:t>
                </a:r>
                <a:r>
                  <a:rPr lang="en-US" sz="2200" dirty="0" smtClean="0">
                    <a:solidFill>
                      <a:srgbClr val="3C58AD"/>
                    </a:solidFill>
                    <a:latin typeface="Calibri"/>
                  </a:rPr>
                  <a:t>y</a:t>
                </a:r>
                <a:r>
                  <a:rPr lang="en-US" sz="2200" baseline="-25000" dirty="0">
                    <a:solidFill>
                      <a:srgbClr val="3C58AD"/>
                    </a:solidFill>
                    <a:latin typeface="Calibri"/>
                  </a:rPr>
                  <a:t>3</a:t>
                </a:r>
                <a:r>
                  <a:rPr lang="en-US" sz="2200" dirty="0" smtClean="0">
                    <a:solidFill>
                      <a:srgbClr val="3C58AD"/>
                    </a:solidFill>
                  </a:rPr>
                  <a:t>)</a:t>
                </a:r>
                <a:endParaRPr lang="en-US" sz="2200" dirty="0">
                  <a:solidFill>
                    <a:srgbClr val="3C58AD"/>
                  </a:solidFill>
                </a:endParaRPr>
              </a:p>
            </p:txBody>
          </p:sp>
        </mc:Choice>
        <mc:Fallback xmlns="">
          <p:sp>
            <p:nvSpPr>
              <p:cNvPr id="41" name="TextBox 40"/>
              <p:cNvSpPr txBox="1">
                <a:spLocks noRot="1" noChangeAspect="1" noMove="1" noResize="1" noEditPoints="1" noAdjustHandles="1" noChangeArrowheads="1" noChangeShapeType="1" noTextEdit="1"/>
              </p:cNvSpPr>
              <p:nvPr/>
            </p:nvSpPr>
            <p:spPr>
              <a:xfrm>
                <a:off x="5840429" y="4137255"/>
                <a:ext cx="1821909" cy="430887"/>
              </a:xfrm>
              <a:prstGeom prst="rect">
                <a:avLst/>
              </a:prstGeom>
              <a:blipFill rotWithShape="0">
                <a:blip r:embed="rId4"/>
                <a:stretch>
                  <a:fillRect t="-10000" r="-669" b="-28571"/>
                </a:stretch>
              </a:blipFill>
            </p:spPr>
            <p:txBody>
              <a:bodyPr/>
              <a:lstStyle/>
              <a:p>
                <a:r>
                  <a:rPr lang="en-US">
                    <a:noFill/>
                  </a:rPr>
                  <a:t> </a:t>
                </a:r>
              </a:p>
            </p:txBody>
          </p:sp>
        </mc:Fallback>
      </mc:AlternateContent>
      <p:cxnSp>
        <p:nvCxnSpPr>
          <p:cNvPr id="45" name="Straight Arrow Connector 44"/>
          <p:cNvCxnSpPr>
            <a:endCxn id="39" idx="0"/>
          </p:cNvCxnSpPr>
          <p:nvPr/>
        </p:nvCxnSpPr>
        <p:spPr>
          <a:xfrm flipH="1">
            <a:off x="2773062" y="2712357"/>
            <a:ext cx="855522" cy="1417690"/>
          </a:xfrm>
          <a:prstGeom prst="straightConnector1">
            <a:avLst/>
          </a:prstGeom>
          <a:ln w="28575">
            <a:prstDash val="dash"/>
            <a:tailEnd type="arrow"/>
          </a:ln>
        </p:spPr>
        <p:style>
          <a:lnRef idx="3">
            <a:schemeClr val="dk1"/>
          </a:lnRef>
          <a:fillRef idx="0">
            <a:schemeClr val="dk1"/>
          </a:fillRef>
          <a:effectRef idx="2">
            <a:schemeClr val="dk1"/>
          </a:effectRef>
          <a:fontRef idx="minor">
            <a:schemeClr val="tx1"/>
          </a:fontRef>
        </p:style>
      </p:cxnSp>
      <p:cxnSp>
        <p:nvCxnSpPr>
          <p:cNvPr id="46" name="Straight Arrow Connector 45"/>
          <p:cNvCxnSpPr>
            <a:endCxn id="40" idx="0"/>
          </p:cNvCxnSpPr>
          <p:nvPr/>
        </p:nvCxnSpPr>
        <p:spPr>
          <a:xfrm>
            <a:off x="4535715" y="2784929"/>
            <a:ext cx="365534" cy="1345118"/>
          </a:xfrm>
          <a:prstGeom prst="straightConnector1">
            <a:avLst/>
          </a:prstGeom>
          <a:ln w="28575">
            <a:prstDash val="dash"/>
            <a:tailEnd type="arrow"/>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a:off x="5225143" y="2937329"/>
            <a:ext cx="1526241" cy="1199926"/>
          </a:xfrm>
          <a:prstGeom prst="straightConnector1">
            <a:avLst/>
          </a:prstGeom>
          <a:ln w="28575">
            <a:prstDash val="dash"/>
            <a:tailEnd type="arrow"/>
          </a:ln>
        </p:spPr>
        <p:style>
          <a:lnRef idx="3">
            <a:schemeClr val="dk1"/>
          </a:lnRef>
          <a:fillRef idx="0">
            <a:schemeClr val="dk1"/>
          </a:fillRef>
          <a:effectRef idx="2">
            <a:schemeClr val="dk1"/>
          </a:effectRef>
          <a:fontRef idx="minor">
            <a:schemeClr val="tx1"/>
          </a:fontRef>
        </p:style>
      </p:cxnSp>
      <p:sp>
        <p:nvSpPr>
          <p:cNvPr id="52" name="TextBox 51"/>
          <p:cNvSpPr txBox="1"/>
          <p:nvPr/>
        </p:nvSpPr>
        <p:spPr>
          <a:xfrm>
            <a:off x="1193293" y="4695242"/>
            <a:ext cx="6684843" cy="1200329"/>
          </a:xfrm>
          <a:prstGeom prst="rect">
            <a:avLst/>
          </a:prstGeom>
          <a:noFill/>
        </p:spPr>
        <p:txBody>
          <a:bodyPr wrap="none" rtlCol="0">
            <a:spAutoFit/>
          </a:bodyPr>
          <a:lstStyle/>
          <a:p>
            <a:pPr algn="ctr"/>
            <a:r>
              <a:rPr lang="en-US" sz="2400" dirty="0" smtClean="0"/>
              <a:t>Each node is a random variable</a:t>
            </a:r>
            <a:endParaRPr lang="en-US" sz="2400" dirty="0"/>
          </a:p>
          <a:p>
            <a:pPr algn="ctr"/>
            <a:r>
              <a:rPr lang="en-US" sz="2400" dirty="0" smtClean="0"/>
              <a:t>We observe some nodes and need to assign the rest</a:t>
            </a:r>
            <a:endParaRPr lang="en-US" sz="2400" dirty="0"/>
          </a:p>
          <a:p>
            <a:pPr algn="ctr"/>
            <a:r>
              <a:rPr lang="en-US" sz="2400" dirty="0" smtClean="0"/>
              <a:t>Each </a:t>
            </a:r>
            <a:r>
              <a:rPr lang="en-US" sz="2400" b="1" i="1" dirty="0" smtClean="0"/>
              <a:t>clique</a:t>
            </a:r>
            <a:r>
              <a:rPr lang="en-US" sz="2400" dirty="0" smtClean="0"/>
              <a:t> is associated with a score</a:t>
            </a:r>
            <a:endParaRPr lang="en-US" sz="2400" dirty="0"/>
          </a:p>
        </p:txBody>
      </p:sp>
      <p:sp>
        <p:nvSpPr>
          <p:cNvPr id="3" name="Footer Placeholder 2"/>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92421511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Conditional Random Field: </a:t>
            </a:r>
            <a:r>
              <a:rPr lang="en-US" dirty="0"/>
              <a:t>Factor graph</a:t>
            </a:r>
          </a:p>
        </p:txBody>
      </p:sp>
      <p:sp>
        <p:nvSpPr>
          <p:cNvPr id="13" name="Content Placeholder 1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930F128D-E007-7541-A1FF-F45D75879CCB}" type="slidenum">
              <a:rPr lang="en-US" smtClean="0"/>
              <a:t>91</a:t>
            </a:fld>
            <a:endParaRPr lang="en-US"/>
          </a:p>
        </p:txBody>
      </p:sp>
      <p:sp>
        <p:nvSpPr>
          <p:cNvPr id="52" name="TextBox 51"/>
          <p:cNvSpPr txBox="1"/>
          <p:nvPr/>
        </p:nvSpPr>
        <p:spPr>
          <a:xfrm>
            <a:off x="925286" y="4671786"/>
            <a:ext cx="6684843" cy="1200329"/>
          </a:xfrm>
          <a:prstGeom prst="rect">
            <a:avLst/>
          </a:prstGeom>
          <a:noFill/>
        </p:spPr>
        <p:txBody>
          <a:bodyPr wrap="none" rtlCol="0">
            <a:spAutoFit/>
          </a:bodyPr>
          <a:lstStyle/>
          <a:p>
            <a:r>
              <a:rPr lang="en-US" sz="2400" dirty="0" smtClean="0"/>
              <a:t>Each node is a random variable</a:t>
            </a:r>
            <a:endParaRPr lang="en-US" sz="2400" dirty="0"/>
          </a:p>
          <a:p>
            <a:r>
              <a:rPr lang="en-US" sz="2400" dirty="0" smtClean="0"/>
              <a:t>We observe some nodes and need to assign the rest</a:t>
            </a:r>
            <a:endParaRPr lang="en-US" sz="2400" dirty="0"/>
          </a:p>
          <a:p>
            <a:r>
              <a:rPr lang="en-US" sz="2400" dirty="0" smtClean="0"/>
              <a:t>Each </a:t>
            </a:r>
            <a:r>
              <a:rPr lang="en-US" sz="2400" strike="sngStrike" dirty="0">
                <a:solidFill>
                  <a:srgbClr val="3C58AD"/>
                </a:solidFill>
              </a:rPr>
              <a:t>clique</a:t>
            </a:r>
            <a:r>
              <a:rPr lang="en-US" sz="2400" dirty="0">
                <a:solidFill>
                  <a:schemeClr val="accent2"/>
                </a:solidFill>
              </a:rPr>
              <a:t> </a:t>
            </a:r>
            <a:r>
              <a:rPr lang="en-US" sz="2400" dirty="0"/>
              <a:t>is </a:t>
            </a:r>
            <a:r>
              <a:rPr lang="en-US" sz="2400" dirty="0" smtClean="0"/>
              <a:t>associated with a score</a:t>
            </a:r>
            <a:endParaRPr lang="en-US" sz="2400" dirty="0"/>
          </a:p>
        </p:txBody>
      </p:sp>
      <p:grpSp>
        <p:nvGrpSpPr>
          <p:cNvPr id="7" name="Group 6"/>
          <p:cNvGrpSpPr/>
          <p:nvPr/>
        </p:nvGrpSpPr>
        <p:grpSpPr>
          <a:xfrm>
            <a:off x="1889038" y="1946529"/>
            <a:ext cx="5434426" cy="2560058"/>
            <a:chOff x="1889038" y="1946529"/>
            <a:chExt cx="5434426" cy="2560058"/>
          </a:xfrm>
        </p:grpSpPr>
        <p:sp>
          <p:nvSpPr>
            <p:cNvPr id="5" name="Oval 4"/>
            <p:cNvSpPr/>
            <p:nvPr/>
          </p:nvSpPr>
          <p:spPr>
            <a:xfrm>
              <a:off x="2190931" y="1946529"/>
              <a:ext cx="66040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smtClean="0"/>
                <a:t>0</a:t>
              </a:r>
              <a:endParaRPr lang="en-US" baseline="-25000" dirty="0"/>
            </a:p>
          </p:txBody>
        </p:sp>
        <p:sp>
          <p:nvSpPr>
            <p:cNvPr id="6" name="Oval 5"/>
            <p:cNvSpPr/>
            <p:nvPr/>
          </p:nvSpPr>
          <p:spPr>
            <a:xfrm>
              <a:off x="3512699" y="1946529"/>
              <a:ext cx="61976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a:t>1</a:t>
              </a:r>
              <a:endParaRPr lang="en-US" dirty="0"/>
            </a:p>
          </p:txBody>
        </p:sp>
        <p:sp>
          <p:nvSpPr>
            <p:cNvPr id="9" name="Oval 8"/>
            <p:cNvSpPr/>
            <p:nvPr/>
          </p:nvSpPr>
          <p:spPr>
            <a:xfrm>
              <a:off x="4793827" y="1946529"/>
              <a:ext cx="66040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a:t>2</a:t>
              </a:r>
            </a:p>
          </p:txBody>
        </p:sp>
        <p:sp>
          <p:nvSpPr>
            <p:cNvPr id="10" name="Oval 9"/>
            <p:cNvSpPr/>
            <p:nvPr/>
          </p:nvSpPr>
          <p:spPr>
            <a:xfrm>
              <a:off x="6115594" y="1946529"/>
              <a:ext cx="61976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smtClean="0"/>
                <a:t>3</a:t>
              </a:r>
              <a:endParaRPr lang="en-US" dirty="0"/>
            </a:p>
          </p:txBody>
        </p:sp>
        <p:sp>
          <p:nvSpPr>
            <p:cNvPr id="12" name="Oval 11"/>
            <p:cNvSpPr/>
            <p:nvPr/>
          </p:nvSpPr>
          <p:spPr>
            <a:xfrm>
              <a:off x="4174067" y="3325386"/>
              <a:ext cx="619760" cy="644064"/>
            </a:xfrm>
            <a:prstGeom prst="ellipse">
              <a:avLst/>
            </a:prstGeom>
            <a:solidFill>
              <a:srgbClr val="CCCCCC"/>
            </a:solidFill>
            <a:ln w="28575"/>
          </p:spPr>
          <p:style>
            <a:lnRef idx="2">
              <a:schemeClr val="dk1"/>
            </a:lnRef>
            <a:fillRef idx="1">
              <a:schemeClr val="lt1"/>
            </a:fillRef>
            <a:effectRef idx="0">
              <a:schemeClr val="dk1"/>
            </a:effectRef>
            <a:fontRef idx="minor">
              <a:schemeClr val="dk1"/>
            </a:fontRef>
          </p:style>
          <p:txBody>
            <a:bodyPr rtlCol="0" anchor="t"/>
            <a:lstStyle/>
            <a:p>
              <a:pPr algn="ctr"/>
              <a:r>
                <a:rPr lang="en-US" b="1" dirty="0" smtClean="0"/>
                <a:t>x</a:t>
              </a:r>
              <a:endParaRPr lang="en-US" b="1" dirty="0"/>
            </a:p>
          </p:txBody>
        </p:sp>
        <p:cxnSp>
          <p:nvCxnSpPr>
            <p:cNvPr id="16" name="Straight Connector 15"/>
            <p:cNvCxnSpPr>
              <a:stCxn id="5" idx="6"/>
              <a:endCxn id="3" idx="1"/>
            </p:cNvCxnSpPr>
            <p:nvPr/>
          </p:nvCxnSpPr>
          <p:spPr>
            <a:xfrm>
              <a:off x="2851331" y="2268561"/>
              <a:ext cx="234527"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6" idx="6"/>
              <a:endCxn id="47" idx="1"/>
            </p:cNvCxnSpPr>
            <p:nvPr/>
          </p:nvCxnSpPr>
          <p:spPr>
            <a:xfrm>
              <a:off x="4132459" y="2268561"/>
              <a:ext cx="234527"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57" idx="3"/>
              <a:endCxn id="10" idx="2"/>
            </p:cNvCxnSpPr>
            <p:nvPr/>
          </p:nvCxnSpPr>
          <p:spPr>
            <a:xfrm>
              <a:off x="5881068" y="2268561"/>
              <a:ext cx="234526"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2" idx="7"/>
              <a:endCxn id="57" idx="2"/>
            </p:cNvCxnSpPr>
            <p:nvPr/>
          </p:nvCxnSpPr>
          <p:spPr>
            <a:xfrm flipV="1">
              <a:off x="4703065" y="2364718"/>
              <a:ext cx="1081846" cy="1054989"/>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12" idx="0"/>
              <a:endCxn id="47" idx="2"/>
            </p:cNvCxnSpPr>
            <p:nvPr/>
          </p:nvCxnSpPr>
          <p:spPr>
            <a:xfrm flipH="1" flipV="1">
              <a:off x="4463143" y="2364718"/>
              <a:ext cx="20804" cy="960668"/>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12" idx="1"/>
              <a:endCxn id="3" idx="2"/>
            </p:cNvCxnSpPr>
            <p:nvPr/>
          </p:nvCxnSpPr>
          <p:spPr>
            <a:xfrm flipH="1" flipV="1">
              <a:off x="3182015" y="2364718"/>
              <a:ext cx="1082814" cy="1054989"/>
            </a:xfrm>
            <a:prstGeom prst="line">
              <a:avLst/>
            </a:prstGeom>
            <a:ln w="28575"/>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p:cNvSpPr txBox="1"/>
                <p:nvPr/>
              </p:nvSpPr>
              <p:spPr>
                <a:xfrm>
                  <a:off x="1889038" y="4130047"/>
                  <a:ext cx="1483035" cy="369332"/>
                </a:xfrm>
                <a:prstGeom prst="rect">
                  <a:avLst/>
                </a:prstGeom>
                <a:noFill/>
                <a:ln w="28575">
                  <a:solidFill>
                    <a:schemeClr val="tx1"/>
                  </a:solidFill>
                </a:ln>
              </p:spPr>
              <p:txBody>
                <a:bodyPr wrap="none" rtlCol="0">
                  <a:spAutoFit/>
                </a:bodyPr>
                <a:lstStyle/>
                <a:p>
                  <a14:m>
                    <m:oMath xmlns:m="http://schemas.openxmlformats.org/officeDocument/2006/math">
                      <m:sSup>
                        <m:sSupPr>
                          <m:ctrlPr>
                            <a:rPr lang="en-US" i="1">
                              <a:solidFill>
                                <a:srgbClr val="3C58AD"/>
                              </a:solidFill>
                              <a:latin typeface="Cambria Math" charset="0"/>
                            </a:rPr>
                          </m:ctrlPr>
                        </m:sSupPr>
                        <m:e>
                          <m:r>
                            <a:rPr lang="en-US" i="1">
                              <a:solidFill>
                                <a:srgbClr val="3C58AD"/>
                              </a:solidFill>
                              <a:latin typeface="Cambria Math" charset="0"/>
                            </a:rPr>
                            <m:t>𝑤</m:t>
                          </m:r>
                        </m:e>
                        <m:sup>
                          <m:r>
                            <a:rPr lang="en-US" i="1">
                              <a:solidFill>
                                <a:srgbClr val="3C58AD"/>
                              </a:solidFill>
                              <a:latin typeface="Cambria Math" charset="0"/>
                            </a:rPr>
                            <m:t>𝑇</m:t>
                          </m:r>
                        </m:sup>
                      </m:sSup>
                      <m:r>
                        <a:rPr lang="en-US" i="1">
                          <a:solidFill>
                            <a:srgbClr val="3C58AD"/>
                          </a:solidFill>
                          <a:latin typeface="Cambria Math" charset="0"/>
                        </a:rPr>
                        <m:t>𝜙</m:t>
                      </m:r>
                    </m:oMath>
                  </a14:m>
                  <a:r>
                    <a:rPr lang="en-US" dirty="0" smtClean="0"/>
                    <a:t>(</a:t>
                  </a:r>
                  <a:r>
                    <a:rPr lang="en-US" b="1" dirty="0" smtClean="0"/>
                    <a:t>x</a:t>
                  </a:r>
                  <a:r>
                    <a:rPr lang="en-US" dirty="0" smtClean="0"/>
                    <a:t>, </a:t>
                  </a:r>
                  <a:r>
                    <a:rPr lang="en-US" dirty="0" smtClean="0">
                      <a:latin typeface="Calibri"/>
                    </a:rPr>
                    <a:t>y</a:t>
                  </a:r>
                  <a:r>
                    <a:rPr lang="en-US" baseline="-25000" dirty="0" smtClean="0">
                      <a:latin typeface="Calibri"/>
                    </a:rPr>
                    <a:t>0</a:t>
                  </a:r>
                  <a:r>
                    <a:rPr lang="en-US" dirty="0" smtClean="0"/>
                    <a:t>, </a:t>
                  </a:r>
                  <a:r>
                    <a:rPr lang="en-US" dirty="0" smtClean="0">
                      <a:latin typeface="Calibri"/>
                    </a:rPr>
                    <a:t>y</a:t>
                  </a:r>
                  <a:r>
                    <a:rPr lang="en-US" baseline="-25000" dirty="0" smtClean="0">
                      <a:latin typeface="Calibri"/>
                    </a:rPr>
                    <a:t>1</a:t>
                  </a:r>
                  <a:r>
                    <a:rPr lang="en-US" dirty="0" smtClean="0"/>
                    <a:t>)</a:t>
                  </a:r>
                  <a:endParaRPr lang="en-US" dirty="0"/>
                </a:p>
              </p:txBody>
            </p:sp>
          </mc:Choice>
          <mc:Fallback xmlns="">
            <p:sp>
              <p:nvSpPr>
                <p:cNvPr id="39" name="TextBox 38"/>
                <p:cNvSpPr txBox="1">
                  <a:spLocks noRot="1" noChangeAspect="1" noMove="1" noResize="1" noEditPoints="1" noAdjustHandles="1" noChangeArrowheads="1" noChangeShapeType="1" noTextEdit="1"/>
                </p:cNvSpPr>
                <p:nvPr/>
              </p:nvSpPr>
              <p:spPr>
                <a:xfrm>
                  <a:off x="1889038" y="4130047"/>
                  <a:ext cx="1483035" cy="369332"/>
                </a:xfrm>
                <a:prstGeom prst="rect">
                  <a:avLst/>
                </a:prstGeom>
                <a:blipFill rotWithShape="0">
                  <a:blip r:embed="rId2"/>
                  <a:stretch>
                    <a:fillRect t="-6154" r="-1613" b="-20000"/>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3990294" y="4130047"/>
                  <a:ext cx="1483035" cy="369332"/>
                </a:xfrm>
                <a:prstGeom prst="rect">
                  <a:avLst/>
                </a:prstGeom>
                <a:noFill/>
                <a:ln w="28575">
                  <a:solidFill>
                    <a:schemeClr val="tx1"/>
                  </a:solidFill>
                </a:ln>
              </p:spPr>
              <p:txBody>
                <a:bodyPr wrap="none" rtlCol="0">
                  <a:spAutoFit/>
                </a:bodyPr>
                <a:lstStyle/>
                <a:p>
                  <a14:m>
                    <m:oMath xmlns:m="http://schemas.openxmlformats.org/officeDocument/2006/math">
                      <m:sSup>
                        <m:sSupPr>
                          <m:ctrlPr>
                            <a:rPr lang="en-US" i="1">
                              <a:solidFill>
                                <a:srgbClr val="3C58AD"/>
                              </a:solidFill>
                              <a:latin typeface="Cambria Math" charset="0"/>
                            </a:rPr>
                          </m:ctrlPr>
                        </m:sSupPr>
                        <m:e>
                          <m:r>
                            <a:rPr lang="en-US" i="1">
                              <a:solidFill>
                                <a:srgbClr val="3C58AD"/>
                              </a:solidFill>
                              <a:latin typeface="Cambria Math" charset="0"/>
                            </a:rPr>
                            <m:t>𝑤</m:t>
                          </m:r>
                        </m:e>
                        <m:sup>
                          <m:r>
                            <a:rPr lang="en-US" i="1">
                              <a:solidFill>
                                <a:srgbClr val="3C58AD"/>
                              </a:solidFill>
                              <a:latin typeface="Cambria Math" charset="0"/>
                            </a:rPr>
                            <m:t>𝑇</m:t>
                          </m:r>
                        </m:sup>
                      </m:sSup>
                      <m:r>
                        <a:rPr lang="en-US" i="1">
                          <a:solidFill>
                            <a:srgbClr val="3C58AD"/>
                          </a:solidFill>
                          <a:latin typeface="Cambria Math" charset="0"/>
                        </a:rPr>
                        <m:t>𝜙</m:t>
                      </m:r>
                    </m:oMath>
                  </a14:m>
                  <a:r>
                    <a:rPr lang="en-US" dirty="0" smtClean="0"/>
                    <a:t>(</a:t>
                  </a:r>
                  <a:r>
                    <a:rPr lang="en-US" b="1" dirty="0" smtClean="0"/>
                    <a:t>x</a:t>
                  </a:r>
                  <a:r>
                    <a:rPr lang="en-US" dirty="0" smtClean="0"/>
                    <a:t>, </a:t>
                  </a:r>
                  <a:r>
                    <a:rPr lang="en-US" dirty="0" smtClean="0">
                      <a:latin typeface="Calibri"/>
                    </a:rPr>
                    <a:t>y</a:t>
                  </a:r>
                  <a:r>
                    <a:rPr lang="en-US" baseline="-25000" dirty="0">
                      <a:latin typeface="Calibri"/>
                    </a:rPr>
                    <a:t>1</a:t>
                  </a:r>
                  <a:r>
                    <a:rPr lang="en-US" dirty="0" smtClean="0"/>
                    <a:t>, </a:t>
                  </a:r>
                  <a:r>
                    <a:rPr lang="en-US" dirty="0" smtClean="0">
                      <a:latin typeface="Calibri"/>
                    </a:rPr>
                    <a:t>y</a:t>
                  </a:r>
                  <a:r>
                    <a:rPr lang="en-US" baseline="-25000" dirty="0">
                      <a:latin typeface="Calibri"/>
                    </a:rPr>
                    <a:t>2</a:t>
                  </a:r>
                  <a:r>
                    <a:rPr lang="en-US" dirty="0" smtClean="0"/>
                    <a:t>)</a:t>
                  </a:r>
                  <a:endParaRPr lang="en-US" dirty="0"/>
                </a:p>
              </p:txBody>
            </p:sp>
          </mc:Choice>
          <mc:Fallback xmlns="">
            <p:sp>
              <p:nvSpPr>
                <p:cNvPr id="40" name="TextBox 39"/>
                <p:cNvSpPr txBox="1">
                  <a:spLocks noRot="1" noChangeAspect="1" noMove="1" noResize="1" noEditPoints="1" noAdjustHandles="1" noChangeArrowheads="1" noChangeShapeType="1" noTextEdit="1"/>
                </p:cNvSpPr>
                <p:nvPr/>
              </p:nvSpPr>
              <p:spPr>
                <a:xfrm>
                  <a:off x="3990294" y="4130047"/>
                  <a:ext cx="1483035" cy="369332"/>
                </a:xfrm>
                <a:prstGeom prst="rect">
                  <a:avLst/>
                </a:prstGeom>
                <a:blipFill rotWithShape="0">
                  <a:blip r:embed="rId3"/>
                  <a:stretch>
                    <a:fillRect t="-6154" r="-1613" b="-20000"/>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5840429" y="4137255"/>
                  <a:ext cx="1483035" cy="369332"/>
                </a:xfrm>
                <a:prstGeom prst="rect">
                  <a:avLst/>
                </a:prstGeom>
                <a:noFill/>
                <a:ln w="28575">
                  <a:solidFill>
                    <a:schemeClr val="tx1"/>
                  </a:solidFill>
                </a:ln>
              </p:spPr>
              <p:txBody>
                <a:bodyPr wrap="none" rtlCol="0">
                  <a:spAutoFit/>
                </a:bodyPr>
                <a:lstStyle/>
                <a:p>
                  <a14:m>
                    <m:oMath xmlns:m="http://schemas.openxmlformats.org/officeDocument/2006/math">
                      <m:sSup>
                        <m:sSupPr>
                          <m:ctrlPr>
                            <a:rPr lang="en-US" i="1">
                              <a:solidFill>
                                <a:srgbClr val="3C58AD"/>
                              </a:solidFill>
                              <a:latin typeface="Cambria Math" charset="0"/>
                            </a:rPr>
                          </m:ctrlPr>
                        </m:sSupPr>
                        <m:e>
                          <m:r>
                            <a:rPr lang="en-US" i="1">
                              <a:solidFill>
                                <a:srgbClr val="3C58AD"/>
                              </a:solidFill>
                              <a:latin typeface="Cambria Math" charset="0"/>
                            </a:rPr>
                            <m:t>𝑤</m:t>
                          </m:r>
                        </m:e>
                        <m:sup>
                          <m:r>
                            <a:rPr lang="en-US" i="1">
                              <a:solidFill>
                                <a:srgbClr val="3C58AD"/>
                              </a:solidFill>
                              <a:latin typeface="Cambria Math" charset="0"/>
                            </a:rPr>
                            <m:t>𝑇</m:t>
                          </m:r>
                        </m:sup>
                      </m:sSup>
                      <m:r>
                        <a:rPr lang="en-US" i="1">
                          <a:solidFill>
                            <a:srgbClr val="3C58AD"/>
                          </a:solidFill>
                          <a:latin typeface="Cambria Math" charset="0"/>
                        </a:rPr>
                        <m:t>𝜙</m:t>
                      </m:r>
                    </m:oMath>
                  </a14:m>
                  <a:r>
                    <a:rPr lang="en-US" dirty="0" smtClean="0"/>
                    <a:t>(</a:t>
                  </a:r>
                  <a:r>
                    <a:rPr lang="en-US" b="1" dirty="0" smtClean="0"/>
                    <a:t>x</a:t>
                  </a:r>
                  <a:r>
                    <a:rPr lang="en-US" dirty="0" smtClean="0"/>
                    <a:t>, </a:t>
                  </a:r>
                  <a:r>
                    <a:rPr lang="en-US" dirty="0" smtClean="0">
                      <a:latin typeface="Calibri"/>
                    </a:rPr>
                    <a:t>y</a:t>
                  </a:r>
                  <a:r>
                    <a:rPr lang="en-US" baseline="-25000" dirty="0">
                      <a:latin typeface="Calibri"/>
                    </a:rPr>
                    <a:t>2</a:t>
                  </a:r>
                  <a:r>
                    <a:rPr lang="en-US" dirty="0" smtClean="0"/>
                    <a:t>, </a:t>
                  </a:r>
                  <a:r>
                    <a:rPr lang="en-US" dirty="0" smtClean="0">
                      <a:latin typeface="Calibri"/>
                    </a:rPr>
                    <a:t>y</a:t>
                  </a:r>
                  <a:r>
                    <a:rPr lang="en-US" baseline="-25000" dirty="0">
                      <a:latin typeface="Calibri"/>
                    </a:rPr>
                    <a:t>3</a:t>
                  </a:r>
                  <a:r>
                    <a:rPr lang="en-US" dirty="0" smtClean="0"/>
                    <a:t>)</a:t>
                  </a:r>
                  <a:endParaRPr lang="en-US" dirty="0"/>
                </a:p>
              </p:txBody>
            </p:sp>
          </mc:Choice>
          <mc:Fallback xmlns="">
            <p:sp>
              <p:nvSpPr>
                <p:cNvPr id="41" name="TextBox 40"/>
                <p:cNvSpPr txBox="1">
                  <a:spLocks noRot="1" noChangeAspect="1" noMove="1" noResize="1" noEditPoints="1" noAdjustHandles="1" noChangeArrowheads="1" noChangeShapeType="1" noTextEdit="1"/>
                </p:cNvSpPr>
                <p:nvPr/>
              </p:nvSpPr>
              <p:spPr>
                <a:xfrm>
                  <a:off x="5840429" y="4137255"/>
                  <a:ext cx="1483035" cy="369332"/>
                </a:xfrm>
                <a:prstGeom prst="rect">
                  <a:avLst/>
                </a:prstGeom>
                <a:blipFill rotWithShape="0">
                  <a:blip r:embed="rId4"/>
                  <a:stretch>
                    <a:fillRect t="-6154" r="-2016" b="-20000"/>
                  </a:stretch>
                </a:blipFill>
                <a:ln w="28575">
                  <a:solidFill>
                    <a:schemeClr val="tx1"/>
                  </a:solidFill>
                </a:ln>
              </p:spPr>
              <p:txBody>
                <a:bodyPr/>
                <a:lstStyle/>
                <a:p>
                  <a:r>
                    <a:rPr lang="en-US">
                      <a:noFill/>
                    </a:rPr>
                    <a:t> </a:t>
                  </a:r>
                </a:p>
              </p:txBody>
            </p:sp>
          </mc:Fallback>
        </mc:AlternateContent>
        <p:cxnSp>
          <p:nvCxnSpPr>
            <p:cNvPr id="45" name="Straight Arrow Connector 44"/>
            <p:cNvCxnSpPr>
              <a:stCxn id="3" idx="2"/>
              <a:endCxn id="39" idx="0"/>
            </p:cNvCxnSpPr>
            <p:nvPr/>
          </p:nvCxnSpPr>
          <p:spPr>
            <a:xfrm flipH="1">
              <a:off x="2630556" y="2364718"/>
              <a:ext cx="551459" cy="1765329"/>
            </a:xfrm>
            <a:prstGeom prst="straightConnector1">
              <a:avLst/>
            </a:prstGeom>
            <a:ln w="28575">
              <a:prstDash val="dash"/>
              <a:tailEnd type="arrow"/>
            </a:ln>
          </p:spPr>
          <p:style>
            <a:lnRef idx="2">
              <a:schemeClr val="dk1"/>
            </a:lnRef>
            <a:fillRef idx="0">
              <a:schemeClr val="dk1"/>
            </a:fillRef>
            <a:effectRef idx="1">
              <a:schemeClr val="dk1"/>
            </a:effectRef>
            <a:fontRef idx="minor">
              <a:schemeClr val="tx1"/>
            </a:fontRef>
          </p:style>
        </p:cxnSp>
        <p:cxnSp>
          <p:nvCxnSpPr>
            <p:cNvPr id="46" name="Straight Arrow Connector 45"/>
            <p:cNvCxnSpPr>
              <a:stCxn id="47" idx="0"/>
              <a:endCxn id="40" idx="0"/>
            </p:cNvCxnSpPr>
            <p:nvPr/>
          </p:nvCxnSpPr>
          <p:spPr>
            <a:xfrm>
              <a:off x="4463143" y="2172404"/>
              <a:ext cx="268669" cy="1957643"/>
            </a:xfrm>
            <a:prstGeom prst="straightConnector1">
              <a:avLst/>
            </a:prstGeom>
            <a:ln w="28575">
              <a:prstDash val="dash"/>
              <a:tailEnd type="arrow"/>
            </a:ln>
          </p:spPr>
          <p:style>
            <a:lnRef idx="2">
              <a:schemeClr val="dk1"/>
            </a:lnRef>
            <a:fillRef idx="0">
              <a:schemeClr val="dk1"/>
            </a:fillRef>
            <a:effectRef idx="1">
              <a:schemeClr val="dk1"/>
            </a:effectRef>
            <a:fontRef idx="minor">
              <a:schemeClr val="tx1"/>
            </a:fontRef>
          </p:style>
        </p:cxnSp>
        <p:cxnSp>
          <p:nvCxnSpPr>
            <p:cNvPr id="49" name="Straight Arrow Connector 48"/>
            <p:cNvCxnSpPr>
              <a:stCxn id="57" idx="2"/>
              <a:endCxn id="41" idx="0"/>
            </p:cNvCxnSpPr>
            <p:nvPr/>
          </p:nvCxnSpPr>
          <p:spPr>
            <a:xfrm>
              <a:off x="5784911" y="2364718"/>
              <a:ext cx="797036" cy="1772537"/>
            </a:xfrm>
            <a:prstGeom prst="straightConnector1">
              <a:avLst/>
            </a:prstGeom>
            <a:ln w="28575">
              <a:prstDash val="dash"/>
              <a:tailEnd type="arrow"/>
            </a:ln>
          </p:spPr>
          <p:style>
            <a:lnRef idx="2">
              <a:schemeClr val="dk1"/>
            </a:lnRef>
            <a:fillRef idx="0">
              <a:schemeClr val="dk1"/>
            </a:fillRef>
            <a:effectRef idx="1">
              <a:schemeClr val="dk1"/>
            </a:effectRef>
            <a:fontRef idx="minor">
              <a:schemeClr val="tx1"/>
            </a:fontRef>
          </p:style>
        </p:cxnSp>
        <p:sp>
          <p:nvSpPr>
            <p:cNvPr id="3" name="Rectangle 2"/>
            <p:cNvSpPr/>
            <p:nvPr/>
          </p:nvSpPr>
          <p:spPr>
            <a:xfrm>
              <a:off x="3085858" y="2172404"/>
              <a:ext cx="192314" cy="192314"/>
            </a:xfrm>
            <a:prstGeom prst="rect">
              <a:avLst/>
            </a:prstGeom>
            <a:ln w="2857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 name="Straight Connector 31"/>
            <p:cNvCxnSpPr>
              <a:stCxn id="6" idx="2"/>
              <a:endCxn id="3" idx="3"/>
            </p:cNvCxnSpPr>
            <p:nvPr/>
          </p:nvCxnSpPr>
          <p:spPr>
            <a:xfrm flipH="1">
              <a:off x="3278172" y="2268561"/>
              <a:ext cx="234527"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4366986" y="2172404"/>
              <a:ext cx="192314" cy="192314"/>
            </a:xfrm>
            <a:prstGeom prst="rect">
              <a:avLst/>
            </a:prstGeom>
            <a:ln w="2857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 name="Straight Connector 47"/>
            <p:cNvCxnSpPr>
              <a:stCxn id="47" idx="3"/>
              <a:endCxn id="9" idx="2"/>
            </p:cNvCxnSpPr>
            <p:nvPr/>
          </p:nvCxnSpPr>
          <p:spPr>
            <a:xfrm>
              <a:off x="4559300" y="2268561"/>
              <a:ext cx="234527"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57" name="Rectangle 56"/>
            <p:cNvSpPr/>
            <p:nvPr/>
          </p:nvSpPr>
          <p:spPr>
            <a:xfrm>
              <a:off x="5688754" y="2172404"/>
              <a:ext cx="192314" cy="192314"/>
            </a:xfrm>
            <a:prstGeom prst="rect">
              <a:avLst/>
            </a:prstGeom>
            <a:ln w="2857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 name="Straight Connector 58"/>
            <p:cNvCxnSpPr>
              <a:stCxn id="9" idx="6"/>
              <a:endCxn id="57" idx="1"/>
            </p:cNvCxnSpPr>
            <p:nvPr/>
          </p:nvCxnSpPr>
          <p:spPr>
            <a:xfrm>
              <a:off x="5454227" y="2268561"/>
              <a:ext cx="234527" cy="0"/>
            </a:xfrm>
            <a:prstGeom prst="line">
              <a:avLst/>
            </a:prstGeom>
            <a:ln w="28575"/>
          </p:spPr>
          <p:style>
            <a:lnRef idx="2">
              <a:schemeClr val="accent1"/>
            </a:lnRef>
            <a:fillRef idx="0">
              <a:schemeClr val="accent1"/>
            </a:fillRef>
            <a:effectRef idx="1">
              <a:schemeClr val="accent1"/>
            </a:effectRef>
            <a:fontRef idx="minor">
              <a:schemeClr val="tx1"/>
            </a:fontRef>
          </p:style>
        </p:cxnSp>
      </p:grpSp>
      <p:sp>
        <p:nvSpPr>
          <p:cNvPr id="95" name="TextBox 94"/>
          <p:cNvSpPr txBox="1"/>
          <p:nvPr/>
        </p:nvSpPr>
        <p:spPr>
          <a:xfrm>
            <a:off x="3990294" y="1099445"/>
            <a:ext cx="868710" cy="369332"/>
          </a:xfrm>
          <a:prstGeom prst="rect">
            <a:avLst/>
          </a:prstGeom>
          <a:noFill/>
        </p:spPr>
        <p:txBody>
          <a:bodyPr wrap="none" rtlCol="0">
            <a:spAutoFit/>
          </a:bodyPr>
          <a:lstStyle/>
          <a:p>
            <a:r>
              <a:rPr lang="en-US" dirty="0" smtClean="0"/>
              <a:t>Factors</a:t>
            </a:r>
            <a:endParaRPr lang="en-US" dirty="0"/>
          </a:p>
        </p:txBody>
      </p:sp>
      <p:cxnSp>
        <p:nvCxnSpPr>
          <p:cNvPr id="96" name="Straight Arrow Connector 95"/>
          <p:cNvCxnSpPr>
            <a:stCxn id="95" idx="1"/>
          </p:cNvCxnSpPr>
          <p:nvPr/>
        </p:nvCxnSpPr>
        <p:spPr>
          <a:xfrm flipH="1">
            <a:off x="3182015" y="1284111"/>
            <a:ext cx="808279" cy="811389"/>
          </a:xfrm>
          <a:prstGeom prst="straightConnector1">
            <a:avLst/>
          </a:prstGeom>
          <a:ln w="28575">
            <a:prstDash val="dash"/>
            <a:tailEnd type="arrow"/>
          </a:ln>
        </p:spPr>
        <p:style>
          <a:lnRef idx="1">
            <a:schemeClr val="dk1"/>
          </a:lnRef>
          <a:fillRef idx="0">
            <a:schemeClr val="dk1"/>
          </a:fillRef>
          <a:effectRef idx="0">
            <a:schemeClr val="dk1"/>
          </a:effectRef>
          <a:fontRef idx="minor">
            <a:schemeClr val="tx1"/>
          </a:fontRef>
        </p:style>
      </p:cxnSp>
      <p:cxnSp>
        <p:nvCxnSpPr>
          <p:cNvPr id="100" name="Straight Arrow Connector 99"/>
          <p:cNvCxnSpPr>
            <a:stCxn id="95" idx="2"/>
            <a:endCxn id="47" idx="0"/>
          </p:cNvCxnSpPr>
          <p:nvPr/>
        </p:nvCxnSpPr>
        <p:spPr>
          <a:xfrm>
            <a:off x="4424649" y="1468777"/>
            <a:ext cx="38494" cy="703627"/>
          </a:xfrm>
          <a:prstGeom prst="straightConnector1">
            <a:avLst/>
          </a:prstGeom>
          <a:ln w="28575">
            <a:prstDash val="dash"/>
            <a:tailEnd type="arrow"/>
          </a:ln>
        </p:spPr>
        <p:style>
          <a:lnRef idx="1">
            <a:schemeClr val="dk1"/>
          </a:lnRef>
          <a:fillRef idx="0">
            <a:schemeClr val="dk1"/>
          </a:fillRef>
          <a:effectRef idx="0">
            <a:schemeClr val="dk1"/>
          </a:effectRef>
          <a:fontRef idx="minor">
            <a:schemeClr val="tx1"/>
          </a:fontRef>
        </p:style>
      </p:cxnSp>
      <p:cxnSp>
        <p:nvCxnSpPr>
          <p:cNvPr id="103" name="Straight Arrow Connector 102"/>
          <p:cNvCxnSpPr>
            <a:stCxn id="95" idx="3"/>
            <a:endCxn id="57" idx="0"/>
          </p:cNvCxnSpPr>
          <p:nvPr/>
        </p:nvCxnSpPr>
        <p:spPr>
          <a:xfrm>
            <a:off x="4859004" y="1284111"/>
            <a:ext cx="925907" cy="888293"/>
          </a:xfrm>
          <a:prstGeom prst="straightConnector1">
            <a:avLst/>
          </a:prstGeom>
          <a:ln w="28575">
            <a:prstDash val="dash"/>
            <a:tailEnd type="arrow"/>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1520988" y="5751458"/>
            <a:ext cx="919867" cy="461665"/>
          </a:xfrm>
          <a:prstGeom prst="rect">
            <a:avLst/>
          </a:prstGeom>
          <a:noFill/>
        </p:spPr>
        <p:txBody>
          <a:bodyPr wrap="none" rtlCol="0">
            <a:spAutoFit/>
          </a:bodyPr>
          <a:lstStyle/>
          <a:p>
            <a:r>
              <a:rPr lang="en-US" sz="2400" dirty="0" smtClean="0">
                <a:solidFill>
                  <a:srgbClr val="FF0000"/>
                </a:solidFill>
              </a:rPr>
              <a:t>factor</a:t>
            </a:r>
            <a:endParaRPr lang="en-US" sz="2400" dirty="0">
              <a:solidFill>
                <a:srgbClr val="FF0000"/>
              </a:solidFill>
            </a:endParaRPr>
          </a:p>
        </p:txBody>
      </p:sp>
      <p:sp>
        <p:nvSpPr>
          <p:cNvPr id="11" name="Footer Placeholder 10"/>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32721443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Conditional Random Field: </a:t>
            </a:r>
            <a:r>
              <a:rPr lang="en-US" dirty="0"/>
              <a:t>Factor graph</a:t>
            </a:r>
          </a:p>
        </p:txBody>
      </p:sp>
      <p:sp>
        <p:nvSpPr>
          <p:cNvPr id="4" name="Slide Number Placeholder 3"/>
          <p:cNvSpPr>
            <a:spLocks noGrp="1"/>
          </p:cNvSpPr>
          <p:nvPr>
            <p:ph type="sldNum" sz="quarter" idx="12"/>
          </p:nvPr>
        </p:nvSpPr>
        <p:spPr/>
        <p:txBody>
          <a:bodyPr/>
          <a:lstStyle/>
          <a:p>
            <a:fld id="{930F128D-E007-7541-A1FF-F45D75879CCB}" type="slidenum">
              <a:rPr lang="en-US" smtClean="0"/>
              <a:t>92</a:t>
            </a:fld>
            <a:endParaRPr lang="en-US"/>
          </a:p>
        </p:txBody>
      </p:sp>
      <p:sp>
        <p:nvSpPr>
          <p:cNvPr id="105" name="TextBox 104"/>
          <p:cNvSpPr txBox="1"/>
          <p:nvPr/>
        </p:nvSpPr>
        <p:spPr>
          <a:xfrm>
            <a:off x="197945" y="968161"/>
            <a:ext cx="7206845" cy="830997"/>
          </a:xfrm>
          <a:prstGeom prst="rect">
            <a:avLst/>
          </a:prstGeom>
          <a:noFill/>
        </p:spPr>
        <p:txBody>
          <a:bodyPr wrap="none" rtlCol="0">
            <a:spAutoFit/>
          </a:bodyPr>
          <a:lstStyle/>
          <a:p>
            <a:r>
              <a:rPr lang="en-US" sz="2400" dirty="0" smtClean="0"/>
              <a:t>A different factorization: </a:t>
            </a:r>
          </a:p>
          <a:p>
            <a:r>
              <a:rPr lang="en-US" sz="2400" dirty="0" smtClean="0"/>
              <a:t>Recall decomposition of structures into parts. Same idea</a:t>
            </a:r>
            <a:endParaRPr lang="en-US" sz="2400" dirty="0"/>
          </a:p>
        </p:txBody>
      </p:sp>
      <p:sp>
        <p:nvSpPr>
          <p:cNvPr id="51" name="TextBox 50"/>
          <p:cNvSpPr txBox="1"/>
          <p:nvPr/>
        </p:nvSpPr>
        <p:spPr>
          <a:xfrm>
            <a:off x="925286" y="4766379"/>
            <a:ext cx="6684843" cy="1200329"/>
          </a:xfrm>
          <a:prstGeom prst="rect">
            <a:avLst/>
          </a:prstGeom>
          <a:noFill/>
        </p:spPr>
        <p:txBody>
          <a:bodyPr wrap="none" rtlCol="0">
            <a:spAutoFit/>
          </a:bodyPr>
          <a:lstStyle/>
          <a:p>
            <a:r>
              <a:rPr lang="en-US" sz="2400" dirty="0" smtClean="0"/>
              <a:t>Each node is a random variable</a:t>
            </a:r>
            <a:endParaRPr lang="en-US" sz="2400" dirty="0"/>
          </a:p>
          <a:p>
            <a:r>
              <a:rPr lang="en-US" sz="2400" dirty="0" smtClean="0"/>
              <a:t>We observe some nodes and need to assign the rest</a:t>
            </a:r>
            <a:endParaRPr lang="en-US" sz="2400" dirty="0"/>
          </a:p>
          <a:p>
            <a:r>
              <a:rPr lang="en-US" sz="2400" dirty="0" smtClean="0"/>
              <a:t>Each factor</a:t>
            </a:r>
            <a:r>
              <a:rPr lang="en-US" sz="2400" dirty="0" smtClean="0">
                <a:solidFill>
                  <a:schemeClr val="accent2"/>
                </a:solidFill>
              </a:rPr>
              <a:t> </a:t>
            </a:r>
            <a:r>
              <a:rPr lang="en-US" sz="2400" dirty="0" smtClean="0"/>
              <a:t>is associated with a score</a:t>
            </a:r>
            <a:endParaRPr lang="en-US" sz="2400" dirty="0"/>
          </a:p>
        </p:txBody>
      </p:sp>
      <p:pic>
        <p:nvPicPr>
          <p:cNvPr id="11" name="Picture 10"/>
          <p:cNvPicPr>
            <a:picLocks noChangeAspect="1"/>
          </p:cNvPicPr>
          <p:nvPr/>
        </p:nvPicPr>
        <p:blipFill>
          <a:blip r:embed="rId2"/>
          <a:stretch>
            <a:fillRect/>
          </a:stretch>
        </p:blipFill>
        <p:spPr>
          <a:xfrm>
            <a:off x="1583881" y="1939853"/>
            <a:ext cx="5597865" cy="2591238"/>
          </a:xfrm>
          <a:prstGeom prst="rect">
            <a:avLst/>
          </a:prstGeom>
        </p:spPr>
      </p:pic>
      <p:sp>
        <p:nvSpPr>
          <p:cNvPr id="3" name="Footer Placeholder 2"/>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58043488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Conditional Random Field: </a:t>
            </a:r>
            <a:r>
              <a:rPr lang="en-US" dirty="0"/>
              <a:t>Factor graph</a:t>
            </a:r>
          </a:p>
        </p:txBody>
      </p:sp>
      <p:sp>
        <p:nvSpPr>
          <p:cNvPr id="8" name="Content Placeholder 7"/>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930F128D-E007-7541-A1FF-F45D75879CCB}" type="slidenum">
              <a:rPr lang="en-US" smtClean="0"/>
              <a:t>93</a:t>
            </a:fld>
            <a:endParaRPr lang="en-US"/>
          </a:p>
        </p:txBody>
      </p:sp>
      <p:sp>
        <p:nvSpPr>
          <p:cNvPr id="51" name="TextBox 50"/>
          <p:cNvSpPr txBox="1"/>
          <p:nvPr/>
        </p:nvSpPr>
        <p:spPr>
          <a:xfrm>
            <a:off x="925286" y="4671786"/>
            <a:ext cx="6684843" cy="1200329"/>
          </a:xfrm>
          <a:prstGeom prst="rect">
            <a:avLst/>
          </a:prstGeom>
          <a:noFill/>
        </p:spPr>
        <p:txBody>
          <a:bodyPr wrap="none" rtlCol="0">
            <a:spAutoFit/>
          </a:bodyPr>
          <a:lstStyle/>
          <a:p>
            <a:r>
              <a:rPr lang="en-US" sz="2400" dirty="0" smtClean="0"/>
              <a:t>Each node is a random variable</a:t>
            </a:r>
            <a:endParaRPr lang="en-US" sz="2400" dirty="0"/>
          </a:p>
          <a:p>
            <a:r>
              <a:rPr lang="en-US" sz="2400" dirty="0" smtClean="0"/>
              <a:t>We observe some nodes and need to assign the rest</a:t>
            </a:r>
            <a:endParaRPr lang="en-US" sz="2400" dirty="0"/>
          </a:p>
          <a:p>
            <a:r>
              <a:rPr lang="en-US" sz="2400" dirty="0" smtClean="0"/>
              <a:t>Each factor</a:t>
            </a:r>
            <a:r>
              <a:rPr lang="en-US" sz="2400" dirty="0" smtClean="0">
                <a:solidFill>
                  <a:schemeClr val="accent2"/>
                </a:solidFill>
              </a:rPr>
              <a:t> </a:t>
            </a:r>
            <a:r>
              <a:rPr lang="en-US" sz="2400" dirty="0" smtClean="0"/>
              <a:t>is associated with a score</a:t>
            </a:r>
            <a:endParaRPr lang="en-US" sz="2400" dirty="0"/>
          </a:p>
        </p:txBody>
      </p:sp>
      <p:pic>
        <p:nvPicPr>
          <p:cNvPr id="11" name="Picture 10"/>
          <p:cNvPicPr>
            <a:picLocks noChangeAspect="1"/>
          </p:cNvPicPr>
          <p:nvPr/>
        </p:nvPicPr>
        <p:blipFill>
          <a:blip r:embed="rId2"/>
          <a:stretch>
            <a:fillRect/>
          </a:stretch>
        </p:blipFill>
        <p:spPr>
          <a:xfrm>
            <a:off x="197726" y="1393906"/>
            <a:ext cx="8515350" cy="2957658"/>
          </a:xfrm>
          <a:prstGeom prst="rect">
            <a:avLst/>
          </a:prstGeom>
        </p:spPr>
      </p:pic>
      <p:sp>
        <p:nvSpPr>
          <p:cNvPr id="3" name="Footer Placeholder 2"/>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49837071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Conditional Random Field for sequences</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930F128D-E007-7541-A1FF-F45D75879CCB}" type="slidenum">
              <a:rPr lang="en-US" smtClean="0"/>
              <a:t>94</a:t>
            </a:fld>
            <a:endParaRPr lang="en-US"/>
          </a:p>
        </p:txBody>
      </p:sp>
      <p:sp>
        <p:nvSpPr>
          <p:cNvPr id="8" name="TextBox 7"/>
          <p:cNvSpPr txBox="1"/>
          <p:nvPr/>
        </p:nvSpPr>
        <p:spPr>
          <a:xfrm>
            <a:off x="628650" y="2471929"/>
            <a:ext cx="2938512" cy="769441"/>
          </a:xfrm>
          <a:prstGeom prst="rect">
            <a:avLst/>
          </a:prstGeom>
          <a:noFill/>
        </p:spPr>
        <p:txBody>
          <a:bodyPr wrap="square" rtlCol="0">
            <a:spAutoFit/>
          </a:bodyPr>
          <a:lstStyle/>
          <a:p>
            <a:r>
              <a:rPr lang="en-US" sz="2200" dirty="0" smtClean="0"/>
              <a:t>Z: Normalizing constant, sum over all sequences</a:t>
            </a:r>
            <a:endParaRPr lang="en-US" sz="2200" dirty="0"/>
          </a:p>
        </p:txBody>
      </p:sp>
      <mc:AlternateContent xmlns:mc="http://schemas.openxmlformats.org/markup-compatibility/2006" xmlns:a14="http://schemas.microsoft.com/office/drawing/2010/main">
        <mc:Choice Requires="a14">
          <p:sp>
            <p:nvSpPr>
              <p:cNvPr id="5" name="TextBox 4"/>
              <p:cNvSpPr txBox="1"/>
              <p:nvPr/>
            </p:nvSpPr>
            <p:spPr>
              <a:xfrm>
                <a:off x="1896299" y="1198984"/>
                <a:ext cx="5351401" cy="9885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𝑃</m:t>
                      </m:r>
                      <m:d>
                        <m:dPr>
                          <m:sepChr m:val="∣"/>
                          <m:ctrlPr>
                            <a:rPr lang="en-US" sz="2400" b="0" i="1" smtClean="0">
                              <a:latin typeface="Cambria Math" charset="0"/>
                            </a:rPr>
                          </m:ctrlPr>
                        </m:dPr>
                        <m:e>
                          <m:r>
                            <a:rPr lang="en-US" sz="2400" b="1" i="1" smtClean="0">
                              <a:latin typeface="Cambria Math" charset="0"/>
                            </a:rPr>
                            <m:t>𝒚</m:t>
                          </m:r>
                        </m:e>
                        <m:e>
                          <m:r>
                            <a:rPr lang="en-US" sz="2400" b="1" i="1" smtClean="0">
                              <a:latin typeface="Cambria Math" charset="0"/>
                            </a:rPr>
                            <m:t>𝒙</m:t>
                          </m:r>
                        </m:e>
                      </m:d>
                      <m:r>
                        <a:rPr lang="en-US" sz="2400" b="0" i="1" smtClean="0">
                          <a:latin typeface="Cambria Math" charset="0"/>
                        </a:rPr>
                        <m:t>= </m:t>
                      </m:r>
                      <m:f>
                        <m:fPr>
                          <m:ctrlPr>
                            <a:rPr lang="mr-IN" sz="2400" b="0" i="1" smtClean="0">
                              <a:latin typeface="Cambria Math" charset="0"/>
                            </a:rPr>
                          </m:ctrlPr>
                        </m:fPr>
                        <m:num>
                          <m:r>
                            <a:rPr lang="en-US" sz="2400" b="0" i="1" smtClean="0">
                              <a:latin typeface="Cambria Math" charset="0"/>
                            </a:rPr>
                            <m:t>1</m:t>
                          </m:r>
                        </m:num>
                        <m:den>
                          <m:r>
                            <a:rPr lang="en-US" sz="2400" b="0" i="1" smtClean="0">
                              <a:latin typeface="Cambria Math" charset="0"/>
                            </a:rPr>
                            <m:t>𝑍</m:t>
                          </m:r>
                        </m:den>
                      </m:f>
                      <m:nary>
                        <m:naryPr>
                          <m:chr m:val="∏"/>
                          <m:supHide m:val="on"/>
                          <m:ctrlPr>
                            <a:rPr lang="mr-IN" sz="2400" b="0" i="1" smtClean="0">
                              <a:latin typeface="Cambria Math" charset="0"/>
                            </a:rPr>
                          </m:ctrlPr>
                        </m:naryPr>
                        <m:sub>
                          <m:r>
                            <m:rPr>
                              <m:brk m:alnAt="7"/>
                            </m:rPr>
                            <a:rPr lang="en-US" sz="2400" b="0" i="1" smtClean="0">
                              <a:latin typeface="Cambria Math" charset="0"/>
                            </a:rPr>
                            <m:t>𝑖</m:t>
                          </m:r>
                        </m:sub>
                        <m:sup/>
                        <m:e>
                          <m:r>
                            <m:rPr>
                              <m:sty m:val="p"/>
                            </m:rPr>
                            <a:rPr lang="en-US" sz="2400" b="0" i="0" smtClean="0">
                              <a:latin typeface="Cambria Math" charset="0"/>
                            </a:rPr>
                            <m:t>exp</m:t>
                          </m:r>
                          <m:r>
                            <a:rPr lang="en-US" sz="2400" b="0" i="1" smtClean="0">
                              <a:latin typeface="Cambria Math" charset="0"/>
                            </a:rPr>
                            <m:t>⁡(</m:t>
                          </m:r>
                          <m:sSup>
                            <m:sSupPr>
                              <m:ctrlPr>
                                <a:rPr lang="en-US" sz="2400" b="0" i="1" smtClean="0">
                                  <a:solidFill>
                                    <a:schemeClr val="accent1"/>
                                  </a:solidFill>
                                  <a:latin typeface="Cambria Math" charset="0"/>
                                </a:rPr>
                              </m:ctrlPr>
                            </m:sSupPr>
                            <m:e>
                              <m:r>
                                <a:rPr lang="en-US" sz="2400" b="1" i="1" smtClean="0">
                                  <a:solidFill>
                                    <a:schemeClr val="accent1"/>
                                  </a:solidFill>
                                  <a:latin typeface="Cambria Math" charset="0"/>
                                </a:rPr>
                                <m:t>𝒘</m:t>
                              </m:r>
                            </m:e>
                            <m:sup>
                              <m:r>
                                <a:rPr lang="en-US" sz="2400" b="0" i="1" smtClean="0">
                                  <a:solidFill>
                                    <a:schemeClr val="accent1"/>
                                  </a:solidFill>
                                  <a:latin typeface="Cambria Math" charset="0"/>
                                </a:rPr>
                                <m:t>𝑇</m:t>
                              </m:r>
                            </m:sup>
                          </m:sSup>
                          <m:r>
                            <a:rPr lang="en-US" sz="2400" b="0" i="1" smtClean="0">
                              <a:solidFill>
                                <a:schemeClr val="accent1"/>
                              </a:solidFill>
                              <a:latin typeface="Cambria Math" charset="0"/>
                            </a:rPr>
                            <m:t>𝜙</m:t>
                          </m:r>
                          <m:r>
                            <a:rPr lang="en-US" sz="2400" b="0" i="1" smtClean="0">
                              <a:solidFill>
                                <a:schemeClr val="accent1"/>
                              </a:solidFill>
                              <a:latin typeface="Cambria Math" charset="0"/>
                            </a:rPr>
                            <m:t>(</m:t>
                          </m:r>
                          <m:r>
                            <a:rPr lang="en-US" sz="2400" b="1" i="1" smtClean="0">
                              <a:solidFill>
                                <a:schemeClr val="accent1"/>
                              </a:solidFill>
                              <a:latin typeface="Cambria Math" charset="0"/>
                            </a:rPr>
                            <m:t>𝒙</m:t>
                          </m:r>
                          <m:r>
                            <a:rPr lang="en-US" sz="2400" b="0" i="1" smtClean="0">
                              <a:solidFill>
                                <a:schemeClr val="accent1"/>
                              </a:solidFill>
                              <a:latin typeface="Cambria Math" charset="0"/>
                            </a:rPr>
                            <m:t>, </m:t>
                          </m:r>
                          <m:sSub>
                            <m:sSubPr>
                              <m:ctrlPr>
                                <a:rPr lang="en-US" sz="2400" b="0" i="1" smtClean="0">
                                  <a:solidFill>
                                    <a:schemeClr val="accent1"/>
                                  </a:solidFill>
                                  <a:latin typeface="Cambria Math" charset="0"/>
                                </a:rPr>
                              </m:ctrlPr>
                            </m:sSubPr>
                            <m:e>
                              <m:r>
                                <a:rPr lang="en-US" sz="2400" b="0" i="1" smtClean="0">
                                  <a:solidFill>
                                    <a:schemeClr val="accent1"/>
                                  </a:solidFill>
                                  <a:latin typeface="Cambria Math" charset="0"/>
                                </a:rPr>
                                <m:t>𝑦</m:t>
                              </m:r>
                            </m:e>
                            <m:sub>
                              <m:r>
                                <a:rPr lang="en-US" sz="2400" b="0" i="1" smtClean="0">
                                  <a:solidFill>
                                    <a:schemeClr val="accent1"/>
                                  </a:solidFill>
                                  <a:latin typeface="Cambria Math" charset="0"/>
                                </a:rPr>
                                <m:t>𝑖</m:t>
                              </m:r>
                            </m:sub>
                          </m:sSub>
                          <m:r>
                            <a:rPr lang="en-US" sz="2400" b="0" i="1" smtClean="0">
                              <a:solidFill>
                                <a:schemeClr val="accent1"/>
                              </a:solidFill>
                              <a:latin typeface="Cambria Math" charset="0"/>
                            </a:rPr>
                            <m:t>, </m:t>
                          </m:r>
                          <m:sSub>
                            <m:sSubPr>
                              <m:ctrlPr>
                                <a:rPr lang="en-US" sz="2400" b="0" i="1" smtClean="0">
                                  <a:solidFill>
                                    <a:schemeClr val="accent1"/>
                                  </a:solidFill>
                                  <a:latin typeface="Cambria Math" charset="0"/>
                                </a:rPr>
                              </m:ctrlPr>
                            </m:sSubPr>
                            <m:e>
                              <m:r>
                                <a:rPr lang="en-US" sz="2400" b="0" i="1" smtClean="0">
                                  <a:solidFill>
                                    <a:schemeClr val="accent1"/>
                                  </a:solidFill>
                                  <a:latin typeface="Cambria Math" charset="0"/>
                                </a:rPr>
                                <m:t>𝑦</m:t>
                              </m:r>
                            </m:e>
                            <m:sub>
                              <m:r>
                                <a:rPr lang="en-US" sz="2400" b="0" i="1" smtClean="0">
                                  <a:solidFill>
                                    <a:schemeClr val="accent1"/>
                                  </a:solidFill>
                                  <a:latin typeface="Cambria Math" charset="0"/>
                                </a:rPr>
                                <m:t>𝑖</m:t>
                              </m:r>
                              <m:r>
                                <a:rPr lang="en-US" sz="2400" b="0" i="1" smtClean="0">
                                  <a:solidFill>
                                    <a:schemeClr val="accent1"/>
                                  </a:solidFill>
                                  <a:latin typeface="Cambria Math" charset="0"/>
                                </a:rPr>
                                <m:t>−1</m:t>
                              </m:r>
                            </m:sub>
                          </m:sSub>
                          <m:r>
                            <a:rPr lang="en-US" sz="2400" b="0" i="1" smtClean="0">
                              <a:latin typeface="Cambria Math" charset="0"/>
                            </a:rPr>
                            <m:t>)</m:t>
                          </m:r>
                        </m:e>
                      </m:nary>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1896299" y="1198984"/>
                <a:ext cx="5351401" cy="98854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896699" y="2509856"/>
                <a:ext cx="4399409" cy="9374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𝑍</m:t>
                      </m:r>
                      <m:r>
                        <a:rPr lang="en-US" sz="2400" b="0" i="1" smtClean="0">
                          <a:latin typeface="Cambria Math" charset="0"/>
                        </a:rPr>
                        <m:t>= </m:t>
                      </m:r>
                      <m:nary>
                        <m:naryPr>
                          <m:chr m:val="∑"/>
                          <m:supHide m:val="on"/>
                          <m:ctrlPr>
                            <a:rPr lang="en-US" sz="2400" b="0" i="1" smtClean="0">
                              <a:latin typeface="Cambria Math" charset="0"/>
                            </a:rPr>
                          </m:ctrlPr>
                        </m:naryPr>
                        <m:sub>
                          <m:acc>
                            <m:accPr>
                              <m:chr m:val="̂"/>
                              <m:ctrlPr>
                                <a:rPr lang="en-US" sz="2400" b="0" i="1" smtClean="0">
                                  <a:latin typeface="Cambria Math" charset="0"/>
                                </a:rPr>
                              </m:ctrlPr>
                            </m:accPr>
                            <m:e>
                              <m:r>
                                <a:rPr lang="en-US" sz="2400" b="0" i="1" smtClean="0">
                                  <a:latin typeface="Cambria Math" charset="0"/>
                                </a:rPr>
                                <m:t>𝑦</m:t>
                              </m:r>
                            </m:e>
                          </m:acc>
                        </m:sub>
                        <m:sup/>
                        <m:e>
                          <m:nary>
                            <m:naryPr>
                              <m:chr m:val="∏"/>
                              <m:supHide m:val="on"/>
                              <m:ctrlPr>
                                <a:rPr lang="en-US" sz="2400" b="0" i="1" smtClean="0">
                                  <a:latin typeface="Cambria Math" charset="0"/>
                                </a:rPr>
                              </m:ctrlPr>
                            </m:naryPr>
                            <m:sub>
                              <m:r>
                                <m:rPr>
                                  <m:brk m:alnAt="7"/>
                                </m:rPr>
                                <a:rPr lang="en-US" sz="2400" b="0" i="1" smtClean="0">
                                  <a:latin typeface="Cambria Math" charset="0"/>
                                </a:rPr>
                                <m:t>𝑖</m:t>
                              </m:r>
                            </m:sub>
                            <m:sup/>
                            <m:e>
                              <m:r>
                                <m:rPr>
                                  <m:sty m:val="p"/>
                                </m:rPr>
                                <a:rPr lang="en-US" sz="2400" b="0" i="0" smtClean="0">
                                  <a:latin typeface="Cambria Math" charset="0"/>
                                </a:rPr>
                                <m:t>exp</m:t>
                              </m:r>
                              <m:r>
                                <a:rPr lang="en-US" sz="2400" b="0" i="1" smtClean="0">
                                  <a:latin typeface="Cambria Math" charset="0"/>
                                </a:rPr>
                                <m:t>⁡(</m:t>
                              </m:r>
                              <m:sSup>
                                <m:sSupPr>
                                  <m:ctrlPr>
                                    <a:rPr lang="en-US" sz="2400" b="0" i="1" smtClean="0">
                                      <a:latin typeface="Cambria Math" charset="0"/>
                                    </a:rPr>
                                  </m:ctrlPr>
                                </m:sSupPr>
                                <m:e>
                                  <m:r>
                                    <a:rPr lang="en-US" sz="2400" b="0" i="1" smtClean="0">
                                      <a:latin typeface="Cambria Math" charset="0"/>
                                    </a:rPr>
                                    <m:t>𝑤</m:t>
                                  </m:r>
                                </m:e>
                                <m:sup>
                                  <m:r>
                                    <a:rPr lang="en-US" sz="2400" b="0" i="1" smtClean="0">
                                      <a:latin typeface="Cambria Math" charset="0"/>
                                    </a:rPr>
                                    <m:t>𝑇</m:t>
                                  </m:r>
                                </m:sup>
                              </m:sSup>
                              <m:r>
                                <a:rPr lang="en-US" sz="2400" b="0" i="1" smtClean="0">
                                  <a:latin typeface="Cambria Math" charset="0"/>
                                </a:rPr>
                                <m:t>𝜙</m:t>
                              </m:r>
                              <m:r>
                                <a:rPr lang="en-US" sz="2400" b="0" i="1" smtClean="0">
                                  <a:latin typeface="Cambria Math" charset="0"/>
                                </a:rPr>
                                <m:t>(</m:t>
                              </m:r>
                              <m:r>
                                <a:rPr lang="en-US" sz="2400" b="1" i="1" smtClean="0">
                                  <a:latin typeface="Cambria Math" charset="0"/>
                                </a:rPr>
                                <m:t>𝒙</m:t>
                              </m:r>
                              <m:r>
                                <a:rPr lang="en-US" sz="2400" b="1" i="1" smtClean="0">
                                  <a:latin typeface="Cambria Math" charset="0"/>
                                </a:rPr>
                                <m:t>, </m:t>
                              </m:r>
                              <m:sSub>
                                <m:sSubPr>
                                  <m:ctrlPr>
                                    <a:rPr lang="en-US" sz="2400" b="1" i="1" smtClean="0">
                                      <a:latin typeface="Cambria Math" charset="0"/>
                                    </a:rPr>
                                  </m:ctrlPr>
                                </m:sSubPr>
                                <m:e>
                                  <m:acc>
                                    <m:accPr>
                                      <m:chr m:val="̂"/>
                                      <m:ctrlPr>
                                        <a:rPr lang="en-US" sz="2400" b="1" i="1" smtClean="0">
                                          <a:latin typeface="Cambria Math" charset="0"/>
                                        </a:rPr>
                                      </m:ctrlPr>
                                    </m:accPr>
                                    <m:e>
                                      <m:r>
                                        <a:rPr lang="en-US" sz="2400" b="0" i="1" smtClean="0">
                                          <a:latin typeface="Cambria Math" charset="0"/>
                                        </a:rPr>
                                        <m:t>𝑦</m:t>
                                      </m:r>
                                    </m:e>
                                  </m:acc>
                                </m:e>
                                <m:sub>
                                  <m:r>
                                    <a:rPr lang="en-US" sz="2400" b="0" i="1" smtClean="0">
                                      <a:latin typeface="Cambria Math" charset="0"/>
                                    </a:rPr>
                                    <m:t>𝑖</m:t>
                                  </m:r>
                                </m:sub>
                              </m:sSub>
                              <m:r>
                                <a:rPr lang="en-US" sz="2400" b="1" i="1" smtClean="0">
                                  <a:latin typeface="Cambria Math" charset="0"/>
                                </a:rPr>
                                <m:t>,</m:t>
                              </m:r>
                              <m:sSub>
                                <m:sSubPr>
                                  <m:ctrlPr>
                                    <a:rPr lang="en-US" sz="2400" b="0" i="1" smtClean="0">
                                      <a:latin typeface="Cambria Math" charset="0"/>
                                    </a:rPr>
                                  </m:ctrlPr>
                                </m:sSubPr>
                                <m:e>
                                  <m:acc>
                                    <m:accPr>
                                      <m:chr m:val="̂"/>
                                      <m:ctrlPr>
                                        <a:rPr lang="en-US" sz="2400" b="1" i="1" smtClean="0">
                                          <a:latin typeface="Cambria Math" charset="0"/>
                                        </a:rPr>
                                      </m:ctrlPr>
                                    </m:accPr>
                                    <m:e>
                                      <m:r>
                                        <a:rPr lang="en-US" sz="2400" b="0" i="1" smtClean="0">
                                          <a:latin typeface="Cambria Math" charset="0"/>
                                        </a:rPr>
                                        <m:t>𝑦</m:t>
                                      </m:r>
                                    </m:e>
                                  </m:acc>
                                </m:e>
                                <m:sub>
                                  <m:r>
                                    <a:rPr lang="en-US" sz="2400" b="0" i="1" smtClean="0">
                                      <a:latin typeface="Cambria Math" charset="0"/>
                                    </a:rPr>
                                    <m:t>𝑖</m:t>
                                  </m:r>
                                  <m:r>
                                    <a:rPr lang="en-US" sz="2400" b="0" i="1" smtClean="0">
                                      <a:latin typeface="Cambria Math" charset="0"/>
                                    </a:rPr>
                                    <m:t>−1</m:t>
                                  </m:r>
                                </m:sub>
                              </m:sSub>
                              <m:r>
                                <a:rPr lang="en-US" sz="2400" b="1" i="1" smtClean="0">
                                  <a:latin typeface="Cambria Math" charset="0"/>
                                </a:rPr>
                                <m:t>)</m:t>
                              </m:r>
                            </m:e>
                          </m:nary>
                        </m:e>
                      </m:nary>
                    </m:oMath>
                  </m:oMathPara>
                </a14:m>
                <a:endParaRPr lang="en-US"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3896699" y="2509856"/>
                <a:ext cx="4399409" cy="937436"/>
              </a:xfrm>
              <a:prstGeom prst="rect">
                <a:avLst/>
              </a:prstGeom>
              <a:blipFill rotWithShape="0">
                <a:blip r:embed="rId3"/>
                <a:stretch>
                  <a:fillRect/>
                </a:stretch>
              </a:blipFill>
            </p:spPr>
            <p:txBody>
              <a:bodyPr/>
              <a:lstStyle/>
              <a:p>
                <a:r>
                  <a:rPr lang="en-US">
                    <a:noFill/>
                  </a:rPr>
                  <a:t> </a:t>
                </a:r>
              </a:p>
            </p:txBody>
          </p:sp>
        </mc:Fallback>
      </mc:AlternateContent>
      <p:pic>
        <p:nvPicPr>
          <p:cNvPr id="6" name="Picture 5"/>
          <p:cNvPicPr>
            <a:picLocks noChangeAspect="1"/>
          </p:cNvPicPr>
          <p:nvPr/>
        </p:nvPicPr>
        <p:blipFill>
          <a:blip r:embed="rId4"/>
          <a:stretch>
            <a:fillRect/>
          </a:stretch>
        </p:blipFill>
        <p:spPr>
          <a:xfrm>
            <a:off x="2121365" y="3672056"/>
            <a:ext cx="5309449" cy="2713517"/>
          </a:xfrm>
          <a:prstGeom prst="rect">
            <a:avLst/>
          </a:prstGeom>
        </p:spPr>
      </p:pic>
      <p:sp>
        <p:nvSpPr>
          <p:cNvPr id="7" name="Footer Placeholder 6"/>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72334547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CRF: A different view</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sz="2400" dirty="0" smtClean="0"/>
                  <a:t>Input: </a:t>
                </a:r>
                <a:r>
                  <a:rPr lang="en-US" sz="2400" b="1" dirty="0" smtClean="0"/>
                  <a:t>x</a:t>
                </a:r>
                <a:r>
                  <a:rPr lang="en-US" sz="2400" dirty="0" smtClean="0"/>
                  <a:t>, Output: </a:t>
                </a:r>
                <a:r>
                  <a:rPr lang="en-US" sz="2400" b="1" dirty="0" smtClean="0"/>
                  <a:t>y</a:t>
                </a:r>
                <a:r>
                  <a:rPr lang="en-US" sz="2400" dirty="0" smtClean="0"/>
                  <a:t>, both sequences (for now)</a:t>
                </a:r>
              </a:p>
              <a:p>
                <a:endParaRPr lang="en-US" sz="2400" dirty="0" smtClean="0"/>
              </a:p>
              <a:p>
                <a:r>
                  <a:rPr lang="en-US" sz="2400" dirty="0" smtClean="0"/>
                  <a:t>Define a feature vector for the </a:t>
                </a:r>
                <a:r>
                  <a:rPr lang="en-US" sz="2400" b="1" dirty="0" smtClean="0">
                    <a:solidFill>
                      <a:srgbClr val="3C58AD"/>
                    </a:solidFill>
                  </a:rPr>
                  <a:t>entire</a:t>
                </a:r>
                <a:r>
                  <a:rPr lang="en-US" sz="2400" dirty="0" smtClean="0">
                    <a:solidFill>
                      <a:srgbClr val="3C58AD"/>
                    </a:solidFill>
                  </a:rPr>
                  <a:t> </a:t>
                </a:r>
                <a:r>
                  <a:rPr lang="en-US" sz="2400" dirty="0" smtClean="0"/>
                  <a:t>input and output sequence:</a:t>
                </a:r>
                <a14:m>
                  <m:oMath xmlns:m="http://schemas.openxmlformats.org/officeDocument/2006/math">
                    <m:r>
                      <a:rPr lang="en-US" sz="2400" b="0" i="0" smtClean="0">
                        <a:latin typeface="Cambria Math" charset="0"/>
                      </a:rPr>
                      <m:t> </m:t>
                    </m:r>
                    <m:r>
                      <a:rPr lang="en-US" sz="2400" b="0" i="1" smtClean="0">
                        <a:latin typeface="Cambria Math" charset="0"/>
                      </a:rPr>
                      <m:t>𝜙</m:t>
                    </m:r>
                  </m:oMath>
                </a14:m>
                <a:r>
                  <a:rPr lang="en-US" sz="2400" dirty="0" smtClean="0"/>
                  <a:t>(</a:t>
                </a:r>
                <a:r>
                  <a:rPr lang="en-US" sz="2400" b="1" dirty="0" smtClean="0"/>
                  <a:t>x</a:t>
                </a:r>
                <a:r>
                  <a:rPr lang="en-US" sz="2400" dirty="0" smtClean="0"/>
                  <a:t>, </a:t>
                </a:r>
                <a:r>
                  <a:rPr lang="en-US" sz="2400" b="1" dirty="0" smtClean="0"/>
                  <a:t>y</a:t>
                </a:r>
                <a:r>
                  <a:rPr lang="en-US" sz="2400" dirty="0" smtClean="0"/>
                  <a:t>)</a:t>
                </a:r>
                <a:endParaRPr lang="en-US" sz="2400" b="1" dirty="0"/>
              </a:p>
              <a:p>
                <a:endParaRPr lang="en-US" sz="2400" dirty="0" smtClean="0"/>
              </a:p>
              <a:p>
                <a:r>
                  <a:rPr lang="en-US" sz="2400" dirty="0" smtClean="0"/>
                  <a:t>Define a giant log-linear model, </a:t>
                </a:r>
                <a:br>
                  <a:rPr lang="en-US" sz="2400" dirty="0" smtClean="0"/>
                </a:br>
                <a:r>
                  <a:rPr lang="en-US" sz="2400" dirty="0" smtClean="0"/>
                  <a:t>P(</a:t>
                </a:r>
                <a:r>
                  <a:rPr lang="en-US" sz="2400" b="1" dirty="0" smtClean="0"/>
                  <a:t>y</a:t>
                </a:r>
                <a:r>
                  <a:rPr lang="en-US" sz="2400" dirty="0" smtClean="0"/>
                  <a:t> | </a:t>
                </a:r>
                <a:r>
                  <a:rPr lang="en-US" sz="2400" b="1" dirty="0" smtClean="0"/>
                  <a:t>x</a:t>
                </a:r>
                <a:r>
                  <a:rPr lang="en-US" sz="2400" dirty="0" smtClean="0"/>
                  <a:t>) parameterized by </a:t>
                </a:r>
                <a:r>
                  <a:rPr lang="en-US" sz="2400" b="1" dirty="0" smtClean="0"/>
                  <a:t>w</a:t>
                </a:r>
              </a:p>
              <a:p>
                <a:endParaRPr lang="en-US" sz="2400" dirty="0"/>
              </a:p>
              <a:p>
                <a:pPr lvl="1"/>
                <a:endParaRPr lang="en-US" sz="2000" dirty="0" smtClean="0"/>
              </a:p>
              <a:p>
                <a:pPr lvl="1"/>
                <a:r>
                  <a:rPr lang="en-US" sz="2000" dirty="0" smtClean="0"/>
                  <a:t>Just like any other log-linear model, except</a:t>
                </a:r>
              </a:p>
              <a:p>
                <a:pPr lvl="2"/>
                <a:r>
                  <a:rPr lang="en-US" sz="1800" dirty="0" smtClean="0"/>
                  <a:t>Space of </a:t>
                </a:r>
                <a:r>
                  <a:rPr lang="en-US" sz="1800" b="1" dirty="0" smtClean="0"/>
                  <a:t>y</a:t>
                </a:r>
                <a:r>
                  <a:rPr lang="en-US" sz="1800" dirty="0" smtClean="0"/>
                  <a:t> is the set of all possible sequences of the correct length</a:t>
                </a:r>
              </a:p>
              <a:p>
                <a:pPr lvl="2"/>
                <a:r>
                  <a:rPr lang="en-US" sz="1800" dirty="0" smtClean="0"/>
                  <a:t>Normalization constant sums over all sequences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50" t="-62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30F128D-E007-7541-A1FF-F45D75879CCB}" type="slidenum">
              <a:rPr lang="en-US" smtClean="0"/>
              <a:t>95</a:t>
            </a:fld>
            <a:endParaRPr lang="en-US"/>
          </a:p>
        </p:txBody>
      </p:sp>
      <p:sp>
        <p:nvSpPr>
          <p:cNvPr id="6" name="TextBox 5"/>
          <p:cNvSpPr txBox="1"/>
          <p:nvPr/>
        </p:nvSpPr>
        <p:spPr>
          <a:xfrm>
            <a:off x="2665887" y="5987019"/>
            <a:ext cx="4954113" cy="369332"/>
          </a:xfrm>
          <a:prstGeom prst="rect">
            <a:avLst/>
          </a:prstGeom>
          <a:noFill/>
        </p:spPr>
        <p:txBody>
          <a:bodyPr wrap="none" rtlCol="0">
            <a:spAutoFit/>
          </a:bodyPr>
          <a:lstStyle/>
          <a:p>
            <a:r>
              <a:rPr lang="en-US" i="1" dirty="0" smtClean="0"/>
              <a:t>In an MEMM, </a:t>
            </a:r>
            <a:r>
              <a:rPr lang="en-US" i="1" smtClean="0"/>
              <a:t>probabilities were locally </a:t>
            </a:r>
            <a:r>
              <a:rPr lang="en-US" i="1" dirty="0" smtClean="0"/>
              <a:t>normalized</a:t>
            </a:r>
            <a:endParaRPr lang="en-US" i="1" dirty="0"/>
          </a:p>
        </p:txBody>
      </p:sp>
      <mc:AlternateContent xmlns:mc="http://schemas.openxmlformats.org/markup-compatibility/2006" xmlns:a14="http://schemas.microsoft.com/office/drawing/2010/main">
        <mc:Choice Requires="a14">
          <p:sp>
            <p:nvSpPr>
              <p:cNvPr id="7" name="TextBox 6"/>
              <p:cNvSpPr txBox="1"/>
              <p:nvPr/>
            </p:nvSpPr>
            <p:spPr>
              <a:xfrm>
                <a:off x="628650" y="3986931"/>
                <a:ext cx="8482963" cy="9924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𝑃</m:t>
                      </m:r>
                      <m:d>
                        <m:dPr>
                          <m:sepChr m:val="∣"/>
                          <m:ctrlPr>
                            <a:rPr lang="en-US" sz="2200" b="0" i="1" smtClean="0">
                              <a:latin typeface="Cambria Math" charset="0"/>
                            </a:rPr>
                          </m:ctrlPr>
                        </m:dPr>
                        <m:e>
                          <m:r>
                            <a:rPr lang="en-US" sz="2200" b="1" i="1" smtClean="0">
                              <a:latin typeface="Cambria Math" charset="0"/>
                            </a:rPr>
                            <m:t>𝒚</m:t>
                          </m:r>
                        </m:e>
                        <m:e>
                          <m:r>
                            <a:rPr lang="en-US" sz="2200" b="1" i="1" smtClean="0">
                              <a:latin typeface="Cambria Math" charset="0"/>
                            </a:rPr>
                            <m:t>𝒙</m:t>
                          </m:r>
                        </m:e>
                      </m:d>
                      <m:r>
                        <a:rPr lang="en-US" sz="2200" b="0" i="1" smtClean="0">
                          <a:latin typeface="Cambria Math" charset="0"/>
                        </a:rPr>
                        <m:t>= </m:t>
                      </m:r>
                      <m:f>
                        <m:fPr>
                          <m:ctrlPr>
                            <a:rPr lang="mr-IN" sz="2200" b="0" i="1" smtClean="0">
                              <a:latin typeface="Cambria Math" charset="0"/>
                            </a:rPr>
                          </m:ctrlPr>
                        </m:fPr>
                        <m:num>
                          <m:r>
                            <a:rPr lang="en-US" sz="2200" b="0" i="1" smtClean="0">
                              <a:latin typeface="Cambria Math" charset="0"/>
                            </a:rPr>
                            <m:t>1</m:t>
                          </m:r>
                        </m:num>
                        <m:den>
                          <m:r>
                            <a:rPr lang="en-US" sz="2200" b="0" i="1" smtClean="0">
                              <a:latin typeface="Cambria Math" charset="0"/>
                            </a:rPr>
                            <m:t>𝑍</m:t>
                          </m:r>
                        </m:den>
                      </m:f>
                      <m:nary>
                        <m:naryPr>
                          <m:chr m:val="∏"/>
                          <m:supHide m:val="on"/>
                          <m:ctrlPr>
                            <a:rPr lang="mr-IN" sz="2200" b="0" i="1" smtClean="0">
                              <a:latin typeface="Cambria Math" charset="0"/>
                            </a:rPr>
                          </m:ctrlPr>
                        </m:naryPr>
                        <m:sub>
                          <m:r>
                            <m:rPr>
                              <m:brk m:alnAt="7"/>
                            </m:rPr>
                            <a:rPr lang="en-US" sz="2200" b="0" i="1" smtClean="0">
                              <a:latin typeface="Cambria Math" charset="0"/>
                            </a:rPr>
                            <m:t>𝑖</m:t>
                          </m:r>
                        </m:sub>
                        <m:sup/>
                        <m:e>
                          <m:r>
                            <m:rPr>
                              <m:sty m:val="p"/>
                            </m:rPr>
                            <a:rPr lang="en-US" sz="2200" b="0" i="0" smtClean="0">
                              <a:solidFill>
                                <a:srgbClr val="3C58AD"/>
                              </a:solidFill>
                              <a:latin typeface="Cambria Math" charset="0"/>
                            </a:rPr>
                            <m:t>exp</m:t>
                          </m:r>
                          <m:r>
                            <a:rPr lang="en-US" sz="2200" b="0" i="1" smtClean="0">
                              <a:solidFill>
                                <a:srgbClr val="3C58AD"/>
                              </a:solidFill>
                              <a:latin typeface="Cambria Math" charset="0"/>
                            </a:rPr>
                            <m:t>⁡(</m:t>
                          </m:r>
                          <m:sSup>
                            <m:sSupPr>
                              <m:ctrlPr>
                                <a:rPr lang="en-US" sz="2200" b="0" i="1" smtClean="0">
                                  <a:solidFill>
                                    <a:srgbClr val="3C58AD"/>
                                  </a:solidFill>
                                  <a:latin typeface="Cambria Math" charset="0"/>
                                </a:rPr>
                              </m:ctrlPr>
                            </m:sSupPr>
                            <m:e>
                              <m:r>
                                <a:rPr lang="en-US" sz="2200" b="1" i="1" smtClean="0">
                                  <a:solidFill>
                                    <a:srgbClr val="3C58AD"/>
                                  </a:solidFill>
                                  <a:latin typeface="Cambria Math" charset="0"/>
                                </a:rPr>
                                <m:t>𝒘</m:t>
                              </m:r>
                            </m:e>
                            <m:sup>
                              <m:r>
                                <a:rPr lang="en-US" sz="2200" b="0" i="1" smtClean="0">
                                  <a:solidFill>
                                    <a:srgbClr val="3C58AD"/>
                                  </a:solidFill>
                                  <a:latin typeface="Cambria Math" charset="0"/>
                                </a:rPr>
                                <m:t>𝑇</m:t>
                              </m:r>
                            </m:sup>
                          </m:sSup>
                          <m:r>
                            <a:rPr lang="en-US" sz="2200" b="0" i="1" smtClean="0">
                              <a:solidFill>
                                <a:srgbClr val="3C58AD"/>
                              </a:solidFill>
                              <a:latin typeface="Cambria Math" charset="0"/>
                            </a:rPr>
                            <m:t>𝜙</m:t>
                          </m:r>
                          <m:r>
                            <a:rPr lang="en-US" sz="2200" b="0" i="1" smtClean="0">
                              <a:solidFill>
                                <a:srgbClr val="3C58AD"/>
                              </a:solidFill>
                              <a:latin typeface="Cambria Math" charset="0"/>
                            </a:rPr>
                            <m:t>(</m:t>
                          </m:r>
                          <m:r>
                            <a:rPr lang="en-US" sz="2200" b="1" i="1" smtClean="0">
                              <a:solidFill>
                                <a:srgbClr val="3C58AD"/>
                              </a:solidFill>
                              <a:latin typeface="Cambria Math" charset="0"/>
                            </a:rPr>
                            <m:t>𝒙</m:t>
                          </m:r>
                          <m:r>
                            <a:rPr lang="en-US" sz="2200" b="0" i="1" smtClean="0">
                              <a:solidFill>
                                <a:srgbClr val="3C58AD"/>
                              </a:solidFill>
                              <a:latin typeface="Cambria Math" charset="0"/>
                            </a:rPr>
                            <m:t>, </m:t>
                          </m:r>
                          <m:sSub>
                            <m:sSubPr>
                              <m:ctrlPr>
                                <a:rPr lang="en-US" sz="2200" b="0" i="1" smtClean="0">
                                  <a:solidFill>
                                    <a:srgbClr val="3C58AD"/>
                                  </a:solidFill>
                                  <a:latin typeface="Cambria Math" charset="0"/>
                                </a:rPr>
                              </m:ctrlPr>
                            </m:sSubPr>
                            <m:e>
                              <m:r>
                                <a:rPr lang="en-US" sz="2200" b="0" i="1" smtClean="0">
                                  <a:solidFill>
                                    <a:srgbClr val="3C58AD"/>
                                  </a:solidFill>
                                  <a:latin typeface="Cambria Math" charset="0"/>
                                </a:rPr>
                                <m:t>𝑦</m:t>
                              </m:r>
                            </m:e>
                            <m:sub>
                              <m:r>
                                <a:rPr lang="en-US" sz="2200" b="0" i="1" smtClean="0">
                                  <a:solidFill>
                                    <a:srgbClr val="3C58AD"/>
                                  </a:solidFill>
                                  <a:latin typeface="Cambria Math" charset="0"/>
                                </a:rPr>
                                <m:t>𝑖</m:t>
                              </m:r>
                            </m:sub>
                          </m:sSub>
                          <m:r>
                            <a:rPr lang="en-US" sz="2200" b="0" i="1" smtClean="0">
                              <a:solidFill>
                                <a:srgbClr val="3C58AD"/>
                              </a:solidFill>
                              <a:latin typeface="Cambria Math" charset="0"/>
                            </a:rPr>
                            <m:t>, </m:t>
                          </m:r>
                          <m:sSub>
                            <m:sSubPr>
                              <m:ctrlPr>
                                <a:rPr lang="en-US" sz="2200" b="0" i="1" smtClean="0">
                                  <a:solidFill>
                                    <a:srgbClr val="3C58AD"/>
                                  </a:solidFill>
                                  <a:latin typeface="Cambria Math" charset="0"/>
                                </a:rPr>
                              </m:ctrlPr>
                            </m:sSubPr>
                            <m:e>
                              <m:r>
                                <a:rPr lang="en-US" sz="2200" b="0" i="1" smtClean="0">
                                  <a:solidFill>
                                    <a:srgbClr val="3C58AD"/>
                                  </a:solidFill>
                                  <a:latin typeface="Cambria Math" charset="0"/>
                                </a:rPr>
                                <m:t>𝑦</m:t>
                              </m:r>
                            </m:e>
                            <m:sub>
                              <m:r>
                                <a:rPr lang="en-US" sz="2200" b="0" i="1" smtClean="0">
                                  <a:solidFill>
                                    <a:srgbClr val="3C58AD"/>
                                  </a:solidFill>
                                  <a:latin typeface="Cambria Math" charset="0"/>
                                </a:rPr>
                                <m:t>𝑖</m:t>
                              </m:r>
                              <m:r>
                                <a:rPr lang="en-US" sz="2200" b="0" i="1" smtClean="0">
                                  <a:solidFill>
                                    <a:srgbClr val="3C58AD"/>
                                  </a:solidFill>
                                  <a:latin typeface="Cambria Math" charset="0"/>
                                </a:rPr>
                                <m:t>−1</m:t>
                              </m:r>
                            </m:sub>
                          </m:sSub>
                          <m:r>
                            <a:rPr lang="en-US" sz="2200" b="0" i="1" smtClean="0">
                              <a:solidFill>
                                <a:srgbClr val="3C58AD"/>
                              </a:solidFill>
                              <a:latin typeface="Cambria Math" charset="0"/>
                            </a:rPr>
                            <m:t>)</m:t>
                          </m:r>
                        </m:e>
                      </m:nary>
                      <m:r>
                        <a:rPr lang="en-US" sz="2200" b="0" i="1" smtClean="0">
                          <a:latin typeface="Cambria Math" charset="0"/>
                        </a:rPr>
                        <m:t>∝</m:t>
                      </m:r>
                      <m:func>
                        <m:funcPr>
                          <m:ctrlPr>
                            <a:rPr lang="en-US" sz="2200" b="0" i="1" smtClean="0">
                              <a:latin typeface="Cambria Math" charset="0"/>
                            </a:rPr>
                          </m:ctrlPr>
                        </m:funcPr>
                        <m:fName>
                          <m:r>
                            <m:rPr>
                              <m:sty m:val="p"/>
                            </m:rPr>
                            <a:rPr lang="en-US" sz="2200" b="0" i="0" smtClean="0">
                              <a:latin typeface="Cambria Math" charset="0"/>
                            </a:rPr>
                            <m:t>exp</m:t>
                          </m:r>
                        </m:fName>
                        <m:e>
                          <m:d>
                            <m:dPr>
                              <m:ctrlPr>
                                <a:rPr lang="mr-IN" sz="2200" b="0" i="1" smtClean="0">
                                  <a:latin typeface="Cambria Math" charset="0"/>
                                </a:rPr>
                              </m:ctrlPr>
                            </m:dPr>
                            <m:e>
                              <m:sSup>
                                <m:sSupPr>
                                  <m:ctrlPr>
                                    <a:rPr lang="en-US" sz="2200" i="1">
                                      <a:latin typeface="Cambria Math" charset="0"/>
                                    </a:rPr>
                                  </m:ctrlPr>
                                </m:sSupPr>
                                <m:e>
                                  <m:r>
                                    <a:rPr lang="en-US" sz="2200" i="1">
                                      <a:latin typeface="Cambria Math" charset="0"/>
                                    </a:rPr>
                                    <m:t>𝑤</m:t>
                                  </m:r>
                                </m:e>
                                <m:sup>
                                  <m:r>
                                    <a:rPr lang="en-US" sz="2200" i="1">
                                      <a:latin typeface="Cambria Math" charset="0"/>
                                    </a:rPr>
                                    <m:t>𝑇</m:t>
                                  </m:r>
                                </m:sup>
                              </m:sSup>
                              <m:nary>
                                <m:naryPr>
                                  <m:chr m:val="∑"/>
                                  <m:supHide m:val="on"/>
                                  <m:ctrlPr>
                                    <a:rPr lang="en-US" sz="2200" i="1">
                                      <a:latin typeface="Cambria Math" charset="0"/>
                                    </a:rPr>
                                  </m:ctrlPr>
                                </m:naryPr>
                                <m:sub>
                                  <m:r>
                                    <a:rPr lang="en-US" sz="2200" i="1">
                                      <a:latin typeface="Cambria Math" charset="0"/>
                                    </a:rPr>
                                    <m:t>𝑖</m:t>
                                  </m:r>
                                </m:sub>
                                <m:sup/>
                                <m:e>
                                  <m:r>
                                    <a:rPr lang="en-US" sz="2200" i="1">
                                      <a:latin typeface="Cambria Math" charset="0"/>
                                    </a:rPr>
                                    <m:t>𝜙</m:t>
                                  </m:r>
                                  <m:r>
                                    <a:rPr lang="en-US" sz="2200" i="1">
                                      <a:latin typeface="Cambria Math" charset="0"/>
                                    </a:rPr>
                                    <m:t>(</m:t>
                                  </m:r>
                                  <m:r>
                                    <a:rPr lang="en-US" sz="2200" b="1" i="1">
                                      <a:latin typeface="Cambria Math" charset="0"/>
                                    </a:rPr>
                                    <m:t>𝒙</m:t>
                                  </m:r>
                                  <m:r>
                                    <a:rPr lang="en-US" sz="2200" b="1" i="1">
                                      <a:latin typeface="Cambria Math" charset="0"/>
                                    </a:rPr>
                                    <m:t>,</m:t>
                                  </m:r>
                                  <m:sSub>
                                    <m:sSubPr>
                                      <m:ctrlPr>
                                        <a:rPr lang="en-US" sz="2200" i="1">
                                          <a:latin typeface="Cambria Math" charset="0"/>
                                        </a:rPr>
                                      </m:ctrlPr>
                                    </m:sSubPr>
                                    <m:e>
                                      <m:r>
                                        <a:rPr lang="en-US" sz="2200" i="1">
                                          <a:latin typeface="Cambria Math" charset="0"/>
                                        </a:rPr>
                                        <m:t>𝑦</m:t>
                                      </m:r>
                                    </m:e>
                                    <m:sub>
                                      <m:r>
                                        <a:rPr lang="en-US" sz="2200" i="1">
                                          <a:latin typeface="Cambria Math" charset="0"/>
                                        </a:rPr>
                                        <m:t>𝑖</m:t>
                                      </m:r>
                                    </m:sub>
                                  </m:sSub>
                                  <m:r>
                                    <a:rPr lang="en-US" sz="2200" i="1">
                                      <a:latin typeface="Cambria Math" charset="0"/>
                                    </a:rPr>
                                    <m:t>,</m:t>
                                  </m:r>
                                  <m:sSub>
                                    <m:sSubPr>
                                      <m:ctrlPr>
                                        <a:rPr lang="en-US" sz="2200" i="1">
                                          <a:latin typeface="Cambria Math" charset="0"/>
                                        </a:rPr>
                                      </m:ctrlPr>
                                    </m:sSubPr>
                                    <m:e>
                                      <m:r>
                                        <a:rPr lang="en-US" sz="2200" i="1">
                                          <a:latin typeface="Cambria Math" charset="0"/>
                                        </a:rPr>
                                        <m:t>𝑦</m:t>
                                      </m:r>
                                    </m:e>
                                    <m:sub>
                                      <m:r>
                                        <a:rPr lang="en-US" sz="2200" i="1">
                                          <a:latin typeface="Cambria Math" charset="0"/>
                                        </a:rPr>
                                        <m:t>𝑖</m:t>
                                      </m:r>
                                      <m:r>
                                        <a:rPr lang="en-US" sz="2200" i="1">
                                          <a:latin typeface="Cambria Math" charset="0"/>
                                        </a:rPr>
                                        <m:t>−1</m:t>
                                      </m:r>
                                    </m:sub>
                                  </m:sSub>
                                  <m:r>
                                    <a:rPr lang="en-US" sz="2200" b="1" i="1">
                                      <a:latin typeface="Cambria Math" charset="0"/>
                                    </a:rPr>
                                    <m:t>)</m:t>
                                  </m:r>
                                </m:e>
                              </m:nary>
                            </m:e>
                          </m:d>
                        </m:e>
                      </m:func>
                    </m:oMath>
                  </m:oMathPara>
                </a14:m>
                <a:endParaRPr lang="en-US" sz="2200" dirty="0"/>
              </a:p>
            </p:txBody>
          </p:sp>
        </mc:Choice>
        <mc:Fallback xmlns="">
          <p:sp>
            <p:nvSpPr>
              <p:cNvPr id="7" name="TextBox 6"/>
              <p:cNvSpPr txBox="1">
                <a:spLocks noRot="1" noChangeAspect="1" noMove="1" noResize="1" noEditPoints="1" noAdjustHandles="1" noChangeArrowheads="1" noChangeShapeType="1" noTextEdit="1"/>
              </p:cNvSpPr>
              <p:nvPr/>
            </p:nvSpPr>
            <p:spPr>
              <a:xfrm>
                <a:off x="628650" y="3986931"/>
                <a:ext cx="8482963" cy="992451"/>
              </a:xfrm>
              <a:prstGeom prst="rect">
                <a:avLst/>
              </a:prstGeom>
              <a:blipFill rotWithShape="0">
                <a:blip r:embed="rId3"/>
                <a:stretch>
                  <a:fillRect/>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15546804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features</a:t>
            </a:r>
            <a:endParaRPr lang="en-US" dirty="0"/>
          </a:p>
        </p:txBody>
      </p:sp>
      <p:sp>
        <p:nvSpPr>
          <p:cNvPr id="3" name="Content Placeholder 2"/>
          <p:cNvSpPr>
            <a:spLocks noGrp="1"/>
          </p:cNvSpPr>
          <p:nvPr>
            <p:ph idx="1"/>
          </p:nvPr>
        </p:nvSpPr>
        <p:spPr/>
        <p:txBody>
          <a:bodyPr/>
          <a:lstStyle/>
          <a:p>
            <a:pPr marL="0" indent="0">
              <a:buNone/>
            </a:pPr>
            <a:r>
              <a:rPr lang="en-US" dirty="0" smtClean="0"/>
              <a:t>The feature function decomposes over the sequence</a:t>
            </a:r>
          </a:p>
        </p:txBody>
      </p:sp>
      <p:sp>
        <p:nvSpPr>
          <p:cNvPr id="4" name="Slide Number Placeholder 3"/>
          <p:cNvSpPr>
            <a:spLocks noGrp="1"/>
          </p:cNvSpPr>
          <p:nvPr>
            <p:ph type="sldNum" sz="quarter" idx="12"/>
          </p:nvPr>
        </p:nvSpPr>
        <p:spPr/>
        <p:txBody>
          <a:bodyPr/>
          <a:lstStyle/>
          <a:p>
            <a:fld id="{930F128D-E007-7541-A1FF-F45D75879CCB}" type="slidenum">
              <a:rPr lang="en-US" smtClean="0"/>
              <a:t>96</a:t>
            </a:fld>
            <a:endParaRPr lang="en-US"/>
          </a:p>
        </p:txBody>
      </p:sp>
      <p:pic>
        <p:nvPicPr>
          <p:cNvPr id="24" name="Picture 23" descr="Screen Region 2014-09-22 at 23.20.3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0306" y="2339223"/>
            <a:ext cx="2821214" cy="714323"/>
          </a:xfrm>
          <a:prstGeom prst="rect">
            <a:avLst/>
          </a:prstGeom>
        </p:spPr>
      </p:pic>
      <p:pic>
        <p:nvPicPr>
          <p:cNvPr id="5" name="Picture 4"/>
          <p:cNvPicPr>
            <a:picLocks noChangeAspect="1"/>
          </p:cNvPicPr>
          <p:nvPr/>
        </p:nvPicPr>
        <p:blipFill>
          <a:blip r:embed="rId3"/>
          <a:stretch>
            <a:fillRect/>
          </a:stretch>
        </p:blipFill>
        <p:spPr>
          <a:xfrm>
            <a:off x="1769898" y="3180131"/>
            <a:ext cx="5850102" cy="2996832"/>
          </a:xfrm>
          <a:prstGeom prst="rect">
            <a:avLst/>
          </a:prstGeom>
        </p:spPr>
      </p:pic>
      <p:sp>
        <p:nvSpPr>
          <p:cNvPr id="6" name="Footer Placeholder 5"/>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25677888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Region 2014-09-22 at 23.25.0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5341" y="2775307"/>
            <a:ext cx="3533968" cy="727582"/>
          </a:xfrm>
          <a:prstGeom prst="rect">
            <a:avLst/>
          </a:prstGeom>
        </p:spPr>
      </p:pic>
      <p:sp>
        <p:nvSpPr>
          <p:cNvPr id="3" name="Content Placeholder 2"/>
          <p:cNvSpPr>
            <a:spLocks noGrp="1"/>
          </p:cNvSpPr>
          <p:nvPr>
            <p:ph idx="1"/>
          </p:nvPr>
        </p:nvSpPr>
        <p:spPr/>
        <p:txBody>
          <a:bodyPr>
            <a:normAutofit/>
          </a:bodyPr>
          <a:lstStyle/>
          <a:p>
            <a:pPr marL="0" indent="0">
              <a:buNone/>
            </a:pPr>
            <a:r>
              <a:rPr lang="en-US" sz="2400" dirty="0" smtClean="0"/>
              <a:t>Goal: To predict most probable sequence </a:t>
            </a:r>
            <a:r>
              <a:rPr lang="en-US" sz="2400" b="1" dirty="0" smtClean="0"/>
              <a:t>y</a:t>
            </a:r>
            <a:r>
              <a:rPr lang="en-US" sz="2400" dirty="0" smtClean="0"/>
              <a:t> an input </a:t>
            </a:r>
            <a:r>
              <a:rPr lang="en-US" sz="2400" b="1" dirty="0" smtClean="0"/>
              <a:t>x</a:t>
            </a:r>
          </a:p>
          <a:p>
            <a:pPr marL="0" indent="0">
              <a:buNone/>
            </a:pPr>
            <a:endParaRPr lang="en-US" sz="2400" b="1" dirty="0"/>
          </a:p>
          <a:p>
            <a:pPr marL="0" indent="0">
              <a:buNone/>
            </a:pPr>
            <a:endParaRPr lang="en-US" sz="2400" dirty="0"/>
          </a:p>
          <a:p>
            <a:pPr marL="0" indent="0">
              <a:buNone/>
            </a:pPr>
            <a:r>
              <a:rPr lang="en-US" sz="2400" dirty="0" smtClean="0"/>
              <a:t>But the score decomposes as</a:t>
            </a:r>
            <a:endParaRPr lang="en-US" sz="2400" dirty="0"/>
          </a:p>
          <a:p>
            <a:pPr marL="0" indent="0">
              <a:buNone/>
            </a:pPr>
            <a:endParaRPr lang="en-US" sz="2400" dirty="0" smtClean="0"/>
          </a:p>
          <a:p>
            <a:pPr marL="0" indent="0">
              <a:buNone/>
            </a:pPr>
            <a:r>
              <a:rPr lang="en-US" sz="2400" dirty="0" smtClean="0"/>
              <a:t>Prediction via Viterbi (with sum instead of product)</a:t>
            </a:r>
            <a:endParaRPr lang="en-US" sz="2400" dirty="0"/>
          </a:p>
        </p:txBody>
      </p:sp>
      <p:sp>
        <p:nvSpPr>
          <p:cNvPr id="2" name="Title 1"/>
          <p:cNvSpPr>
            <a:spLocks noGrp="1"/>
          </p:cNvSpPr>
          <p:nvPr>
            <p:ph type="title"/>
          </p:nvPr>
        </p:nvSpPr>
        <p:spPr/>
        <p:txBody>
          <a:bodyPr/>
          <a:lstStyle/>
          <a:p>
            <a:r>
              <a:rPr lang="en-US" dirty="0" smtClean="0"/>
              <a:t>Prediction</a:t>
            </a:r>
            <a:endParaRPr lang="en-US" dirty="0"/>
          </a:p>
        </p:txBody>
      </p:sp>
      <p:sp>
        <p:nvSpPr>
          <p:cNvPr id="4" name="Slide Number Placeholder 3"/>
          <p:cNvSpPr>
            <a:spLocks noGrp="1"/>
          </p:cNvSpPr>
          <p:nvPr>
            <p:ph type="sldNum" sz="quarter" idx="12"/>
          </p:nvPr>
        </p:nvSpPr>
        <p:spPr/>
        <p:txBody>
          <a:bodyPr/>
          <a:lstStyle/>
          <a:p>
            <a:fld id="{930F128D-E007-7541-A1FF-F45D75879CCB}" type="slidenum">
              <a:rPr lang="en-US" smtClean="0"/>
              <a:t>97</a:t>
            </a:fld>
            <a:endParaRPr lang="en-US"/>
          </a:p>
        </p:txBody>
      </p:sp>
      <p:pic>
        <p:nvPicPr>
          <p:cNvPr id="5" name="Picture 4" descr="Screen Region 2014-09-22 at 23.23.1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969" y="1890741"/>
            <a:ext cx="7900276" cy="709933"/>
          </a:xfrm>
          <a:prstGeom prst="rect">
            <a:avLst/>
          </a:prstGeom>
        </p:spPr>
      </p:pic>
      <p:pic>
        <p:nvPicPr>
          <p:cNvPr id="9" name="Picture 8" descr="Screen Region 2014-09-22 at 23.29.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4357" y="4544427"/>
            <a:ext cx="4889500" cy="1086172"/>
          </a:xfrm>
          <a:prstGeom prst="rect">
            <a:avLst/>
          </a:prstGeom>
        </p:spPr>
      </p:pic>
      <p:sp>
        <p:nvSpPr>
          <p:cNvPr id="6" name="Footer Placeholder 5"/>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38798933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a chain CRF</a:t>
            </a:r>
            <a:endParaRPr lang="en-US" dirty="0"/>
          </a:p>
        </p:txBody>
      </p:sp>
      <p:sp>
        <p:nvSpPr>
          <p:cNvPr id="3" name="Content Placeholder 2"/>
          <p:cNvSpPr>
            <a:spLocks noGrp="1"/>
          </p:cNvSpPr>
          <p:nvPr>
            <p:ph idx="1"/>
          </p:nvPr>
        </p:nvSpPr>
        <p:spPr/>
        <p:txBody>
          <a:bodyPr/>
          <a:lstStyle/>
          <a:p>
            <a:r>
              <a:rPr lang="en-US" dirty="0" smtClean="0"/>
              <a:t>Input: </a:t>
            </a:r>
          </a:p>
          <a:p>
            <a:pPr lvl="1"/>
            <a:r>
              <a:rPr lang="en-US" dirty="0" smtClean="0"/>
              <a:t>Dataset with labeled sequences, D = {&lt;</a:t>
            </a:r>
            <a:r>
              <a:rPr lang="en-US" b="1" dirty="0" smtClean="0"/>
              <a:t>x</a:t>
            </a:r>
            <a:r>
              <a:rPr lang="en-US" baseline="-25000" dirty="0" smtClean="0"/>
              <a:t>i</a:t>
            </a:r>
            <a:r>
              <a:rPr lang="en-US" dirty="0" smtClean="0"/>
              <a:t>, </a:t>
            </a:r>
            <a:r>
              <a:rPr lang="en-US" b="1" dirty="0" err="1" smtClean="0"/>
              <a:t>y</a:t>
            </a:r>
            <a:r>
              <a:rPr lang="en-US" baseline="-25000" dirty="0" err="1" smtClean="0"/>
              <a:t>i</a:t>
            </a:r>
            <a:r>
              <a:rPr lang="en-US" dirty="0" smtClean="0"/>
              <a:t>&gt;}</a:t>
            </a:r>
          </a:p>
          <a:p>
            <a:pPr lvl="1"/>
            <a:r>
              <a:rPr lang="en-US" dirty="0" smtClean="0"/>
              <a:t>A definition of the feature function </a:t>
            </a:r>
          </a:p>
          <a:p>
            <a:endParaRPr lang="en-US" dirty="0"/>
          </a:p>
          <a:p>
            <a:r>
              <a:rPr lang="en-US" dirty="0" smtClean="0"/>
              <a:t>How do we train?</a:t>
            </a:r>
          </a:p>
          <a:p>
            <a:pPr lvl="1"/>
            <a:r>
              <a:rPr lang="en-US" dirty="0" smtClean="0"/>
              <a:t>Maximize the (regularized) log-likelihood</a:t>
            </a:r>
          </a:p>
        </p:txBody>
      </p:sp>
      <p:sp>
        <p:nvSpPr>
          <p:cNvPr id="4" name="Slide Number Placeholder 3"/>
          <p:cNvSpPr>
            <a:spLocks noGrp="1"/>
          </p:cNvSpPr>
          <p:nvPr>
            <p:ph type="sldNum" sz="quarter" idx="12"/>
          </p:nvPr>
        </p:nvSpPr>
        <p:spPr/>
        <p:txBody>
          <a:bodyPr/>
          <a:lstStyle/>
          <a:p>
            <a:fld id="{930F128D-E007-7541-A1FF-F45D75879CCB}" type="slidenum">
              <a:rPr lang="en-US" smtClean="0"/>
              <a:t>98</a:t>
            </a:fld>
            <a:endParaRPr lang="en-US"/>
          </a:p>
        </p:txBody>
      </p:sp>
      <p:pic>
        <p:nvPicPr>
          <p:cNvPr id="5" name="Picture 4" descr="Screen Region 2014-09-22 at 23.34.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8500" y="4676636"/>
            <a:ext cx="4354286" cy="822720"/>
          </a:xfrm>
          <a:prstGeom prst="rect">
            <a:avLst/>
          </a:prstGeom>
        </p:spPr>
      </p:pic>
      <p:sp>
        <p:nvSpPr>
          <p:cNvPr id="6" name="TextBox 5"/>
          <p:cNvSpPr txBox="1"/>
          <p:nvPr/>
        </p:nvSpPr>
        <p:spPr>
          <a:xfrm>
            <a:off x="2253858" y="5756832"/>
            <a:ext cx="3400879" cy="369332"/>
          </a:xfrm>
          <a:prstGeom prst="rect">
            <a:avLst/>
          </a:prstGeom>
          <a:noFill/>
        </p:spPr>
        <p:txBody>
          <a:bodyPr wrap="none" rtlCol="0">
            <a:spAutoFit/>
          </a:bodyPr>
          <a:lstStyle/>
          <a:p>
            <a:r>
              <a:rPr lang="en-US" dirty="0" smtClean="0"/>
              <a:t>Recall: Empirical loss minimization</a:t>
            </a:r>
            <a:endParaRPr lang="en-US" dirty="0"/>
          </a:p>
        </p:txBody>
      </p:sp>
      <p:sp>
        <p:nvSpPr>
          <p:cNvPr id="7" name="Footer Placeholder 6"/>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96941324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Region 2014-09-23 at 09.58.3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0067" y="3536573"/>
            <a:ext cx="5150069" cy="1027131"/>
          </a:xfrm>
          <a:prstGeom prst="rect">
            <a:avLst/>
          </a:prstGeom>
        </p:spPr>
      </p:pic>
      <p:pic>
        <p:nvPicPr>
          <p:cNvPr id="5" name="Picture 4" descr="Screen Region 2014-09-22 at 23.34.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169637"/>
            <a:ext cx="4354286" cy="822720"/>
          </a:xfrm>
          <a:prstGeom prst="rect">
            <a:avLst/>
          </a:prstGeom>
        </p:spPr>
      </p:pic>
      <p:sp>
        <p:nvSpPr>
          <p:cNvPr id="2" name="Title 1"/>
          <p:cNvSpPr>
            <a:spLocks noGrp="1"/>
          </p:cNvSpPr>
          <p:nvPr>
            <p:ph type="title"/>
          </p:nvPr>
        </p:nvSpPr>
        <p:spPr/>
        <p:txBody>
          <a:bodyPr>
            <a:normAutofit/>
          </a:bodyPr>
          <a:lstStyle/>
          <a:p>
            <a:r>
              <a:rPr lang="en-US" dirty="0" smtClean="0"/>
              <a:t>Training with inference</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Many methods for training</a:t>
            </a:r>
          </a:p>
          <a:p>
            <a:pPr lvl="1"/>
            <a:r>
              <a:rPr lang="en-US" sz="2000" dirty="0" smtClean="0"/>
              <a:t>Numerical optimization</a:t>
            </a:r>
          </a:p>
          <a:p>
            <a:pPr lvl="1"/>
            <a:r>
              <a:rPr lang="en-US" sz="2000" dirty="0" smtClean="0"/>
              <a:t>Can use a gradient or hessian based method</a:t>
            </a:r>
            <a:endParaRPr lang="en-US" sz="1600" dirty="0" smtClean="0"/>
          </a:p>
          <a:p>
            <a:endParaRPr lang="en-US" sz="2400" dirty="0" smtClean="0"/>
          </a:p>
          <a:p>
            <a:r>
              <a:rPr lang="en-US" sz="2400" dirty="0" smtClean="0"/>
              <a:t>Simple gradient ascent</a:t>
            </a:r>
          </a:p>
          <a:p>
            <a:endParaRPr lang="en-US" sz="2400" dirty="0" smtClean="0"/>
          </a:p>
          <a:p>
            <a:endParaRPr lang="en-US" sz="2400" dirty="0" smtClean="0"/>
          </a:p>
          <a:p>
            <a:endParaRPr lang="en-US" sz="2400" dirty="0" smtClean="0"/>
          </a:p>
          <a:p>
            <a:r>
              <a:rPr lang="en-US" sz="2400" dirty="0" smtClean="0"/>
              <a:t>Training involves inference! </a:t>
            </a:r>
          </a:p>
          <a:p>
            <a:pPr lvl="1"/>
            <a:r>
              <a:rPr lang="en-US" sz="2000" dirty="0" smtClean="0"/>
              <a:t>A different kind than what we have seen so far </a:t>
            </a:r>
          </a:p>
          <a:p>
            <a:pPr lvl="1"/>
            <a:r>
              <a:rPr lang="en-US" sz="2000" dirty="0" smtClean="0"/>
              <a:t>Summing over all sequences is just like Viterbi</a:t>
            </a:r>
          </a:p>
          <a:p>
            <a:pPr lvl="2"/>
            <a:r>
              <a:rPr lang="en-US" sz="1600" dirty="0" smtClean="0"/>
              <a:t>With summation instead of maximization</a:t>
            </a:r>
          </a:p>
        </p:txBody>
      </p:sp>
      <p:sp>
        <p:nvSpPr>
          <p:cNvPr id="4" name="Slide Number Placeholder 3"/>
          <p:cNvSpPr>
            <a:spLocks noGrp="1"/>
          </p:cNvSpPr>
          <p:nvPr>
            <p:ph type="sldNum" sz="quarter" idx="12"/>
          </p:nvPr>
        </p:nvSpPr>
        <p:spPr/>
        <p:txBody>
          <a:bodyPr/>
          <a:lstStyle/>
          <a:p>
            <a:fld id="{930F128D-E007-7541-A1FF-F45D75879CCB}" type="slidenum">
              <a:rPr lang="en-US" smtClean="0"/>
              <a:t>99</a:t>
            </a:fld>
            <a:endParaRPr lang="en-US"/>
          </a:p>
        </p:txBody>
      </p:sp>
      <p:sp>
        <p:nvSpPr>
          <p:cNvPr id="8" name="Rectangle 7"/>
          <p:cNvSpPr/>
          <p:nvPr/>
        </p:nvSpPr>
        <p:spPr>
          <a:xfrm>
            <a:off x="570841" y="4621033"/>
            <a:ext cx="6366933" cy="14986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762957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35122</TotalTime>
  <Words>6011</Words>
  <Application>Microsoft Macintosh PowerPoint</Application>
  <PresentationFormat>On-screen Show (4:3)</PresentationFormat>
  <Paragraphs>1681</Paragraphs>
  <Slides>109</Slides>
  <Notes>9</Notes>
  <HiddenSlides>0</HiddenSlides>
  <MMClips>0</MMClips>
  <ScaleCrop>false</ScaleCrop>
  <HeadingPairs>
    <vt:vector size="8" baseType="variant">
      <vt:variant>
        <vt:lpstr>Fonts Used</vt:lpstr>
      </vt:variant>
      <vt:variant>
        <vt:i4>15</vt:i4>
      </vt:variant>
      <vt:variant>
        <vt:lpstr>Theme</vt:lpstr>
      </vt:variant>
      <vt:variant>
        <vt:i4>2</vt:i4>
      </vt:variant>
      <vt:variant>
        <vt:lpstr>Embedded OLE Servers</vt:lpstr>
      </vt:variant>
      <vt:variant>
        <vt:i4>1</vt:i4>
      </vt:variant>
      <vt:variant>
        <vt:lpstr>Slide Titles</vt:lpstr>
      </vt:variant>
      <vt:variant>
        <vt:i4>109</vt:i4>
      </vt:variant>
    </vt:vector>
  </HeadingPairs>
  <TitlesOfParts>
    <vt:vector size="127" baseType="lpstr">
      <vt:lpstr>Arial Unicode MS</vt:lpstr>
      <vt:lpstr>Calibri</vt:lpstr>
      <vt:lpstr>Cambria Math</vt:lpstr>
      <vt:lpstr>cmmi10</vt:lpstr>
      <vt:lpstr>cmsy10</vt:lpstr>
      <vt:lpstr>Georgia</vt:lpstr>
      <vt:lpstr>Mangal</vt:lpstr>
      <vt:lpstr>ＭＳ Ｐゴシック</vt:lpstr>
      <vt:lpstr>MT Extra</vt:lpstr>
      <vt:lpstr>Tahoma</vt:lpstr>
      <vt:lpstr>Times New Roman</vt:lpstr>
      <vt:lpstr>Verdana</vt:lpstr>
      <vt:lpstr>Wingdings</vt:lpstr>
      <vt:lpstr>Wingdings 2</vt:lpstr>
      <vt:lpstr>Arial</vt:lpstr>
      <vt:lpstr>Office Theme</vt:lpstr>
      <vt:lpstr>1_Office Theme</vt:lpstr>
      <vt:lpstr>Worksheet</vt:lpstr>
      <vt:lpstr>Lecture 4: Structured Prediction Models</vt:lpstr>
      <vt:lpstr>Previous Lecture</vt:lpstr>
      <vt:lpstr>What we have seen: multiclass</vt:lpstr>
      <vt:lpstr>This lecture</vt:lpstr>
      <vt:lpstr>Global decisions</vt:lpstr>
      <vt:lpstr>Inference with Constraints [Roth&amp;Yih’04,07,….]</vt:lpstr>
      <vt:lpstr>Inference with Constraints [Roth&amp;Yih’04,07,….]</vt:lpstr>
      <vt:lpstr>Inference with Constraints [Roth&amp;Yih’04,07,….]</vt:lpstr>
      <vt:lpstr>Structured output is…</vt:lpstr>
      <vt:lpstr>Sequential tagging</vt:lpstr>
      <vt:lpstr>Let’s try</vt:lpstr>
      <vt:lpstr>Let’s try</vt:lpstr>
      <vt:lpstr>How you predict the tags?</vt:lpstr>
      <vt:lpstr>Combinatorial optimization problem</vt:lpstr>
      <vt:lpstr>Challenges with structured output</vt:lpstr>
      <vt:lpstr>Deal with combinatorial output</vt:lpstr>
      <vt:lpstr>A history-based model</vt:lpstr>
      <vt:lpstr>Example: A Language model </vt:lpstr>
      <vt:lpstr>A history-based model</vt:lpstr>
      <vt:lpstr>Solution: Lose the history </vt:lpstr>
      <vt:lpstr>Example: Another language model</vt:lpstr>
      <vt:lpstr>Example: The weather</vt:lpstr>
      <vt:lpstr>Example: The weather</vt:lpstr>
      <vt:lpstr>Outline</vt:lpstr>
      <vt:lpstr>Hidden Markov Model</vt:lpstr>
      <vt:lpstr>Toy part-of-speech example</vt:lpstr>
      <vt:lpstr>Joint model over states and observations</vt:lpstr>
      <vt:lpstr>Other applications</vt:lpstr>
      <vt:lpstr>Three questions for HMMs</vt:lpstr>
      <vt:lpstr>Outline</vt:lpstr>
      <vt:lpstr>Most likely state sequence</vt:lpstr>
      <vt:lpstr>MAP inference</vt:lpstr>
      <vt:lpstr>How many possible sequences? </vt:lpstr>
      <vt:lpstr>Naïve approaches</vt:lpstr>
      <vt:lpstr>Solution: Use the independence assumptions</vt:lpstr>
      <vt:lpstr>Jason’s ice cream</vt:lpstr>
      <vt:lpstr>Deriving the recursive algorithm</vt:lpstr>
      <vt:lpstr>Deriving the recursive algorithm</vt:lpstr>
      <vt:lpstr>Deriving the recursive algorithm</vt:lpstr>
      <vt:lpstr>Deriving the recursive algorithm</vt:lpstr>
      <vt:lpstr>Deriving the recursive algorithm</vt:lpstr>
      <vt:lpstr>Deriving the recursive algorithm</vt:lpstr>
      <vt:lpstr>Deriving the recursive algorithm</vt:lpstr>
      <vt:lpstr>Viterbi algorithm</vt:lpstr>
      <vt:lpstr>General idea</vt:lpstr>
      <vt:lpstr>Complexity of inference</vt:lpstr>
      <vt:lpstr>Outline</vt:lpstr>
      <vt:lpstr>Learning HMM parameters</vt:lpstr>
      <vt:lpstr>Supervised learning of HMM</vt:lpstr>
      <vt:lpstr>Supervised learning details</vt:lpstr>
      <vt:lpstr>Outline</vt:lpstr>
      <vt:lpstr>Outline</vt:lpstr>
      <vt:lpstr>Modeling next-state directly</vt:lpstr>
      <vt:lpstr>Generative vs Discriminative models</vt:lpstr>
      <vt:lpstr>Generative vs Discriminative models</vt:lpstr>
      <vt:lpstr>Another independence assumption</vt:lpstr>
      <vt:lpstr>Modeling P(yi | yi-1, xi)</vt:lpstr>
      <vt:lpstr>Log-linear models for multiclass</vt:lpstr>
      <vt:lpstr>Training a log-linear model (multi-class)</vt:lpstr>
      <vt:lpstr>Training a log-linear model</vt:lpstr>
      <vt:lpstr>The next-state model</vt:lpstr>
      <vt:lpstr>Maximum Entropy Markov Model</vt:lpstr>
      <vt:lpstr>Maximum Entropy Markov Model</vt:lpstr>
      <vt:lpstr>Maximum Entropy Markov Model</vt:lpstr>
      <vt:lpstr>Maximum Entropy Markov Model</vt:lpstr>
      <vt:lpstr>Maximum Entropy Markov Model</vt:lpstr>
      <vt:lpstr>Maximum Entropy Markov Model</vt:lpstr>
      <vt:lpstr>Using MEMM</vt:lpstr>
      <vt:lpstr>Generalization: Any multiclass classifier </vt:lpstr>
      <vt:lpstr>Comparison to HMM</vt:lpstr>
      <vt:lpstr>Outline</vt:lpstr>
      <vt:lpstr>Outline</vt:lpstr>
      <vt:lpstr>The next-state model for sequences</vt:lpstr>
      <vt:lpstr>…local classifiers! Label bias problem</vt:lpstr>
      <vt:lpstr>…local classifiers! Label bias problem</vt:lpstr>
      <vt:lpstr>…local classifiers → Label bias problem</vt:lpstr>
      <vt:lpstr>…local classifiers → Label bias problem</vt:lpstr>
      <vt:lpstr>Example: Label bias problem</vt:lpstr>
      <vt:lpstr>Label Bias</vt:lpstr>
      <vt:lpstr>Summary: Local models for Sequences</vt:lpstr>
      <vt:lpstr>Outline</vt:lpstr>
      <vt:lpstr>Outline</vt:lpstr>
      <vt:lpstr>So far…</vt:lpstr>
      <vt:lpstr>Global models</vt:lpstr>
      <vt:lpstr>HMM vs. A local model vs. A global model</vt:lpstr>
      <vt:lpstr>HMM vs. A local model vs. A global model</vt:lpstr>
      <vt:lpstr>HMM vs. A local model vs. A global model</vt:lpstr>
      <vt:lpstr>Conditional Random Field</vt:lpstr>
      <vt:lpstr>Conditional Random Field</vt:lpstr>
      <vt:lpstr>Conditional Random Field</vt:lpstr>
      <vt:lpstr>Conditional Random Field: Factor graph</vt:lpstr>
      <vt:lpstr>Conditional Random Field: Factor graph</vt:lpstr>
      <vt:lpstr>Conditional Random Field: Factor graph</vt:lpstr>
      <vt:lpstr>Conditional Random Field for sequences</vt:lpstr>
      <vt:lpstr>CRF: A different view</vt:lpstr>
      <vt:lpstr>Global features</vt:lpstr>
      <vt:lpstr>Prediction</vt:lpstr>
      <vt:lpstr>Training a chain CRF</vt:lpstr>
      <vt:lpstr>Training with inference</vt:lpstr>
      <vt:lpstr>Training with inference</vt:lpstr>
      <vt:lpstr>CRF summary</vt:lpstr>
      <vt:lpstr>From generative models to CRF</vt:lpstr>
      <vt:lpstr>General CRFs</vt:lpstr>
      <vt:lpstr>General CRFs</vt:lpstr>
      <vt:lpstr>Computational questions</vt:lpstr>
      <vt:lpstr>Computational questions</vt:lpstr>
      <vt:lpstr>Computational questions</vt:lpstr>
      <vt:lpstr>Inference in graphical models</vt:lpstr>
      <vt:lpstr>Inference in graphical models</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Kai-Wei Chang</dc:creator>
  <cp:lastModifiedBy>Kai-Wei Chang</cp:lastModifiedBy>
  <cp:revision>125</cp:revision>
  <cp:lastPrinted>2017-10-10T18:57:34Z</cp:lastPrinted>
  <dcterms:created xsi:type="dcterms:W3CDTF">2015-09-15T19:03:29Z</dcterms:created>
  <dcterms:modified xsi:type="dcterms:W3CDTF">2017-10-17T19:55:34Z</dcterms:modified>
</cp:coreProperties>
</file>