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3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5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8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6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0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3035-44F6-4D27-A892-F2741AE345E5}" type="datetimeFigureOut">
              <a:rPr lang="es-MX" smtClean="0"/>
              <a:t>21/08/2016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943611-2295-4D38-A3CA-DD6B5751360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Descifrado del Mecanismo de Hill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9774220" cy="1398605"/>
          </a:xfrm>
        </p:spPr>
        <p:txBody>
          <a:bodyPr>
            <a:noAutofit/>
          </a:bodyPr>
          <a:lstStyle/>
          <a:p>
            <a:r>
              <a:rPr lang="es-MX" sz="1600" b="1" dirty="0"/>
              <a:t>Caballero Huesca Carlos Eduardo</a:t>
            </a:r>
          </a:p>
          <a:p>
            <a:r>
              <a:rPr lang="es-MX" sz="1600" b="1" dirty="0"/>
              <a:t>Martínez García Brando Josué</a:t>
            </a:r>
          </a:p>
          <a:p>
            <a:endParaRPr lang="es-MX" sz="1600" b="1" dirty="0"/>
          </a:p>
          <a:p>
            <a:r>
              <a:rPr lang="es-MX" sz="1600" b="1" dirty="0"/>
              <a:t>								Grupo 3CV1  </a:t>
            </a:r>
          </a:p>
        </p:txBody>
      </p:sp>
    </p:spTree>
    <p:extLst>
      <p:ext uri="{BB962C8B-B14F-4D97-AF65-F5344CB8AC3E}">
        <p14:creationId xmlns:p14="http://schemas.microsoft.com/office/powerpoint/2010/main" val="27212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424071"/>
            <a:ext cx="9603275" cy="1429684"/>
          </a:xfrm>
        </p:spPr>
        <p:txBody>
          <a:bodyPr>
            <a:normAutofit/>
          </a:bodyPr>
          <a:lstStyle/>
          <a:p>
            <a:r>
              <a:rPr lang="es-ES" dirty="0"/>
              <a:t>¿Cómo descifrar con el mecanismo de Hill, si se usó una llave K, que</a:t>
            </a:r>
            <a:br>
              <a:rPr lang="es-ES" dirty="0"/>
            </a:br>
            <a:r>
              <a:rPr lang="es-ES" dirty="0"/>
              <a:t>es una matriz de 3x3?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51579" y="2413297"/>
            <a:ext cx="9603275" cy="3450613"/>
          </a:xfrm>
        </p:spPr>
        <p:txBody>
          <a:bodyPr>
            <a:normAutofit/>
          </a:bodyPr>
          <a:lstStyle/>
          <a:p>
            <a:r>
              <a:rPr lang="es-MX" sz="2400" b="1" dirty="0"/>
              <a:t> El algoritmo hace uso del Álgebra Lineal y debe cumplir con ciertas reglas:</a:t>
            </a:r>
          </a:p>
          <a:p>
            <a:pPr lvl="1"/>
            <a:r>
              <a:rPr lang="es-MX" sz="2400" dirty="0"/>
              <a:t>El determinante de matriz clave debe ser diferente de cero.</a:t>
            </a:r>
          </a:p>
          <a:p>
            <a:pPr lvl="1"/>
            <a:r>
              <a:rPr lang="es-MX" sz="2400" dirty="0"/>
              <a:t>El determinante inverso de la matriz clave, debe ser un valor entero, para que el mensaje pueda ser cifrado y descifrado.</a:t>
            </a:r>
          </a:p>
          <a:p>
            <a:pPr lvl="1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09819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1179442"/>
            <a:ext cx="9603275" cy="952607"/>
          </a:xfrm>
        </p:spPr>
        <p:txBody>
          <a:bodyPr>
            <a:normAutofit/>
          </a:bodyPr>
          <a:lstStyle/>
          <a:p>
            <a:r>
              <a:rPr lang="es-ES" dirty="0"/>
              <a:t>Para poder descifrar necesitamos: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51578" y="2132049"/>
            <a:ext cx="9603275" cy="3849580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</a:pPr>
            <a:r>
              <a:rPr lang="es-ES" sz="9600" dirty="0"/>
              <a:t>Comprobar si </a:t>
            </a:r>
            <a:r>
              <a:rPr lang="es-ES" sz="9600" b="1" dirty="0"/>
              <a:t>la matriz es invertible </a:t>
            </a:r>
            <a:r>
              <a:rPr lang="es-ES" sz="9600" dirty="0"/>
              <a:t>en modulo n (26)</a:t>
            </a:r>
          </a:p>
          <a:p>
            <a:pPr lvl="1">
              <a:lnSpc>
                <a:spcPct val="170000"/>
              </a:lnSpc>
            </a:pPr>
            <a:r>
              <a:rPr lang="es-MX" sz="9600" dirty="0"/>
              <a:t>Si el determinante de la matriz es 0 o tiene factores comunes con el módulo entonces </a:t>
            </a:r>
            <a:r>
              <a:rPr lang="es-MX" sz="9600" i="1" dirty="0"/>
              <a:t>la </a:t>
            </a:r>
            <a:r>
              <a:rPr lang="es-MX" sz="9600" dirty="0"/>
              <a:t>matriz </a:t>
            </a:r>
            <a:r>
              <a:rPr lang="es-MX" sz="9600" i="1" dirty="0"/>
              <a:t>no puede utilizarse. </a:t>
            </a:r>
          </a:p>
          <a:p>
            <a:pPr lvl="1">
              <a:lnSpc>
                <a:spcPct val="170000"/>
              </a:lnSpc>
            </a:pPr>
            <a:r>
              <a:rPr lang="es-MX" sz="9600" dirty="0"/>
              <a:t>Al ser 2 uno de los factores de 26 muchas matrices no podrán utilizarse (no servirán todas en las que su determinante sea 0, un múltiplo de 2 o un múltiplo de 13).</a:t>
            </a:r>
            <a:br>
              <a:rPr lang="es-ES" sz="4400" dirty="0"/>
            </a:br>
            <a:br>
              <a:rPr lang="es-ES" sz="2200" dirty="0"/>
            </a:br>
            <a:br>
              <a:rPr lang="es-ES" sz="2200" dirty="0"/>
            </a:br>
            <a:br>
              <a:rPr lang="es-MX" sz="2200" dirty="0"/>
            </a:br>
            <a:br>
              <a:rPr lang="es-MX" sz="2200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65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7" y="954155"/>
            <a:ext cx="9603275" cy="952607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A</a:t>
            </a:r>
            <a:r>
              <a:rPr lang="es-ES" sz="4400" baseline="30000" dirty="0"/>
              <a:t>-1</a:t>
            </a:r>
            <a:r>
              <a:rPr lang="es-ES" sz="4400" dirty="0"/>
              <a:t>=C</a:t>
            </a:r>
            <a:r>
              <a:rPr lang="es-ES" sz="4400" baseline="30000" dirty="0"/>
              <a:t>T</a:t>
            </a:r>
            <a:r>
              <a:rPr lang="es-ES" sz="4400" dirty="0"/>
              <a:t>(</a:t>
            </a:r>
            <a:r>
              <a:rPr lang="es-ES" sz="4400" dirty="0" err="1"/>
              <a:t>det</a:t>
            </a:r>
            <a:r>
              <a:rPr lang="es-ES" sz="4400" dirty="0"/>
              <a:t>(A))</a:t>
            </a:r>
            <a:r>
              <a:rPr lang="es-ES" sz="4400" baseline="30000" dirty="0"/>
              <a:t>-1</a:t>
            </a:r>
            <a:endParaRPr lang="es-ES" sz="4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451578" y="1906762"/>
            <a:ext cx="9603275" cy="4401274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</a:pPr>
            <a:r>
              <a:rPr lang="es-ES" sz="9600" dirty="0"/>
              <a:t>Calcular el determinante inverso de la matriz clave en su forma modular. </a:t>
            </a:r>
          </a:p>
          <a:p>
            <a:pPr lvl="1">
              <a:lnSpc>
                <a:spcPct val="170000"/>
              </a:lnSpc>
            </a:pPr>
            <a:r>
              <a:rPr lang="es-MX" sz="9600" dirty="0"/>
              <a:t>Multiplicarlo por la matriz  clave traspuesta, esta operación nos dará la matriz clave inversa.</a:t>
            </a:r>
            <a:r>
              <a:rPr lang="es-ES" sz="9600" dirty="0"/>
              <a:t> </a:t>
            </a:r>
            <a:r>
              <a:rPr lang="es-MX" sz="9600" dirty="0"/>
              <a:t> </a:t>
            </a:r>
          </a:p>
          <a:p>
            <a:pPr lvl="1">
              <a:lnSpc>
                <a:spcPct val="170000"/>
              </a:lnSpc>
            </a:pPr>
            <a:r>
              <a:rPr lang="es-MX" sz="9600" dirty="0"/>
              <a:t>Esta nueva matriz se multiplicará por el vector del criptograma a descifrar.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b="1" dirty="0"/>
              <a:t>				</a:t>
            </a:r>
            <a:r>
              <a:rPr lang="es-MX" sz="12800" b="1" dirty="0"/>
              <a:t>MCla=EA</a:t>
            </a:r>
            <a:r>
              <a:rPr lang="es-MX" sz="12800" b="1" baseline="30000" dirty="0"/>
              <a:t>-1</a:t>
            </a:r>
            <a:br>
              <a:rPr lang="es-ES" sz="3800" dirty="0"/>
            </a:br>
            <a:br>
              <a:rPr lang="es-ES" sz="3800" dirty="0"/>
            </a:br>
            <a:br>
              <a:rPr lang="es-ES" sz="1600" dirty="0"/>
            </a:br>
            <a:br>
              <a:rPr lang="es-ES" sz="1600" dirty="0"/>
            </a:br>
            <a:br>
              <a:rPr lang="es-MX" sz="1600" dirty="0"/>
            </a:br>
            <a:br>
              <a:rPr lang="es-MX" sz="1600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1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250349"/>
            <a:ext cx="9603275" cy="952607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Ejemplo: </a:t>
            </a:r>
            <a:r>
              <a:rPr lang="es-ES" sz="4400" dirty="0" err="1"/>
              <a:t>wlpgse</a:t>
            </a:r>
            <a:r>
              <a:rPr lang="es-ES" sz="44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1451578" y="1202955"/>
                <a:ext cx="9603275" cy="4985810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dirty="0"/>
                  <a:t>Sea: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b="1" dirty="0"/>
                  <a:t>			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dirty="0"/>
                  <a:t>Para verificar que sea invertible, calculamos el determinante de A.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dirty="0"/>
                  <a:t>	</a:t>
                </a:r>
                <a:br>
                  <a:rPr lang="es-ES" sz="2400" dirty="0"/>
                </a:br>
                <a:br>
                  <a:rPr lang="es-ES" sz="3800" dirty="0"/>
                </a:br>
                <a:br>
                  <a:rPr lang="es-ES" sz="1600" dirty="0"/>
                </a:b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ES" sz="9600" b="1" dirty="0"/>
                  <a:t>				= 9 mod 26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ES" sz="9600" b="1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9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sz="9600" dirty="0"/>
                          <m:t>(9 </m:t>
                        </m:r>
                        <m:r>
                          <m:rPr>
                            <m:nor/>
                          </m:rPr>
                          <a:rPr lang="es-ES" sz="9600" dirty="0"/>
                          <m:t>mod</m:t>
                        </m:r>
                        <m:r>
                          <m:rPr>
                            <m:nor/>
                          </m:rPr>
                          <a:rPr lang="es-ES" sz="9600" dirty="0"/>
                          <m:t> 26)</m:t>
                        </m:r>
                      </m:e>
                      <m:sup>
                        <m:r>
                          <a:rPr lang="es-MX" sz="9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9600" b="1" i="1" smtClean="0"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es-ES" sz="9600" dirty="0"/>
                  <a:t>     </a:t>
                </a:r>
                <a:r>
                  <a:rPr lang="es-ES" sz="9600" i="1" dirty="0"/>
                  <a:t>inversa multiplicativa</a:t>
                </a:r>
                <a:br>
                  <a:rPr lang="es-ES" sz="9600" dirty="0"/>
                </a:br>
                <a:br>
                  <a:rPr lang="es-MX" sz="1600" dirty="0"/>
                </a:br>
                <a:br>
                  <a:rPr lang="es-MX" sz="1600" dirty="0"/>
                </a:br>
                <a:endParaRPr lang="es-MX" dirty="0"/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8" y="1202955"/>
                <a:ext cx="9603275" cy="4985810"/>
              </a:xfrm>
              <a:blipFill>
                <a:blip r:embed="rId2"/>
                <a:stretch>
                  <a:fillRect b="-24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textoscientificos.com/imagenes/criptografia/hill/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51" y="1759790"/>
            <a:ext cx="2112718" cy="132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9426" t="44648" r="34209" b="45193"/>
          <a:stretch/>
        </p:blipFill>
        <p:spPr>
          <a:xfrm>
            <a:off x="4094598" y="3965347"/>
            <a:ext cx="4983142" cy="7630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38078" t="28417" r="43398" b="57911"/>
          <a:stretch/>
        </p:blipFill>
        <p:spPr>
          <a:xfrm>
            <a:off x="1447051" y="3833401"/>
            <a:ext cx="2538449" cy="10269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5434" t="58219" r="48391" b="38364"/>
          <a:stretch/>
        </p:blipFill>
        <p:spPr>
          <a:xfrm>
            <a:off x="9186838" y="4218525"/>
            <a:ext cx="846161" cy="2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08240" y="1151647"/>
            <a:ext cx="10607900" cy="583224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s-MX" sz="9600" dirty="0"/>
              <a:t>Para calcular C, calcular los cofactores de A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b="1" dirty="0"/>
              <a:t>			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MX" sz="9600" b="1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dirty="0"/>
              <a:t>Formamos C con los cofactores de A y aplicamos la Transpuesta.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dirty="0"/>
              <a:t>	</a:t>
            </a:r>
            <a:br>
              <a:rPr lang="es-ES" sz="2400" dirty="0"/>
            </a:br>
            <a:br>
              <a:rPr lang="es-ES" sz="3800" dirty="0"/>
            </a:br>
            <a:br>
              <a:rPr lang="es-ES" sz="1600" dirty="0"/>
            </a:b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s-ES" sz="9600" b="1" dirty="0"/>
              <a:t>				</a:t>
            </a:r>
            <a:br>
              <a:rPr lang="es-ES" sz="9600" dirty="0"/>
            </a:br>
            <a:br>
              <a:rPr lang="es-MX" sz="1600" dirty="0"/>
            </a:br>
            <a:br>
              <a:rPr lang="es-MX" sz="1600" dirty="0"/>
            </a:br>
            <a:endParaRPr lang="es-MX" dirty="0"/>
          </a:p>
        </p:txBody>
      </p:sp>
      <p:pic>
        <p:nvPicPr>
          <p:cNvPr id="1026" name="Picture 2" descr="cofact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40" y="1842006"/>
            <a:ext cx="4787488" cy="210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fact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3" y="4134031"/>
            <a:ext cx="6136767" cy="12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4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94987" y="223995"/>
            <a:ext cx="10607900" cy="583224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s-MX" sz="9600" dirty="0"/>
              <a:t>Ahora estos valores los sustituimos en la fórmula     </a:t>
            </a:r>
            <a:r>
              <a:rPr lang="es-ES" sz="9600" b="1" dirty="0"/>
              <a:t>A</a:t>
            </a:r>
            <a:r>
              <a:rPr lang="es-ES" sz="9600" b="1" baseline="30000" dirty="0"/>
              <a:t>-1</a:t>
            </a:r>
            <a:r>
              <a:rPr lang="es-ES" sz="9600" b="1" dirty="0"/>
              <a:t>=C</a:t>
            </a:r>
            <a:r>
              <a:rPr lang="es-ES" sz="9600" b="1" baseline="30000" dirty="0"/>
              <a:t>T</a:t>
            </a:r>
            <a:r>
              <a:rPr lang="es-ES" sz="9600" b="1" dirty="0"/>
              <a:t>(</a:t>
            </a:r>
            <a:r>
              <a:rPr lang="es-ES" sz="9600" b="1" dirty="0" err="1"/>
              <a:t>det</a:t>
            </a:r>
            <a:r>
              <a:rPr lang="es-ES" sz="9600" b="1" dirty="0"/>
              <a:t>(A))</a:t>
            </a:r>
            <a:r>
              <a:rPr lang="es-ES" sz="9600" b="1" baseline="30000" dirty="0"/>
              <a:t>-1</a:t>
            </a:r>
            <a:r>
              <a:rPr lang="es-MX" sz="9600" b="1" dirty="0"/>
              <a:t>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b="1" dirty="0"/>
              <a:t>			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MX" sz="9600" b="1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endParaRPr lang="es-MX" sz="9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s-MX" sz="9600" dirty="0"/>
              <a:t>Obtenemos la matriz 	</a:t>
            </a:r>
            <a:r>
              <a:rPr lang="es-ES" sz="9600" b="1" dirty="0"/>
              <a:t>A</a:t>
            </a:r>
            <a:r>
              <a:rPr lang="es-ES" sz="9600" b="1" baseline="30000" dirty="0"/>
              <a:t>-1</a:t>
            </a:r>
            <a:r>
              <a:rPr lang="es-ES" sz="9600" dirty="0"/>
              <a:t>(mod 26) 	,que usaremos para desencriptar.</a:t>
            </a:r>
            <a:r>
              <a:rPr lang="es-MX" sz="9600" dirty="0"/>
              <a:t>	</a:t>
            </a:r>
            <a:br>
              <a:rPr lang="es-ES" sz="2400" dirty="0"/>
            </a:br>
            <a:br>
              <a:rPr lang="es-ES" sz="3800" dirty="0"/>
            </a:br>
            <a:br>
              <a:rPr lang="es-ES" sz="1600" dirty="0"/>
            </a:b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6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s-ES" sz="9600" b="1" dirty="0"/>
              <a:t>				</a:t>
            </a:r>
            <a:br>
              <a:rPr lang="es-ES" sz="9600" dirty="0"/>
            </a:br>
            <a:br>
              <a:rPr lang="es-MX" sz="1600" dirty="0"/>
            </a:br>
            <a:br>
              <a:rPr lang="es-MX" sz="1600" dirty="0"/>
            </a:br>
            <a:endParaRPr lang="es-MX" dirty="0"/>
          </a:p>
        </p:txBody>
      </p:sp>
      <p:pic>
        <p:nvPicPr>
          <p:cNvPr id="3074" name="Picture 2" descr="inver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29" y="1086678"/>
            <a:ext cx="5746715" cy="1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ver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35" y="2810753"/>
            <a:ext cx="7627446" cy="13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5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934744" y="740830"/>
                <a:ext cx="10607900" cy="5487692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dirty="0"/>
                  <a:t>Si la llave K es una matriz de 3x3, el vector del criptograma a descifrar tiene que tener la misma cantidad de filas que las columnas que tiene la llave K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9600" b="1" i="1">
                          <a:latin typeface="Cambria Math" panose="02040503050406030204" pitchFamily="18" charset="0"/>
                        </a:rPr>
                        <m:t>𝑾𝑳𝑷</m:t>
                      </m:r>
                      <m:r>
                        <a:rPr lang="es-MX" sz="96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sz="9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9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9600" b="1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MX" sz="9600" b="1" i="1">
                          <a:latin typeface="Cambria Math" panose="02040503050406030204" pitchFamily="18" charset="0"/>
                        </a:rPr>
                        <m:t>𝑮𝑺𝑬</m:t>
                      </m:r>
                      <m:r>
                        <a:rPr lang="es-MX" sz="96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sz="9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9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96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96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MX" sz="9600" b="1" dirty="0"/>
                  <a:t>			</a:t>
                </a:r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b="1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MX" sz="9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br>
                  <a:rPr lang="es-ES" sz="1600" dirty="0"/>
                </a:b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endParaRPr lang="es-ES" sz="1600" dirty="0"/>
              </a:p>
              <a:p>
                <a:pPr marL="457200" lvl="1" indent="0">
                  <a:lnSpc>
                    <a:spcPct val="170000"/>
                  </a:lnSpc>
                  <a:buNone/>
                </a:pPr>
                <a:r>
                  <a:rPr lang="es-ES" sz="9600" b="1" dirty="0"/>
                  <a:t>				</a:t>
                </a:r>
                <a:br>
                  <a:rPr lang="es-ES" sz="9600" dirty="0"/>
                </a:br>
                <a:br>
                  <a:rPr lang="es-MX" sz="1600" dirty="0"/>
                </a:br>
                <a:br>
                  <a:rPr lang="es-MX" sz="1600" dirty="0"/>
                </a:br>
                <a:endParaRPr lang="es-MX" dirty="0"/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44" y="740830"/>
                <a:ext cx="10607900" cy="5487692"/>
              </a:xfrm>
              <a:blipFill>
                <a:blip r:embed="rId2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1749" t="34856" r="36556" b="51766"/>
          <a:stretch/>
        </p:blipFill>
        <p:spPr>
          <a:xfrm>
            <a:off x="344556" y="4083708"/>
            <a:ext cx="2822713" cy="9786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0462" t="50306" r="71416" b="36316"/>
          <a:stretch/>
        </p:blipFill>
        <p:spPr>
          <a:xfrm>
            <a:off x="3167269" y="4083708"/>
            <a:ext cx="1056703" cy="9786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41390" t="17934" r="36657" b="69842"/>
          <a:stretch/>
        </p:blipFill>
        <p:spPr>
          <a:xfrm>
            <a:off x="6456497" y="2454473"/>
            <a:ext cx="2856311" cy="894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0666" t="33332" r="71212" b="54444"/>
          <a:stretch/>
        </p:blipFill>
        <p:spPr>
          <a:xfrm>
            <a:off x="9371022" y="2454473"/>
            <a:ext cx="1056703" cy="894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6872597" y="3518322"/>
                <a:ext cx="4033942" cy="2663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𝑾𝑳𝑷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𝟐𝟔</m:t>
                          </m:r>
                        </m:e>
                      </m:d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𝑪𝑶𝑫</m:t>
                      </m:r>
                    </m:oMath>
                  </m:oMathPara>
                </a14:m>
                <a:endParaRPr lang="es-MX" b="1" dirty="0"/>
              </a:p>
              <a:p>
                <a:pPr/>
                <a:br>
                  <a:rPr lang="es-MX" b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𝑮𝑺𝑬</m:t>
                      </m:r>
                      <m:r>
                        <a:rPr lang="es-MX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MX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𝒎𝒐𝒅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1" i="1">
                              <a:latin typeface="Cambria Math" panose="02040503050406030204" pitchFamily="18" charset="0"/>
                            </a:rPr>
                            <m:t>𝟐𝟔</m:t>
                          </m:r>
                        </m:e>
                      </m:d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𝑰𝑮𝑶</m:t>
                      </m:r>
                    </m:oMath>
                  </m:oMathPara>
                </a14:m>
                <a:endParaRPr lang="es-MX" b="1" dirty="0"/>
              </a:p>
              <a:p>
                <a:pPr/>
                <a:endParaRPr lang="es-MX" dirty="0"/>
              </a:p>
              <a:p>
                <a:pPr algn="ctr"/>
                <a:r>
                  <a:rPr lang="es-MX" sz="3600" b="1" dirty="0"/>
                  <a:t>“CODIGO”</a:t>
                </a: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97" y="3518322"/>
                <a:ext cx="4033942" cy="2663678"/>
              </a:xfrm>
              <a:prstGeom prst="rect">
                <a:avLst/>
              </a:prstGeom>
              <a:blipFill>
                <a:blip r:embed="rId5"/>
                <a:stretch>
                  <a:fillRect b="-7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787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200</Words>
  <Application>Microsoft Office PowerPoint</Application>
  <PresentationFormat>Panorámica</PresentationFormat>
  <Paragraphs>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Gill Sans MT</vt:lpstr>
      <vt:lpstr>Galería</vt:lpstr>
      <vt:lpstr>Descifrado del Mecanismo de Hill</vt:lpstr>
      <vt:lpstr>¿Cómo descifrar con el mecanismo de Hill, si se usó una llave K, que es una matriz de 3x3?</vt:lpstr>
      <vt:lpstr>Para poder descifrar necesitamos:</vt:lpstr>
      <vt:lpstr>A-1=CT(det(A))-1</vt:lpstr>
      <vt:lpstr>Ejemplo: wlpgse 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Descifrado del Mecanismo de Hill</dc:title>
  <dc:creator>carlos eduardo</dc:creator>
  <cp:lastModifiedBy>carlos eduardo</cp:lastModifiedBy>
  <cp:revision>10</cp:revision>
  <dcterms:created xsi:type="dcterms:W3CDTF">2016-08-21T08:59:05Z</dcterms:created>
  <dcterms:modified xsi:type="dcterms:W3CDTF">2016-08-21T10:06:12Z</dcterms:modified>
</cp:coreProperties>
</file>