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1" r:id="rId15"/>
    <p:sldId id="272" r:id="rId16"/>
    <p:sldId id="278" r:id="rId17"/>
    <p:sldId id="281" r:id="rId18"/>
    <p:sldId id="270" r:id="rId19"/>
    <p:sldId id="283" r:id="rId20"/>
    <p:sldId id="279" r:id="rId21"/>
    <p:sldId id="274" r:id="rId22"/>
    <p:sldId id="273" r:id="rId23"/>
    <p:sldId id="275" r:id="rId24"/>
    <p:sldId id="276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75" autoAdjust="0"/>
  </p:normalViewPr>
  <p:slideViewPr>
    <p:cSldViewPr snapToGrid="0">
      <p:cViewPr varScale="1">
        <p:scale>
          <a:sx n="81" d="100"/>
          <a:sy n="81" d="100"/>
        </p:scale>
        <p:origin x="48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98C64-0CDA-4216-98B8-25056106FB9D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97E5D-98D8-4181-A9A9-897D0376D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8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老师好，我要分享的论文的题目是</a:t>
            </a:r>
            <a:r>
              <a:rPr lang="en-US" altLang="zh-CN" dirty="0"/>
              <a:t>Stochastic Sparse Subspace Clustering</a:t>
            </a:r>
            <a:r>
              <a:rPr lang="zh-CN" altLang="en-US" dirty="0"/>
              <a:t>。这篇论文发表在了</a:t>
            </a:r>
            <a:r>
              <a:rPr lang="en-US" altLang="zh-CN" dirty="0"/>
              <a:t>2020</a:t>
            </a:r>
            <a:r>
              <a:rPr lang="zh-CN" altLang="en-US" dirty="0"/>
              <a:t>年的</a:t>
            </a:r>
            <a:r>
              <a:rPr lang="en-US" altLang="zh-CN" dirty="0"/>
              <a:t>CVPR</a:t>
            </a:r>
            <a:r>
              <a:rPr lang="zh-CN" altLang="en-US" dirty="0"/>
              <a:t>会议上，是由谌英师姐、李春光老师、由翀老师完成的。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0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这篇论文将</a:t>
            </a:r>
            <a:r>
              <a:rPr lang="en-US" altLang="zh-CN" dirty="0"/>
              <a:t>dropout</a:t>
            </a:r>
            <a:r>
              <a:rPr lang="zh-CN" altLang="en-US" dirty="0"/>
              <a:t>引入到了自表达模型中。在神经网络中，</a:t>
            </a:r>
            <a:r>
              <a:rPr lang="en-US" altLang="zh-CN" dirty="0"/>
              <a:t>dropout</a:t>
            </a:r>
            <a:r>
              <a:rPr lang="zh-CN" altLang="en-US" dirty="0"/>
              <a:t>的作用是随机丢弃网络中的神经元；在自表达模型中，</a:t>
            </a:r>
            <a:r>
              <a:rPr lang="en-US" altLang="zh-CN" dirty="0"/>
              <a:t>dropout</a:t>
            </a:r>
            <a:r>
              <a:rPr lang="zh-CN" altLang="en-US" dirty="0"/>
              <a:t>的作用是丢弃字典</a:t>
            </a:r>
            <a:r>
              <a:rPr lang="en-US" altLang="zh-CN" dirty="0"/>
              <a:t>X</a:t>
            </a:r>
            <a:r>
              <a:rPr lang="zh-CN" altLang="en-US" dirty="0"/>
              <a:t>中的列。</a:t>
            </a:r>
            <a:endParaRPr lang="en-US" altLang="zh-CN" dirty="0"/>
          </a:p>
          <a:p>
            <a:r>
              <a:rPr lang="zh-CN" altLang="en-US" dirty="0"/>
              <a:t>作者定义了</a:t>
            </a:r>
            <a:r>
              <a:rPr lang="en-US" altLang="zh-CN" dirty="0"/>
              <a:t>N</a:t>
            </a:r>
            <a:r>
              <a:rPr lang="zh-CN" altLang="en-US" dirty="0"/>
              <a:t>个伯努利随机变量</a:t>
            </a:r>
            <a:r>
              <a:rPr lang="en-US" altLang="zh-CN" dirty="0" err="1"/>
              <a:t>kesiI</a:t>
            </a:r>
            <a:r>
              <a:rPr lang="zh-CN" altLang="en-US" dirty="0"/>
              <a:t>，它们具有如下的概率分布。把这</a:t>
            </a:r>
            <a:r>
              <a:rPr lang="en-US" altLang="zh-CN" dirty="0"/>
              <a:t>N</a:t>
            </a:r>
            <a:r>
              <a:rPr lang="zh-CN" altLang="en-US" dirty="0"/>
              <a:t>个变量乘到矩阵</a:t>
            </a:r>
            <a:r>
              <a:rPr lang="en-US" altLang="zh-CN" dirty="0"/>
              <a:t>X</a:t>
            </a:r>
            <a:r>
              <a:rPr lang="zh-CN" altLang="en-US" dirty="0"/>
              <a:t>对应的列上，求解的问题就转换成了这个。也就是说矩阵</a:t>
            </a:r>
            <a:r>
              <a:rPr lang="en-US" altLang="zh-CN" dirty="0"/>
              <a:t>X</a:t>
            </a:r>
            <a:r>
              <a:rPr lang="zh-CN" altLang="en-US" dirty="0"/>
              <a:t>中的列有</a:t>
            </a:r>
            <a:r>
              <a:rPr lang="en-US" altLang="zh-CN" dirty="0"/>
              <a:t>delta</a:t>
            </a:r>
            <a:r>
              <a:rPr lang="zh-CN" altLang="en-US" dirty="0"/>
              <a:t>的概率被丢弃掉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4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如果我们对这个式子求期望的化，我们可以把它化简成这个。并且，如果数据已经被预处理过，即数据矩阵</a:t>
            </a:r>
            <a:r>
              <a:rPr lang="en-US" altLang="zh-CN" dirty="0"/>
              <a:t>X</a:t>
            </a:r>
            <a:r>
              <a:rPr lang="zh-CN" altLang="en-US" dirty="0"/>
              <a:t>中的列</a:t>
            </a:r>
            <a:r>
              <a:rPr lang="en-US" altLang="zh-CN" dirty="0"/>
              <a:t>l2</a:t>
            </a:r>
            <a:r>
              <a:rPr lang="zh-CN" altLang="en-US" dirty="0"/>
              <a:t>范数为</a:t>
            </a:r>
            <a:r>
              <a:rPr lang="en-US" altLang="zh-CN" dirty="0"/>
              <a:t>1</a:t>
            </a:r>
            <a:r>
              <a:rPr lang="zh-CN" altLang="en-US" dirty="0"/>
              <a:t>，那么我们可以得到这个式子。</a:t>
            </a:r>
            <a:endParaRPr lang="en-US" altLang="zh-CN" dirty="0"/>
          </a:p>
          <a:p>
            <a:r>
              <a:rPr lang="zh-CN" altLang="en-US" dirty="0"/>
              <a:t>所以这里证明了在自表达模型中添加</a:t>
            </a:r>
            <a:r>
              <a:rPr lang="en-US" altLang="zh-CN" dirty="0"/>
              <a:t>dropout</a:t>
            </a:r>
            <a:r>
              <a:rPr lang="zh-CN" altLang="en-US" dirty="0"/>
              <a:t>等价于在添加一个系数向量的</a:t>
            </a:r>
            <a:r>
              <a:rPr lang="en-US" altLang="zh-CN" dirty="0"/>
              <a:t>l2</a:t>
            </a:r>
            <a:r>
              <a:rPr lang="zh-CN" altLang="en-US" dirty="0"/>
              <a:t>范数正则项，可以得到稠密的解。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7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这篇论文提出了一个随机稀疏子空间聚类模型，在介绍这个模型之前我们先简单回顾一下稀疏子空间聚类模型</a:t>
            </a:r>
            <a:r>
              <a:rPr lang="en-US" altLang="zh-CN" dirty="0"/>
              <a:t>SSC</a:t>
            </a:r>
            <a:r>
              <a:rPr lang="zh-CN" altLang="en-US" dirty="0"/>
              <a:t>。它其实就是在自表达模型的目标函数上增加了一个约束，系数向量</a:t>
            </a:r>
            <a:r>
              <a:rPr lang="en-US" altLang="zh-CN" dirty="0" err="1"/>
              <a:t>cj</a:t>
            </a:r>
            <a:r>
              <a:rPr lang="zh-CN" altLang="en-US" dirty="0"/>
              <a:t>的</a:t>
            </a:r>
            <a:r>
              <a:rPr lang="en-US" altLang="zh-CN" dirty="0"/>
              <a:t>l0</a:t>
            </a:r>
            <a:r>
              <a:rPr lang="zh-CN" altLang="en-US" dirty="0"/>
              <a:t>范数小于等于</a:t>
            </a:r>
            <a:r>
              <a:rPr lang="en-US" altLang="zh-CN" dirty="0"/>
              <a:t>s</a:t>
            </a:r>
            <a:r>
              <a:rPr lang="zh-CN" altLang="en-US" dirty="0"/>
              <a:t>，即非零元素的个数小于</a:t>
            </a:r>
            <a:r>
              <a:rPr lang="en-US" altLang="zh-CN" dirty="0"/>
              <a:t>s</a:t>
            </a:r>
            <a:r>
              <a:rPr lang="zh-CN" altLang="en-US" dirty="0"/>
              <a:t>。保证解的稀疏性。</a:t>
            </a:r>
            <a:endParaRPr lang="en-US" altLang="zh-CN" dirty="0"/>
          </a:p>
          <a:p>
            <a:r>
              <a:rPr lang="zh-CN" altLang="en-US" dirty="0"/>
              <a:t>随机稀疏子空间聚类模型就是把</a:t>
            </a:r>
            <a:r>
              <a:rPr lang="en-US" altLang="zh-CN" dirty="0"/>
              <a:t>dropout</a:t>
            </a:r>
            <a:r>
              <a:rPr lang="zh-CN" altLang="en-US" dirty="0"/>
              <a:t>引入</a:t>
            </a:r>
            <a:r>
              <a:rPr lang="en-US" altLang="zh-CN" dirty="0"/>
              <a:t>SSC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我们先把期望转化为样本的均值，再加上稀疏子空间聚类的约束，即求解如下优化问题：</a:t>
            </a:r>
            <a:endParaRPr lang="en-US" altLang="zh-CN" dirty="0"/>
          </a:p>
          <a:p>
            <a:r>
              <a:rPr lang="zh-CN" altLang="en-US" dirty="0"/>
              <a:t>这就是随机稀疏子空间聚类模型的目标函数。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99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接下来是如何求解这个优化问题。</a:t>
            </a:r>
            <a:endParaRPr lang="en-US" altLang="zh-CN" dirty="0"/>
          </a:p>
          <a:p>
            <a:r>
              <a:rPr lang="zh-CN" altLang="en-US" dirty="0"/>
              <a:t>作者引入了</a:t>
            </a:r>
            <a:r>
              <a:rPr lang="en-US" altLang="zh-CN" dirty="0"/>
              <a:t>T</a:t>
            </a:r>
            <a:r>
              <a:rPr lang="zh-CN" altLang="en-US" dirty="0"/>
              <a:t>个辅助变量</a:t>
            </a:r>
            <a:r>
              <a:rPr lang="en-US" altLang="zh-CN" dirty="0" err="1"/>
              <a:t>bj</a:t>
            </a:r>
            <a:r>
              <a:rPr lang="zh-CN" altLang="en-US" dirty="0"/>
              <a:t>，把左边的优化问题转化成了右边的问题。</a:t>
            </a:r>
            <a:r>
              <a:rPr lang="en-US" altLang="zh-CN" dirty="0"/>
              <a:t>T</a:t>
            </a:r>
            <a:r>
              <a:rPr lang="zh-CN" altLang="en-US" dirty="0"/>
              <a:t>个子问题的</a:t>
            </a:r>
            <a:r>
              <a:rPr lang="en-US" altLang="zh-CN" dirty="0" err="1"/>
              <a:t>bj</a:t>
            </a:r>
            <a:r>
              <a:rPr lang="zh-CN" altLang="en-US" dirty="0"/>
              <a:t>都等于</a:t>
            </a:r>
            <a:r>
              <a:rPr lang="en-US" altLang="zh-CN" dirty="0" err="1"/>
              <a:t>cj</a:t>
            </a:r>
            <a:r>
              <a:rPr lang="zh-CN" altLang="en-US" dirty="0"/>
              <a:t>，也就是说</a:t>
            </a:r>
            <a:r>
              <a:rPr lang="en-US" altLang="zh-CN" dirty="0"/>
              <a:t>T</a:t>
            </a:r>
            <a:r>
              <a:rPr lang="zh-CN" altLang="en-US" dirty="0"/>
              <a:t>个子问题要达成一致，所以这是一个共识问题。</a:t>
            </a:r>
            <a:endParaRPr lang="en-US" altLang="zh-CN" dirty="0"/>
          </a:p>
          <a:p>
            <a:r>
              <a:rPr lang="zh-CN" altLang="en-US" dirty="0"/>
              <a:t>作者并不直接求解这个问题，而是求解</a:t>
            </a:r>
            <a:r>
              <a:rPr lang="en-US" altLang="zh-CN" dirty="0"/>
              <a:t>relax</a:t>
            </a:r>
            <a:r>
              <a:rPr lang="zh-CN" altLang="en-US" dirty="0"/>
              <a:t>后的问题，把这个相等地约束放在了惩罚项上。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39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4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这两个步骤交替进行直到算法收敛。这样就得到随机稀疏子空间聚类的系数解，再求亲和矩阵进行谱聚类。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94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在进行下一步之前，我们先总结一下作者提出的模型和方法。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S^3C</a:t>
            </a:r>
            <a:r>
              <a:rPr lang="zh-CN" altLang="en-US" dirty="0"/>
              <a:t>模型是基于</a:t>
            </a:r>
            <a:r>
              <a:rPr lang="en-US" altLang="zh-CN" dirty="0"/>
              <a:t>SSC</a:t>
            </a:r>
            <a:r>
              <a:rPr lang="zh-CN" altLang="en-US" dirty="0"/>
              <a:t>模型提出来的，所以实验结果主要也是和它比较，当然也会和其他模型进行比较。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53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18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作者构造了以一个合成数据，外空间维度为</a:t>
            </a:r>
            <a:r>
              <a:rPr lang="en-US" altLang="zh-CN" dirty="0"/>
              <a:t>9</a:t>
            </a:r>
            <a:r>
              <a:rPr lang="zh-CN" altLang="en-US" dirty="0"/>
              <a:t>，共有</a:t>
            </a:r>
            <a:r>
              <a:rPr lang="en-US" altLang="zh-CN" dirty="0"/>
              <a:t>5</a:t>
            </a:r>
            <a:r>
              <a:rPr lang="zh-CN" altLang="en-US" dirty="0"/>
              <a:t>个维度为</a:t>
            </a:r>
            <a:r>
              <a:rPr lang="en-US" altLang="zh-CN" dirty="0"/>
              <a:t>6</a:t>
            </a:r>
            <a:r>
              <a:rPr lang="zh-CN" altLang="en-US" dirty="0"/>
              <a:t>的子空间。</a:t>
            </a:r>
            <a:endParaRPr lang="en-US" altLang="zh-CN" dirty="0"/>
          </a:p>
          <a:p>
            <a:r>
              <a:rPr lang="zh-CN" altLang="en-US" dirty="0"/>
              <a:t>下面这个图比较了各个模型的性能。横坐标是子空间点的个数，纵坐标分别是聚类准确度、连通性、运行时间。</a:t>
            </a:r>
            <a:endParaRPr lang="en-US" altLang="zh-CN" dirty="0"/>
          </a:p>
          <a:p>
            <a:r>
              <a:rPr lang="zh-CN" altLang="en-US" dirty="0"/>
              <a:t>在聚类准确度上，</a:t>
            </a:r>
            <a:r>
              <a:rPr lang="en-US" altLang="zh-CN" dirty="0"/>
              <a:t>S3COMP</a:t>
            </a:r>
            <a:r>
              <a:rPr lang="zh-CN" altLang="en-US" dirty="0"/>
              <a:t>和</a:t>
            </a:r>
            <a:r>
              <a:rPr lang="en-US" altLang="zh-CN" dirty="0"/>
              <a:t>S3COMP-C</a:t>
            </a:r>
            <a:r>
              <a:rPr lang="zh-CN" altLang="en-US" dirty="0"/>
              <a:t>比</a:t>
            </a:r>
            <a:r>
              <a:rPr lang="en-US" altLang="zh-CN" dirty="0"/>
              <a:t>SSCOMP</a:t>
            </a:r>
            <a:r>
              <a:rPr lang="zh-CN" altLang="en-US" dirty="0"/>
              <a:t>要好，与</a:t>
            </a:r>
            <a:r>
              <a:rPr lang="en-US" altLang="zh-CN" dirty="0" err="1"/>
              <a:t>EnSC</a:t>
            </a:r>
            <a:r>
              <a:rPr lang="zh-CN" altLang="en-US" dirty="0"/>
              <a:t>相当。</a:t>
            </a:r>
            <a:endParaRPr lang="en-US" altLang="zh-CN" dirty="0"/>
          </a:p>
          <a:p>
            <a:r>
              <a:rPr lang="zh-CN" altLang="en-US" dirty="0"/>
              <a:t>在连通性上，</a:t>
            </a:r>
            <a:r>
              <a:rPr lang="en-US" altLang="zh-CN" dirty="0"/>
              <a:t>S3COMP</a:t>
            </a:r>
            <a:r>
              <a:rPr lang="zh-CN" altLang="en-US" dirty="0"/>
              <a:t>和</a:t>
            </a:r>
            <a:r>
              <a:rPr lang="en-US" altLang="zh-CN" dirty="0"/>
              <a:t>S3COMP-C</a:t>
            </a:r>
            <a:r>
              <a:rPr lang="zh-CN" altLang="en-US" dirty="0"/>
              <a:t>比</a:t>
            </a:r>
            <a:r>
              <a:rPr lang="en-US" altLang="zh-CN" dirty="0" err="1"/>
              <a:t>EnSC</a:t>
            </a:r>
            <a:r>
              <a:rPr lang="zh-CN" altLang="en-US" dirty="0"/>
              <a:t>和</a:t>
            </a:r>
            <a:r>
              <a:rPr lang="en-US" altLang="zh-CN" dirty="0"/>
              <a:t>SSCOMP</a:t>
            </a:r>
            <a:r>
              <a:rPr lang="zh-CN" altLang="en-US" dirty="0"/>
              <a:t>要好。</a:t>
            </a:r>
            <a:endParaRPr lang="en-US" altLang="zh-CN" dirty="0"/>
          </a:p>
          <a:p>
            <a:r>
              <a:rPr lang="zh-CN" altLang="en-US" dirty="0"/>
              <a:t>运行时间上，</a:t>
            </a:r>
            <a:r>
              <a:rPr lang="en-US" altLang="zh-CN" dirty="0" err="1"/>
              <a:t>EnSC</a:t>
            </a:r>
            <a:r>
              <a:rPr lang="zh-CN" altLang="en-US" dirty="0"/>
              <a:t>比</a:t>
            </a:r>
            <a:r>
              <a:rPr lang="en-US" altLang="zh-CN" dirty="0"/>
              <a:t>S3COMP</a:t>
            </a:r>
            <a:r>
              <a:rPr lang="zh-CN" altLang="en-US" dirty="0"/>
              <a:t>和</a:t>
            </a:r>
            <a:r>
              <a:rPr lang="en-US" altLang="zh-CN" dirty="0"/>
              <a:t>S3COMP-C</a:t>
            </a:r>
            <a:r>
              <a:rPr lang="zh-CN" altLang="en-US" dirty="0"/>
              <a:t>要高，而</a:t>
            </a:r>
            <a:r>
              <a:rPr lang="en-US" altLang="zh-CN" dirty="0"/>
              <a:t>S3COMP</a:t>
            </a:r>
            <a:r>
              <a:rPr lang="zh-CN" altLang="en-US" dirty="0"/>
              <a:t>的运行时间与</a:t>
            </a:r>
            <a:r>
              <a:rPr lang="en-US" altLang="zh-CN" dirty="0"/>
              <a:t>SSCOMP</a:t>
            </a:r>
            <a:r>
              <a:rPr lang="zh-CN" altLang="en-US" dirty="0"/>
              <a:t>相当。</a:t>
            </a:r>
            <a:endParaRPr lang="en-US" altLang="zh-CN" dirty="0"/>
          </a:p>
          <a:p>
            <a:r>
              <a:rPr lang="zh-CN" altLang="en-US" dirty="0"/>
              <a:t>总结一下就是，</a:t>
            </a:r>
            <a:r>
              <a:rPr lang="en-US" altLang="zh-CN" dirty="0"/>
              <a:t>S3COMP-C</a:t>
            </a:r>
            <a:r>
              <a:rPr lang="zh-CN" altLang="en-US" dirty="0"/>
              <a:t>和</a:t>
            </a:r>
            <a:r>
              <a:rPr lang="en-US" altLang="zh-CN" dirty="0"/>
              <a:t>S3COMP</a:t>
            </a:r>
            <a:r>
              <a:rPr lang="zh-CN" altLang="en-US" dirty="0"/>
              <a:t>的运行时间比较短，但准确性和连通性高。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09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第二个在合成数据上的实验是研究</a:t>
            </a:r>
            <a:r>
              <a:rPr lang="en-US" altLang="zh-CN" dirty="0"/>
              <a:t>S^3COMP-C</a:t>
            </a:r>
            <a:r>
              <a:rPr lang="zh-CN" altLang="en-US" dirty="0"/>
              <a:t>方法中</a:t>
            </a:r>
            <a:r>
              <a:rPr lang="en-US" altLang="zh-CN" dirty="0"/>
              <a:t>delta</a:t>
            </a:r>
            <a:r>
              <a:rPr lang="zh-CN" altLang="en-US" dirty="0"/>
              <a:t>和</a:t>
            </a:r>
            <a:r>
              <a:rPr lang="en-US" altLang="zh-CN" dirty="0" err="1"/>
              <a:t>kesi</a:t>
            </a:r>
            <a:r>
              <a:rPr lang="zh-CN" altLang="en-US" dirty="0"/>
              <a:t>参数的影响。这里固定每个子空间数据点的数目为</a:t>
            </a:r>
            <a:r>
              <a:rPr lang="en-US" altLang="zh-CN" dirty="0"/>
              <a:t>320.</a:t>
            </a:r>
          </a:p>
          <a:p>
            <a:r>
              <a:rPr lang="zh-CN" altLang="en-US" dirty="0"/>
              <a:t>固定</a:t>
            </a:r>
            <a:r>
              <a:rPr lang="en-US" altLang="zh-CN" dirty="0"/>
              <a:t>delta</a:t>
            </a:r>
            <a:r>
              <a:rPr lang="zh-CN" altLang="en-US" dirty="0"/>
              <a:t>观察</a:t>
            </a:r>
            <a:r>
              <a:rPr lang="en-US" altLang="zh-CN" dirty="0"/>
              <a:t>T</a:t>
            </a:r>
            <a:r>
              <a:rPr lang="zh-CN" altLang="en-US" dirty="0"/>
              <a:t>，趋势是</a:t>
            </a:r>
            <a:r>
              <a:rPr lang="en-US" altLang="zh-CN" dirty="0"/>
              <a:t>T</a:t>
            </a:r>
            <a:r>
              <a:rPr lang="zh-CN" altLang="en-US" dirty="0"/>
              <a:t>越大这三种指标都越好。</a:t>
            </a:r>
            <a:endParaRPr lang="en-US" altLang="zh-CN" dirty="0"/>
          </a:p>
          <a:p>
            <a:r>
              <a:rPr lang="zh-CN" altLang="en-US" dirty="0"/>
              <a:t>固定</a:t>
            </a:r>
            <a:r>
              <a:rPr lang="en-US" altLang="zh-CN" dirty="0"/>
              <a:t>T</a:t>
            </a:r>
            <a:r>
              <a:rPr lang="zh-CN" altLang="en-US" dirty="0"/>
              <a:t>观察</a:t>
            </a:r>
            <a:r>
              <a:rPr lang="en-US" altLang="zh-CN" dirty="0"/>
              <a:t>delta</a:t>
            </a:r>
            <a:r>
              <a:rPr lang="zh-CN" altLang="en-US" dirty="0"/>
              <a:t>，对聚类准确度来说它并不是线性变化的。它其实是受连通性和子空间保持率的双重影响。对连通性，</a:t>
            </a:r>
            <a:r>
              <a:rPr lang="en-US" altLang="zh-CN" dirty="0"/>
              <a:t>delta</a:t>
            </a:r>
            <a:r>
              <a:rPr lang="zh-CN" altLang="en-US" dirty="0"/>
              <a:t>越大连通性越高，这比较好理解。论文在前面证明了</a:t>
            </a:r>
            <a:r>
              <a:rPr lang="en-US" altLang="zh-CN" dirty="0"/>
              <a:t>dropout</a:t>
            </a:r>
            <a:r>
              <a:rPr lang="zh-CN" altLang="en-US" dirty="0"/>
              <a:t>等价于添加了一个正则项，</a:t>
            </a:r>
            <a:r>
              <a:rPr lang="en-US" altLang="zh-CN" dirty="0"/>
              <a:t>delta</a:t>
            </a:r>
            <a:r>
              <a:rPr lang="zh-CN" altLang="en-US" dirty="0"/>
              <a:t>越大正则项的系数就越大，就能得到越密集的解，连通性也就会越高。对于子空间保持率，</a:t>
            </a:r>
            <a:r>
              <a:rPr lang="en-US" altLang="zh-CN" dirty="0"/>
              <a:t>delta</a:t>
            </a:r>
            <a:r>
              <a:rPr lang="zh-CN" altLang="en-US" dirty="0"/>
              <a:t>越大子空间保持率越低，因为</a:t>
            </a:r>
            <a:r>
              <a:rPr lang="en-US" altLang="zh-CN" dirty="0"/>
              <a:t>delta</a:t>
            </a:r>
            <a:r>
              <a:rPr lang="zh-CN" altLang="en-US" dirty="0"/>
              <a:t>增大会导致丢弃的数据点变多，子空间保持率就会下降。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2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我要介绍的内容主要分为两部分，第一部分是论文的内容，第二部分是我在阅读论文中过程中学到了什么、有什么疑问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96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作者在</a:t>
            </a:r>
            <a:r>
              <a:rPr lang="en-US" altLang="zh-CN" dirty="0"/>
              <a:t>4</a:t>
            </a:r>
            <a:r>
              <a:rPr lang="zh-CN" altLang="en-US" dirty="0"/>
              <a:t>个真实数据集上进行了实验，这</a:t>
            </a:r>
            <a:r>
              <a:rPr lang="en-US" altLang="zh-CN" dirty="0"/>
              <a:t>4</a:t>
            </a:r>
            <a:r>
              <a:rPr lang="zh-CN" altLang="en-US" dirty="0"/>
              <a:t>个数据集的内容分别是人脸、物体、手写数字、街道标志。可以看到作者提出的模型在准确度、连通性、运行时间上都有非常好的性能。</a:t>
            </a:r>
            <a:endParaRPr lang="en-US" altLang="zh-CN" dirty="0"/>
          </a:p>
          <a:p>
            <a:r>
              <a:rPr lang="zh-CN" altLang="en-US" dirty="0"/>
              <a:t>作者还进行了许多其他的实验，在这里就不一一展示了。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35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论文的内容分享到这里就基本结束了。接下来讲讲我在阅读这篇论文的过程中学到了什么。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876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因为我在阅读这篇论文的时候是没有任何子空间聚类知识基础的，所以理解这篇论文的时候查阅了很多相关的知识点。可能一些显而易见的的术语，我是从来没见过的。</a:t>
            </a:r>
            <a:endParaRPr lang="en-US" altLang="zh-CN" dirty="0"/>
          </a:p>
          <a:p>
            <a:r>
              <a:rPr lang="zh-CN" altLang="en-US" dirty="0"/>
              <a:t>还有很多其他的知识点，我就不一一罗列了。我查资料的时候，无意中找到了王晨朔师兄写的博客，他是您</a:t>
            </a:r>
            <a:r>
              <a:rPr lang="en-US" altLang="zh-CN" dirty="0"/>
              <a:t>2020</a:t>
            </a:r>
            <a:r>
              <a:rPr lang="zh-CN" altLang="en-US" dirty="0"/>
              <a:t>年指导的本科生。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96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另外，在阅读论文中我也有一些不懂的地方。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73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如果我想进一步深度理解子空间聚类的话，那么下一步我要做这些东西。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70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这些是我在学习论文和做</a:t>
            </a:r>
            <a:r>
              <a:rPr lang="en-US" altLang="zh-CN" dirty="0"/>
              <a:t>presentation</a:t>
            </a:r>
            <a:r>
              <a:rPr lang="zh-CN" altLang="en-US" dirty="0"/>
              <a:t>时参考过的资料。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8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高维数据可以近似的表示成多个低维子空间的并集，而每个子空间对应着一个类别。</a:t>
            </a:r>
            <a:endParaRPr lang="en-US" altLang="zh-CN" dirty="0"/>
          </a:p>
          <a:p>
            <a:r>
              <a:rPr lang="zh-CN" altLang="en-US" dirty="0"/>
              <a:t>子空间聚类做的就是把一系列数据划分到各自的子空间中。</a:t>
            </a:r>
            <a:endParaRPr lang="en-US" altLang="zh-CN" dirty="0"/>
          </a:p>
          <a:p>
            <a:r>
              <a:rPr lang="zh-CN" altLang="en-US" dirty="0"/>
              <a:t>比如左边这个图，就是把高维数据划分到了</a:t>
            </a:r>
            <a:r>
              <a:rPr lang="en-US" altLang="zh-CN" dirty="0"/>
              <a:t>3</a:t>
            </a:r>
            <a:r>
              <a:rPr lang="zh-CN" altLang="en-US" dirty="0"/>
              <a:t>个子空间中，一个二维子空间，两个一维子空间。</a:t>
            </a:r>
            <a:endParaRPr lang="en-US" altLang="zh-CN" dirty="0"/>
          </a:p>
          <a:p>
            <a:r>
              <a:rPr lang="zh-CN" altLang="en-US" dirty="0"/>
              <a:t>在现实世界中，子空间聚类已经有了很多的应用。比如运动物体分割、人脸图像聚类、手写数字聚类、遥感影像的聚类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1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6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一种传统的子空间聚类方法是</a:t>
            </a:r>
            <a:r>
              <a:rPr lang="en-US" altLang="zh-CN" dirty="0"/>
              <a:t>K-</a:t>
            </a:r>
            <a:r>
              <a:rPr lang="zh-CN" altLang="en-US" dirty="0"/>
              <a:t>子空间聚类，它通过参数化子空间的基，最小化数据点到相应空间的距离来进行分割。但是这种方法局限性比较大，</a:t>
            </a:r>
            <a:r>
              <a:rPr lang="en-US" altLang="zh-CN" dirty="0"/>
              <a:t>1</a:t>
            </a:r>
            <a:r>
              <a:rPr lang="zh-CN" altLang="en-US" dirty="0"/>
              <a:t>需要精确地估计子空间地维数，</a:t>
            </a:r>
            <a:r>
              <a:rPr lang="en-US" altLang="zh-CN" dirty="0"/>
              <a:t>2</a:t>
            </a:r>
            <a:r>
              <a:rPr lang="zh-CN" altLang="en-US" dirty="0"/>
              <a:t>想要获得最优解必须有一个良好地初始化</a:t>
            </a:r>
            <a:endParaRPr lang="en-US" altLang="zh-CN" dirty="0"/>
          </a:p>
          <a:p>
            <a:r>
              <a:rPr lang="zh-CN" altLang="en-US" dirty="0"/>
              <a:t>现代子空间聚类使用地是谱聚类方法。基于谱聚类的子空间聚类方法的难度主要在于第一步，如何构建一个好的亲和矩阵。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目前，构建数据亲和矩阵的方法主要是使用自表达模型。</a:t>
            </a:r>
            <a:endParaRPr lang="en-US" altLang="zh-CN" dirty="0"/>
          </a:p>
          <a:p>
            <a:r>
              <a:rPr lang="zh-CN" altLang="en-US" dirty="0"/>
              <a:t>给定一个数据矩阵</a:t>
            </a:r>
            <a:r>
              <a:rPr lang="en-US" altLang="zh-CN" dirty="0"/>
              <a:t>X</a:t>
            </a:r>
            <a:r>
              <a:rPr lang="zh-CN" altLang="en-US" dirty="0"/>
              <a:t>，其中的每个数据点</a:t>
            </a:r>
            <a:r>
              <a:rPr lang="en-US" altLang="zh-CN" dirty="0" err="1"/>
              <a:t>xj</a:t>
            </a:r>
            <a:r>
              <a:rPr lang="zh-CN" altLang="en-US" dirty="0"/>
              <a:t>可以表示成其他数据点的线性组合。这里的</a:t>
            </a:r>
            <a:r>
              <a:rPr lang="en-US" altLang="zh-CN" dirty="0" err="1"/>
              <a:t>cj</a:t>
            </a:r>
            <a:r>
              <a:rPr lang="zh-CN" altLang="en-US" dirty="0"/>
              <a:t>是表示系数向量，</a:t>
            </a:r>
            <a:r>
              <a:rPr lang="en-US" altLang="zh-CN" dirty="0" err="1"/>
              <a:t>ej</a:t>
            </a:r>
            <a:r>
              <a:rPr lang="zh-CN" altLang="en-US" dirty="0"/>
              <a:t>是误差项。</a:t>
            </a:r>
            <a:endParaRPr lang="en-US" altLang="zh-CN" dirty="0"/>
          </a:p>
          <a:p>
            <a:r>
              <a:rPr lang="zh-CN" altLang="en-US" dirty="0"/>
              <a:t>并且，如果仅当点</a:t>
            </a:r>
            <a:r>
              <a:rPr lang="en-US" altLang="zh-CN" dirty="0"/>
              <a:t>xi</a:t>
            </a:r>
            <a:r>
              <a:rPr lang="zh-CN" altLang="en-US" dirty="0"/>
              <a:t>和点</a:t>
            </a:r>
            <a:r>
              <a:rPr lang="en-US" altLang="zh-CN" dirty="0" err="1"/>
              <a:t>xj</a:t>
            </a:r>
            <a:r>
              <a:rPr lang="zh-CN" altLang="en-US" dirty="0"/>
              <a:t>属于同一子空间时，系数</a:t>
            </a:r>
            <a:r>
              <a:rPr lang="en-US" altLang="zh-CN" dirty="0" err="1"/>
              <a:t>cij</a:t>
            </a:r>
            <a:r>
              <a:rPr lang="zh-CN" altLang="en-US" dirty="0"/>
              <a:t>不等于</a:t>
            </a:r>
            <a:r>
              <a:rPr lang="en-US" altLang="zh-CN" dirty="0"/>
              <a:t>0</a:t>
            </a:r>
            <a:r>
              <a:rPr lang="zh-CN" altLang="en-US" dirty="0"/>
              <a:t>，那么我们称系数向量</a:t>
            </a:r>
            <a:r>
              <a:rPr lang="en-US" altLang="zh-CN" dirty="0" err="1"/>
              <a:t>cj</a:t>
            </a:r>
            <a:r>
              <a:rPr lang="zh-CN" altLang="en-US" dirty="0"/>
              <a:t>具有子空间保持性质。</a:t>
            </a:r>
            <a:endParaRPr lang="en-US" altLang="zh-CN" dirty="0"/>
          </a:p>
          <a:p>
            <a:r>
              <a:rPr lang="zh-CN" altLang="en-US" dirty="0"/>
              <a:t>如果我们得到了具有子空间保持性质的系数解矩阵</a:t>
            </a:r>
            <a:r>
              <a:rPr lang="en-US" altLang="zh-CN" dirty="0"/>
              <a:t>C</a:t>
            </a:r>
            <a:r>
              <a:rPr lang="zh-CN" altLang="en-US" dirty="0"/>
              <a:t>，那么我们就可以通过这个公式计算出亲和矩阵。所以这里的关键是如何得到具有子空间保持性质的系数解。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54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这个问题已经有了很多的研究，一个研究非常全面的方法是稀疏子空间聚类</a:t>
            </a:r>
            <a:r>
              <a:rPr lang="en-US" altLang="zh-CN" dirty="0"/>
              <a:t>SSC</a:t>
            </a:r>
            <a:r>
              <a:rPr lang="zh-CN" altLang="en-US" dirty="0"/>
              <a:t>方法，它是通过添加系数解的</a:t>
            </a:r>
            <a:r>
              <a:rPr lang="en-US" altLang="zh-CN" dirty="0"/>
              <a:t>l1</a:t>
            </a:r>
            <a:r>
              <a:rPr lang="zh-CN" altLang="en-US" dirty="0"/>
              <a:t>范数来实现的。在数据点中有缺失值、噪声的情况下，</a:t>
            </a:r>
            <a:r>
              <a:rPr lang="en-US" altLang="zh-CN" dirty="0"/>
              <a:t>SSC</a:t>
            </a:r>
            <a:r>
              <a:rPr lang="zh-CN" altLang="en-US" dirty="0"/>
              <a:t>也能保证得到子空间保持的解。可以说</a:t>
            </a:r>
            <a:r>
              <a:rPr lang="en-US" altLang="zh-CN" dirty="0"/>
              <a:t>SSC</a:t>
            </a:r>
            <a:r>
              <a:rPr lang="zh-CN" altLang="en-US" dirty="0"/>
              <a:t>在求解具有子空间保持性质的解方面已经做的非常好了。</a:t>
            </a:r>
            <a:endParaRPr lang="en-US" altLang="zh-CN" dirty="0"/>
          </a:p>
          <a:p>
            <a:r>
              <a:rPr lang="zh-CN" altLang="en-US" dirty="0"/>
              <a:t>但是一个好的亲和矩阵仅有子空间保持性质是不够的。子空间保持性质的解只能保证来自不同子空间的数据点不相连，但不保证同一个子空间的数据点形成单个连同分量。这就是连通性问题</a:t>
            </a:r>
            <a:r>
              <a:rPr lang="en-US" altLang="zh-CN" dirty="0"/>
              <a:t>,</a:t>
            </a:r>
            <a:r>
              <a:rPr lang="zh-CN" altLang="en-US" dirty="0"/>
              <a:t>这会导致谱聚类出现过分割。</a:t>
            </a:r>
            <a:r>
              <a:rPr lang="en-US" altLang="zh-CN" dirty="0"/>
              <a:t>SSC</a:t>
            </a:r>
            <a:r>
              <a:rPr lang="zh-CN" altLang="en-US" dirty="0"/>
              <a:t>的缺点就是当子空间的维数超过</a:t>
            </a:r>
            <a:r>
              <a:rPr lang="en-US" altLang="zh-CN" dirty="0"/>
              <a:t>3</a:t>
            </a:r>
            <a:r>
              <a:rPr lang="zh-CN" altLang="en-US" dirty="0"/>
              <a:t>时，会出现连通性问题。</a:t>
            </a:r>
            <a:endParaRPr lang="en-US" altLang="zh-CN" dirty="0"/>
          </a:p>
          <a:p>
            <a:r>
              <a:rPr lang="zh-CN" altLang="en-US" dirty="0"/>
              <a:t>总结一下，一个好的亲和矩阵既要有子空间保持性质，又要有较好的连通性。</a:t>
            </a:r>
            <a:r>
              <a:rPr lang="en-US" altLang="zh-CN" dirty="0"/>
              <a:t>SSC</a:t>
            </a:r>
            <a:r>
              <a:rPr lang="zh-CN" altLang="en-US" dirty="0"/>
              <a:t>在子空间保持性质上做的很好，但是存在连通性问题。</a:t>
            </a:r>
            <a:endParaRPr lang="en-US" altLang="zh-CN" dirty="0"/>
          </a:p>
          <a:p>
            <a:r>
              <a:rPr lang="zh-CN" altLang="en-US" dirty="0"/>
              <a:t>已经有一些研究尝试解决</a:t>
            </a:r>
            <a:r>
              <a:rPr lang="en-US" altLang="zh-CN" dirty="0"/>
              <a:t>SSC</a:t>
            </a:r>
            <a:r>
              <a:rPr lang="zh-CN" altLang="en-US" dirty="0"/>
              <a:t>中的连通性问题，但是它们无法用于大规模数据计算要么只在特定条件下才有效。</a:t>
            </a:r>
            <a:endParaRPr lang="en-US" altLang="zh-CN" dirty="0"/>
          </a:p>
          <a:p>
            <a:r>
              <a:rPr lang="zh-CN" altLang="en-US" dirty="0"/>
              <a:t>所以这篇论文就是想提出一个子空间聚类方法，既能改善连通性，又能用在大规模数据集上。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2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4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这篇论文主要做了这些工作：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dropout</a:t>
            </a:r>
            <a:r>
              <a:rPr lang="zh-CN" altLang="en-US" dirty="0"/>
              <a:t>引入到自表达模型中，并证明了它的作用等价于</a:t>
            </a:r>
            <a:r>
              <a:rPr lang="en-US" altLang="zh-CN" dirty="0"/>
              <a:t>l2</a:t>
            </a:r>
            <a:r>
              <a:rPr lang="zh-CN" altLang="en-US" dirty="0"/>
              <a:t>范数正则化器。</a:t>
            </a:r>
            <a:endParaRPr lang="en-US" altLang="zh-CN" dirty="0"/>
          </a:p>
          <a:p>
            <a:r>
              <a:rPr lang="zh-CN" altLang="en-US" dirty="0"/>
              <a:t>提出了一个随机稀疏子空间聚类模型，具有可扩展性，可以改善亲和图的连通性</a:t>
            </a:r>
            <a:endParaRPr lang="en-US" altLang="zh-CN" dirty="0"/>
          </a:p>
          <a:p>
            <a:r>
              <a:rPr lang="zh-CN" altLang="en-US" dirty="0"/>
              <a:t>把随机稀疏子空间聚类模型重写为一个共识问题，并提出了一个求解的有效共识算法</a:t>
            </a:r>
            <a:endParaRPr lang="en-US" altLang="zh-CN" dirty="0"/>
          </a:p>
          <a:p>
            <a:r>
              <a:rPr lang="zh-CN" altLang="en-US" dirty="0"/>
              <a:t>在合成数据和真实世界数据上进行了大量实验，展示了模型的先进性能。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5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7AA3F-7639-41BD-A693-12B0BE663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77F018-004A-43A8-AACD-EB5AB30AC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787AA-6724-41CD-9F89-78B4F7C6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B702-562C-431B-AD37-15C27C75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977C5-1FCF-4E1F-A0A9-5EE40B0D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73554-637F-41EE-866F-35E58276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B8CC0-16F8-4D82-815C-2248233FB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BFF53-FCD7-459A-A250-1EF4D158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CA82C-11F7-4527-9B1A-9D2713E6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AB796-1793-42D3-BDAE-073AFA09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3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66FDD8-C1A8-4BF0-B641-5A5B27DCB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B14B9E-767D-40EB-B70B-0F7050B90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32CA4-ED06-40B9-9E82-A24ED12D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1FFDF-1E07-4CC3-B074-E67C05B3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CE64A-19D6-46AC-BCC2-1AFAC039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6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6A732-00F6-4B40-A80F-74283ADB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3FD33-0D2D-41BD-8A42-821F3D67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208CF-93C3-410A-AAEB-18897E32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B1EF0-EA37-4506-AB12-9A57CF7A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D9986-C5EA-435A-9543-A840A23D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6A8C7-2B01-4D54-9A90-7D2B2ECE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9D076-DB45-48CE-898E-48963EFC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E58A-5C23-4F35-B96F-9746EFA1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817BC-D00A-4342-9F36-FAC7CD84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FAF3B-4738-4328-B1CA-F760B36B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4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F2EB2-8488-4559-82DE-49E05050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AB434-2173-44A9-B4B3-E6952E523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E86E7-CAAE-4D01-ACB5-1899A186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64EE9-D1A5-432D-98A9-3A618063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B27F3-F51B-473E-890C-7F2388CA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EA672-DBB0-4566-9E58-5FC2610D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D45FF-AB1F-4DDB-9DBE-9EC6FB04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B0511-8F3D-46C9-BC24-703E9C31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3365F3-7283-40A5-B792-D168347DD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1C26C-ADC4-461C-9B76-CC6FC2175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14DD65-1FBF-4F3F-9B5B-D3C8828AE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AEB05C-A157-4658-A870-856C18AE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7139F9-0012-435C-9DC3-C71B6E45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D78D25-B0B8-4946-A0A9-25EA3A9B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3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7AE48-DE07-4042-BD46-1AF73AC8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5F6495-5A4F-4B16-9D25-96E10248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2ABFEE-59AB-4B9C-BAD7-06484DFF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E69E06-9E5C-438D-8E49-34712364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0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E3B941-D890-4BD5-B1CA-D314B5CA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62839-6BBB-4DD8-A250-05AE36E9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D227A-1A5F-431B-B014-17A8977D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0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763BD-E9A2-4646-A80D-F15505C7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28CB1-95B4-4EE6-B17F-4BA083E9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79983D-1DEF-43AA-9226-3B8461445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DDAC8-D7A8-4A77-AB9D-28B6C32F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E2178C-08CC-4589-AD9F-B2830F7F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ECD24-84E5-4A58-8D45-262F9229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3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FFF1F-6C7B-4196-8B26-7FA0C1BA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F77A09-1527-4350-941C-F80342EDE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19AFB1-AAD7-4DAB-8AB3-31508C311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B0F76-0EBD-4EB3-8B6D-EDBB88CA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C98AB-3806-48E7-8214-4C83D316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4488B-0ED4-4447-9849-92D17AC8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8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73EAD-8981-4DC7-AC0F-2F252036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7D08D-D296-4DC8-B858-C9F19785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765D5-C5E0-46AD-BC45-DBF3567EB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EC6F-A6DD-4DA3-BD58-B36E19208FB6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64BD1-6F9D-463F-988B-55887B5C5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D7874-0B63-424D-BEA5-4A5240BF1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4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4.png"/><Relationship Id="rId10" Type="http://schemas.openxmlformats.org/officeDocument/2006/relationships/image" Target="../media/image50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xijunlee.github.io/2016/12/22/2016-12-22-man-tan-gao-wei-shu-ju-ju-lei-2-zi-kong-jian-ju-lei/" TargetMode="External"/><Relationship Id="rId7" Type="http://schemas.openxmlformats.org/officeDocument/2006/relationships/hyperlink" Target="http://www.ccs.neu.edu/home/eelhami/courses/EE290A/OMP_Krishnaprasad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theonegis/article/details/78230737" TargetMode="External"/><Relationship Id="rId5" Type="http://schemas.openxmlformats.org/officeDocument/2006/relationships/hyperlink" Target="https://shunliz.gitbooks.io/machine-learning/content/ml/cluster/spectral.html" TargetMode="External"/><Relationship Id="rId4" Type="http://schemas.openxmlformats.org/officeDocument/2006/relationships/hyperlink" Target="https://ivenwang.com/2020/04/23/ssc/)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26884695" TargetMode="External"/><Relationship Id="rId3" Type="http://schemas.openxmlformats.org/officeDocument/2006/relationships/hyperlink" Target="https://openaccess.thecvf.com/content_CVPR_2020/html/Chen_Stochastic_Sparse_Subspace_Clustering_CVPR_2020_paper.html" TargetMode="External"/><Relationship Id="rId7" Type="http://schemas.openxmlformats.org/officeDocument/2006/relationships/hyperlink" Target="https://zhuanlan.zhihu.com/p/306672638" TargetMode="External"/><Relationship Id="rId12" Type="http://schemas.openxmlformats.org/officeDocument/2006/relationships/hyperlink" Target="http://www.ccs.neu.edu/home/eelhami/courses/EE290A/OMP_Krishnaprasad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ijunlee.github.io/2016/12/22/2016-12-22-man-tan-gao-wei-shu-ju-ju-lei-2-zi-kong-jian-ju-lei/" TargetMode="External"/><Relationship Id="rId11" Type="http://schemas.openxmlformats.org/officeDocument/2006/relationships/hyperlink" Target="https://blog.csdn.net/theonegis/article/details/78230737" TargetMode="External"/><Relationship Id="rId5" Type="http://schemas.openxmlformats.org/officeDocument/2006/relationships/hyperlink" Target="https://ivenwang.com/2020/04/23/ssc/" TargetMode="External"/><Relationship Id="rId10" Type="http://schemas.openxmlformats.org/officeDocument/2006/relationships/hyperlink" Target="https://wapbaike.baidu.com/item/%E4%BC%AF%E5%8A%AA%E5%88%A9%E5%88%86%E5%B8%83" TargetMode="External"/><Relationship Id="rId4" Type="http://schemas.openxmlformats.org/officeDocument/2006/relationships/hyperlink" Target="https://www.bilibili.com/video/av968237486/" TargetMode="External"/><Relationship Id="rId9" Type="http://schemas.openxmlformats.org/officeDocument/2006/relationships/hyperlink" Target="https://shunliz.gitbooks.io/machine-learning/content/ml/cluster/spectr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8A02B-855D-43D0-8B3F-7B2BFE30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838" y="1418142"/>
            <a:ext cx="9144000" cy="235444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Stochastic Sparse Subspace Clustering </a:t>
            </a:r>
            <a:br>
              <a:rPr lang="en-US" altLang="zh-C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2965B55-03BE-4B92-952D-2ECAC50F60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71838" y="2744618"/>
                <a:ext cx="8941408" cy="178357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18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IEEE/CVF Conference on Computer Vision and Pattern Recognition (CVPR), 2020, pp.4155-4164</a:t>
                </a:r>
                <a:endParaRPr lang="en-US" altLang="zh-CN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0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Ying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Chen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Chun-</a:t>
                </a:r>
                <a:r>
                  <a:rPr lang="en-US" altLang="zh-CN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Guang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</m:t>
                        </m:r>
                      </m:e>
                      <m:sup>
                        <m:r>
                          <a:rPr lang="en-US" altLang="zh-CN" sz="20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Chong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You</m:t>
                        </m:r>
                      </m:e>
                      <m:sup>
                        <m:r>
                          <a:rPr lang="en-US" altLang="zh-CN" sz="20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SICE, Beijing University of Posts and Telecommunications </a:t>
                </a: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EECS, University of California, Berkeley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2965B55-03BE-4B92-952D-2ECAC50F6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71838" y="2744618"/>
                <a:ext cx="8941408" cy="1783577"/>
              </a:xfrm>
              <a:blipFill>
                <a:blip r:embed="rId3"/>
                <a:stretch>
                  <a:fillRect t="-3413" b="-3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28ABF51-6F49-4D42-89F6-3F4F53CFC22E}"/>
              </a:ext>
            </a:extLst>
          </p:cNvPr>
          <p:cNvSpPr txBox="1"/>
          <p:nvPr/>
        </p:nvSpPr>
        <p:spPr>
          <a:xfrm>
            <a:off x="7813468" y="4672081"/>
            <a:ext cx="249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——</a:t>
            </a:r>
            <a:r>
              <a:rPr lang="zh-CN" altLang="en-US" sz="2800" dirty="0"/>
              <a:t>论文学习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64D8C5-C991-4845-914F-398149C36A59}"/>
              </a:ext>
            </a:extLst>
          </p:cNvPr>
          <p:cNvSpPr txBox="1"/>
          <p:nvPr/>
        </p:nvSpPr>
        <p:spPr>
          <a:xfrm>
            <a:off x="7813468" y="5485339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Bocheng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4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92F56-31DA-4DF4-AE0A-F7BB61DC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in Self-Expressive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5524F-4CD6-4850-AF8F-97EB7AD7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1337"/>
            <a:ext cx="10515600" cy="163179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dropout in model: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           be 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i.i.d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Bernoulli random variables with probability distribution:</a:t>
            </a:r>
          </a:p>
          <a:p>
            <a:pPr marL="457200" lvl="1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B671B6-E6F7-47B9-8728-1D4658D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26" y="2313124"/>
            <a:ext cx="1786668" cy="8022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4D4930-9F65-4166-A50E-216B66076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037" y="3680718"/>
            <a:ext cx="666628" cy="3644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BE7DDF-8D6A-4C7A-A1AC-4A54053F4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613" y="4166476"/>
            <a:ext cx="3834350" cy="7423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9AD9886-8A22-4CBF-9A8B-4D9121138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418" y="5456268"/>
            <a:ext cx="4345190" cy="57935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FCCA069-7D55-4D32-B900-F00E31DA24E5}"/>
              </a:ext>
            </a:extLst>
          </p:cNvPr>
          <p:cNvSpPr txBox="1"/>
          <p:nvPr/>
        </p:nvSpPr>
        <p:spPr>
          <a:xfrm>
            <a:off x="838200" y="1825625"/>
            <a:ext cx="1056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minimizing the self-expressive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E57152-3FB0-4A41-89A0-72BEEF8B0FB0}"/>
              </a:ext>
            </a:extLst>
          </p:cNvPr>
          <p:cNvSpPr txBox="1"/>
          <p:nvPr/>
        </p:nvSpPr>
        <p:spPr>
          <a:xfrm>
            <a:off x="1315557" y="4953131"/>
            <a:ext cx="10038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the columns of X uniformly at random with probability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MI10"/>
              </a:rPr>
              <a:t>δ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175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BF924-59CA-4DDC-B443-2064B201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in Self-Expressive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A7AF7-74E5-4F6E-8BBE-349D1EFC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979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dropout in model: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the columns of X uniformly at random with probability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5429C2-EE73-4A82-B9FF-A097E07C8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03" y="2645416"/>
            <a:ext cx="4345190" cy="5793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38428B-E001-4D70-B13F-E44FFA107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307" y="4744653"/>
            <a:ext cx="4345190" cy="511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589474-866D-4C09-9A64-D7BBA8A140F7}"/>
                  </a:ext>
                </a:extLst>
              </p:cNvPr>
              <p:cNvSpPr txBox="1"/>
              <p:nvPr/>
            </p:nvSpPr>
            <p:spPr>
              <a:xfrm>
                <a:off x="3639901" y="471794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589474-866D-4C09-9A64-D7BBA8A1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01" y="4717943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B46328-AE57-4257-9BD0-3A70AB0EF8AE}"/>
                  </a:ext>
                </a:extLst>
              </p:cNvPr>
              <p:cNvSpPr txBox="1"/>
              <p:nvPr/>
            </p:nvSpPr>
            <p:spPr>
              <a:xfrm>
                <a:off x="8495071" y="4687419"/>
                <a:ext cx="1336200" cy="403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B46328-AE57-4257-9BD0-3A70AB0EF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71" y="4687419"/>
                <a:ext cx="1336200" cy="403444"/>
              </a:xfrm>
              <a:prstGeom prst="rect">
                <a:avLst/>
              </a:prstGeom>
              <a:blipFill>
                <a:blip r:embed="rId6"/>
                <a:stretch>
                  <a:fillRect l="-6393" r="-411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A160807-8E8F-41D8-9795-4886C41C3182}"/>
              </a:ext>
            </a:extLst>
          </p:cNvPr>
          <p:cNvSpPr txBox="1"/>
          <p:nvPr/>
        </p:nvSpPr>
        <p:spPr>
          <a:xfrm>
            <a:off x="1299490" y="3210566"/>
            <a:ext cx="4554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that:</a:t>
            </a:r>
          </a:p>
          <a:p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0F5DAF-7054-45BC-A784-0B2CC4D903E3}"/>
                  </a:ext>
                </a:extLst>
              </p:cNvPr>
              <p:cNvSpPr txBox="1"/>
              <p:nvPr/>
            </p:nvSpPr>
            <p:spPr>
              <a:xfrm>
                <a:off x="1299490" y="5417515"/>
                <a:ext cx="96201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dropout</a:t>
                </a:r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equivalent to adding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regularization on the representation vector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0F5DAF-7054-45BC-A784-0B2CC4D90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90" y="5417515"/>
                <a:ext cx="9620134" cy="707886"/>
              </a:xfrm>
              <a:prstGeom prst="rect">
                <a:avLst/>
              </a:prstGeom>
              <a:blipFill>
                <a:blip r:embed="rId7"/>
                <a:stretch>
                  <a:fillRect l="-570" t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E54897C7-7300-482E-B08C-2A864F8EBC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5117" y="3560894"/>
            <a:ext cx="2105581" cy="5095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78B05C8-0157-4009-82CD-C6CE3622D5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6915" y="4050976"/>
            <a:ext cx="3708511" cy="5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B74DD-52E9-4990-A2E6-31A9491A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Sparse Subspace Clustering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6601C-F696-4061-8C49-2F871424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5637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Subspace Clustering (SSC):</a:t>
            </a: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74D674-2527-4942-AA73-6C9D2184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590" y="2342779"/>
            <a:ext cx="5423894" cy="64822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F2E93FB-7871-4A01-8306-02593292AB9E}"/>
              </a:ext>
            </a:extLst>
          </p:cNvPr>
          <p:cNvSpPr txBox="1">
            <a:spLocks/>
          </p:cNvSpPr>
          <p:nvPr/>
        </p:nvSpPr>
        <p:spPr>
          <a:xfrm>
            <a:off x="838200" y="3091262"/>
            <a:ext cx="10515600" cy="12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Dropout into SSC:</a:t>
            </a: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980D47-9204-4810-954E-48264C14B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208" y="3674189"/>
            <a:ext cx="2406600" cy="5824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079F42-6903-4C08-9722-7F10DE271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261" y="4620169"/>
            <a:ext cx="3101094" cy="11713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0C86B2-E31F-4BF3-9949-D6B72D2BE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163" y="3526900"/>
            <a:ext cx="2391870" cy="6576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0B756E8-7203-4B63-866C-7D1832090864}"/>
                  </a:ext>
                </a:extLst>
              </p:cNvPr>
              <p:cNvSpPr txBox="1"/>
              <p:nvPr/>
            </p:nvSpPr>
            <p:spPr>
              <a:xfrm>
                <a:off x="5392010" y="3674189"/>
                <a:ext cx="4011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0B756E8-7203-4B63-866C-7D1832090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10" y="3674189"/>
                <a:ext cx="40111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A3365F-1C99-4E70-9724-723BC6DED289}"/>
                  </a:ext>
                </a:extLst>
              </p:cNvPr>
              <p:cNvSpPr txBox="1"/>
              <p:nvPr/>
            </p:nvSpPr>
            <p:spPr>
              <a:xfrm>
                <a:off x="2596208" y="4879751"/>
                <a:ext cx="4011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A3365F-1C99-4E70-9724-723BC6DED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08" y="4879751"/>
                <a:ext cx="40111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087F6DC-8AA5-4B51-8AA2-4BE2FA7B5E76}"/>
              </a:ext>
            </a:extLst>
          </p:cNvPr>
          <p:cNvSpPr txBox="1"/>
          <p:nvPr/>
        </p:nvSpPr>
        <p:spPr>
          <a:xfrm>
            <a:off x="7173616" y="5021202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Sparse Subspace Clustering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2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96C6225-BE16-470F-A7AC-D2DA58526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052" y="2444079"/>
            <a:ext cx="6058031" cy="11033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2EF1932-F4BF-42F8-8895-72F91887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Orthogonal Matching Pursuit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AB738-A222-468F-BC00-B9E7A963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117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Problem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89014B-53D9-4483-84DB-218E5DC18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19" y="2444079"/>
            <a:ext cx="3101094" cy="1171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41F810-7147-4802-8A58-1A21090F90DA}"/>
                  </a:ext>
                </a:extLst>
              </p:cNvPr>
              <p:cNvSpPr txBox="1"/>
              <p:nvPr/>
            </p:nvSpPr>
            <p:spPr>
              <a:xfrm>
                <a:off x="5113769" y="2949672"/>
                <a:ext cx="4011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41F810-7147-4802-8A58-1A21090F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69" y="2949672"/>
                <a:ext cx="4011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D13F8312-3EE9-4B32-9F20-44B18F33AD54}"/>
              </a:ext>
            </a:extLst>
          </p:cNvPr>
          <p:cNvSpPr txBox="1"/>
          <p:nvPr/>
        </p:nvSpPr>
        <p:spPr>
          <a:xfrm>
            <a:off x="4298216" y="2303341"/>
            <a:ext cx="213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 auxiliary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D50097-4716-40B6-B8BD-6EE9B2098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419" y="2626506"/>
            <a:ext cx="561185" cy="291248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FA36713-D41A-4BB3-B3C8-866912C41CF9}"/>
              </a:ext>
            </a:extLst>
          </p:cNvPr>
          <p:cNvSpPr txBox="1">
            <a:spLocks/>
          </p:cNvSpPr>
          <p:nvPr/>
        </p:nvSpPr>
        <p:spPr>
          <a:xfrm>
            <a:off x="838200" y="3948596"/>
            <a:ext cx="10515600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problem, we solve the relaxed problem: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ECBE0E2-4CA3-46C9-BE5C-3DC786F92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9751" y="4562358"/>
            <a:ext cx="5692497" cy="135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7D36-EB31-41DB-A004-CAD29A18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Orthogonal Matching Pursuit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D024DC-B998-48D0-AEF4-BAB605007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2931" y="2247910"/>
            <a:ext cx="4326136" cy="1030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3E0B16-6A52-4968-A473-D63F01635A2A}"/>
                  </a:ext>
                </a:extLst>
              </p:cNvPr>
              <p:cNvSpPr txBox="1"/>
              <p:nvPr/>
            </p:nvSpPr>
            <p:spPr>
              <a:xfrm>
                <a:off x="838200" y="1756493"/>
                <a:ext cx="8152417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problem by updating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alternately: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3E0B16-6A52-4968-A473-D63F0163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6493"/>
                <a:ext cx="8152417" cy="491417"/>
              </a:xfrm>
              <a:prstGeom prst="rect">
                <a:avLst/>
              </a:prstGeom>
              <a:blipFill>
                <a:blip r:embed="rId4"/>
                <a:stretch>
                  <a:fillRect l="-1047"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3CE6D4E-CCDF-47E3-B409-E475A6CE8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955" y="1756493"/>
            <a:ext cx="1111044" cy="495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7082E74-247A-4B84-8D4C-12B776F2BAAB}"/>
                  </a:ext>
                </a:extLst>
              </p:cNvPr>
              <p:cNvSpPr txBox="1"/>
              <p:nvPr/>
            </p:nvSpPr>
            <p:spPr>
              <a:xfrm>
                <a:off x="838200" y="3248628"/>
                <a:ext cx="242726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1,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7082E74-247A-4B84-8D4C-12B776F2B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628"/>
                <a:ext cx="2427268" cy="491417"/>
              </a:xfrm>
              <a:prstGeom prst="rect">
                <a:avLst/>
              </a:prstGeom>
              <a:blipFill>
                <a:blip r:embed="rId6"/>
                <a:stretch>
                  <a:fillRect l="-3518" t="-9877" r="-3015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0EA142F-FD35-4FB8-B34B-1894D0F7E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8435" y="3861326"/>
            <a:ext cx="3165973" cy="879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0467A2-CAE1-42C8-959B-1C48C0E7EBE8}"/>
                  </a:ext>
                </a:extLst>
              </p:cNvPr>
              <p:cNvSpPr txBox="1"/>
              <p:nvPr/>
            </p:nvSpPr>
            <p:spPr>
              <a:xfrm>
                <a:off x="1114978" y="4134388"/>
                <a:ext cx="4011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0467A2-CAE1-42C8-959B-1C48C0E7E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78" y="4134388"/>
                <a:ext cx="40111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060659C-6C56-450A-ACA7-613053BAAB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6017" y="3969831"/>
            <a:ext cx="2438147" cy="759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76268E-1A23-4F30-A092-936A61FD7CA1}"/>
                  </a:ext>
                </a:extLst>
              </p:cNvPr>
              <p:cNvSpPr txBox="1"/>
              <p:nvPr/>
            </p:nvSpPr>
            <p:spPr>
              <a:xfrm>
                <a:off x="5540477" y="4085600"/>
                <a:ext cx="4011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76268E-1A23-4F30-A092-936A61FD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477" y="4085600"/>
                <a:ext cx="40111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A26A4178-D6ED-4B25-B755-2AC14C1625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6349" y="5430228"/>
            <a:ext cx="2149890" cy="4281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2BD2186-D7F3-4813-9B15-CAF1996876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3061" y="5861969"/>
            <a:ext cx="2591052" cy="26433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2D8F71A-BE68-4DB4-BC5D-02A08B10A5B8}"/>
              </a:ext>
            </a:extLst>
          </p:cNvPr>
          <p:cNvSpPr txBox="1"/>
          <p:nvPr/>
        </p:nvSpPr>
        <p:spPr>
          <a:xfrm>
            <a:off x="1386349" y="4900829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335111-1813-4193-9E9A-8D6A3C981021}"/>
                  </a:ext>
                </a:extLst>
              </p:cNvPr>
              <p:cNvSpPr txBox="1"/>
              <p:nvPr/>
            </p:nvSpPr>
            <p:spPr>
              <a:xfrm>
                <a:off x="4422775" y="4916525"/>
                <a:ext cx="1906932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by: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335111-1813-4193-9E9A-8D6A3C981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775" y="4916525"/>
                <a:ext cx="1906932" cy="424796"/>
              </a:xfrm>
              <a:prstGeom prst="rect">
                <a:avLst/>
              </a:prstGeom>
              <a:blipFill>
                <a:blip r:embed="rId13"/>
                <a:stretch>
                  <a:fillRect l="-2885" t="-8696" r="-1923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35E9C789-5714-41B3-8828-3B7A78E518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22775" y="5333030"/>
            <a:ext cx="2321364" cy="784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2EDC815-DEE8-4BB9-8BDA-B3DB2C9FAFD6}"/>
                  </a:ext>
                </a:extLst>
              </p:cNvPr>
              <p:cNvSpPr txBox="1"/>
              <p:nvPr/>
            </p:nvSpPr>
            <p:spPr>
              <a:xfrm>
                <a:off x="7404285" y="4900829"/>
                <a:ext cx="1954509" cy="424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by: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2EDC815-DEE8-4BB9-8BDA-B3DB2C9FA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285" y="4900829"/>
                <a:ext cx="1954509" cy="424860"/>
              </a:xfrm>
              <a:prstGeom prst="rect">
                <a:avLst/>
              </a:prstGeom>
              <a:blipFill>
                <a:blip r:embed="rId15"/>
                <a:stretch>
                  <a:fillRect l="-2813" t="-4286" r="-1562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EBC45757-8A2E-4F64-B4CB-EAFCDDC10E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72092" y="5496688"/>
            <a:ext cx="1573949" cy="26294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1425CE3-EDDD-452A-829C-D9D74DF132CF}"/>
              </a:ext>
            </a:extLst>
          </p:cNvPr>
          <p:cNvSpPr txBox="1"/>
          <p:nvPr/>
        </p:nvSpPr>
        <p:spPr>
          <a:xfrm>
            <a:off x="9303317" y="5156655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Damped OMP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1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4" grpId="0"/>
      <p:bldP spid="20" grpId="0"/>
      <p:bldP spid="21" grpId="0"/>
      <p:bldP spid="24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7D36-EB31-41DB-A004-CAD29A18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Orthogonal Matching Pursuit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D024DC-B998-48D0-AEF4-BAB605007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3285" y="2247910"/>
            <a:ext cx="4756789" cy="1133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3E0B16-6A52-4968-A473-D63F01635A2A}"/>
                  </a:ext>
                </a:extLst>
              </p:cNvPr>
              <p:cNvSpPr txBox="1"/>
              <p:nvPr/>
            </p:nvSpPr>
            <p:spPr>
              <a:xfrm>
                <a:off x="838200" y="1756493"/>
                <a:ext cx="8152417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problem by updating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alternately: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3E0B16-6A52-4968-A473-D63F0163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6493"/>
                <a:ext cx="8152417" cy="491417"/>
              </a:xfrm>
              <a:prstGeom prst="rect">
                <a:avLst/>
              </a:prstGeom>
              <a:blipFill>
                <a:blip r:embed="rId4"/>
                <a:stretch>
                  <a:fillRect l="-1047"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3CE6D4E-CCDF-47E3-B409-E475A6CE8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955" y="1756493"/>
            <a:ext cx="1111044" cy="4952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082E74-247A-4B84-8D4C-12B776F2BAAB}"/>
              </a:ext>
            </a:extLst>
          </p:cNvPr>
          <p:cNvSpPr txBox="1"/>
          <p:nvPr/>
        </p:nvSpPr>
        <p:spPr>
          <a:xfrm>
            <a:off x="838200" y="3498318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2, fixed            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F35FDE-4DDB-45CB-937B-122B2C866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2073" y="3527875"/>
            <a:ext cx="810131" cy="402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D9AF12-D6ED-4ED2-B805-6526BA30209C}"/>
                  </a:ext>
                </a:extLst>
              </p:cNvPr>
              <p:cNvSpPr txBox="1"/>
              <p:nvPr/>
            </p:nvSpPr>
            <p:spPr>
              <a:xfrm>
                <a:off x="3900574" y="4172159"/>
                <a:ext cx="4011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D9AF12-D6ED-4ED2-B805-6526BA302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574" y="4172159"/>
                <a:ext cx="40111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FA3C6EB7-8A1A-40FD-94CD-1D551BFC7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2554" y="3942960"/>
            <a:ext cx="2681133" cy="8892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FA7A25-88D5-4B02-AB43-21779EA746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4332" y="5115030"/>
            <a:ext cx="1992379" cy="558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CD4A62-3B3B-4BC1-A502-49CA16B26913}"/>
                  </a:ext>
                </a:extLst>
              </p:cNvPr>
              <p:cNvSpPr txBox="1"/>
              <p:nvPr/>
            </p:nvSpPr>
            <p:spPr>
              <a:xfrm>
                <a:off x="1295650" y="5198621"/>
                <a:ext cx="1921488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by: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CD4A62-3B3B-4BC1-A502-49CA16B2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50" y="5198621"/>
                <a:ext cx="1921488" cy="424796"/>
              </a:xfrm>
              <a:prstGeom prst="rect">
                <a:avLst/>
              </a:prstGeom>
              <a:blipFill>
                <a:blip r:embed="rId10"/>
                <a:stretch>
                  <a:fillRect l="-2857" t="-8696" r="-1587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4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477CA-9F51-4ADC-A306-98551D34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9778E0-A0BC-41FF-8D45-B740380E39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 Sparse Subspace Clustering (SSSC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Dropout + Sparse Subspace Clustering (SSC)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𝑆𝑆𝐶𝑂𝑀𝑃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solve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SSC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𝐶𝑂𝑀𝑃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by Consensus OMP algorithm only one iteration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𝐶𝑂𝑀𝑃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by Consensus OMP algorithm until convergence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9778E0-A0BC-41FF-8D45-B740380E3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36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58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E63F-B5A1-4C1E-945E-AADFB0A9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249A5-2B1A-4F9C-91B1-35324406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 and 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8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602AC-9097-4993-A1C5-8EB60659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Synthetic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04B29-4FBD-4184-93D9-D58543E14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942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Synthetic Data: 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subspaces of dimension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ambient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04B29-4FBD-4184-93D9-D58543E14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94267"/>
              </a:xfrm>
              <a:blipFill>
                <a:blip r:embed="rId3"/>
                <a:stretch>
                  <a:fillRect l="-812" t="-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0369E95-9085-471F-8639-250B00285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1" y="2954829"/>
            <a:ext cx="9091830" cy="26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602AC-9097-4993-A1C5-8EB60659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Synthetic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04B29-4FBD-4184-93D9-D58543E14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942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Synthetic Data: 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subspaces of dimension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ambient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04B29-4FBD-4184-93D9-D58543E14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94267"/>
              </a:xfrm>
              <a:blipFill>
                <a:blip r:embed="rId3"/>
                <a:stretch>
                  <a:fillRect l="-812" t="-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753791D-3D76-46B4-A07D-E03FA1B1E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15" y="2895055"/>
            <a:ext cx="10515601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9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E63F-B5A1-4C1E-945E-AADFB0A9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249A5-2B1A-4F9C-91B1-35324406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 and Questions</a:t>
            </a:r>
          </a:p>
        </p:txBody>
      </p:sp>
    </p:spTree>
    <p:extLst>
      <p:ext uri="{BB962C8B-B14F-4D97-AF65-F5344CB8AC3E}">
        <p14:creationId xmlns:p14="http://schemas.microsoft.com/office/powerpoint/2010/main" val="144872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93C63-E1B6-4FAA-8B8D-F383C8C5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Real World Datasets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509A2F-2573-4BD2-B405-3CFE8039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0" y="1570937"/>
            <a:ext cx="3639901" cy="26460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D956EF-97D1-49D7-9BC9-18823D2A4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787" y="1594533"/>
            <a:ext cx="4160204" cy="26460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C73BAA-001C-479A-BD18-83C2D8CAA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137" y="1594533"/>
            <a:ext cx="3412271" cy="23629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53B409-133E-460B-839B-6DEB3DB7A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545" y="4287714"/>
            <a:ext cx="5293370" cy="20624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5497F16-050B-49A3-A3F8-AE834D4EA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9216" y="4264141"/>
            <a:ext cx="3065661" cy="20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E63F-B5A1-4C1E-945E-AADFB0A9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249A5-2B1A-4F9C-91B1-35324406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 and Questions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22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5DC2-8221-4B44-86C4-FABD29C6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EC788-7DA7-4E5E-B788-E4A6A1E3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0016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什么是子空间聚类？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论文公式</a:t>
            </a:r>
            <a:r>
              <a:rPr lang="en-US" altLang="zh-CN" sz="1600" dirty="0"/>
              <a:t>(1)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hlinkClick r:id="rId3"/>
              </a:rPr>
              <a:t>Xijun (Ted) Li</a:t>
            </a:r>
            <a:r>
              <a:rPr lang="zh-CN" altLang="en-US" sz="1600" dirty="0">
                <a:hlinkClick r:id="rId3"/>
              </a:rPr>
              <a:t>， 漫谈高维数据聚类</a:t>
            </a:r>
            <a:r>
              <a:rPr lang="en-US" altLang="zh-CN" sz="1600" dirty="0">
                <a:hlinkClick r:id="rId3"/>
              </a:rPr>
              <a:t>(2):</a:t>
            </a:r>
            <a:r>
              <a:rPr lang="zh-CN" altLang="en-US" sz="1600" dirty="0">
                <a:hlinkClick r:id="rId3"/>
              </a:rPr>
              <a:t>子空间聚类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2E07A1-8442-4CF5-AA32-6DF50CCF3A60}"/>
              </a:ext>
            </a:extLst>
          </p:cNvPr>
          <p:cNvSpPr txBox="1"/>
          <p:nvPr/>
        </p:nvSpPr>
        <p:spPr>
          <a:xfrm>
            <a:off x="838200" y="2979903"/>
            <a:ext cx="47933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什么是稀疏子空间聚类？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论文公式</a:t>
            </a:r>
            <a:r>
              <a:rPr lang="en-US" altLang="zh-CN" sz="1600" dirty="0"/>
              <a:t>(10)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4"/>
              </a:rPr>
              <a:t>王晨朔，稀疏自表示子空间聚类</a:t>
            </a:r>
            <a:r>
              <a:rPr lang="en-US" altLang="zh-CN" sz="1600" dirty="0">
                <a:hlinkClick r:id="rId4"/>
              </a:rPr>
              <a:t>+</a:t>
            </a:r>
            <a:r>
              <a:rPr lang="zh-CN" altLang="en-US" sz="1600" dirty="0">
                <a:hlinkClick r:id="rId4"/>
              </a:rPr>
              <a:t>后续改进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9B8C92-6623-47AA-85B2-7C879E78DBFF}"/>
              </a:ext>
            </a:extLst>
          </p:cNvPr>
          <p:cNvSpPr txBox="1"/>
          <p:nvPr/>
        </p:nvSpPr>
        <p:spPr>
          <a:xfrm>
            <a:off x="838200" y="4062303"/>
            <a:ext cx="4689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什么是谱聚类？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5"/>
              </a:rPr>
              <a:t>谱聚类原理 </a:t>
            </a:r>
            <a:r>
              <a:rPr lang="en-US" altLang="zh-CN" sz="1600" dirty="0">
                <a:hlinkClick r:id="rId5"/>
              </a:rPr>
              <a:t>- Machine Learning (gitbooks.io)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73A4DC-DB9A-4AA6-AC1E-F9350CAA2EA5}"/>
              </a:ext>
            </a:extLst>
          </p:cNvPr>
          <p:cNvSpPr txBox="1"/>
          <p:nvPr/>
        </p:nvSpPr>
        <p:spPr>
          <a:xfrm>
            <a:off x="838200" y="4841088"/>
            <a:ext cx="102517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什么是</a:t>
            </a:r>
            <a:r>
              <a:rPr lang="en-US" altLang="zh-CN" sz="2000" dirty="0"/>
              <a:t>OMP</a:t>
            </a:r>
            <a:r>
              <a:rPr lang="zh-CN" altLang="en-US" sz="2000" dirty="0"/>
              <a:t>算法？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6"/>
              </a:rPr>
              <a:t>正交匹配追踪算法 </a:t>
            </a:r>
            <a:r>
              <a:rPr lang="en-US" altLang="zh-CN" sz="1600" dirty="0">
                <a:hlinkClick r:id="rId6"/>
              </a:rPr>
              <a:t>– CSDN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Orthogonal matching pursuit: recursive function approximation with applications to wavelet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decomposi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- Signals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5E4624-4981-459B-B8A1-B85C49197681}"/>
              </a:ext>
            </a:extLst>
          </p:cNvPr>
          <p:cNvSpPr txBox="1"/>
          <p:nvPr/>
        </p:nvSpPr>
        <p:spPr>
          <a:xfrm>
            <a:off x="1180362" y="586609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2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5DC2-8221-4B44-86C4-FABD29C6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EC788-7DA7-4E5E-B788-E4A6A1E3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080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较多，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不好排版，见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66647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1420B-5DB8-4E36-96F0-5E70C432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Next Things to 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423B7-B840-4D00-A1D1-A3446C63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子空间聚类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 2]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、谱聚类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[38]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的深入理解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实验子空间聚类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稀疏子空间聚类的深入理解：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[12, 60]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如何得到一个子空间保持的解？为什么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算法可以获得一个子空间保持的解？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[60]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最小二乘回归的子空间聚类方法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[26]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1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2DA2-CBA7-4B2F-AE62-9446B75F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70DB1EC-DFBC-423D-9DE5-8268A07AC520}"/>
              </a:ext>
            </a:extLst>
          </p:cNvPr>
          <p:cNvSpPr txBox="1">
            <a:spLocks/>
          </p:cNvSpPr>
          <p:nvPr/>
        </p:nvSpPr>
        <p:spPr>
          <a:xfrm>
            <a:off x="6512888" y="2861188"/>
            <a:ext cx="3492418" cy="1911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/>
              <a:t>Thank you </a:t>
            </a:r>
            <a:br>
              <a:rPr lang="en-US" altLang="zh-CN" sz="3200" dirty="0"/>
            </a:br>
            <a:r>
              <a:rPr lang="en-US" altLang="zh-CN" sz="3200" dirty="0"/>
              <a:t>for your listening!</a:t>
            </a:r>
            <a:endParaRPr lang="zh-CN" altLang="en-US" sz="3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6A9488-9A7D-40CE-9E27-727FB215E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9486" y="1027906"/>
            <a:ext cx="10813027" cy="591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Stochastic_Sparse_Subspace_Clustering - thecvf.com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4"/>
              </a:rPr>
              <a:t>CVPR2020 MSAR报告分享 Stochastic Sparse Subspace Clustering 李春光_bilibili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5"/>
              </a:rPr>
              <a:t>王晨朔，稀疏自表示子空间聚类+后续改进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6"/>
              </a:rPr>
              <a:t>Xijun (Ted) Li， 漫谈高维数据聚类(2):子空间聚类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7"/>
              </a:rPr>
              <a:t>多角度理解正则项 - 知乎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8"/>
              </a:rPr>
              <a:t>如何通俗易懂地解释「范数」？ - 知乎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9"/>
              </a:rPr>
              <a:t>谱聚类原理 - Machine Learning (gitbooks.io)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10"/>
              </a:rPr>
              <a:t>伯努利分布 - 百度百科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11"/>
              </a:rPr>
              <a:t>正交匹配追踪算法 - CSDN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12"/>
              </a:rPr>
              <a:t>Orthogonal matching pursuit: recursive function approximation with applications to wavelet decomposi - Signals, Systems and Computers, 1993. 1993 Conference Record of The Twenty-Seventh Asilomar Confer (neu.edu)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3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DBFCD-B562-4565-8A2A-FA88757E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3D919-8139-46B6-8D67-4FFEE77A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igh-dimensional data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well approximated by a union of low-dimensional subspaces where each subspace corresponds to a class or a category.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clustering is to segment a set of data points to the subspaces.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3F70F6-5AFE-4409-BFFB-C476E5D3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7140"/>
            <a:ext cx="5830294" cy="25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84CA50-8A09-4D80-8F71-AF8255AC8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256" y="3280860"/>
            <a:ext cx="2456216" cy="154515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1E8E07-CCED-435D-9FC7-7B3AF5AA6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788" y="3280860"/>
            <a:ext cx="2062864" cy="154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0D7277-AB07-4079-B218-291BE7DA5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256" y="4913515"/>
            <a:ext cx="2456216" cy="16512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656008-CAD9-4082-9EFF-4E2EADFBF7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788" y="4913515"/>
            <a:ext cx="2062864" cy="16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0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E63F-B5A1-4C1E-945E-AADFB0A9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249A5-2B1A-4F9C-91B1-35324406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 and Questions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201CE-36B0-45DE-84DE-25AD5EA1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98C18-C561-45E4-8689-4F9D3E87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6868"/>
          </a:xfrm>
        </p:spPr>
        <p:txBody>
          <a:bodyPr/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K-subspaces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parameterizing a set of basis to the subspaces and finding a segmentation that minimizes the distance of the data points to its corresponding subspaces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estimation of the dimension of the underlying subspaces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good initialization is important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B6AA3C-7686-4B5C-8FCC-0D3DBC5A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540" y="3513223"/>
            <a:ext cx="2845846" cy="27986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823D4F-D235-4E1A-BBFC-7336482D2C3F}"/>
              </a:ext>
            </a:extLst>
          </p:cNvPr>
          <p:cNvSpPr txBox="1"/>
          <p:nvPr/>
        </p:nvSpPr>
        <p:spPr>
          <a:xfrm>
            <a:off x="838200" y="4266230"/>
            <a:ext cx="100520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data affinity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spectral clustering from matrix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03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8CC74-0699-4B7E-8AD8-EFD68D23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Self-Expressive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27623-BD12-49DD-926B-DEDF69B7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312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data matrix                                          , each data point               can be expressed as a linear combination of other data points, i.e.,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B2324-0044-49BF-8FCA-60F50AE2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06" y="1690688"/>
            <a:ext cx="3572374" cy="6096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3BE871-A872-4E21-B6DD-A51616503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839" y="1737809"/>
            <a:ext cx="1162212" cy="5239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26B160-1390-44D2-94A6-8C577307E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230" y="2725698"/>
            <a:ext cx="2962688" cy="581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70FAE0-3549-4243-821C-9C8B9903BF90}"/>
                  </a:ext>
                </a:extLst>
              </p:cNvPr>
              <p:cNvSpPr txBox="1"/>
              <p:nvPr/>
            </p:nvSpPr>
            <p:spPr>
              <a:xfrm>
                <a:off x="838200" y="3373683"/>
                <a:ext cx="105156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Subspace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preserving Property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≠0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if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 the same subspace.</a:t>
                </a:r>
              </a:p>
              <a:p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70FAE0-3549-4243-821C-9C8B9903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73683"/>
                <a:ext cx="10515600" cy="1446550"/>
              </a:xfrm>
              <a:prstGeom prst="rect">
                <a:avLst/>
              </a:prstGeom>
              <a:blipFill>
                <a:blip r:embed="rId6"/>
                <a:stretch>
                  <a:fillRect l="-1043" t="-5042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9F3DB9-C9F8-488D-A9E7-18FD4D8A04C7}"/>
                  </a:ext>
                </a:extLst>
              </p:cNvPr>
              <p:cNvSpPr txBox="1"/>
              <p:nvPr/>
            </p:nvSpPr>
            <p:spPr>
              <a:xfrm>
                <a:off x="838199" y="4820233"/>
                <a:ext cx="10515600" cy="1256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subspace-preserving representations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affinity matrix is induced whose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j-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entry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9F3DB9-C9F8-488D-A9E7-18FD4D8A0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820233"/>
                <a:ext cx="10515600" cy="1256498"/>
              </a:xfrm>
              <a:prstGeom prst="rect">
                <a:avLst/>
              </a:prstGeom>
              <a:blipFill>
                <a:blip r:embed="rId7"/>
                <a:stretch>
                  <a:fillRect l="-754" t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3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FDE18-BE12-415A-8B25-34FE45F2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Subspace Clustering (SSC)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3ABDF-190E-4CF3-8835-51CB171AE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64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Under mild conditions, SSC is guaran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teed to recover subspace-preserving solutions even when data points are corrupted with outliers, noises or missing values.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D17A609-684C-4CC2-88BF-8BC641F0AB53}"/>
              </a:ext>
            </a:extLst>
          </p:cNvPr>
          <p:cNvSpPr txBox="1">
            <a:spLocks/>
          </p:cNvSpPr>
          <p:nvPr/>
        </p:nvSpPr>
        <p:spPr>
          <a:xfrm>
            <a:off x="838200" y="4424516"/>
            <a:ext cx="10515600" cy="1774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subspace-preserving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issue leading over-segmentation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96BBE60-9EF9-4E85-AD4D-E2AED2FCF497}"/>
              </a:ext>
            </a:extLst>
          </p:cNvPr>
          <p:cNvSpPr txBox="1">
            <a:spLocks/>
          </p:cNvSpPr>
          <p:nvPr/>
        </p:nvSpPr>
        <p:spPr>
          <a:xfrm>
            <a:off x="838200" y="3032268"/>
            <a:ext cx="10515600" cy="120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subspace-preserving recovery guarantees that no two points from different subspaces are connected in the affinity graph, there is no guarantee that points from the same subspace form a single connected component.</a:t>
            </a:r>
          </a:p>
        </p:txBody>
      </p:sp>
    </p:spTree>
    <p:extLst>
      <p:ext uri="{BB962C8B-B14F-4D97-AF65-F5344CB8AC3E}">
        <p14:creationId xmlns:p14="http://schemas.microsoft.com/office/powerpoint/2010/main" val="28523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E63F-B5A1-4C1E-945E-AADFB0A9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249A5-2B1A-4F9C-91B1-35324406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Work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 and 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2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4123-5B04-4EE3-B730-A2DED8FF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of the Paper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513C35-20D6-404B-AF7D-8C0DF3A83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Introduce a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technique into self-expressive model and show that it is equivalent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regularizer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 a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 sparse subspace clustering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model, which has 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flexible scalability and implicit 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ability to improve the affinity graph connectivity.</a:t>
                </a:r>
              </a:p>
              <a:p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Reformulate the stochastic sparse subspace clustering model as a consensus optimization problem and develop an efficient consensus algorithm for solving it.</a:t>
                </a:r>
              </a:p>
              <a:p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Conduct extensive experiments on both synthetic da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and real world benchmark data, and demonstrate the state-of-the-art performance of our proposal. </a:t>
                </a:r>
                <a:endParaRPr lang="zh-CN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513C35-20D6-404B-AF7D-8C0DF3A83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44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2771</Words>
  <Application>Microsoft Office PowerPoint</Application>
  <PresentationFormat>宽屏</PresentationFormat>
  <Paragraphs>232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CMMI10</vt:lpstr>
      <vt:lpstr>等线</vt:lpstr>
      <vt:lpstr>Arial</vt:lpstr>
      <vt:lpstr>Calibri</vt:lpstr>
      <vt:lpstr>Cambria Math</vt:lpstr>
      <vt:lpstr>Times New Roman</vt:lpstr>
      <vt:lpstr>Office 主题​​</vt:lpstr>
      <vt:lpstr>Stochastic Sparse Subspace Clustering  </vt:lpstr>
      <vt:lpstr>Outline</vt:lpstr>
      <vt:lpstr>Introduction</vt:lpstr>
      <vt:lpstr>Outline</vt:lpstr>
      <vt:lpstr>Relation Work</vt:lpstr>
      <vt:lpstr>Self-Expressive Model</vt:lpstr>
      <vt:lpstr>Sparse Subspace Clustering (SSC)</vt:lpstr>
      <vt:lpstr>Outline</vt:lpstr>
      <vt:lpstr>Contributions of the Paper</vt:lpstr>
      <vt:lpstr>Dropout in Self-Expressive Model</vt:lpstr>
      <vt:lpstr>Dropout in Self-Expressive Model</vt:lpstr>
      <vt:lpstr>Stochastic Sparse Subspace Clustering</vt:lpstr>
      <vt:lpstr>Consensus Orthogonal Matching Pursuit</vt:lpstr>
      <vt:lpstr>Consensus Orthogonal Matching Pursuit</vt:lpstr>
      <vt:lpstr>Consensus Orthogonal Matching Pursuit</vt:lpstr>
      <vt:lpstr>Terms</vt:lpstr>
      <vt:lpstr>Outline</vt:lpstr>
      <vt:lpstr>Experiments on Synthetic Data</vt:lpstr>
      <vt:lpstr>Experiments on Synthetic Data</vt:lpstr>
      <vt:lpstr>Experiments on Real World Datasets</vt:lpstr>
      <vt:lpstr>Outline</vt:lpstr>
      <vt:lpstr>What I Learn</vt:lpstr>
      <vt:lpstr>Questions</vt:lpstr>
      <vt:lpstr>Next Things to do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Sparse Subspace Clustering </dc:title>
  <dc:creator>_ Charloe</dc:creator>
  <cp:lastModifiedBy>_ Charloe</cp:lastModifiedBy>
  <cp:revision>114</cp:revision>
  <dcterms:created xsi:type="dcterms:W3CDTF">2021-07-15T09:58:19Z</dcterms:created>
  <dcterms:modified xsi:type="dcterms:W3CDTF">2021-07-18T03:43:27Z</dcterms:modified>
</cp:coreProperties>
</file>