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matic SC"/>
      <p:regular r:id="rId27"/>
      <p:bold r:id="rId28"/>
    </p:embeddedFon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maticSC-bold.fntdata"/><Relationship Id="rId27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623084cc3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623084cc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623084cc3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623084cc3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3084cc3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3084cc3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623084cc3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623084cc3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623084cc3_1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623084cc3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623084cc3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623084cc3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832dc9837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832dc9837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832dc983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832dc983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53deb6cb6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53deb6cb6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832dc9837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832dc9837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  <a:highlight>
                  <a:srgbClr val="FFE599"/>
                </a:highlight>
              </a:rPr>
              <a:t>--critic_lr 1e-4 --actor_lr 1e-4 --gamma 0.995 --normalize advantage --batch_size 5000 --mini_batch_size 5000 --ppo_episodes 3 --gae_lambda 0 --hidden_units "64 64" --advantage advantage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832dc98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832dc98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24292E"/>
                </a:solidFill>
              </a:rPr>
              <a:t>Set-up: A worm with a head and 3 body segments.</a:t>
            </a:r>
            <a:endParaRPr sz="1200">
              <a:solidFill>
                <a:srgbClr val="24292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24292E"/>
                </a:solidFill>
              </a:rPr>
              <a:t>Goal: The agents must move its body toward the goal direction.</a:t>
            </a:r>
            <a:endParaRPr sz="1200">
              <a:solidFill>
                <a:srgbClr val="24292E"/>
              </a:solidFill>
            </a:endParaRPr>
          </a:p>
          <a:p>
            <a:pPr indent="4572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de" sz="1200">
                <a:solidFill>
                  <a:srgbClr val="24292E"/>
                </a:solidFill>
              </a:rPr>
              <a:t>Body velocity matches goal velocity. (normalized between (0,1))</a:t>
            </a:r>
            <a:endParaRPr sz="1200">
              <a:solidFill>
                <a:srgbClr val="24292E"/>
              </a:solidFill>
            </a:endParaRPr>
          </a:p>
          <a:p>
            <a:pPr indent="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de" sz="1200">
                <a:solidFill>
                  <a:srgbClr val="24292E"/>
                </a:solidFill>
              </a:rPr>
              <a:t>Body direction alignment with goal direction. (normalized between (0,1))</a:t>
            </a:r>
            <a:endParaRPr sz="1200">
              <a:solidFill>
                <a:srgbClr val="24292E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Behavior Parameters:</a:t>
            </a:r>
            <a:endParaRPr sz="1200">
              <a:solidFill>
                <a:srgbClr val="24292E"/>
              </a:solidFill>
            </a:endParaRPr>
          </a:p>
          <a:p>
            <a:pPr indent="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de" sz="1200">
                <a:solidFill>
                  <a:srgbClr val="24292E"/>
                </a:solidFill>
              </a:rPr>
              <a:t>Vector Observation space: 64 variables corresponding to position, rotation, velocity, and angular velocities of each limb plus the acceleration and angular acceleration of the body.</a:t>
            </a:r>
            <a:endParaRPr sz="1200">
              <a:solidFill>
                <a:srgbClr val="24292E"/>
              </a:solidFill>
            </a:endParaRPr>
          </a:p>
          <a:p>
            <a:pPr indent="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de" sz="1200">
                <a:solidFill>
                  <a:srgbClr val="24292E"/>
                </a:solidFill>
              </a:rPr>
              <a:t>Actions: 9 continuous actions, corresponding to target rotations for joints.</a:t>
            </a:r>
            <a:endParaRPr sz="1200">
              <a:solidFill>
                <a:srgbClr val="24292E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Benchmark Mean Reward: 800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53deb6cb6_8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53deb6cb6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53deb6cb6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53deb6cb6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832dc9837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832dc9837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832dc9837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832dc983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RayTune auf Gym Domänen - Cart pole, Lunar Lander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Env von Unity, anspruchsvoller, parallel Raytune ging nicht, wird später erzählt, Gridsearch manuell umgesetzt.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Environment auf Slurm, Hyperparameter testing aufgeteilt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sehr viel zeit auf static gewendet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32dc9837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32dc9837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832dc9837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832dc9837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3deb6cb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3deb6cb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Export der Unity Domäne auf Mac lief zu Fehlern, langsame Lösung über “virtuelles” Windows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623084cc3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623084cc3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23084cc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623084cc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nvBEqujA4Y1yCosyhWQLuEoxbImTYG-M/view" TargetMode="External"/><Relationship Id="rId4" Type="http://schemas.openxmlformats.org/officeDocument/2006/relationships/image" Target="../media/image25.jpg"/><Relationship Id="rId5" Type="http://schemas.openxmlformats.org/officeDocument/2006/relationships/hyperlink" Target="http://drive.google.com/file/d/1f-m21RDJIMoio6oHmsriX6zizWtM24FZ/view" TargetMode="External"/><Relationship Id="rId6" Type="http://schemas.openxmlformats.org/officeDocument/2006/relationships/image" Target="../media/image22.jpg"/><Relationship Id="rId7" Type="http://schemas.openxmlformats.org/officeDocument/2006/relationships/image" Target="../media/image21.png"/><Relationship Id="rId8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hyperlink" Target="http://drive.google.com/file/d/1B-xLaKztSFmfm4qubgrYlk6DEETuWGyW/view" TargetMode="External"/><Relationship Id="rId5" Type="http://schemas.openxmlformats.org/officeDocument/2006/relationships/image" Target="../media/image27.jp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hyperlink" Target="http://drive.google.com/file/d/1B-xLaKztSFmfm4qubgrYlk6DEETuWGyW/view" TargetMode="External"/><Relationship Id="rId5" Type="http://schemas.openxmlformats.org/officeDocument/2006/relationships/image" Target="../media/image2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4.png"/><Relationship Id="rId4" Type="http://schemas.openxmlformats.org/officeDocument/2006/relationships/hyperlink" Target="http://drive.google.com/file/d/1cXmiVn-tjPXSc7VVm52fD_7xQx-Xwx2Z/view" TargetMode="External"/><Relationship Id="rId5" Type="http://schemas.openxmlformats.org/officeDocument/2006/relationships/image" Target="../media/image29.jpg"/><Relationship Id="rId6" Type="http://schemas.openxmlformats.org/officeDocument/2006/relationships/hyperlink" Target="http://drive.google.com/file/d/1B-xLaKztSFmfm4qubgrYlk6DEETuWGyW/view" TargetMode="External"/><Relationship Id="rId7" Type="http://schemas.openxmlformats.org/officeDocument/2006/relationships/image" Target="../media/image2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hyperlink" Target="http://drive.google.com/file/d/1cXmiVn-tjPXSc7VVm52fD_7xQx-Xwx2Z/view" TargetMode="External"/><Relationship Id="rId5" Type="http://schemas.openxmlformats.org/officeDocument/2006/relationships/image" Target="../media/image29.jpg"/><Relationship Id="rId6" Type="http://schemas.openxmlformats.org/officeDocument/2006/relationships/hyperlink" Target="http://drive.google.com/file/d/1B-xLaKztSFmfm4qubgrYlk6DEETuWGyW/view" TargetMode="External"/><Relationship Id="rId7" Type="http://schemas.openxmlformats.org/officeDocument/2006/relationships/image" Target="../media/image2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HwVAJ745Q6NzK97tDAqocu-cWb3ZNbpV/view" TargetMode="External"/><Relationship Id="rId4" Type="http://schemas.openxmlformats.org/officeDocument/2006/relationships/image" Target="../media/image37.jpg"/><Relationship Id="rId5" Type="http://schemas.openxmlformats.org/officeDocument/2006/relationships/hyperlink" Target="http://drive.google.com/file/d/1h8lrA4CDxvhCPelecEpNAV1EXSxI8GO6/view" TargetMode="External"/><Relationship Id="rId6" Type="http://schemas.openxmlformats.org/officeDocument/2006/relationships/image" Target="../media/image31.jpg"/><Relationship Id="rId7" Type="http://schemas.openxmlformats.org/officeDocument/2006/relationships/image" Target="../media/image34.png"/><Relationship Id="rId8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iGorHzfQA6c" TargetMode="External"/><Relationship Id="rId4" Type="http://schemas.openxmlformats.org/officeDocument/2006/relationships/image" Target="../media/image40.jpg"/><Relationship Id="rId5" Type="http://schemas.openxmlformats.org/officeDocument/2006/relationships/hyperlink" Target="http://www.youtube.com/watch?v=ge6puym4aXI" TargetMode="External"/><Relationship Id="rId6" Type="http://schemas.openxmlformats.org/officeDocument/2006/relationships/image" Target="../media/image35.jpg"/><Relationship Id="rId7" Type="http://schemas.openxmlformats.org/officeDocument/2006/relationships/image" Target="../media/image4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MXznIp1xqzGr-eVoLvTK55yXcIr6QfzM/view" TargetMode="External"/><Relationship Id="rId4" Type="http://schemas.openxmlformats.org/officeDocument/2006/relationships/image" Target="../media/image32.jpg"/><Relationship Id="rId5" Type="http://schemas.openxmlformats.org/officeDocument/2006/relationships/hyperlink" Target="http://drive.google.com/file/d/1cs4cMippaBNTZXtQlgYA1MM22njqubrz/view" TargetMode="External"/><Relationship Id="rId6" Type="http://schemas.openxmlformats.org/officeDocument/2006/relationships/image" Target="../media/image38.jpg"/><Relationship Id="rId7" Type="http://schemas.openxmlformats.org/officeDocument/2006/relationships/hyperlink" Target="http://drive.google.com/file/d/1Tx4ccuy24cKx0ojst8d8A7eMeZECK4-A/view" TargetMode="External"/><Relationship Id="rId8" Type="http://schemas.openxmlformats.org/officeDocument/2006/relationships/image" Target="../media/image4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Relationship Id="rId4" Type="http://schemas.openxmlformats.org/officeDocument/2006/relationships/image" Target="../media/image46.png"/><Relationship Id="rId5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MasizijLEwP0VsA3Y_S2MF_tKCYP7_6b/view" TargetMode="External"/><Relationship Id="rId4" Type="http://schemas.openxmlformats.org/officeDocument/2006/relationships/image" Target="../media/image42.jpg"/><Relationship Id="rId5" Type="http://schemas.openxmlformats.org/officeDocument/2006/relationships/hyperlink" Target="http://drive.google.com/file/d/1NaKE0cA9IQm7RHJFJSty9OspTwK8G0QP/view" TargetMode="External"/><Relationship Id="rId6" Type="http://schemas.openxmlformats.org/officeDocument/2006/relationships/image" Target="../media/image49.jpg"/><Relationship Id="rId7" Type="http://schemas.openxmlformats.org/officeDocument/2006/relationships/hyperlink" Target="http://drive.google.com/file/d/11DohCmAPOAMezkpfUprR42jCzSsSAg2z/view" TargetMode="External"/><Relationship Id="rId8" Type="http://schemas.openxmlformats.org/officeDocument/2006/relationships/image" Target="../media/image3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8.png"/><Relationship Id="rId4" Type="http://schemas.openxmlformats.org/officeDocument/2006/relationships/image" Target="../media/image4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zKUULMJpP7klduPIxJO0iVdx9wPw7qbQ/view" TargetMode="External"/><Relationship Id="rId4" Type="http://schemas.openxmlformats.org/officeDocument/2006/relationships/image" Target="../media/image26.jpg"/><Relationship Id="rId5" Type="http://schemas.openxmlformats.org/officeDocument/2006/relationships/image" Target="../media/image24.png"/><Relationship Id="rId6" Type="http://schemas.openxmlformats.org/officeDocument/2006/relationships/hyperlink" Target="http://drive.google.com/file/d/1wS-sTtx8TB-DvwygkogBA6NtK2Wi96NS/view" TargetMode="External"/><Relationship Id="rId7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Autonome Systeme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Captain Wurmi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652324" y="2455075"/>
            <a:ext cx="1828800" cy="282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41034">
            <a:off x="6255255" y="2957697"/>
            <a:ext cx="1230065" cy="74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PPO - Evaluation (dynamic)</a:t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491275" y="1028575"/>
            <a:ext cx="854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lr 1e-4 | gamma 0.995 | (mini_)batch_size 5k | ppo_episodes 3 | clip 0.2 | hidden_units 2 x 64 | advantage advantage</a:t>
            </a:r>
            <a:endParaRPr sz="500"/>
          </a:p>
        </p:txBody>
      </p:sp>
      <p:pic>
        <p:nvPicPr>
          <p:cNvPr id="181" name="Google Shape;181;p22" title="2021-07-23 00-11-30-converte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4990" y="1490850"/>
            <a:ext cx="2646461" cy="14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 title="2021-07-23 00-07-14-converted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8180" y="3302575"/>
            <a:ext cx="2663421" cy="149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5605000" y="2979472"/>
            <a:ext cx="26466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de" sz="975"/>
              <a:t>100 Batches - Reward 10</a:t>
            </a:r>
            <a:endParaRPr sz="975"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5605000" y="4800747"/>
            <a:ext cx="26466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de" sz="975"/>
              <a:t>2.000 Batches - Reward 100</a:t>
            </a:r>
            <a:endParaRPr sz="975"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490850"/>
            <a:ext cx="4406875" cy="330515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/>
          <p:nvPr/>
        </p:nvSpPr>
        <p:spPr>
          <a:xfrm>
            <a:off x="3848275" y="3077875"/>
            <a:ext cx="870300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365675" y="4764313"/>
            <a:ext cx="548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/>
              <a:t>Abb. 4: PPO - Vergleich von Reward und Entropy</a:t>
            </a:r>
            <a:endParaRPr sz="700"/>
          </a:p>
        </p:txBody>
      </p:sp>
      <p:sp>
        <p:nvSpPr>
          <p:cNvPr id="188" name="Google Shape;188;p22"/>
          <p:cNvSpPr txBox="1"/>
          <p:nvPr/>
        </p:nvSpPr>
        <p:spPr>
          <a:xfrm rot="-5400000">
            <a:off x="-27150" y="1292025"/>
            <a:ext cx="1417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/>
              <a:t>reward</a:t>
            </a:r>
            <a:endParaRPr sz="700"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05915" y="3111223"/>
            <a:ext cx="87873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535350" y="2994774"/>
            <a:ext cx="548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/>
              <a:t>batches</a:t>
            </a:r>
            <a:endParaRPr sz="700"/>
          </a:p>
        </p:txBody>
      </p:sp>
      <p:sp>
        <p:nvSpPr>
          <p:cNvPr id="191" name="Google Shape;191;p22"/>
          <p:cNvSpPr txBox="1"/>
          <p:nvPr/>
        </p:nvSpPr>
        <p:spPr>
          <a:xfrm>
            <a:off x="1357650" y="3043963"/>
            <a:ext cx="548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/>
              <a:t>PPO - reward after numerous batches of episodes</a:t>
            </a:r>
            <a:endParaRPr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0850"/>
            <a:ext cx="4406875" cy="330514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A2C - Learning Rate</a:t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491275" y="1028575"/>
            <a:ext cx="854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lr 1e-4 (blau), 1e-5 (orange) | gamma 0.99 | hidden_units 124 254 | advantage temporal</a:t>
            </a:r>
            <a:endParaRPr sz="500"/>
          </a:p>
        </p:txBody>
      </p:sp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00" name="Google Shape;200;p23" title="2021-07-25 19-32-07.mk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9450" y="2205825"/>
            <a:ext cx="2646451" cy="148862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5599450" y="3694447"/>
            <a:ext cx="26466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de" sz="975"/>
              <a:t>beide leblos</a:t>
            </a:r>
            <a:endParaRPr sz="975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975"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5915" y="3111223"/>
            <a:ext cx="87873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1483225" y="3034649"/>
            <a:ext cx="548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/>
              <a:t> A2C - comparison reward with different learning-rates. </a:t>
            </a:r>
            <a:endParaRPr sz="700"/>
          </a:p>
        </p:txBody>
      </p:sp>
      <p:sp>
        <p:nvSpPr>
          <p:cNvPr id="204" name="Google Shape;204;p23"/>
          <p:cNvSpPr txBox="1"/>
          <p:nvPr/>
        </p:nvSpPr>
        <p:spPr>
          <a:xfrm rot="-5400000">
            <a:off x="-100625" y="1321425"/>
            <a:ext cx="1417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/>
              <a:t>reward</a:t>
            </a:r>
            <a:endParaRPr sz="700"/>
          </a:p>
        </p:txBody>
      </p:sp>
      <p:sp>
        <p:nvSpPr>
          <p:cNvPr id="205" name="Google Shape;205;p23"/>
          <p:cNvSpPr txBox="1"/>
          <p:nvPr/>
        </p:nvSpPr>
        <p:spPr>
          <a:xfrm>
            <a:off x="461875" y="2742149"/>
            <a:ext cx="548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/>
              <a:t>batches</a:t>
            </a:r>
            <a:endParaRPr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A2C</a:t>
            </a:r>
            <a:r>
              <a:rPr lang="de"/>
              <a:t> - Learning Rate</a:t>
            </a:r>
            <a:endParaRPr/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0850"/>
            <a:ext cx="4406880" cy="33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 title="2021-07-25 19-32-07.mk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9450" y="2205825"/>
            <a:ext cx="2646451" cy="148862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5599450" y="3694447"/>
            <a:ext cx="26466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de" sz="975"/>
              <a:t>beide </a:t>
            </a:r>
            <a:r>
              <a:rPr lang="de" sz="975"/>
              <a:t>leblos</a:t>
            </a:r>
            <a:endParaRPr sz="975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975"/>
          </a:p>
        </p:txBody>
      </p:sp>
      <p:sp>
        <p:nvSpPr>
          <p:cNvPr id="215" name="Google Shape;215;p24"/>
          <p:cNvSpPr txBox="1"/>
          <p:nvPr/>
        </p:nvSpPr>
        <p:spPr>
          <a:xfrm>
            <a:off x="491275" y="1028575"/>
            <a:ext cx="854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lr 1e-4 (blau), 1e-5 (orange) | gamma 0.99 | hidden_units 124 254 | advantage temporal</a:t>
            </a:r>
            <a:endParaRPr sz="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5"/>
          <p:cNvPicPr preferRelativeResize="0"/>
          <p:nvPr/>
        </p:nvPicPr>
        <p:blipFill rotWithShape="1">
          <a:blip r:embed="rId3">
            <a:alphaModFix/>
          </a:blip>
          <a:srcRect b="-5339" l="1170" r="-1169" t="5339"/>
          <a:stretch/>
        </p:blipFill>
        <p:spPr>
          <a:xfrm>
            <a:off x="311700" y="1691676"/>
            <a:ext cx="4406875" cy="330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A2C</a:t>
            </a:r>
            <a:r>
              <a:rPr lang="de"/>
              <a:t> - Advantage</a:t>
            </a:r>
            <a:endParaRPr/>
          </a:p>
        </p:txBody>
      </p:sp>
      <p:sp>
        <p:nvSpPr>
          <p:cNvPr id="222" name="Google Shape;22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491275" y="1028575"/>
            <a:ext cx="854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lr 3e-4 | gamma 0.99 | hidden_units 124 254 | advantage temporal (blau), advantage (orange)</a:t>
            </a:r>
            <a:endParaRPr sz="500"/>
          </a:p>
        </p:txBody>
      </p:sp>
      <p:pic>
        <p:nvPicPr>
          <p:cNvPr id="224" name="Google Shape;224;p25" title="2021-07-25 19-59-02.mk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158" y="3323475"/>
            <a:ext cx="2646427" cy="14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5605000" y="4812097"/>
            <a:ext cx="26466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de" sz="975"/>
              <a:t>Bewegt sich in Richtung Ziel</a:t>
            </a:r>
            <a:endParaRPr sz="975"/>
          </a:p>
        </p:txBody>
      </p:sp>
      <p:pic>
        <p:nvPicPr>
          <p:cNvPr id="226" name="Google Shape;226;p25" title="2021-07-25 19-32-07.mk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96588" y="1490850"/>
            <a:ext cx="2646451" cy="148862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5596588" y="2979472"/>
            <a:ext cx="26466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de" sz="975"/>
              <a:t>leblos</a:t>
            </a:r>
            <a:endParaRPr sz="975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975"/>
          </a:p>
        </p:txBody>
      </p:sp>
      <p:sp>
        <p:nvSpPr>
          <p:cNvPr id="228" name="Google Shape;228;p25"/>
          <p:cNvSpPr txBox="1"/>
          <p:nvPr/>
        </p:nvSpPr>
        <p:spPr>
          <a:xfrm rot="-5400000">
            <a:off x="-100625" y="1321425"/>
            <a:ext cx="1417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/>
              <a:t>reward</a:t>
            </a:r>
            <a:endParaRPr sz="700"/>
          </a:p>
        </p:txBody>
      </p:sp>
      <p:sp>
        <p:nvSpPr>
          <p:cNvPr id="229" name="Google Shape;229;p25"/>
          <p:cNvSpPr txBox="1"/>
          <p:nvPr/>
        </p:nvSpPr>
        <p:spPr>
          <a:xfrm>
            <a:off x="754375" y="2742149"/>
            <a:ext cx="548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/>
              <a:t>batches</a:t>
            </a:r>
            <a:endParaRPr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0850"/>
            <a:ext cx="4406110" cy="330457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A2C - Advantage</a:t>
            </a:r>
            <a:endParaRPr/>
          </a:p>
        </p:txBody>
      </p:sp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491275" y="1028575"/>
            <a:ext cx="854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lr 3e-4 | gamma 0.99 | hidden_units 124 254 | advantage temporal (blau), advantage (orange)</a:t>
            </a:r>
            <a:endParaRPr sz="500"/>
          </a:p>
        </p:txBody>
      </p:sp>
      <p:pic>
        <p:nvPicPr>
          <p:cNvPr id="238" name="Google Shape;238;p26" title="2021-07-25 19-59-02.mk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158" y="3323475"/>
            <a:ext cx="2646427" cy="14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5605000" y="4812097"/>
            <a:ext cx="26466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de" sz="975"/>
              <a:t>Bewegt sich in Richtung Ziel</a:t>
            </a:r>
            <a:endParaRPr sz="975"/>
          </a:p>
        </p:txBody>
      </p:sp>
      <p:pic>
        <p:nvPicPr>
          <p:cNvPr id="240" name="Google Shape;240;p26" title="2021-07-25 19-32-07.mk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96588" y="1490850"/>
            <a:ext cx="2646451" cy="148862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5596588" y="2979472"/>
            <a:ext cx="26466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de" sz="975"/>
              <a:t>leblos</a:t>
            </a:r>
            <a:endParaRPr sz="975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975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7" title="best_static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000" y="3323395"/>
            <a:ext cx="2646600" cy="1488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 title="middle_trained.mk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5400" y="1490850"/>
            <a:ext cx="2365800" cy="1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490850"/>
            <a:ext cx="4406875" cy="330515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A2C - Evaluation (static)</a:t>
            </a:r>
            <a:endParaRPr/>
          </a:p>
        </p:txBody>
      </p:sp>
      <p:sp>
        <p:nvSpPr>
          <p:cNvPr id="250" name="Google Shape;25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51" name="Google Shape;251;p27"/>
          <p:cNvSpPr txBox="1"/>
          <p:nvPr/>
        </p:nvSpPr>
        <p:spPr>
          <a:xfrm>
            <a:off x="487725" y="1032750"/>
            <a:ext cx="825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lr 7e-5 critic | </a:t>
            </a:r>
            <a:r>
              <a:rPr lang="de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lr 3e-5 actor</a:t>
            </a:r>
            <a:r>
              <a:rPr lang="de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gamma 0.99 | hidden_units 1</a:t>
            </a:r>
            <a:r>
              <a:rPr lang="de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24 x 254</a:t>
            </a:r>
            <a:r>
              <a:rPr lang="de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advantage advantage | no normalization</a:t>
            </a:r>
            <a:endParaRPr sz="500"/>
          </a:p>
        </p:txBody>
      </p:sp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5605000" y="2979472"/>
            <a:ext cx="26466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de" sz="975"/>
              <a:t>20.000 Batches</a:t>
            </a:r>
            <a:r>
              <a:rPr lang="de" sz="975"/>
              <a:t> - Reward 60</a:t>
            </a:r>
            <a:endParaRPr sz="975"/>
          </a:p>
        </p:txBody>
      </p:sp>
      <p:sp>
        <p:nvSpPr>
          <p:cNvPr id="253" name="Google Shape;253;p27"/>
          <p:cNvSpPr txBox="1"/>
          <p:nvPr>
            <p:ph idx="1" type="body"/>
          </p:nvPr>
        </p:nvSpPr>
        <p:spPr>
          <a:xfrm>
            <a:off x="5605000" y="4800747"/>
            <a:ext cx="26466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de" sz="975"/>
              <a:t>40.000 Batches</a:t>
            </a:r>
            <a:r>
              <a:rPr lang="de" sz="975"/>
              <a:t> - Reward 85</a:t>
            </a:r>
            <a:endParaRPr sz="975"/>
          </a:p>
        </p:txBody>
      </p:sp>
      <p:sp>
        <p:nvSpPr>
          <p:cNvPr id="254" name="Google Shape;254;p27"/>
          <p:cNvSpPr/>
          <p:nvPr/>
        </p:nvSpPr>
        <p:spPr>
          <a:xfrm>
            <a:off x="3848275" y="3077975"/>
            <a:ext cx="870300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05915" y="3111223"/>
            <a:ext cx="87873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7"/>
          <p:cNvSpPr txBox="1"/>
          <p:nvPr/>
        </p:nvSpPr>
        <p:spPr>
          <a:xfrm>
            <a:off x="1357650" y="3043963"/>
            <a:ext cx="548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/>
              <a:t>A2C</a:t>
            </a:r>
            <a:r>
              <a:rPr lang="de" sz="700"/>
              <a:t> - reward after numerous batches of episodes</a:t>
            </a:r>
            <a:endParaRPr sz="700"/>
          </a:p>
        </p:txBody>
      </p:sp>
      <p:sp>
        <p:nvSpPr>
          <p:cNvPr id="257" name="Google Shape;257;p27"/>
          <p:cNvSpPr txBox="1"/>
          <p:nvPr/>
        </p:nvSpPr>
        <p:spPr>
          <a:xfrm rot="-5400000">
            <a:off x="-27150" y="1292025"/>
            <a:ext cx="1417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/>
              <a:t>reward</a:t>
            </a:r>
            <a:endParaRPr sz="700"/>
          </a:p>
        </p:txBody>
      </p:sp>
      <p:sp>
        <p:nvSpPr>
          <p:cNvPr id="258" name="Google Shape;258;p27"/>
          <p:cNvSpPr txBox="1"/>
          <p:nvPr/>
        </p:nvSpPr>
        <p:spPr>
          <a:xfrm>
            <a:off x="535350" y="2994774"/>
            <a:ext cx="548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/>
              <a:t>batches</a:t>
            </a:r>
            <a:endParaRPr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5605000" y="2979472"/>
            <a:ext cx="26466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de" sz="975"/>
              <a:t>1.500 Batches</a:t>
            </a:r>
            <a:r>
              <a:rPr lang="de" sz="975"/>
              <a:t> - Reward 45</a:t>
            </a:r>
            <a:endParaRPr sz="975"/>
          </a:p>
        </p:txBody>
      </p:sp>
      <p:pic>
        <p:nvPicPr>
          <p:cNvPr id="265" name="Google Shape;265;p28" title="A2C Dynmic Worm Best Ru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817" y="3317800"/>
            <a:ext cx="1956959" cy="1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8" title="A2C Dynamic Worm Best Run Middle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9817" y="1474762"/>
            <a:ext cx="1956959" cy="14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5605000" y="4800747"/>
            <a:ext cx="26466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de" sz="975"/>
              <a:t>3.000 Batches</a:t>
            </a:r>
            <a:r>
              <a:rPr lang="de" sz="975"/>
              <a:t> - Reward 85</a:t>
            </a:r>
            <a:endParaRPr sz="975"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490850"/>
            <a:ext cx="4406875" cy="330515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8"/>
          <p:cNvSpPr txBox="1"/>
          <p:nvPr/>
        </p:nvSpPr>
        <p:spPr>
          <a:xfrm>
            <a:off x="650700" y="1028575"/>
            <a:ext cx="818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de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ctor-lr 3e-4 | critic-lr 7e-4 | gamma 0.995 | batch_size 20k | hidden_units 64 128 | </a:t>
            </a:r>
            <a:r>
              <a:rPr lang="de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advantage advantage </a:t>
            </a:r>
            <a:endParaRPr sz="500"/>
          </a:p>
        </p:txBody>
      </p:sp>
      <p:sp>
        <p:nvSpPr>
          <p:cNvPr id="270" name="Google Shape;270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A2C - Evaluation (dynamic)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Formationen</a:t>
            </a:r>
            <a:endParaRPr/>
          </a:p>
        </p:txBody>
      </p:sp>
      <p:sp>
        <p:nvSpPr>
          <p:cNvPr id="276" name="Google Shape;2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77" name="Google Shape;277;p29"/>
          <p:cNvSpPr txBox="1"/>
          <p:nvPr/>
        </p:nvSpPr>
        <p:spPr>
          <a:xfrm>
            <a:off x="3144300" y="4317875"/>
            <a:ext cx="285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Source Code Pro"/>
                <a:ea typeface="Source Code Pro"/>
                <a:cs typeface="Source Code Pro"/>
                <a:sym typeface="Source Code Pro"/>
              </a:rPr>
              <a:t>Rudern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6123099" y="4317875"/>
            <a:ext cx="285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Source Code Pro"/>
                <a:ea typeface="Source Code Pro"/>
                <a:cs typeface="Source Code Pro"/>
                <a:sym typeface="Source Code Pro"/>
              </a:rPr>
              <a:t>Zappeln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139874" y="4317875"/>
            <a:ext cx="285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Source Code Pro"/>
                <a:ea typeface="Source Code Pro"/>
                <a:cs typeface="Source Code Pro"/>
                <a:sym typeface="Source Code Pro"/>
              </a:rPr>
              <a:t>C-Formation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80" name="Google Shape;280;p29" title="2021-07-22 22-09-59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13" y="1937275"/>
            <a:ext cx="2835552" cy="15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9" title="Static_run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7788" y="1926120"/>
            <a:ext cx="2855401" cy="1604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9" title="Dynamic_run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55075" y="1937274"/>
            <a:ext cx="2835563" cy="15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Domänen Veränderungen</a:t>
            </a:r>
            <a:endParaRPr/>
          </a:p>
        </p:txBody>
      </p:sp>
      <p:pic>
        <p:nvPicPr>
          <p:cNvPr id="288" name="Google Shape;2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75" y="1948625"/>
            <a:ext cx="2855400" cy="156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0"/>
          <p:cNvSpPr txBox="1"/>
          <p:nvPr/>
        </p:nvSpPr>
        <p:spPr>
          <a:xfrm>
            <a:off x="152686" y="3872450"/>
            <a:ext cx="285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Source Code Pro"/>
                <a:ea typeface="Source Code Pro"/>
                <a:cs typeface="Source Code Pro"/>
                <a:sym typeface="Source Code Pro"/>
              </a:rPr>
              <a:t>mit Anker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3157113" y="3872450"/>
            <a:ext cx="285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Source Code Pro"/>
                <a:ea typeface="Source Code Pro"/>
                <a:cs typeface="Source Code Pro"/>
                <a:sym typeface="Source Code Pro"/>
              </a:rPr>
              <a:t>mit Flosse</a:t>
            </a:r>
            <a:br>
              <a:rPr lang="de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de" sz="1800">
                <a:latin typeface="Source Code Pro"/>
                <a:ea typeface="Source Code Pro"/>
                <a:cs typeface="Source Code Pro"/>
                <a:sym typeface="Source Code Pro"/>
              </a:rPr>
              <a:t>(Captain Wurmi)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6135911" y="3872450"/>
            <a:ext cx="285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Source Code Pro"/>
                <a:ea typeface="Source Code Pro"/>
                <a:cs typeface="Source Code Pro"/>
                <a:sym typeface="Source Code Pro"/>
              </a:rPr>
              <a:t>mit Dickschädel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2" name="Google Shape;29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93" name="Google Shape;2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675" y="1948625"/>
            <a:ext cx="2848650" cy="15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8725" y="1948625"/>
            <a:ext cx="2793675" cy="15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Domänen Veränderungen</a:t>
            </a:r>
            <a:endParaRPr/>
          </a:p>
        </p:txBody>
      </p:sp>
      <p:pic>
        <p:nvPicPr>
          <p:cNvPr id="300" name="Google Shape;300;p31" title="2021-07-25 11-21-39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875" y="1902800"/>
            <a:ext cx="2855350" cy="160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1" title="2021-07-25 11-19-50.mk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4300" y="1902763"/>
            <a:ext cx="2855402" cy="160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1" title="2021-07-25 11-17-42.mkv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48725" y="1902774"/>
            <a:ext cx="2855402" cy="16061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1"/>
          <p:cNvSpPr txBox="1"/>
          <p:nvPr/>
        </p:nvSpPr>
        <p:spPr>
          <a:xfrm>
            <a:off x="152699" y="3873900"/>
            <a:ext cx="285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Source Code Pro"/>
                <a:ea typeface="Source Code Pro"/>
                <a:cs typeface="Source Code Pro"/>
                <a:sym typeface="Source Code Pro"/>
              </a:rPr>
              <a:t>mit Anker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3157125" y="3873900"/>
            <a:ext cx="285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Source Code Pro"/>
                <a:ea typeface="Source Code Pro"/>
                <a:cs typeface="Source Code Pro"/>
                <a:sym typeface="Source Code Pro"/>
              </a:rPr>
              <a:t>mit Flosse</a:t>
            </a:r>
            <a:br>
              <a:rPr lang="de" sz="1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de" sz="1800">
                <a:latin typeface="Source Code Pro"/>
                <a:ea typeface="Source Code Pro"/>
                <a:cs typeface="Source Code Pro"/>
                <a:sym typeface="Source Code Pro"/>
              </a:rPr>
              <a:t>(Captain Wurmi)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6135924" y="3873900"/>
            <a:ext cx="285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Source Code Pro"/>
                <a:ea typeface="Source Code Pro"/>
                <a:cs typeface="Source Code Pro"/>
                <a:sym typeface="Source Code Pro"/>
              </a:rPr>
              <a:t>mit Dickschädel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6" name="Google Shape;30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Domäne - Wurm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093850"/>
            <a:ext cx="37446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64 Observations: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Geschwindigkeit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Winkelgeschwindigkeit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Winkelbeschleunigung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400" y="1497475"/>
            <a:ext cx="1109195" cy="171581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455300" y="1093850"/>
            <a:ext cx="3688500" cy="19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9 Actions: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Rotation der Gelenke</a:t>
            </a:r>
            <a:br>
              <a:rPr lang="de"/>
            </a:b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8313" y="3811100"/>
            <a:ext cx="670221" cy="6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780225" y="3936275"/>
            <a:ext cx="51381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Reward = Geschwindigkeit * Richtung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12" name="Google Shape;3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650" y="1056150"/>
            <a:ext cx="318135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2"/>
          <p:cNvSpPr txBox="1"/>
          <p:nvPr/>
        </p:nvSpPr>
        <p:spPr>
          <a:xfrm>
            <a:off x="324250" y="272450"/>
            <a:ext cx="4630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Danke für eure Aufmerksamkeit!</a:t>
            </a:r>
            <a:endParaRPr sz="2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Noch Fragen?</a:t>
            </a:r>
            <a:endParaRPr sz="2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2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A2C vs. PPO</a:t>
            </a:r>
            <a:endParaRPr/>
          </a:p>
        </p:txBody>
      </p:sp>
      <p:sp>
        <p:nvSpPr>
          <p:cNvPr id="320" name="Google Shape;32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21" name="Google Shape;321;p33"/>
          <p:cNvPicPr preferRelativeResize="0"/>
          <p:nvPr/>
        </p:nvPicPr>
        <p:blipFill rotWithShape="1">
          <a:blip r:embed="rId3">
            <a:alphaModFix/>
          </a:blip>
          <a:srcRect b="6604" l="9730" r="9447" t="11246"/>
          <a:stretch/>
        </p:blipFill>
        <p:spPr>
          <a:xfrm>
            <a:off x="1466400" y="960450"/>
            <a:ext cx="6211200" cy="398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Domäne - Static vs. Dynamic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950" y="1484219"/>
            <a:ext cx="974025" cy="15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175" y="3674725"/>
            <a:ext cx="393075" cy="3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 flipH="1">
            <a:off x="4572150" y="1144775"/>
            <a:ext cx="23700" cy="39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5"/>
          <p:cNvGrpSpPr/>
          <p:nvPr/>
        </p:nvGrpSpPr>
        <p:grpSpPr>
          <a:xfrm>
            <a:off x="5535905" y="1601785"/>
            <a:ext cx="2773595" cy="2769521"/>
            <a:chOff x="1066725" y="1222850"/>
            <a:chExt cx="3312150" cy="3308075"/>
          </a:xfrm>
        </p:grpSpPr>
        <p:pic>
          <p:nvPicPr>
            <p:cNvPr id="80" name="Google Shape;8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71261" y="3935275"/>
              <a:ext cx="693455" cy="5956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1" name="Google Shape;81;p15"/>
            <p:cNvCxnSpPr>
              <a:stCxn id="80" idx="0"/>
              <a:endCxn id="82" idx="2"/>
            </p:cNvCxnSpPr>
            <p:nvPr/>
          </p:nvCxnSpPr>
          <p:spPr>
            <a:xfrm rot="10800000">
              <a:off x="1413488" y="2651875"/>
              <a:ext cx="304500" cy="128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82" name="Google Shape;82;p15"/>
            <p:cNvPicPr preferRelativeResize="0"/>
            <p:nvPr/>
          </p:nvPicPr>
          <p:blipFill>
            <a:blip r:embed="rId4">
              <a:alphaModFix amt="68000"/>
            </a:blip>
            <a:stretch>
              <a:fillRect/>
            </a:stretch>
          </p:blipFill>
          <p:spPr>
            <a:xfrm>
              <a:off x="1066725" y="2056187"/>
              <a:ext cx="693455" cy="595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>
            <a:blip r:embed="rId4">
              <a:alphaModFix amt="24000"/>
            </a:blip>
            <a:stretch>
              <a:fillRect/>
            </a:stretch>
          </p:blipFill>
          <p:spPr>
            <a:xfrm>
              <a:off x="3685420" y="1222850"/>
              <a:ext cx="693455" cy="595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5"/>
            <p:cNvPicPr preferRelativeResize="0"/>
            <p:nvPr/>
          </p:nvPicPr>
          <p:blipFill>
            <a:blip r:embed="rId4">
              <a:alphaModFix amt="22000"/>
            </a:blip>
            <a:stretch>
              <a:fillRect/>
            </a:stretch>
          </p:blipFill>
          <p:spPr>
            <a:xfrm>
              <a:off x="3290622" y="3047868"/>
              <a:ext cx="693455" cy="5956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5" name="Google Shape;85;p15"/>
            <p:cNvCxnSpPr>
              <a:stCxn id="82" idx="3"/>
              <a:endCxn id="83" idx="1"/>
            </p:cNvCxnSpPr>
            <p:nvPr/>
          </p:nvCxnSpPr>
          <p:spPr>
            <a:xfrm flipH="1" rot="10800000">
              <a:off x="1760180" y="1520612"/>
              <a:ext cx="1925100" cy="8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" name="Google Shape;86;p15"/>
            <p:cNvCxnSpPr>
              <a:stCxn id="83" idx="2"/>
              <a:endCxn id="84" idx="0"/>
            </p:cNvCxnSpPr>
            <p:nvPr/>
          </p:nvCxnSpPr>
          <p:spPr>
            <a:xfrm flipH="1">
              <a:off x="3637347" y="1818500"/>
              <a:ext cx="394800" cy="122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87" name="Google Shape;8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64706" y="2037327"/>
              <a:ext cx="1317993" cy="19783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Hyperparameter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4855250" y="4418288"/>
            <a:ext cx="548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/>
              <a:t>Abb. 2: ML FLow Server Dashboard - </a:t>
            </a:r>
            <a:r>
              <a:rPr lang="de" sz="700"/>
              <a:t>http://159.65.120.229:5000/#/experiments/2</a:t>
            </a:r>
            <a:endParaRPr sz="700"/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39276" l="11933" r="0" t="0"/>
          <a:stretch/>
        </p:blipFill>
        <p:spPr>
          <a:xfrm>
            <a:off x="4914550" y="1248199"/>
            <a:ext cx="3406649" cy="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320275"/>
            <a:ext cx="4129200" cy="18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de"/>
            </a:b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00" y="2203550"/>
            <a:ext cx="4315799" cy="74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400" y="2673625"/>
            <a:ext cx="4315801" cy="53358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6746900" y="4684100"/>
            <a:ext cx="51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6">
            <a:alphaModFix/>
          </a:blip>
          <a:srcRect b="0" l="8085" r="9413" t="0"/>
          <a:stretch/>
        </p:blipFill>
        <p:spPr>
          <a:xfrm>
            <a:off x="4914550" y="2068275"/>
            <a:ext cx="3285801" cy="3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1845600" y="2482675"/>
            <a:ext cx="23961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7549375" y="1443450"/>
            <a:ext cx="828600" cy="112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2384350" y="695425"/>
            <a:ext cx="76203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280"/>
              <a:t> </a:t>
            </a:r>
            <a:r>
              <a:rPr b="0" lang="de" sz="112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VM aufgesetzt via Digital Ocean</a:t>
            </a:r>
            <a:r>
              <a:rPr lang="de" sz="3280"/>
              <a:t> </a:t>
            </a:r>
            <a:endParaRPr sz="328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9948" y="3416300"/>
            <a:ext cx="2216026" cy="1363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3650" y="1181850"/>
            <a:ext cx="2861149" cy="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1125900" y="4786975"/>
            <a:ext cx="548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/>
              <a:t>Abb. 1: Reward-Plot als Beispiel, wobei y = reward und x = steps </a:t>
            </a:r>
            <a:endParaRPr sz="7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56925" y="2608996"/>
            <a:ext cx="3364275" cy="1733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Neuronales Netz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2824550" y="3182425"/>
            <a:ext cx="3495000" cy="1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Dimensionen und Hidden Layer Größen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Aktivierungsfunktion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2613" l="1151" r="1297" t="2003"/>
          <a:stretch/>
        </p:blipFill>
        <p:spPr>
          <a:xfrm>
            <a:off x="2824538" y="1093850"/>
            <a:ext cx="3494926" cy="2088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 Selection</a:t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516525" y="3485400"/>
            <a:ext cx="2347200" cy="16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Advantage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None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278175" y="3485400"/>
            <a:ext cx="2347200" cy="16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Advantage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Reinforce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Temporal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6181613" y="3485400"/>
            <a:ext cx="2347200" cy="16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Linear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Geometric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None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3278163" y="2639000"/>
            <a:ext cx="23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Advantage 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516513" y="2639000"/>
            <a:ext cx="23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Normalisierung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6181600" y="2639000"/>
            <a:ext cx="23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Noise(decay)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137" y="1301612"/>
            <a:ext cx="1239300" cy="12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 b="7259" l="5523" r="10905" t="12348"/>
          <a:stretch/>
        </p:blipFill>
        <p:spPr>
          <a:xfrm>
            <a:off x="6770913" y="1301588"/>
            <a:ext cx="1168575" cy="13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5">
            <a:alphaModFix/>
          </a:blip>
          <a:srcRect b="14908" l="14340" r="15739" t="16068"/>
          <a:stretch/>
        </p:blipFill>
        <p:spPr>
          <a:xfrm>
            <a:off x="890938" y="963025"/>
            <a:ext cx="1598375" cy="15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Unity - Herausforderungen &amp; HIndernisse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488" y="1647812"/>
            <a:ext cx="2136188" cy="213618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3489850" y="4250175"/>
            <a:ext cx="2347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Parallel </a:t>
            </a:r>
            <a:br>
              <a:rPr lang="de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de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Computing</a:t>
            </a:r>
            <a:endParaRPr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946" y="1903759"/>
            <a:ext cx="1536500" cy="15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354250" y="4302625"/>
            <a:ext cx="3045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Mac Environment </a:t>
            </a:r>
            <a:br>
              <a:rPr lang="de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de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Export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6046600" y="4392625"/>
            <a:ext cx="26664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Multi-Agent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7825" y="1903751"/>
            <a:ext cx="1148163" cy="1469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4475" y="1981266"/>
            <a:ext cx="1148163" cy="1469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0683" y="2042565"/>
            <a:ext cx="1148163" cy="1469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9536" y="1981266"/>
            <a:ext cx="1148163" cy="1469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800" y="1630038"/>
            <a:ext cx="1548650" cy="16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b="19037" l="21607" r="19419" t="18380"/>
          <a:stretch/>
        </p:blipFill>
        <p:spPr>
          <a:xfrm>
            <a:off x="2991875" y="1812962"/>
            <a:ext cx="1007629" cy="1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PPO - Wichtige Hyperparameter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4969350" y="3663063"/>
            <a:ext cx="10401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clip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2303678" y="3663063"/>
            <a:ext cx="26874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mini_batch_size</a:t>
            </a:r>
            <a:endParaRPr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225" y="1492031"/>
            <a:ext cx="1548650" cy="188761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268138" y="3663063"/>
            <a:ext cx="20208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ppo_episodes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6">
            <a:alphaModFix/>
          </a:blip>
          <a:srcRect b="7259" l="5523" r="10905" t="12348"/>
          <a:stretch/>
        </p:blipFill>
        <p:spPr>
          <a:xfrm>
            <a:off x="7061275" y="1812938"/>
            <a:ext cx="1168575" cy="1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7102238" y="3699063"/>
            <a:ext cx="10401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noise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PPO - Noise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491275" y="1028575"/>
            <a:ext cx="854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lr 1e-4 | gamma 0.995 | (mini_)batch_size 10k | ppo_episodes 3 | clip 0.1 | hidden_units 4 x 512 | advantage temporal</a:t>
            </a:r>
            <a:endParaRPr sz="500"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8" name="Google Shape;168;p21" title="2021-07-25 13-42-53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001" y="3307356"/>
            <a:ext cx="2646451" cy="1488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490862"/>
            <a:ext cx="4406875" cy="3305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 title="2021-07-25 13-41-51.mk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4999" y="1490849"/>
            <a:ext cx="2646451" cy="14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5605000" y="2979472"/>
            <a:ext cx="26466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de" sz="975"/>
              <a:t>Dreht sich nur in Richtung Ziel</a:t>
            </a:r>
            <a:endParaRPr sz="975"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5605000" y="4800747"/>
            <a:ext cx="26466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de" sz="975"/>
              <a:t>Erreicht das</a:t>
            </a:r>
            <a:r>
              <a:rPr lang="de" sz="975"/>
              <a:t> Ziel</a:t>
            </a:r>
            <a:endParaRPr sz="975"/>
          </a:p>
        </p:txBody>
      </p:sp>
      <p:sp>
        <p:nvSpPr>
          <p:cNvPr id="173" name="Google Shape;173;p21"/>
          <p:cNvSpPr txBox="1"/>
          <p:nvPr/>
        </p:nvSpPr>
        <p:spPr>
          <a:xfrm>
            <a:off x="351000" y="4764313"/>
            <a:ext cx="548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/>
              <a:t>Abb. 3: PPO - Vergleich von Reward und Entropy mit verschiedenen Noise-Werten</a:t>
            </a:r>
            <a:endParaRPr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