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0"/>
  </p:notes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F6AE31-9209-4C31-885D-84C235DDFC05}">
          <p14:sldIdLst>
            <p14:sldId id="256"/>
            <p14:sldId id="257"/>
            <p14:sldId id="258"/>
            <p14:sldId id="262"/>
            <p14:sldId id="259"/>
            <p14:sldId id="260"/>
            <p14:sldId id="261"/>
          </p14:sldIdLst>
        </p14:section>
        <p14:section name="Untitled Section" id="{4ED5346C-4A7A-4024-8416-CB7D686DD5BE}">
          <p14:sldIdLst>
            <p14:sldId id="263"/>
          </p14:sldIdLst>
        </p14:section>
        <p14:section name="Untitled Section" id="{D06BD03E-F083-466E-9989-8DAB8C3D5EB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notesViewPr>
    <p:cSldViewPr snapToGrid="0">
      <p:cViewPr varScale="1">
        <p:scale>
          <a:sx n="56" d="100"/>
          <a:sy n="56" d="100"/>
        </p:scale>
        <p:origin x="285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8F041-8F97-42E7-9A97-E74AC18F52EE}" type="datetimeFigureOut">
              <a:rPr lang="en-US" smtClean="0"/>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2B9DA-0C8F-46D0-8533-587BD0564997}" type="slidenum">
              <a:rPr lang="en-US" smtClean="0"/>
              <a:t>‹#›</a:t>
            </a:fld>
            <a:endParaRPr lang="en-US"/>
          </a:p>
        </p:txBody>
      </p:sp>
    </p:spTree>
    <p:extLst>
      <p:ext uri="{BB962C8B-B14F-4D97-AF65-F5344CB8AC3E}">
        <p14:creationId xmlns:p14="http://schemas.microsoft.com/office/powerpoint/2010/main" val="66369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B2B9DA-0C8F-46D0-8533-587BD0564997}" type="slidenum">
              <a:rPr lang="en-US" smtClean="0"/>
              <a:t>1</a:t>
            </a:fld>
            <a:endParaRPr lang="en-US"/>
          </a:p>
        </p:txBody>
      </p:sp>
    </p:spTree>
    <p:extLst>
      <p:ext uri="{BB962C8B-B14F-4D97-AF65-F5344CB8AC3E}">
        <p14:creationId xmlns:p14="http://schemas.microsoft.com/office/powerpoint/2010/main" val="4190248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2A6FBB45-E317-4005-91AB-AAE4933BA538}" type="datetimeFigureOut">
              <a:rPr lang="en-US" smtClean="0"/>
              <a:t>7/12/2020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FEF02C69-B627-4EF2-A28E-352244667D79}" type="slidenum">
              <a:rPr lang="en-US" smtClean="0"/>
              <a:t>‹#›</a:t>
            </a:fld>
            <a:endParaRPr lang="en-US"/>
          </a:p>
        </p:txBody>
      </p:sp>
    </p:spTree>
    <p:extLst>
      <p:ext uri="{BB962C8B-B14F-4D97-AF65-F5344CB8AC3E}">
        <p14:creationId xmlns:p14="http://schemas.microsoft.com/office/powerpoint/2010/main" val="318174131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FBB45-E317-4005-91AB-AAE4933BA538}"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02C69-B627-4EF2-A28E-352244667D79}" type="slidenum">
              <a:rPr lang="en-US" smtClean="0"/>
              <a:t>‹#›</a:t>
            </a:fld>
            <a:endParaRPr lang="en-US"/>
          </a:p>
        </p:txBody>
      </p:sp>
    </p:spTree>
    <p:extLst>
      <p:ext uri="{BB962C8B-B14F-4D97-AF65-F5344CB8AC3E}">
        <p14:creationId xmlns:p14="http://schemas.microsoft.com/office/powerpoint/2010/main" val="16419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A6FBB45-E317-4005-91AB-AAE4933BA538}" type="datetimeFigureOut">
              <a:rPr lang="en-US" smtClean="0"/>
              <a:t>7/12/2020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EF02C69-B627-4EF2-A28E-352244667D79}"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179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FBB45-E317-4005-91AB-AAE4933BA538}"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02C69-B627-4EF2-A28E-352244667D79}" type="slidenum">
              <a:rPr lang="en-US" smtClean="0"/>
              <a:t>‹#›</a:t>
            </a:fld>
            <a:endParaRPr lang="en-US"/>
          </a:p>
        </p:txBody>
      </p:sp>
    </p:spTree>
    <p:extLst>
      <p:ext uri="{BB962C8B-B14F-4D97-AF65-F5344CB8AC3E}">
        <p14:creationId xmlns:p14="http://schemas.microsoft.com/office/powerpoint/2010/main" val="20371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2A6FBB45-E317-4005-91AB-AAE4933BA538}" type="datetimeFigureOut">
              <a:rPr lang="en-US" smtClean="0"/>
              <a:t>7/12/2020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EF02C69-B627-4EF2-A28E-352244667D79}"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5053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6FBB45-E317-4005-91AB-AAE4933BA538}"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02C69-B627-4EF2-A28E-352244667D79}" type="slidenum">
              <a:rPr lang="en-US" smtClean="0"/>
              <a:t>‹#›</a:t>
            </a:fld>
            <a:endParaRPr lang="en-US"/>
          </a:p>
        </p:txBody>
      </p:sp>
    </p:spTree>
    <p:extLst>
      <p:ext uri="{BB962C8B-B14F-4D97-AF65-F5344CB8AC3E}">
        <p14:creationId xmlns:p14="http://schemas.microsoft.com/office/powerpoint/2010/main" val="2624856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FBB45-E317-4005-91AB-AAE4933BA538}" type="datetimeFigureOut">
              <a:rPr lang="en-US" smtClean="0"/>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02C69-B627-4EF2-A28E-352244667D79}" type="slidenum">
              <a:rPr lang="en-US" smtClean="0"/>
              <a:t>‹#›</a:t>
            </a:fld>
            <a:endParaRPr lang="en-US"/>
          </a:p>
        </p:txBody>
      </p:sp>
    </p:spTree>
    <p:extLst>
      <p:ext uri="{BB962C8B-B14F-4D97-AF65-F5344CB8AC3E}">
        <p14:creationId xmlns:p14="http://schemas.microsoft.com/office/powerpoint/2010/main" val="180145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FBB45-E317-4005-91AB-AAE4933BA538}" type="datetimeFigureOut">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F02C69-B627-4EF2-A28E-352244667D79}" type="slidenum">
              <a:rPr lang="en-US" smtClean="0"/>
              <a:t>‹#›</a:t>
            </a:fld>
            <a:endParaRPr lang="en-US"/>
          </a:p>
        </p:txBody>
      </p:sp>
    </p:spTree>
    <p:extLst>
      <p:ext uri="{BB962C8B-B14F-4D97-AF65-F5344CB8AC3E}">
        <p14:creationId xmlns:p14="http://schemas.microsoft.com/office/powerpoint/2010/main" val="377498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FBB45-E317-4005-91AB-AAE4933BA538}" type="datetimeFigureOut">
              <a:rPr lang="en-US" smtClean="0"/>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F02C69-B627-4EF2-A28E-352244667D79}" type="slidenum">
              <a:rPr lang="en-US" smtClean="0"/>
              <a:t>‹#›</a:t>
            </a:fld>
            <a:endParaRPr lang="en-US"/>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202255126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2A6FBB45-E317-4005-91AB-AAE4933BA538}" type="datetimeFigureOut">
              <a:rPr lang="en-US" smtClean="0"/>
              <a:t>7/12/2020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EF02C69-B627-4EF2-A28E-352244667D79}" type="slidenum">
              <a:rPr lang="en-US" smtClean="0"/>
              <a:t>‹#›</a:t>
            </a:fld>
            <a:endParaRPr lang="en-US"/>
          </a:p>
        </p:txBody>
      </p:sp>
    </p:spTree>
    <p:extLst>
      <p:ext uri="{BB962C8B-B14F-4D97-AF65-F5344CB8AC3E}">
        <p14:creationId xmlns:p14="http://schemas.microsoft.com/office/powerpoint/2010/main" val="148440694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2A6FBB45-E317-4005-91AB-AAE4933BA538}" type="datetimeFigureOut">
              <a:rPr lang="en-US" smtClean="0"/>
              <a:t>7/12/2020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EF02C69-B627-4EF2-A28E-352244667D79}" type="slidenum">
              <a:rPr lang="en-US" smtClean="0"/>
              <a:t>‹#›</a:t>
            </a:fld>
            <a:endParaRPr lang="en-US"/>
          </a:p>
        </p:txBody>
      </p:sp>
    </p:spTree>
    <p:extLst>
      <p:ext uri="{BB962C8B-B14F-4D97-AF65-F5344CB8AC3E}">
        <p14:creationId xmlns:p14="http://schemas.microsoft.com/office/powerpoint/2010/main" val="38479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2A6FBB45-E317-4005-91AB-AAE4933BA538}" type="datetimeFigureOut">
              <a:rPr lang="en-US" smtClean="0"/>
              <a:t>7/12/2020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FEF02C69-B627-4EF2-A28E-352244667D79}"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82923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7431560F-3C78-4191-93D5-F3F2A2F2F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6961E-35FC-4184-A9B9-EA361B2DD701}"/>
              </a:ext>
            </a:extLst>
          </p:cNvPr>
          <p:cNvSpPr>
            <a:spLocks noGrp="1"/>
          </p:cNvSpPr>
          <p:nvPr>
            <p:ph type="ctrTitle"/>
          </p:nvPr>
        </p:nvSpPr>
        <p:spPr>
          <a:xfrm>
            <a:off x="6161947" y="1622443"/>
            <a:ext cx="6070236" cy="4288362"/>
          </a:xfrm>
        </p:spPr>
        <p:txBody>
          <a:bodyPr anchor="ctr">
            <a:normAutofit/>
          </a:bodyPr>
          <a:lstStyle/>
          <a:p>
            <a:r>
              <a:rPr lang="en-US" sz="4400" dirty="0">
                <a:solidFill>
                  <a:schemeClr val="tx2"/>
                </a:solidFill>
                <a:latin typeface="Ariendezze" panose="020B0000000000000000" pitchFamily="34" charset="0"/>
              </a:rPr>
              <a:t>BEE ACCOUNTING </a:t>
            </a:r>
          </a:p>
        </p:txBody>
      </p:sp>
      <p:sp>
        <p:nvSpPr>
          <p:cNvPr id="12" name="Freeform 9">
            <a:extLst>
              <a:ext uri="{FF2B5EF4-FFF2-40B4-BE49-F238E27FC236}">
                <a16:creationId xmlns:a16="http://schemas.microsoft.com/office/drawing/2014/main" id="{C358F307-DF27-40AE-A6B2-448E951341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14" name="Freeform: Shape 13">
            <a:extLst>
              <a:ext uri="{FF2B5EF4-FFF2-40B4-BE49-F238E27FC236}">
                <a16:creationId xmlns:a16="http://schemas.microsoft.com/office/drawing/2014/main" id="{FDDAF2F8-53FE-4F73-9DE1-06761A489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26FFF5C8-790C-457F-9254-A53F33FEB12D}"/>
              </a:ext>
            </a:extLst>
          </p:cNvPr>
          <p:cNvSpPr txBox="1">
            <a:spLocks/>
          </p:cNvSpPr>
          <p:nvPr/>
        </p:nvSpPr>
        <p:spPr>
          <a:xfrm>
            <a:off x="5352104" y="2365686"/>
            <a:ext cx="6070236" cy="4288362"/>
          </a:xfrm>
          <a:prstGeom prst="rect">
            <a:avLst/>
          </a:prstGeom>
        </p:spPr>
        <p:txBody>
          <a:bodyPr vert="horz" lIns="91440" tIns="45720" rIns="91440" bIns="45720" rtlCol="0" anchor="ctr">
            <a:normAutofit/>
          </a:bodyPr>
          <a:lstStyle>
            <a:lvl1pPr algn="l" defTabSz="914400" rtl="0" eaLnBrk="1" latinLnBrk="0" hangingPunct="1">
              <a:lnSpc>
                <a:spcPct val="105000"/>
              </a:lnSpc>
              <a:spcBef>
                <a:spcPct val="0"/>
              </a:spcBef>
              <a:buNone/>
              <a:defRPr sz="3900" kern="1200" baseline="0">
                <a:solidFill>
                  <a:schemeClr val="accent1">
                    <a:lumMod val="40000"/>
                    <a:lumOff val="60000"/>
                  </a:schemeClr>
                </a:solidFill>
                <a:latin typeface="+mj-lt"/>
                <a:ea typeface="+mj-ea"/>
                <a:cs typeface="+mj-cs"/>
              </a:defRPr>
            </a:lvl1pPr>
          </a:lstStyle>
          <a:p>
            <a:pPr algn="r"/>
            <a:r>
              <a:rPr lang="en-US" sz="2800" dirty="0" err="1">
                <a:solidFill>
                  <a:schemeClr val="tx2"/>
                </a:solidFill>
                <a:latin typeface="Ariendezze" panose="020B0000000000000000" pitchFamily="34" charset="0"/>
              </a:rPr>
              <a:t>Charlos</a:t>
            </a:r>
            <a:r>
              <a:rPr lang="en-US" sz="2800" dirty="0">
                <a:solidFill>
                  <a:schemeClr val="tx2"/>
                </a:solidFill>
                <a:latin typeface="Ariendezze" panose="020B0000000000000000" pitchFamily="34" charset="0"/>
              </a:rPr>
              <a:t> </a:t>
            </a:r>
            <a:r>
              <a:rPr lang="en-US" sz="2800" dirty="0" err="1">
                <a:solidFill>
                  <a:schemeClr val="tx2"/>
                </a:solidFill>
                <a:latin typeface="Ariendezze" panose="020B0000000000000000" pitchFamily="34" charset="0"/>
              </a:rPr>
              <a:t>Velix</a:t>
            </a:r>
            <a:r>
              <a:rPr lang="en-US" sz="2800" dirty="0">
                <a:solidFill>
                  <a:schemeClr val="tx2"/>
                </a:solidFill>
                <a:latin typeface="Ariendezze" panose="020B0000000000000000" pitchFamily="34" charset="0"/>
              </a:rPr>
              <a:t> </a:t>
            </a:r>
            <a:r>
              <a:rPr lang="en-US" sz="2800" dirty="0" err="1">
                <a:solidFill>
                  <a:schemeClr val="tx2"/>
                </a:solidFill>
                <a:latin typeface="Ariendezze" panose="020B0000000000000000" pitchFamily="34" charset="0"/>
              </a:rPr>
              <a:t>Gunawan</a:t>
            </a:r>
            <a:endParaRPr lang="en-US" sz="2800" dirty="0">
              <a:solidFill>
                <a:schemeClr val="tx2"/>
              </a:solidFill>
              <a:latin typeface="Ariendezze" panose="020B0000000000000000" pitchFamily="34" charset="0"/>
            </a:endParaRPr>
          </a:p>
          <a:p>
            <a:pPr algn="r"/>
            <a:r>
              <a:rPr lang="en-US" sz="2800" dirty="0">
                <a:solidFill>
                  <a:schemeClr val="tx2"/>
                </a:solidFill>
                <a:latin typeface="Ariendezze" panose="020B0000000000000000" pitchFamily="34" charset="0"/>
              </a:rPr>
              <a:t>51018004</a:t>
            </a:r>
          </a:p>
        </p:txBody>
      </p:sp>
      <p:pic>
        <p:nvPicPr>
          <p:cNvPr id="5" name="Picture 4" descr="A close up of a sign&#10;&#10;Description generated with high confidence">
            <a:extLst>
              <a:ext uri="{FF2B5EF4-FFF2-40B4-BE49-F238E27FC236}">
                <a16:creationId xmlns:a16="http://schemas.microsoft.com/office/drawing/2014/main" id="{F7122B10-F168-4945-B0DA-E250CBF24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118" y="2381250"/>
            <a:ext cx="2381250" cy="1047750"/>
          </a:xfrm>
          <a:prstGeom prst="rect">
            <a:avLst/>
          </a:prstGeom>
        </p:spPr>
      </p:pic>
    </p:spTree>
    <p:extLst>
      <p:ext uri="{BB962C8B-B14F-4D97-AF65-F5344CB8AC3E}">
        <p14:creationId xmlns:p14="http://schemas.microsoft.com/office/powerpoint/2010/main" val="355840800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04661E0A-D985-4931-BBAF-B73C8B986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2">
              <a:alpha val="30000"/>
            </a:schemeClr>
          </a:solidFill>
          <a:ln>
            <a:noFill/>
          </a:ln>
        </p:spPr>
      </p:sp>
      <p:sp useBgFill="1">
        <p:nvSpPr>
          <p:cNvPr id="12" name="Freeform: Shape 11">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14" name="Rectangle: Rounded Corners 13">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918DE-AED3-434B-8B49-554727433513}"/>
              </a:ext>
            </a:extLst>
          </p:cNvPr>
          <p:cNvSpPr>
            <a:spLocks noGrp="1"/>
          </p:cNvSpPr>
          <p:nvPr>
            <p:ph type="title"/>
          </p:nvPr>
        </p:nvSpPr>
        <p:spPr>
          <a:xfrm>
            <a:off x="1217404" y="1159657"/>
            <a:ext cx="9676673" cy="969404"/>
          </a:xfrm>
        </p:spPr>
        <p:txBody>
          <a:bodyPr anchor="ctr">
            <a:normAutofit/>
          </a:bodyPr>
          <a:lstStyle/>
          <a:p>
            <a:pPr algn="ctr"/>
            <a:r>
              <a:rPr lang="en-US" sz="3600" i="1">
                <a:solidFill>
                  <a:schemeClr val="tx2"/>
                </a:solidFill>
                <a:latin typeface="Adobe Devanagari" panose="02040503050201020203" pitchFamily="18" charset="0"/>
                <a:cs typeface="Adobe Devanagari" panose="02040503050201020203" pitchFamily="18" charset="0"/>
              </a:rPr>
              <a:t>Pengertian Bee Accounting</a:t>
            </a:r>
          </a:p>
        </p:txBody>
      </p:sp>
      <p:cxnSp>
        <p:nvCxnSpPr>
          <p:cNvPr id="16" name="Straight Connector 15">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D052E3-D4BA-4DF7-B6E2-BBE8704B4425}"/>
              </a:ext>
            </a:extLst>
          </p:cNvPr>
          <p:cNvSpPr>
            <a:spLocks noGrp="1"/>
          </p:cNvSpPr>
          <p:nvPr>
            <p:ph idx="1"/>
          </p:nvPr>
        </p:nvSpPr>
        <p:spPr>
          <a:xfrm>
            <a:off x="1217404" y="2561533"/>
            <a:ext cx="9676673" cy="3136810"/>
          </a:xfrm>
        </p:spPr>
        <p:txBody>
          <a:bodyPr anchor="ctr">
            <a:normAutofit/>
          </a:bodyPr>
          <a:lstStyle/>
          <a:p>
            <a:r>
              <a:rPr lang="en-US" b="1">
                <a:solidFill>
                  <a:schemeClr val="tx1">
                    <a:lumMod val="85000"/>
                    <a:lumOff val="15000"/>
                  </a:schemeClr>
                </a:solidFill>
                <a:latin typeface="Times New Roman" panose="02020603050405020304" pitchFamily="18" charset="0"/>
                <a:cs typeface="Times New Roman" panose="02020603050405020304" pitchFamily="18" charset="0"/>
              </a:rPr>
              <a:t>Bee Accounting</a:t>
            </a:r>
            <a:r>
              <a:rPr lang="en-US">
                <a:solidFill>
                  <a:schemeClr val="tx1">
                    <a:lumMod val="85000"/>
                    <a:lumOff val="15000"/>
                  </a:schemeClr>
                </a:solidFill>
                <a:latin typeface="Times New Roman" panose="02020603050405020304" pitchFamily="18" charset="0"/>
                <a:cs typeface="Times New Roman" panose="02020603050405020304" pitchFamily="18" charset="0"/>
              </a:rPr>
              <a:t> adalah kombinasi team professional di bidang Bisnis dan Teknologi yang bersama membangun mimpi untuk membantu 1 juta pebisnis agar bisa lebih bebas dengan cara membuat bisnisnya untung dan mudah dikontrol.</a:t>
            </a:r>
          </a:p>
          <a:p>
            <a:r>
              <a:rPr lang="en-US">
                <a:solidFill>
                  <a:schemeClr val="tx1">
                    <a:lumMod val="85000"/>
                    <a:lumOff val="15000"/>
                  </a:schemeClr>
                </a:solidFill>
                <a:latin typeface="Times New Roman" panose="02020603050405020304" pitchFamily="18" charset="0"/>
                <a:cs typeface="Times New Roman" panose="02020603050405020304" pitchFamily="18" charset="0"/>
              </a:rPr>
              <a:t>Produk Bee Accounting sendiri baru mulai di develop dan rilis Oktober 2010 dengan fokus utamanya untuk membantu bisnis UKM naik kelas dan profitable melalui otomasi sistem bisnis berbasis IT.  Saat ini Bee Accounting sudah memasuki versi 2.0 dan telah digunakan lebih dari 120,000 pengguna diseluruh Indonesia dan beberapa di manca negara.</a:t>
            </a:r>
            <a:r>
              <a:rPr lang="en-US">
                <a:solidFill>
                  <a:schemeClr val="tx1">
                    <a:lumMod val="85000"/>
                    <a:lumOff val="15000"/>
                  </a:schemeClr>
                </a:solidFill>
              </a:rPr>
              <a:t> </a:t>
            </a:r>
          </a:p>
          <a:p>
            <a:endParaRPr lang="en-US">
              <a:solidFill>
                <a:schemeClr val="tx1">
                  <a:lumMod val="85000"/>
                  <a:lumOff val="15000"/>
                </a:schemeClr>
              </a:solidFill>
            </a:endParaRPr>
          </a:p>
        </p:txBody>
      </p:sp>
    </p:spTree>
    <p:extLst>
      <p:ext uri="{BB962C8B-B14F-4D97-AF65-F5344CB8AC3E}">
        <p14:creationId xmlns:p14="http://schemas.microsoft.com/office/powerpoint/2010/main" val="213785332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23" name="Rectangle: Rounded Corners 22">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02124-DC5A-4348-94B2-A3902BEE1055}"/>
              </a:ext>
            </a:extLst>
          </p:cNvPr>
          <p:cNvSpPr>
            <a:spLocks noGrp="1"/>
          </p:cNvSpPr>
          <p:nvPr>
            <p:ph type="title"/>
          </p:nvPr>
        </p:nvSpPr>
        <p:spPr>
          <a:xfrm>
            <a:off x="1217404" y="1159657"/>
            <a:ext cx="9676673" cy="969404"/>
          </a:xfrm>
        </p:spPr>
        <p:txBody>
          <a:bodyPr anchor="ctr">
            <a:normAutofit/>
          </a:bodyPr>
          <a:lstStyle/>
          <a:p>
            <a:pPr algn="ctr"/>
            <a:r>
              <a:rPr lang="en-US" sz="3600" i="1">
                <a:solidFill>
                  <a:schemeClr val="tx2"/>
                </a:solidFill>
                <a:latin typeface="Adobe Devanagari" panose="02040503050201020203" pitchFamily="18" charset="0"/>
                <a:cs typeface="Adobe Devanagari" panose="02040503050201020203" pitchFamily="18" charset="0"/>
              </a:rPr>
              <a:t>Sejarah Singkat Bee Accounting </a:t>
            </a:r>
          </a:p>
        </p:txBody>
      </p:sp>
      <p:cxnSp>
        <p:nvCxnSpPr>
          <p:cNvPr id="25" name="Straight Connector 24">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4EE421-65F9-4D61-BBCA-38F1F31107C5}"/>
              </a:ext>
            </a:extLst>
          </p:cNvPr>
          <p:cNvSpPr>
            <a:spLocks noGrp="1"/>
          </p:cNvSpPr>
          <p:nvPr>
            <p:ph idx="1"/>
          </p:nvPr>
        </p:nvSpPr>
        <p:spPr>
          <a:xfrm>
            <a:off x="1217404" y="2561533"/>
            <a:ext cx="9676673" cy="3136810"/>
          </a:xfrm>
        </p:spPr>
        <p:txBody>
          <a:bodyPr anchor="ctr">
            <a:normAutofit/>
          </a:bodyPr>
          <a:lstStyle/>
          <a:p>
            <a:pPr>
              <a:lnSpc>
                <a:spcPct val="101000"/>
              </a:lnSpc>
              <a:buFont typeface="Wingdings" panose="05000000000000000000" pitchFamily="2" charset="2"/>
              <a:buChar char="v"/>
            </a:pPr>
            <a:r>
              <a:rPr lang="en-US" sz="1900">
                <a:solidFill>
                  <a:schemeClr val="tx2"/>
                </a:solidFill>
              </a:rPr>
              <a:t>Bee Accounting didirikan oleh putra putri bangsa, mulai mendirikan tahun 2010. Bee </a:t>
            </a:r>
            <a:r>
              <a:rPr lang="en-US" sz="1900">
                <a:solidFill>
                  <a:schemeClr val="tx2"/>
                </a:solidFill>
                <a:latin typeface="Times New Roman" panose="02020603050405020304" pitchFamily="18" charset="0"/>
                <a:cs typeface="Times New Roman" panose="02020603050405020304" pitchFamily="18" charset="0"/>
              </a:rPr>
              <a:t>Accountingadalah</a:t>
            </a:r>
            <a:r>
              <a:rPr lang="en-US" sz="1900">
                <a:solidFill>
                  <a:schemeClr val="tx2"/>
                </a:solidFill>
              </a:rPr>
              <a:t> aplikasi bisnis dan akuntansi yang sangat bermanfaat untuk mengelola persediaan barang, aruskas, laporan keuangan, keamanan dan berbagai analisa.</a:t>
            </a:r>
          </a:p>
          <a:p>
            <a:pPr>
              <a:lnSpc>
                <a:spcPct val="101000"/>
              </a:lnSpc>
              <a:buFont typeface="Wingdings" panose="05000000000000000000" pitchFamily="2" charset="2"/>
              <a:buChar char="v"/>
            </a:pPr>
            <a:r>
              <a:rPr lang="en-US" sz="1900">
                <a:solidFill>
                  <a:schemeClr val="tx2"/>
                </a:solidFill>
              </a:rPr>
              <a:t>Nama Bee dipilih karena mempunyai satu filosofi, lebah mengambil hal baik dari bunga,memprosesnya dengan baik, dan menghasilkan output berupa madu yang sama baiknya dan bermanfaattentunya. Lebih dari itu, (menurut pencetus nama Bee) sebenarnya nama Bee merupakan singkatandari Business Empowering Expertise, jika terjemahkan bebas berarti keahlian untuk memberdayakan bisnis. Sebuah cita-cita untuk membantu pelaku bisnis memberdayakan bisnisnya agar terus berkembang, dan maju membangun peradaban ekonomi Indonesia yang jaya.</a:t>
            </a:r>
          </a:p>
        </p:txBody>
      </p:sp>
    </p:spTree>
    <p:extLst>
      <p:ext uri="{BB962C8B-B14F-4D97-AF65-F5344CB8AC3E}">
        <p14:creationId xmlns:p14="http://schemas.microsoft.com/office/powerpoint/2010/main" val="9934482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04661E0A-D985-4931-BBAF-B73C8B986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2">
              <a:alpha val="30000"/>
            </a:schemeClr>
          </a:solidFill>
          <a:ln>
            <a:noFill/>
          </a:ln>
        </p:spPr>
      </p:sp>
      <p:sp useBgFill="1">
        <p:nvSpPr>
          <p:cNvPr id="12" name="Freeform: Shape 11">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14" name="Rectangle: Rounded Corners 13">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6D9D4-AE53-45D1-8A87-DD2C60C36FAD}"/>
              </a:ext>
            </a:extLst>
          </p:cNvPr>
          <p:cNvSpPr>
            <a:spLocks noGrp="1"/>
          </p:cNvSpPr>
          <p:nvPr>
            <p:ph type="title"/>
          </p:nvPr>
        </p:nvSpPr>
        <p:spPr>
          <a:xfrm>
            <a:off x="1217404" y="1159657"/>
            <a:ext cx="9676673" cy="969404"/>
          </a:xfrm>
        </p:spPr>
        <p:txBody>
          <a:bodyPr anchor="ctr">
            <a:normAutofit/>
          </a:bodyPr>
          <a:lstStyle/>
          <a:p>
            <a:pPr algn="ctr"/>
            <a:r>
              <a:rPr lang="en-US" sz="3600" i="1">
                <a:solidFill>
                  <a:schemeClr val="tx2"/>
                </a:solidFill>
                <a:latin typeface="Adobe Devanagari" panose="02040503050201020203" pitchFamily="18" charset="0"/>
                <a:cs typeface="Adobe Devanagari" panose="02040503050201020203" pitchFamily="18" charset="0"/>
              </a:rPr>
              <a:t>Bee accounting memiliki 2 series : </a:t>
            </a:r>
          </a:p>
        </p:txBody>
      </p:sp>
      <p:cxnSp>
        <p:nvCxnSpPr>
          <p:cNvPr id="16" name="Straight Connector 15">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9F8160-98C6-40D8-B9F9-4C9AA2EB88E1}"/>
              </a:ext>
            </a:extLst>
          </p:cNvPr>
          <p:cNvSpPr>
            <a:spLocks noGrp="1"/>
          </p:cNvSpPr>
          <p:nvPr>
            <p:ph idx="1"/>
          </p:nvPr>
        </p:nvSpPr>
        <p:spPr>
          <a:xfrm>
            <a:off x="1217404" y="2561533"/>
            <a:ext cx="9676673" cy="3136810"/>
          </a:xfrm>
        </p:spPr>
        <p:txBody>
          <a:bodyPr anchor="ctr">
            <a:normAutofit/>
          </a:bodyPr>
          <a:lstStyle/>
          <a:p>
            <a:pPr marL="0" indent="0">
              <a:buNone/>
            </a:pPr>
            <a:r>
              <a:rPr lang="en-US">
                <a:solidFill>
                  <a:schemeClr val="tx1">
                    <a:lumMod val="85000"/>
                    <a:lumOff val="15000"/>
                  </a:schemeClr>
                </a:solidFill>
              </a:rPr>
              <a:t>1. UKM Series</a:t>
            </a:r>
            <a:br>
              <a:rPr lang="en-US">
                <a:solidFill>
                  <a:schemeClr val="tx1">
                    <a:lumMod val="85000"/>
                    <a:lumOff val="15000"/>
                  </a:schemeClr>
                </a:solidFill>
              </a:rPr>
            </a:br>
            <a:r>
              <a:rPr lang="en-US">
                <a:solidFill>
                  <a:schemeClr val="tx1">
                    <a:lumMod val="85000"/>
                    <a:lumOff val="15000"/>
                  </a:schemeClr>
                </a:solidFill>
              </a:rPr>
              <a:t>Kami berikan gratis, dengan limit omset 100jt/bulan dan fitur terbatas </a:t>
            </a:r>
          </a:p>
          <a:p>
            <a:pPr marL="0" indent="0">
              <a:buNone/>
            </a:pPr>
            <a:r>
              <a:rPr lang="en-US">
                <a:solidFill>
                  <a:schemeClr val="tx1">
                    <a:lumMod val="85000"/>
                    <a:lumOff val="15000"/>
                  </a:schemeClr>
                </a:solidFill>
              </a:rPr>
              <a:t>2. Premium Series</a:t>
            </a:r>
            <a:br>
              <a:rPr lang="en-US">
                <a:solidFill>
                  <a:schemeClr val="tx1">
                    <a:lumMod val="85000"/>
                    <a:lumOff val="15000"/>
                  </a:schemeClr>
                </a:solidFill>
              </a:rPr>
            </a:br>
            <a:r>
              <a:rPr lang="en-US">
                <a:solidFill>
                  <a:schemeClr val="tx1">
                    <a:lumMod val="85000"/>
                    <a:lumOff val="15000"/>
                  </a:schemeClr>
                </a:solidFill>
              </a:rPr>
              <a:t>Tersedia 5 varian Beeaccounting dengan unlimited transaksi, perbandingan modul dan fitur lengkap</a:t>
            </a:r>
          </a:p>
        </p:txBody>
      </p:sp>
    </p:spTree>
    <p:extLst>
      <p:ext uri="{BB962C8B-B14F-4D97-AF65-F5344CB8AC3E}">
        <p14:creationId xmlns:p14="http://schemas.microsoft.com/office/powerpoint/2010/main" val="40937902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DB6FEF-2505-46DD-98AA-E6F0013E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E0BA9AD2-CC66-4587-9AC6-DF6291C9A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sp>
        <p:nvSpPr>
          <p:cNvPr id="12" name="Rectangle 11">
            <a:extLst>
              <a:ext uri="{FF2B5EF4-FFF2-40B4-BE49-F238E27FC236}">
                <a16:creationId xmlns:a16="http://schemas.microsoft.com/office/drawing/2014/main" id="{78DB0209-038A-4BBB-846F-FF25A7C16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419" y="0"/>
            <a:ext cx="753770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2DE8E-E6D0-4A63-94B8-D2A4880B9F48}"/>
              </a:ext>
            </a:extLst>
          </p:cNvPr>
          <p:cNvSpPr>
            <a:spLocks noGrp="1"/>
          </p:cNvSpPr>
          <p:nvPr>
            <p:ph type="title"/>
          </p:nvPr>
        </p:nvSpPr>
        <p:spPr>
          <a:xfrm>
            <a:off x="5140960" y="568345"/>
            <a:ext cx="6563311" cy="1560716"/>
          </a:xfrm>
        </p:spPr>
        <p:txBody>
          <a:bodyPr>
            <a:normAutofit/>
          </a:bodyPr>
          <a:lstStyle/>
          <a:p>
            <a:r>
              <a:rPr lang="en-US" i="1">
                <a:solidFill>
                  <a:schemeClr val="tx2"/>
                </a:solidFill>
                <a:latin typeface="Adobe Devanagari" panose="02040503050201020203" pitchFamily="18" charset="0"/>
                <a:cs typeface="Adobe Devanagari" panose="02040503050201020203" pitchFamily="18" charset="0"/>
              </a:rPr>
              <a:t>Tujuan dan Manfaat Bee Accounting</a:t>
            </a:r>
          </a:p>
        </p:txBody>
      </p:sp>
      <p:cxnSp>
        <p:nvCxnSpPr>
          <p:cNvPr id="14" name="Straight Connector 13">
            <a:extLst>
              <a:ext uri="{FF2B5EF4-FFF2-40B4-BE49-F238E27FC236}">
                <a16:creationId xmlns:a16="http://schemas.microsoft.com/office/drawing/2014/main" id="{1B896C34-214C-4AF6-8B1F-ACB10F0BF0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40960" y="225751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FF2FA2-3353-4131-9D19-996A799C89EA}"/>
              </a:ext>
            </a:extLst>
          </p:cNvPr>
          <p:cNvSpPr>
            <a:spLocks noGrp="1"/>
          </p:cNvSpPr>
          <p:nvPr>
            <p:ph idx="1"/>
          </p:nvPr>
        </p:nvSpPr>
        <p:spPr>
          <a:xfrm>
            <a:off x="5140960" y="2438400"/>
            <a:ext cx="6563311" cy="3651504"/>
          </a:xfrm>
        </p:spPr>
        <p:txBody>
          <a:bodyPr>
            <a:normAutofit/>
          </a:bodyPr>
          <a:lstStyle/>
          <a:p>
            <a:pPr>
              <a:lnSpc>
                <a:spcPct val="101000"/>
              </a:lnSpc>
              <a:buFont typeface="Wingdings" panose="05000000000000000000" pitchFamily="2" charset="2"/>
              <a:buChar char="§"/>
            </a:pPr>
            <a:r>
              <a:rPr lang="en-US" sz="1900">
                <a:solidFill>
                  <a:schemeClr val="tx2"/>
                </a:solidFill>
                <a:latin typeface="Times New Roman" panose="02020603050405020304" pitchFamily="18" charset="0"/>
                <a:cs typeface="Times New Roman" panose="02020603050405020304" pitchFamily="18" charset="0"/>
              </a:rPr>
              <a:t>Memudahkan kinerja dalam mengelola laporan keuangan secara professional dan lebih cepat</a:t>
            </a:r>
          </a:p>
          <a:p>
            <a:pPr>
              <a:lnSpc>
                <a:spcPct val="101000"/>
              </a:lnSpc>
              <a:buFont typeface="Wingdings" panose="05000000000000000000" pitchFamily="2" charset="2"/>
              <a:buChar char="§"/>
            </a:pPr>
            <a:r>
              <a:rPr lang="en-US" sz="1900">
                <a:solidFill>
                  <a:schemeClr val="tx2"/>
                </a:solidFill>
                <a:latin typeface="Times New Roman" panose="02020603050405020304" pitchFamily="18" charset="0"/>
                <a:cs typeface="Times New Roman" panose="02020603050405020304" pitchFamily="18" charset="0"/>
              </a:rPr>
              <a:t>Jika terjadi kesalahan input data, hanya perlu memperbaikinya tanpa harus memulai dari awal.</a:t>
            </a:r>
          </a:p>
          <a:p>
            <a:pPr>
              <a:lnSpc>
                <a:spcPct val="101000"/>
              </a:lnSpc>
              <a:buFont typeface="Wingdings" panose="05000000000000000000" pitchFamily="2" charset="2"/>
              <a:buChar char="§"/>
            </a:pPr>
            <a:r>
              <a:rPr lang="en-US" sz="1900">
                <a:solidFill>
                  <a:schemeClr val="tx2"/>
                </a:solidFill>
                <a:latin typeface="Times New Roman" panose="02020603050405020304" pitchFamily="18" charset="0"/>
                <a:cs typeface="Times New Roman" panose="02020603050405020304" pitchFamily="18" charset="0"/>
              </a:rPr>
              <a:t>Meningkatkan efesiensi pekerjaan karena seluruh proses akan berjalan secara otomatis, hanya perlu menginput data dan transaksi.</a:t>
            </a:r>
          </a:p>
          <a:p>
            <a:pPr>
              <a:lnSpc>
                <a:spcPct val="101000"/>
              </a:lnSpc>
              <a:buFont typeface="Wingdings" panose="05000000000000000000" pitchFamily="2" charset="2"/>
              <a:buChar char="§"/>
            </a:pPr>
            <a:r>
              <a:rPr lang="en-US" sz="1900">
                <a:solidFill>
                  <a:schemeClr val="tx2"/>
                </a:solidFill>
                <a:latin typeface="Times New Roman" panose="02020603050405020304" pitchFamily="18" charset="0"/>
                <a:cs typeface="Times New Roman" panose="02020603050405020304" pitchFamily="18" charset="0"/>
              </a:rPr>
              <a:t>Mengetahui kondisi keuangan bisnis setia saat secara realtime.Dengan begitu, akan sangat membantu dalam mengambil keputusan bisnis yang tepat karena data yang disajikan cepat dan akurat.</a:t>
            </a:r>
          </a:p>
        </p:txBody>
      </p:sp>
    </p:spTree>
    <p:extLst>
      <p:ext uri="{BB962C8B-B14F-4D97-AF65-F5344CB8AC3E}">
        <p14:creationId xmlns:p14="http://schemas.microsoft.com/office/powerpoint/2010/main" val="2901924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4A57E-4108-4173-8C88-D743AB15E2ED}"/>
              </a:ext>
            </a:extLst>
          </p:cNvPr>
          <p:cNvSpPr>
            <a:spLocks noGrp="1"/>
          </p:cNvSpPr>
          <p:nvPr>
            <p:ph type="title"/>
          </p:nvPr>
        </p:nvSpPr>
        <p:spPr>
          <a:xfrm>
            <a:off x="1609970" y="570523"/>
            <a:ext cx="2782278" cy="5519380"/>
          </a:xfrm>
        </p:spPr>
        <p:txBody>
          <a:bodyPr anchor="ctr">
            <a:normAutofit/>
          </a:bodyPr>
          <a:lstStyle/>
          <a:p>
            <a:r>
              <a:rPr lang="en-US" sz="3600" i="1">
                <a:solidFill>
                  <a:srgbClr val="FEFCF7"/>
                </a:solidFill>
                <a:latin typeface="Adobe Devanagari" panose="02040503050201020203" pitchFamily="18" charset="0"/>
                <a:cs typeface="Adobe Devanagari" panose="02040503050201020203" pitchFamily="18" charset="0"/>
              </a:rPr>
              <a:t>Kelebihan Bee Accounting</a:t>
            </a:r>
          </a:p>
        </p:txBody>
      </p:sp>
      <p:sp>
        <p:nvSpPr>
          <p:cNvPr id="12" name="Rectangle 11">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86934" cy="6858002"/>
          </a:xfrm>
          <a:prstGeom prst="rect">
            <a:avLst/>
          </a:prstGeom>
          <a:solidFill>
            <a:schemeClr val="accent2">
              <a:lumMod val="5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2760D4-ABEC-418F-9D46-0FB14127A244}"/>
              </a:ext>
            </a:extLst>
          </p:cNvPr>
          <p:cNvSpPr>
            <a:spLocks noGrp="1"/>
          </p:cNvSpPr>
          <p:nvPr>
            <p:ph idx="1"/>
          </p:nvPr>
        </p:nvSpPr>
        <p:spPr>
          <a:xfrm>
            <a:off x="5165969" y="568345"/>
            <a:ext cx="6538302" cy="5521559"/>
          </a:xfrm>
        </p:spPr>
        <p:txBody>
          <a:bodyPr anchor="ctr">
            <a:normAutofit/>
          </a:bodyPr>
          <a:lstStyle/>
          <a:p>
            <a:pPr>
              <a:buFont typeface="Arial" panose="020B0604020202020204" pitchFamily="34" charset="0"/>
              <a:buChar char="•"/>
            </a:pPr>
            <a:r>
              <a:rPr lang="en-US">
                <a:solidFill>
                  <a:srgbClr val="FEFCF7"/>
                </a:solidFill>
              </a:rPr>
              <a:t>Mudah, layout simple menu berbahasa Indonesia mudah dimengerti bahkan </a:t>
            </a:r>
            <a:r>
              <a:rPr lang="en-US">
                <a:solidFill>
                  <a:srgbClr val="FEFCF7"/>
                </a:solidFill>
                <a:latin typeface="Times New Roman" panose="02020603050405020304" pitchFamily="18" charset="0"/>
                <a:cs typeface="Times New Roman" panose="02020603050405020304" pitchFamily="18" charset="0"/>
              </a:rPr>
              <a:t>oleh</a:t>
            </a:r>
            <a:r>
              <a:rPr lang="en-US">
                <a:solidFill>
                  <a:srgbClr val="FEFCF7"/>
                </a:solidFill>
              </a:rPr>
              <a:t> orang yang awan computer</a:t>
            </a:r>
          </a:p>
          <a:p>
            <a:pPr>
              <a:buFont typeface="Arial" panose="020B0604020202020204" pitchFamily="34" charset="0"/>
              <a:buChar char="•"/>
            </a:pPr>
            <a:r>
              <a:rPr lang="en-US">
                <a:solidFill>
                  <a:srgbClr val="FEFCF7"/>
                </a:solidFill>
              </a:rPr>
              <a:t>Huruf besar sekaligus untuk costumers display untuk transaksi penjualan kasir tujuannya untuk mudah dibaca oleh kasir.</a:t>
            </a:r>
          </a:p>
          <a:p>
            <a:pPr>
              <a:buFont typeface="Arial" panose="020B0604020202020204" pitchFamily="34" charset="0"/>
              <a:buChar char="•"/>
            </a:pPr>
            <a:r>
              <a:rPr lang="en-US">
                <a:solidFill>
                  <a:srgbClr val="FEFCF7"/>
                </a:solidFill>
              </a:rPr>
              <a:t>Full keyboard cocok untuk input volume transaksi tinggi untuk mendukung jumlah transaksi penjualan kasir pada retail  swalayan yang volumenya tinggi, tujuannya untuk mempercepat pelayanan penjualan bagi costumer.</a:t>
            </a:r>
          </a:p>
          <a:p>
            <a:endParaRPr lang="en-US">
              <a:solidFill>
                <a:srgbClr val="FEFCF7"/>
              </a:solidFill>
            </a:endParaRPr>
          </a:p>
        </p:txBody>
      </p:sp>
    </p:spTree>
    <p:extLst>
      <p:ext uri="{BB962C8B-B14F-4D97-AF65-F5344CB8AC3E}">
        <p14:creationId xmlns:p14="http://schemas.microsoft.com/office/powerpoint/2010/main" val="594776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75FB81F-7561-4EE5-A20D-9BA5571AE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3054638F-43E7-444E-A527-0A7AB83660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50000"/>
              <a:alpha val="50000"/>
            </a:schemeClr>
          </a:solidFill>
          <a:ln>
            <a:noFill/>
          </a:ln>
        </p:spPr>
      </p:sp>
      <p:sp>
        <p:nvSpPr>
          <p:cNvPr id="2" name="Title 1">
            <a:extLst>
              <a:ext uri="{FF2B5EF4-FFF2-40B4-BE49-F238E27FC236}">
                <a16:creationId xmlns:a16="http://schemas.microsoft.com/office/drawing/2014/main" id="{08C2A227-0C83-4EDF-B3D2-1ED78A8F00B8}"/>
              </a:ext>
            </a:extLst>
          </p:cNvPr>
          <p:cNvSpPr>
            <a:spLocks noGrp="1"/>
          </p:cNvSpPr>
          <p:nvPr>
            <p:ph type="title"/>
          </p:nvPr>
        </p:nvSpPr>
        <p:spPr>
          <a:xfrm>
            <a:off x="2806706" y="568345"/>
            <a:ext cx="8897565" cy="1560716"/>
          </a:xfrm>
        </p:spPr>
        <p:txBody>
          <a:bodyPr>
            <a:normAutofit/>
          </a:bodyPr>
          <a:lstStyle/>
          <a:p>
            <a:r>
              <a:rPr lang="en-US" i="1">
                <a:solidFill>
                  <a:srgbClr val="FEFCF7"/>
                </a:solidFill>
                <a:latin typeface="Adobe Devanagari" panose="02040503050201020203" pitchFamily="18" charset="0"/>
                <a:cs typeface="Adobe Devanagari" panose="02040503050201020203" pitchFamily="18" charset="0"/>
              </a:rPr>
              <a:t>Kekurangan Bee Accounting</a:t>
            </a:r>
            <a:endParaRPr lang="en-US">
              <a:solidFill>
                <a:srgbClr val="FEFCF7"/>
              </a:solidFill>
            </a:endParaRPr>
          </a:p>
        </p:txBody>
      </p:sp>
      <p:cxnSp>
        <p:nvCxnSpPr>
          <p:cNvPr id="12" name="Straight Connector 11">
            <a:extLst>
              <a:ext uri="{FF2B5EF4-FFF2-40B4-BE49-F238E27FC236}">
                <a16:creationId xmlns:a16="http://schemas.microsoft.com/office/drawing/2014/main" id="{787EF4F8-F48D-44B0-8670-501DB546B9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3700" y="2176009"/>
            <a:ext cx="8770571" cy="0"/>
          </a:xfrm>
          <a:prstGeom prst="line">
            <a:avLst/>
          </a:prstGeom>
          <a:ln w="38100">
            <a:solidFill>
              <a:srgbClr val="FEFCF7"/>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9083E2-D7C6-4FC0-99C7-E764868F00B3}"/>
              </a:ext>
            </a:extLst>
          </p:cNvPr>
          <p:cNvSpPr>
            <a:spLocks noGrp="1"/>
          </p:cNvSpPr>
          <p:nvPr>
            <p:ph idx="1"/>
          </p:nvPr>
        </p:nvSpPr>
        <p:spPr>
          <a:xfrm>
            <a:off x="2933700" y="2438400"/>
            <a:ext cx="8770571" cy="3651504"/>
          </a:xfrm>
        </p:spPr>
        <p:txBody>
          <a:bodyPr>
            <a:normAutofit/>
          </a:bodyPr>
          <a:lstStyle/>
          <a:p>
            <a:pPr>
              <a:buFont typeface="Wingdings" panose="05000000000000000000" pitchFamily="2" charset="2"/>
              <a:buChar char="§"/>
            </a:pPr>
            <a:r>
              <a:rPr lang="en-US">
                <a:solidFill>
                  <a:srgbClr val="FEFCF7"/>
                </a:solidFill>
              </a:rPr>
              <a:t>Terdapat limitasi kuota pada versi BEE UKM Series</a:t>
            </a:r>
          </a:p>
          <a:p>
            <a:pPr marL="0" indent="0">
              <a:buNone/>
            </a:pPr>
            <a:r>
              <a:rPr lang="en-US">
                <a:solidFill>
                  <a:srgbClr val="FEFCF7"/>
                </a:solidFill>
              </a:rPr>
              <a:t>Bagi UKM yang menggunakan versi BEE UKM Series mempunyai limit omzet 100 juta/bulan.</a:t>
            </a:r>
          </a:p>
          <a:p>
            <a:pPr>
              <a:buFont typeface="Wingdings" panose="05000000000000000000" pitchFamily="2" charset="2"/>
              <a:buChar char="§"/>
            </a:pPr>
            <a:r>
              <a:rPr lang="en-US">
                <a:solidFill>
                  <a:srgbClr val="FEFCF7"/>
                </a:solidFill>
              </a:rPr>
              <a:t>Tidak tersedianya fitur plug in pada versi Bee UKM Series</a:t>
            </a:r>
          </a:p>
          <a:p>
            <a:pPr marL="0" indent="0">
              <a:buNone/>
            </a:pPr>
            <a:r>
              <a:rPr lang="en-US">
                <a:solidFill>
                  <a:srgbClr val="FEFCF7"/>
                </a:solidFill>
              </a:rPr>
              <a:t>Didalam versi UKM Bee Series tidak terdapat plugin dimana plugin merupakan program tambahan dari pengguna jikalau ada kebutuhan pengguna yang bisa di fasilitasi oleh Bee Accounting. </a:t>
            </a:r>
          </a:p>
          <a:p>
            <a:pPr marL="0" indent="0">
              <a:buNone/>
            </a:pPr>
            <a:endParaRPr lang="en-US">
              <a:solidFill>
                <a:srgbClr val="FEFCF7"/>
              </a:solidFill>
            </a:endParaRPr>
          </a:p>
        </p:txBody>
      </p:sp>
    </p:spTree>
    <p:extLst>
      <p:ext uri="{BB962C8B-B14F-4D97-AF65-F5344CB8AC3E}">
        <p14:creationId xmlns:p14="http://schemas.microsoft.com/office/powerpoint/2010/main" val="895396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431560F-3C78-4191-93D5-F3F2A2F2F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1872FEF-358C-43DB-B5C5-728C18EAD0DC}"/>
              </a:ext>
            </a:extLst>
          </p:cNvPr>
          <p:cNvSpPr>
            <a:spLocks noGrp="1"/>
          </p:cNvSpPr>
          <p:nvPr>
            <p:ph type="ctrTitle"/>
          </p:nvPr>
        </p:nvSpPr>
        <p:spPr>
          <a:xfrm>
            <a:off x="5494234" y="1248838"/>
            <a:ext cx="4198743" cy="4288362"/>
          </a:xfrm>
        </p:spPr>
        <p:txBody>
          <a:bodyPr anchor="ctr">
            <a:normAutofit/>
          </a:bodyPr>
          <a:lstStyle/>
          <a:p>
            <a:r>
              <a:rPr lang="en-US" sz="4400" dirty="0">
                <a:solidFill>
                  <a:schemeClr val="tx2"/>
                </a:solidFill>
              </a:rPr>
              <a:t>Thank you </a:t>
            </a:r>
          </a:p>
        </p:txBody>
      </p:sp>
      <p:sp>
        <p:nvSpPr>
          <p:cNvPr id="14" name="Freeform 9">
            <a:extLst>
              <a:ext uri="{FF2B5EF4-FFF2-40B4-BE49-F238E27FC236}">
                <a16:creationId xmlns:a16="http://schemas.microsoft.com/office/drawing/2014/main" id="{C358F307-DF27-40AE-A6B2-448E951341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16" name="Freeform: Shape 15">
            <a:extLst>
              <a:ext uri="{FF2B5EF4-FFF2-40B4-BE49-F238E27FC236}">
                <a16:creationId xmlns:a16="http://schemas.microsoft.com/office/drawing/2014/main" id="{FDDAF2F8-53FE-4F73-9DE1-06761A489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Tree>
    <p:extLst>
      <p:ext uri="{BB962C8B-B14F-4D97-AF65-F5344CB8AC3E}">
        <p14:creationId xmlns:p14="http://schemas.microsoft.com/office/powerpoint/2010/main" val="1317150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Widescreen</PresentationFormat>
  <Paragraphs>28</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Adobe Devanagari</vt:lpstr>
      <vt:lpstr>Arial</vt:lpstr>
      <vt:lpstr>Ariendezze</vt:lpstr>
      <vt:lpstr>Calibri</vt:lpstr>
      <vt:lpstr>Century Schoolbook</vt:lpstr>
      <vt:lpstr>Corbel</vt:lpstr>
      <vt:lpstr>Times New Roman</vt:lpstr>
      <vt:lpstr>Wingdings</vt:lpstr>
      <vt:lpstr>Feathered</vt:lpstr>
      <vt:lpstr>BEE ACCOUNTING </vt:lpstr>
      <vt:lpstr>Pengertian Bee Accounting</vt:lpstr>
      <vt:lpstr>Sejarah Singkat Bee Accounting </vt:lpstr>
      <vt:lpstr>Bee accounting memiliki 2 series : </vt:lpstr>
      <vt:lpstr>Tujuan dan Manfaat Bee Accounting</vt:lpstr>
      <vt:lpstr>Kelebihan Bee Accounting</vt:lpstr>
      <vt:lpstr>Kekurangan Bee Accounting</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 ACCOUNTING </dc:title>
  <dc:creator>Cindy Aurelia</dc:creator>
  <cp:lastModifiedBy>Cindy Aurelia</cp:lastModifiedBy>
  <cp:revision>2</cp:revision>
  <dcterms:created xsi:type="dcterms:W3CDTF">2020-07-12T06:02:32Z</dcterms:created>
  <dcterms:modified xsi:type="dcterms:W3CDTF">2020-07-12T06:03:30Z</dcterms:modified>
</cp:coreProperties>
</file>