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1" r:id="rId6"/>
    <p:sldId id="262" r:id="rId7"/>
    <p:sldId id="263" r:id="rId8"/>
    <p:sldId id="264" r:id="rId9"/>
    <p:sldId id="265" r:id="rId10"/>
    <p:sldId id="266" r:id="rId11"/>
    <p:sldId id="280" r:id="rId12"/>
    <p:sldId id="270" r:id="rId13"/>
    <p:sldId id="271" r:id="rId14"/>
    <p:sldId id="281" r:id="rId15"/>
    <p:sldId id="272" r:id="rId16"/>
    <p:sldId id="273" r:id="rId17"/>
    <p:sldId id="274" r:id="rId18"/>
    <p:sldId id="283" r:id="rId19"/>
    <p:sldId id="275" r:id="rId20"/>
    <p:sldId id="276" r:id="rId21"/>
    <p:sldId id="282" r:id="rId22"/>
    <p:sldId id="277" r:id="rId23"/>
    <p:sldId id="278" r:id="rId24"/>
    <p:sldId id="279" r:id="rId25"/>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Poppins Bold" panose="020B0604020202020204" charset="0"/>
      <p:regular r:id="rId31"/>
    </p:embeddedFont>
    <p:embeddedFont>
      <p:font typeface="Poppins Light" panose="00000400000000000000" pitchFamily="2" charset="0"/>
      <p:regular r:id="rId32"/>
      <p:italic r:id="rId33"/>
    </p:embeddedFont>
    <p:embeddedFont>
      <p:font typeface="Poppins Light Bold" panose="020B0604020202020204" charset="0"/>
      <p:regular r:id="rId34"/>
    </p:embeddedFont>
    <p:embeddedFont>
      <p:font typeface="Poppins Medium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3C4F"/>
    <a:srgbClr val="916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4622" autoAdjust="0"/>
  </p:normalViewPr>
  <p:slideViewPr>
    <p:cSldViewPr>
      <p:cViewPr varScale="1">
        <p:scale>
          <a:sx n="72" d="100"/>
          <a:sy n="72" d="100"/>
        </p:scale>
        <p:origin x="13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4D56F-DE5D-47B6-937B-FB57F396B7C1}" type="datetimeFigureOut">
              <a:rPr lang="en-GB" smtClean="0"/>
              <a:t>21/11/2022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BE5AB-2C1C-4AB7-88ED-C229586A5F59}" type="slidenum">
              <a:rPr lang="en-GB" smtClean="0"/>
              <a:t>‹#›</a:t>
            </a:fld>
            <a:endParaRPr lang="en-GB"/>
          </a:p>
        </p:txBody>
      </p:sp>
    </p:spTree>
    <p:extLst>
      <p:ext uri="{BB962C8B-B14F-4D97-AF65-F5344CB8AC3E}">
        <p14:creationId xmlns:p14="http://schemas.microsoft.com/office/powerpoint/2010/main" val="27524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3598"/>
              </a:lnSpc>
              <a:spcBef>
                <a:spcPts val="0"/>
              </a:spcBef>
              <a:spcAft>
                <a:spcPts val="0"/>
              </a:spcAft>
              <a:buClrTx/>
              <a:buSzTx/>
              <a:buFontTx/>
              <a:buNone/>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All these factors mean that "the video with the highest view count on a given day may not be #1 on Trending, and videos with more views may be shown below videos with fewer views."</a:t>
            </a:r>
          </a:p>
          <a:p>
            <a:pPr marL="0" marR="0" lvl="0" indent="0" algn="l" defTabSz="914400" rtl="0" eaLnBrk="1" fontAlgn="auto" latinLnBrk="0" hangingPunct="1">
              <a:lnSpc>
                <a:spcPts val="3598"/>
              </a:lnSpc>
              <a:spcBef>
                <a:spcPts val="0"/>
              </a:spcBef>
              <a:spcAft>
                <a:spcPts val="0"/>
              </a:spcAft>
              <a:buClrTx/>
              <a:buSzTx/>
              <a:buFontTx/>
              <a:buNone/>
              <a:tabLst/>
              <a:defRPr/>
            </a:pPr>
            <a:endParaRPr kumimoji="0" lang="en-US" sz="2570" b="0" i="0" u="none" strike="noStrike" kern="1200" cap="none" spc="25" normalizeH="0" baseline="0" noProof="0" dirty="0">
              <a:ln>
                <a:noFill/>
              </a:ln>
              <a:solidFill>
                <a:srgbClr val="3E2C49"/>
              </a:solidFill>
              <a:effectLst/>
              <a:uLnTx/>
              <a:uFillTx/>
              <a:latin typeface="Poppins Light"/>
              <a:ea typeface="+mn-ea"/>
              <a:cs typeface="+mn-cs"/>
            </a:endParaRPr>
          </a:p>
          <a:p>
            <a:pPr marL="0" marR="0" lvl="0" indent="0" algn="l" defTabSz="914400" rtl="0" eaLnBrk="1" fontAlgn="auto" latinLnBrk="0" hangingPunct="1">
              <a:lnSpc>
                <a:spcPts val="3598"/>
              </a:lnSpc>
              <a:spcBef>
                <a:spcPts val="0"/>
              </a:spcBef>
              <a:spcAft>
                <a:spcPts val="0"/>
              </a:spcAft>
              <a:buClrTx/>
              <a:buSzTx/>
              <a:buFontTx/>
              <a:buNone/>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Since 2016 </a:t>
            </a:r>
            <a:r>
              <a:rPr kumimoji="0" lang="en-US" sz="2570" b="0" i="0" u="none" strike="noStrike" kern="1200" cap="none" spc="25" normalizeH="0" baseline="0" noProof="0" dirty="0" err="1">
                <a:ln>
                  <a:noFill/>
                </a:ln>
                <a:solidFill>
                  <a:srgbClr val="3E2C49"/>
                </a:solidFill>
                <a:effectLst/>
                <a:uLnTx/>
                <a:uFillTx/>
                <a:latin typeface="Poppins Light"/>
                <a:ea typeface="+mn-ea"/>
                <a:cs typeface="+mn-cs"/>
              </a:rPr>
              <a:t>YoTube</a:t>
            </a:r>
            <a:r>
              <a:rPr kumimoji="0" lang="en-US" sz="2570" b="0" i="0" u="none" strike="noStrike" kern="1200" cap="none" spc="25" normalizeH="0" baseline="0" noProof="0" dirty="0">
                <a:ln>
                  <a:noFill/>
                </a:ln>
                <a:solidFill>
                  <a:srgbClr val="3E2C49"/>
                </a:solidFill>
                <a:effectLst/>
                <a:uLnTx/>
                <a:uFillTx/>
                <a:latin typeface="Poppins Light"/>
                <a:ea typeface="+mn-ea"/>
                <a:cs typeface="+mn-cs"/>
              </a:rPr>
              <a:t> has been focused on brand safety which has affected the trending algorithm whereas the homepage is more affected by personalization and but so do factors such as </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click-through rate</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average view duration</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average percentage viewed</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likes</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dislikes</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viewer surveys. </a:t>
            </a:r>
          </a:p>
          <a:p>
            <a:endParaRPr lang="en-GB" dirty="0"/>
          </a:p>
        </p:txBody>
      </p:sp>
      <p:sp>
        <p:nvSpPr>
          <p:cNvPr id="4" name="Slide Number Placeholder 3"/>
          <p:cNvSpPr>
            <a:spLocks noGrp="1"/>
          </p:cNvSpPr>
          <p:nvPr>
            <p:ph type="sldNum" sz="quarter" idx="5"/>
          </p:nvPr>
        </p:nvSpPr>
        <p:spPr/>
        <p:txBody>
          <a:bodyPr/>
          <a:lstStyle/>
          <a:p>
            <a:fld id="{BDBBE5AB-2C1C-4AB7-88ED-C229586A5F59}" type="slidenum">
              <a:rPr lang="en-GB" smtClean="0"/>
              <a:t>4</a:t>
            </a:fld>
            <a:endParaRPr lang="en-GB"/>
          </a:p>
        </p:txBody>
      </p:sp>
    </p:spTree>
    <p:extLst>
      <p:ext uri="{BB962C8B-B14F-4D97-AF65-F5344CB8AC3E}">
        <p14:creationId xmlns:p14="http://schemas.microsoft.com/office/powerpoint/2010/main" val="295786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1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17.svg"/><Relationship Id="rId4" Type="http://schemas.openxmlformats.org/officeDocument/2006/relationships/image" Target="../media/image33.sv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datasnaek/youtube-new" TargetMode="External"/><Relationship Id="rId2" Type="http://schemas.openxmlformats.org/officeDocument/2006/relationships/hyperlink" Target="https://support.google.com/youtube/answer/7239739?hl=en" TargetMode="External"/><Relationship Id="rId1" Type="http://schemas.openxmlformats.org/officeDocument/2006/relationships/slideLayout" Target="../slideLayouts/slideLayout7.xml"/><Relationship Id="rId4" Type="http://schemas.openxmlformats.org/officeDocument/2006/relationships/hyperlink" Target="https://blog.hootsuite.com/how-the-youtube-algorithm-work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sv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7.svg"/><Relationship Id="rId7"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9556011" y="2519253"/>
            <a:ext cx="8357583" cy="7467066"/>
            <a:chOff x="0" y="0"/>
            <a:chExt cx="11143444" cy="9956088"/>
          </a:xfrm>
        </p:grpSpPr>
        <p:grpSp>
          <p:nvGrpSpPr>
            <p:cNvPr id="3" name="Group 3"/>
            <p:cNvGrpSpPr/>
            <p:nvPr/>
          </p:nvGrpSpPr>
          <p:grpSpPr>
            <a:xfrm>
              <a:off x="0" y="0"/>
              <a:ext cx="11143444" cy="9956088"/>
              <a:chOff x="0" y="0"/>
              <a:chExt cx="6856365" cy="6125806"/>
            </a:xfrm>
          </p:grpSpPr>
          <p:sp>
            <p:nvSpPr>
              <p:cNvPr id="4" name="Freeform 4"/>
              <p:cNvSpPr/>
              <p:nvPr/>
            </p:nvSpPr>
            <p:spPr>
              <a:xfrm>
                <a:off x="0" y="0"/>
                <a:ext cx="6856365" cy="6125806"/>
              </a:xfrm>
              <a:custGeom>
                <a:avLst/>
                <a:gdLst/>
                <a:ahLst/>
                <a:cxnLst/>
                <a:rect l="l" t="t" r="r" b="b"/>
                <a:pathLst>
                  <a:path w="6856365" h="6125806">
                    <a:moveTo>
                      <a:pt x="0" y="0"/>
                    </a:moveTo>
                    <a:lnTo>
                      <a:pt x="6856365" y="0"/>
                    </a:lnTo>
                    <a:lnTo>
                      <a:pt x="6856365" y="6125806"/>
                    </a:lnTo>
                    <a:lnTo>
                      <a:pt x="0" y="6125806"/>
                    </a:lnTo>
                    <a:close/>
                  </a:path>
                </a:pathLst>
              </a:custGeom>
              <a:solidFill>
                <a:srgbClr val="916484"/>
              </a:solidFill>
            </p:spPr>
          </p:sp>
        </p:grpSp>
        <p:sp>
          <p:nvSpPr>
            <p:cNvPr id="5" name="TextBox 5"/>
            <p:cNvSpPr txBox="1"/>
            <p:nvPr/>
          </p:nvSpPr>
          <p:spPr>
            <a:xfrm>
              <a:off x="364800" y="1034759"/>
              <a:ext cx="10413844" cy="8038970"/>
            </a:xfrm>
            <a:prstGeom prst="rect">
              <a:avLst/>
            </a:prstGeom>
          </p:spPr>
          <p:txBody>
            <a:bodyPr lIns="0" tIns="0" rIns="0" bIns="0" rtlCol="0" anchor="t">
              <a:spAutoFit/>
            </a:bodyPr>
            <a:lstStyle/>
            <a:p>
              <a:pPr algn="ctr">
                <a:lnSpc>
                  <a:spcPts val="7871"/>
                </a:lnSpc>
              </a:pPr>
              <a:r>
                <a:rPr lang="en-US" sz="7871" spc="-637" dirty="0">
                  <a:solidFill>
                    <a:srgbClr val="F1CDD6"/>
                  </a:solidFill>
                  <a:latin typeface="Poppins Bold"/>
                </a:rPr>
                <a:t>How has trending  changed on YouTube between 2020 and 2022? </a:t>
              </a: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57904">
            <a:off x="-2228602" y="2098263"/>
            <a:ext cx="12252409" cy="7351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72225" y="2209135"/>
            <a:ext cx="18288000" cy="6072066"/>
            <a:chOff x="0" y="0"/>
            <a:chExt cx="14716439" cy="4886220"/>
          </a:xfrm>
        </p:grpSpPr>
        <p:sp>
          <p:nvSpPr>
            <p:cNvPr id="5" name="Freeform 5"/>
            <p:cNvSpPr/>
            <p:nvPr/>
          </p:nvSpPr>
          <p:spPr>
            <a:xfrm>
              <a:off x="0" y="0"/>
              <a:ext cx="14716438" cy="4886220"/>
            </a:xfrm>
            <a:custGeom>
              <a:avLst/>
              <a:gdLst/>
              <a:ahLst/>
              <a:cxnLst/>
              <a:rect l="l" t="t" r="r" b="b"/>
              <a:pathLst>
                <a:path w="14716438" h="4886220">
                  <a:moveTo>
                    <a:pt x="0" y="0"/>
                  </a:moveTo>
                  <a:lnTo>
                    <a:pt x="14716438" y="0"/>
                  </a:lnTo>
                  <a:lnTo>
                    <a:pt x="14716438" y="4886220"/>
                  </a:lnTo>
                  <a:lnTo>
                    <a:pt x="0" y="4886220"/>
                  </a:lnTo>
                  <a:close/>
                </a:path>
              </a:pathLst>
            </a:custGeom>
            <a:solidFill>
              <a:srgbClr val="FBB9BE">
                <a:alpha val="19608"/>
              </a:srgbClr>
            </a:solidFill>
          </p:spPr>
        </p:sp>
      </p:grpSp>
      <p:sp>
        <p:nvSpPr>
          <p:cNvPr id="6" name="TextBox 6"/>
          <p:cNvSpPr txBox="1"/>
          <p:nvPr/>
        </p:nvSpPr>
        <p:spPr>
          <a:xfrm>
            <a:off x="3364172" y="159143"/>
            <a:ext cx="11559655" cy="9949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Comment Count</a:t>
            </a:r>
          </a:p>
        </p:txBody>
      </p:sp>
      <p:grpSp>
        <p:nvGrpSpPr>
          <p:cNvPr id="9" name="Group 9"/>
          <p:cNvGrpSpPr/>
          <p:nvPr/>
        </p:nvGrpSpPr>
        <p:grpSpPr>
          <a:xfrm>
            <a:off x="4908202" y="2446326"/>
            <a:ext cx="841367" cy="841367"/>
            <a:chOff x="0" y="0"/>
            <a:chExt cx="1121822" cy="1121822"/>
          </a:xfrm>
        </p:grpSpPr>
        <p:grpSp>
          <p:nvGrpSpPr>
            <p:cNvPr id="10" name="Group 10"/>
            <p:cNvGrpSpPr/>
            <p:nvPr/>
          </p:nvGrpSpPr>
          <p:grpSpPr>
            <a:xfrm>
              <a:off x="0" y="0"/>
              <a:ext cx="1121822" cy="1121822"/>
              <a:chOff x="0" y="0"/>
              <a:chExt cx="1913890" cy="1913890"/>
            </a:xfrm>
          </p:grpSpPr>
          <p:sp>
            <p:nvSpPr>
              <p:cNvPr id="11" name="Freeform 11"/>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14" name="TextBox 14"/>
          <p:cNvSpPr txBox="1"/>
          <p:nvPr/>
        </p:nvSpPr>
        <p:spPr>
          <a:xfrm>
            <a:off x="4042225" y="2650096"/>
            <a:ext cx="10363876" cy="35669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Overall, 73% of videos had over 4000 comments</a:t>
            </a:r>
          </a:p>
        </p:txBody>
      </p:sp>
      <p:grpSp>
        <p:nvGrpSpPr>
          <p:cNvPr id="15" name="Group 15"/>
          <p:cNvGrpSpPr/>
          <p:nvPr/>
        </p:nvGrpSpPr>
        <p:grpSpPr>
          <a:xfrm>
            <a:off x="4908201" y="3604993"/>
            <a:ext cx="841367" cy="841367"/>
            <a:chOff x="0" y="0"/>
            <a:chExt cx="1121822" cy="1121822"/>
          </a:xfrm>
        </p:grpSpPr>
        <p:grpSp>
          <p:nvGrpSpPr>
            <p:cNvPr id="16" name="Group 16"/>
            <p:cNvGrpSpPr/>
            <p:nvPr/>
          </p:nvGrpSpPr>
          <p:grpSpPr>
            <a:xfrm>
              <a:off x="0" y="0"/>
              <a:ext cx="1121822" cy="1121822"/>
              <a:chOff x="0" y="0"/>
              <a:chExt cx="1913890" cy="1913890"/>
            </a:xfrm>
          </p:grpSpPr>
          <p:sp>
            <p:nvSpPr>
              <p:cNvPr id="17" name="Freeform 1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8" name="Picture 1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19" name="TextBox 19"/>
          <p:cNvSpPr txBox="1"/>
          <p:nvPr/>
        </p:nvSpPr>
        <p:spPr>
          <a:xfrm>
            <a:off x="4114449" y="3845875"/>
            <a:ext cx="10363876" cy="35669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In 2020 70% of videos had over 4000 comments</a:t>
            </a:r>
          </a:p>
        </p:txBody>
      </p:sp>
      <p:grpSp>
        <p:nvGrpSpPr>
          <p:cNvPr id="20" name="Group 20"/>
          <p:cNvGrpSpPr/>
          <p:nvPr/>
        </p:nvGrpSpPr>
        <p:grpSpPr>
          <a:xfrm>
            <a:off x="4908201" y="4713469"/>
            <a:ext cx="841367" cy="841367"/>
            <a:chOff x="0" y="0"/>
            <a:chExt cx="1121822" cy="1121822"/>
          </a:xfrm>
        </p:grpSpPr>
        <p:grpSp>
          <p:nvGrpSpPr>
            <p:cNvPr id="21" name="Group 21"/>
            <p:cNvGrpSpPr/>
            <p:nvPr/>
          </p:nvGrpSpPr>
          <p:grpSpPr>
            <a:xfrm>
              <a:off x="0" y="0"/>
              <a:ext cx="1121822" cy="1121822"/>
              <a:chOff x="0" y="0"/>
              <a:chExt cx="1913890" cy="1913890"/>
            </a:xfrm>
          </p:grpSpPr>
          <p:sp>
            <p:nvSpPr>
              <p:cNvPr id="22" name="Freeform 22"/>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3"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24" name="TextBox 24"/>
          <p:cNvSpPr txBox="1"/>
          <p:nvPr/>
        </p:nvSpPr>
        <p:spPr>
          <a:xfrm>
            <a:off x="4124388" y="4958121"/>
            <a:ext cx="10363876" cy="35669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In 2022 76% of videos had over 4000 comments</a:t>
            </a:r>
          </a:p>
        </p:txBody>
      </p:sp>
      <p:grpSp>
        <p:nvGrpSpPr>
          <p:cNvPr id="25" name="Group 25"/>
          <p:cNvGrpSpPr/>
          <p:nvPr/>
        </p:nvGrpSpPr>
        <p:grpSpPr>
          <a:xfrm>
            <a:off x="3364172" y="6292793"/>
            <a:ext cx="841367" cy="841367"/>
            <a:chOff x="0" y="0"/>
            <a:chExt cx="1121822" cy="1121822"/>
          </a:xfrm>
        </p:grpSpPr>
        <p:grpSp>
          <p:nvGrpSpPr>
            <p:cNvPr id="26" name="Group 26"/>
            <p:cNvGrpSpPr/>
            <p:nvPr/>
          </p:nvGrpSpPr>
          <p:grpSpPr>
            <a:xfrm>
              <a:off x="0" y="0"/>
              <a:ext cx="1121822" cy="1121822"/>
              <a:chOff x="0" y="0"/>
              <a:chExt cx="1913890" cy="1913890"/>
            </a:xfrm>
          </p:grpSpPr>
          <p:sp>
            <p:nvSpPr>
              <p:cNvPr id="27" name="Freeform 2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8" name="Picture 2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29" name="TextBox 29"/>
          <p:cNvSpPr txBox="1"/>
          <p:nvPr/>
        </p:nvSpPr>
        <p:spPr>
          <a:xfrm>
            <a:off x="4312631" y="6352081"/>
            <a:ext cx="11197542" cy="1097480"/>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This indicates that comments may be more important to the trending algorithm in 2022 than in 2020 or that videos that encourage users to engage further with their content are pushed </a:t>
            </a:r>
          </a:p>
        </p:txBody>
      </p:sp>
      <p:pic>
        <p:nvPicPr>
          <p:cNvPr id="30" name="Picture 3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44050">
            <a:off x="14919156" y="-1438467"/>
            <a:ext cx="3680876" cy="4114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41452" y="3821846"/>
            <a:ext cx="18288000" cy="5502339"/>
            <a:chOff x="0" y="0"/>
            <a:chExt cx="14716439" cy="4886220"/>
          </a:xfrm>
        </p:grpSpPr>
        <p:sp>
          <p:nvSpPr>
            <p:cNvPr id="5" name="Freeform 5"/>
            <p:cNvSpPr/>
            <p:nvPr/>
          </p:nvSpPr>
          <p:spPr>
            <a:xfrm>
              <a:off x="0" y="0"/>
              <a:ext cx="14716438" cy="4886220"/>
            </a:xfrm>
            <a:custGeom>
              <a:avLst/>
              <a:gdLst/>
              <a:ahLst/>
              <a:cxnLst/>
              <a:rect l="l" t="t" r="r" b="b"/>
              <a:pathLst>
                <a:path w="14716438" h="4886220">
                  <a:moveTo>
                    <a:pt x="0" y="0"/>
                  </a:moveTo>
                  <a:lnTo>
                    <a:pt x="14716438" y="0"/>
                  </a:lnTo>
                  <a:lnTo>
                    <a:pt x="14716438" y="4886220"/>
                  </a:lnTo>
                  <a:lnTo>
                    <a:pt x="0" y="4886220"/>
                  </a:lnTo>
                  <a:close/>
                </a:path>
              </a:pathLst>
            </a:custGeom>
            <a:solidFill>
              <a:srgbClr val="FBB9BE">
                <a:alpha val="19608"/>
              </a:srgbClr>
            </a:solidFill>
          </p:spPr>
        </p:sp>
      </p:grpSp>
      <p:sp>
        <p:nvSpPr>
          <p:cNvPr id="6" name="TextBox 6"/>
          <p:cNvSpPr txBox="1"/>
          <p:nvPr/>
        </p:nvSpPr>
        <p:spPr>
          <a:xfrm>
            <a:off x="1287922" y="319785"/>
            <a:ext cx="14630400" cy="3542445"/>
          </a:xfrm>
          <a:prstGeom prst="rect">
            <a:avLst/>
          </a:prstGeom>
        </p:spPr>
        <p:txBody>
          <a:bodyPr wrap="square" lIns="0" tIns="0" rIns="0" bIns="0" rtlCol="0" anchor="t">
            <a:spAutoFit/>
          </a:bodyPr>
          <a:lstStyle/>
          <a:p>
            <a:pPr algn="ctr">
              <a:lnSpc>
                <a:spcPts val="6900"/>
              </a:lnSpc>
            </a:pPr>
            <a:r>
              <a:rPr lang="en-GB" sz="5829" spc="-58" dirty="0">
                <a:solidFill>
                  <a:srgbClr val="F1CDD6"/>
                </a:solidFill>
                <a:latin typeface="Poppins Bold"/>
              </a:rPr>
              <a:t>How have the views, likes and comments changed between September 2020 and September 2022 for trending videos?</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1133" y="2894012"/>
            <a:ext cx="253490" cy="253490"/>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08450" y="1784751"/>
            <a:ext cx="233045" cy="233045"/>
          </a:xfrm>
          <a:prstGeom prst="rect">
            <a:avLst/>
          </a:prstGeom>
        </p:spPr>
      </p:pic>
      <p:grpSp>
        <p:nvGrpSpPr>
          <p:cNvPr id="9" name="Group 9"/>
          <p:cNvGrpSpPr/>
          <p:nvPr/>
        </p:nvGrpSpPr>
        <p:grpSpPr>
          <a:xfrm>
            <a:off x="3352800" y="5804512"/>
            <a:ext cx="841367" cy="841367"/>
            <a:chOff x="0" y="0"/>
            <a:chExt cx="1121822" cy="1121822"/>
          </a:xfrm>
        </p:grpSpPr>
        <p:grpSp>
          <p:nvGrpSpPr>
            <p:cNvPr id="10" name="Group 10"/>
            <p:cNvGrpSpPr/>
            <p:nvPr/>
          </p:nvGrpSpPr>
          <p:grpSpPr>
            <a:xfrm>
              <a:off x="0" y="0"/>
              <a:ext cx="1121822" cy="1121822"/>
              <a:chOff x="0" y="0"/>
              <a:chExt cx="1913890" cy="1913890"/>
            </a:xfrm>
          </p:grpSpPr>
          <p:sp>
            <p:nvSpPr>
              <p:cNvPr id="11" name="Freeform 11"/>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3084" y="2894012"/>
            <a:ext cx="253490" cy="253490"/>
          </a:xfrm>
          <a:prstGeom prst="rect">
            <a:avLst/>
          </a:prstGeom>
        </p:spPr>
      </p:pic>
      <p:sp>
        <p:nvSpPr>
          <p:cNvPr id="14" name="TextBox 14"/>
          <p:cNvSpPr txBox="1"/>
          <p:nvPr/>
        </p:nvSpPr>
        <p:spPr>
          <a:xfrm>
            <a:off x="3773483" y="5920296"/>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Overall, video views on trending videos have increased and so have comments but likes have stayed at a similar rate.</a:t>
            </a:r>
          </a:p>
        </p:txBody>
      </p:sp>
      <p:pic>
        <p:nvPicPr>
          <p:cNvPr id="30" name="Picture 3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44050">
            <a:off x="15218362" y="-488729"/>
            <a:ext cx="3680876" cy="4114800"/>
          </a:xfrm>
          <a:prstGeom prst="rect">
            <a:avLst/>
          </a:prstGeom>
        </p:spPr>
      </p:pic>
      <p:sp>
        <p:nvSpPr>
          <p:cNvPr id="31" name="TextBox 14">
            <a:extLst>
              <a:ext uri="{FF2B5EF4-FFF2-40B4-BE49-F238E27FC236}">
                <a16:creationId xmlns:a16="http://schemas.microsoft.com/office/drawing/2014/main" id="{576B8E5B-C0F4-4D4D-A44C-488F672F5478}"/>
              </a:ext>
            </a:extLst>
          </p:cNvPr>
          <p:cNvSpPr txBox="1"/>
          <p:nvPr/>
        </p:nvSpPr>
        <p:spPr>
          <a:xfrm>
            <a:off x="4268823" y="7320223"/>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This implies that views and comments have gone up in importance in relation to the algorithm whereas likes have stayed the same.</a:t>
            </a:r>
          </a:p>
        </p:txBody>
      </p:sp>
      <p:grpSp>
        <p:nvGrpSpPr>
          <p:cNvPr id="32" name="Group 9">
            <a:extLst>
              <a:ext uri="{FF2B5EF4-FFF2-40B4-BE49-F238E27FC236}">
                <a16:creationId xmlns:a16="http://schemas.microsoft.com/office/drawing/2014/main" id="{62D3C397-30F2-436E-9C94-054D6A51A3B7}"/>
              </a:ext>
            </a:extLst>
          </p:cNvPr>
          <p:cNvGrpSpPr/>
          <p:nvPr/>
        </p:nvGrpSpPr>
        <p:grpSpPr>
          <a:xfrm>
            <a:off x="3179786" y="7175571"/>
            <a:ext cx="841367" cy="841367"/>
            <a:chOff x="0" y="0"/>
            <a:chExt cx="1121822" cy="1121822"/>
          </a:xfrm>
        </p:grpSpPr>
        <p:grpSp>
          <p:nvGrpSpPr>
            <p:cNvPr id="33" name="Group 10">
              <a:extLst>
                <a:ext uri="{FF2B5EF4-FFF2-40B4-BE49-F238E27FC236}">
                  <a16:creationId xmlns:a16="http://schemas.microsoft.com/office/drawing/2014/main" id="{FCF2162A-7EF7-4093-B04D-9F0A5ADADD9F}"/>
                </a:ext>
              </a:extLst>
            </p:cNvPr>
            <p:cNvGrpSpPr/>
            <p:nvPr/>
          </p:nvGrpSpPr>
          <p:grpSpPr>
            <a:xfrm>
              <a:off x="0" y="0"/>
              <a:ext cx="1121822" cy="1121822"/>
              <a:chOff x="0" y="0"/>
              <a:chExt cx="1913890" cy="1913890"/>
            </a:xfrm>
          </p:grpSpPr>
          <p:sp>
            <p:nvSpPr>
              <p:cNvPr id="35" name="Freeform 11">
                <a:extLst>
                  <a:ext uri="{FF2B5EF4-FFF2-40B4-BE49-F238E27FC236}">
                    <a16:creationId xmlns:a16="http://schemas.microsoft.com/office/drawing/2014/main" id="{232ADF1A-4A49-4AF0-A162-E779333407B4}"/>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34" name="Picture 12">
              <a:extLst>
                <a:ext uri="{FF2B5EF4-FFF2-40B4-BE49-F238E27FC236}">
                  <a16:creationId xmlns:a16="http://schemas.microsoft.com/office/drawing/2014/main" id="{AB5BAADF-075D-4B6E-94F1-812CC9689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Tree>
    <p:extLst>
      <p:ext uri="{BB962C8B-B14F-4D97-AF65-F5344CB8AC3E}">
        <p14:creationId xmlns:p14="http://schemas.microsoft.com/office/powerpoint/2010/main" val="425728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7133410"/>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CAB8BD"/>
            </a:solidFill>
          </p:spPr>
        </p:sp>
      </p:grpSp>
      <p:pic>
        <p:nvPicPr>
          <p:cNvPr id="4" name="Picture 4"/>
          <p:cNvPicPr>
            <a:picLocks noChangeAspect="1"/>
          </p:cNvPicPr>
          <p:nvPr/>
        </p:nvPicPr>
        <p:blipFill>
          <a:blip r:embed="rId2"/>
          <a:srcRect/>
          <a:stretch>
            <a:fillRect/>
          </a:stretch>
        </p:blipFill>
        <p:spPr>
          <a:xfrm>
            <a:off x="1174733" y="2123607"/>
            <a:ext cx="7289009" cy="4908449"/>
          </a:xfrm>
          <a:prstGeom prst="rect">
            <a:avLst/>
          </a:prstGeom>
        </p:spPr>
      </p:pic>
      <p:sp>
        <p:nvSpPr>
          <p:cNvPr id="5" name="TextBox 5"/>
          <p:cNvSpPr txBox="1"/>
          <p:nvPr/>
        </p:nvSpPr>
        <p:spPr>
          <a:xfrm>
            <a:off x="1400693" y="309493"/>
            <a:ext cx="15486614" cy="1737608"/>
          </a:xfrm>
          <a:prstGeom prst="rect">
            <a:avLst/>
          </a:prstGeom>
        </p:spPr>
        <p:txBody>
          <a:bodyPr lIns="0" tIns="0" rIns="0" bIns="0" rtlCol="0" anchor="t">
            <a:spAutoFit/>
          </a:bodyPr>
          <a:lstStyle/>
          <a:p>
            <a:pPr algn="ctr">
              <a:lnSpc>
                <a:spcPts val="6623"/>
              </a:lnSpc>
            </a:pPr>
            <a:r>
              <a:rPr lang="en-US" sz="7045">
                <a:solidFill>
                  <a:srgbClr val="F1CDD6"/>
                </a:solidFill>
                <a:latin typeface="Poppins Bold"/>
              </a:rPr>
              <a:t>Title Variations - </a:t>
            </a:r>
          </a:p>
          <a:p>
            <a:pPr algn="ctr">
              <a:lnSpc>
                <a:spcPts val="6623"/>
              </a:lnSpc>
            </a:pPr>
            <a:r>
              <a:rPr lang="en-US" sz="7045">
                <a:solidFill>
                  <a:srgbClr val="F1CDD6"/>
                </a:solidFill>
                <a:latin typeface="Poppins Bold"/>
              </a:rPr>
              <a:t>Capital Letters</a:t>
            </a:r>
          </a:p>
        </p:txBody>
      </p:sp>
      <p:grpSp>
        <p:nvGrpSpPr>
          <p:cNvPr id="6" name="Group 9">
            <a:extLst>
              <a:ext uri="{FF2B5EF4-FFF2-40B4-BE49-F238E27FC236}">
                <a16:creationId xmlns:a16="http://schemas.microsoft.com/office/drawing/2014/main" id="{710D6337-74E3-4E38-B1C0-CEF56D44B385}"/>
              </a:ext>
            </a:extLst>
          </p:cNvPr>
          <p:cNvGrpSpPr/>
          <p:nvPr/>
        </p:nvGrpSpPr>
        <p:grpSpPr>
          <a:xfrm>
            <a:off x="9824259" y="2494947"/>
            <a:ext cx="841367" cy="841367"/>
            <a:chOff x="0" y="0"/>
            <a:chExt cx="1121822" cy="1121822"/>
          </a:xfrm>
        </p:grpSpPr>
        <p:grpSp>
          <p:nvGrpSpPr>
            <p:cNvPr id="7" name="Group 10">
              <a:extLst>
                <a:ext uri="{FF2B5EF4-FFF2-40B4-BE49-F238E27FC236}">
                  <a16:creationId xmlns:a16="http://schemas.microsoft.com/office/drawing/2014/main" id="{AACC5149-8EBB-4810-9D9D-6DF50FF8A8EC}"/>
                </a:ext>
              </a:extLst>
            </p:cNvPr>
            <p:cNvGrpSpPr/>
            <p:nvPr/>
          </p:nvGrpSpPr>
          <p:grpSpPr>
            <a:xfrm>
              <a:off x="0" y="0"/>
              <a:ext cx="1121822" cy="1121822"/>
              <a:chOff x="0" y="0"/>
              <a:chExt cx="1913890" cy="1913890"/>
            </a:xfrm>
          </p:grpSpPr>
          <p:sp>
            <p:nvSpPr>
              <p:cNvPr id="9" name="Freeform 11">
                <a:extLst>
                  <a:ext uri="{FF2B5EF4-FFF2-40B4-BE49-F238E27FC236}">
                    <a16:creationId xmlns:a16="http://schemas.microsoft.com/office/drawing/2014/main" id="{45ED8E23-636E-4271-BD98-450039F53485}"/>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8" name="Picture 12">
              <a:extLst>
                <a:ext uri="{FF2B5EF4-FFF2-40B4-BE49-F238E27FC236}">
                  <a16:creationId xmlns:a16="http://schemas.microsoft.com/office/drawing/2014/main" id="{C3DBDB9F-8D80-4D81-9AF3-30D9734314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0226" y="330226"/>
              <a:ext cx="461371" cy="461371"/>
            </a:xfrm>
            <a:prstGeom prst="rect">
              <a:avLst/>
            </a:prstGeom>
          </p:spPr>
        </p:pic>
      </p:grpSp>
      <p:sp>
        <p:nvSpPr>
          <p:cNvPr id="10" name="TextBox 14">
            <a:extLst>
              <a:ext uri="{FF2B5EF4-FFF2-40B4-BE49-F238E27FC236}">
                <a16:creationId xmlns:a16="http://schemas.microsoft.com/office/drawing/2014/main" id="{3B34AD7D-1708-4A28-BFA8-C3CB6EDD572A}"/>
              </a:ext>
            </a:extLst>
          </p:cNvPr>
          <p:cNvSpPr txBox="1"/>
          <p:nvPr/>
        </p:nvSpPr>
        <p:spPr>
          <a:xfrm>
            <a:off x="10943667" y="2366890"/>
            <a:ext cx="5694388"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Over 50% of videos that trend on YouTube contains word capitalization. This could mean that the whole title is capitalized. </a:t>
            </a:r>
          </a:p>
        </p:txBody>
      </p:sp>
      <p:sp>
        <p:nvSpPr>
          <p:cNvPr id="11" name="TextBox 14">
            <a:extLst>
              <a:ext uri="{FF2B5EF4-FFF2-40B4-BE49-F238E27FC236}">
                <a16:creationId xmlns:a16="http://schemas.microsoft.com/office/drawing/2014/main" id="{7504EAFC-8ADE-42EC-9F36-74FE251C852E}"/>
              </a:ext>
            </a:extLst>
          </p:cNvPr>
          <p:cNvSpPr txBox="1"/>
          <p:nvPr/>
        </p:nvSpPr>
        <p:spPr>
          <a:xfrm>
            <a:off x="11192919" y="4226051"/>
            <a:ext cx="5694388" cy="1469377"/>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Having capitals in your title could be more eye-catching to viewers leading to more engagement and therefore could aid in the process of becoming a trending video </a:t>
            </a:r>
          </a:p>
        </p:txBody>
      </p:sp>
      <p:grpSp>
        <p:nvGrpSpPr>
          <p:cNvPr id="12" name="Group 9">
            <a:extLst>
              <a:ext uri="{FF2B5EF4-FFF2-40B4-BE49-F238E27FC236}">
                <a16:creationId xmlns:a16="http://schemas.microsoft.com/office/drawing/2014/main" id="{668B96C1-510F-4EAA-88AF-35AE9219C9B4}"/>
              </a:ext>
            </a:extLst>
          </p:cNvPr>
          <p:cNvGrpSpPr/>
          <p:nvPr/>
        </p:nvGrpSpPr>
        <p:grpSpPr>
          <a:xfrm>
            <a:off x="9824259" y="4367042"/>
            <a:ext cx="841367" cy="841367"/>
            <a:chOff x="0" y="0"/>
            <a:chExt cx="1121822" cy="1121822"/>
          </a:xfrm>
        </p:grpSpPr>
        <p:grpSp>
          <p:nvGrpSpPr>
            <p:cNvPr id="13" name="Group 10">
              <a:extLst>
                <a:ext uri="{FF2B5EF4-FFF2-40B4-BE49-F238E27FC236}">
                  <a16:creationId xmlns:a16="http://schemas.microsoft.com/office/drawing/2014/main" id="{3424511D-A165-4770-8E93-372FC48D308C}"/>
                </a:ext>
              </a:extLst>
            </p:cNvPr>
            <p:cNvGrpSpPr/>
            <p:nvPr/>
          </p:nvGrpSpPr>
          <p:grpSpPr>
            <a:xfrm>
              <a:off x="0" y="0"/>
              <a:ext cx="1121822" cy="1121822"/>
              <a:chOff x="0" y="0"/>
              <a:chExt cx="1913890" cy="1913890"/>
            </a:xfrm>
          </p:grpSpPr>
          <p:sp>
            <p:nvSpPr>
              <p:cNvPr id="15" name="Freeform 11">
                <a:extLst>
                  <a:ext uri="{FF2B5EF4-FFF2-40B4-BE49-F238E27FC236}">
                    <a16:creationId xmlns:a16="http://schemas.microsoft.com/office/drawing/2014/main" id="{463094EA-812E-4C16-9007-2E5C198E7163}"/>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4" name="Picture 12">
              <a:extLst>
                <a:ext uri="{FF2B5EF4-FFF2-40B4-BE49-F238E27FC236}">
                  <a16:creationId xmlns:a16="http://schemas.microsoft.com/office/drawing/2014/main" id="{5DBA98B9-3755-4A5B-92D0-BF59EC30EA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0226" y="330226"/>
              <a:ext cx="461371" cy="461371"/>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3313" y="7206724"/>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CAB8BD"/>
            </a:solidFill>
          </p:spPr>
          <p:txBody>
            <a:bodyPr/>
            <a:lstStyle/>
            <a:p>
              <a:endParaRPr lang="en-GB" dirty="0"/>
            </a:p>
          </p:txBody>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80715" y="1330080"/>
            <a:ext cx="5744010" cy="4114800"/>
          </a:xfrm>
          <a:prstGeom prst="rect">
            <a:avLst/>
          </a:prstGeom>
        </p:spPr>
      </p:pic>
      <p:pic>
        <p:nvPicPr>
          <p:cNvPr id="5" name="Picture 5"/>
          <p:cNvPicPr>
            <a:picLocks noChangeAspect="1"/>
          </p:cNvPicPr>
          <p:nvPr/>
        </p:nvPicPr>
        <p:blipFill>
          <a:blip r:embed="rId4"/>
          <a:srcRect/>
          <a:stretch>
            <a:fillRect/>
          </a:stretch>
        </p:blipFill>
        <p:spPr>
          <a:xfrm>
            <a:off x="4626281" y="2271986"/>
            <a:ext cx="9035438" cy="6026830"/>
          </a:xfrm>
          <a:prstGeom prst="rect">
            <a:avLst/>
          </a:prstGeom>
        </p:spPr>
      </p:pic>
      <p:sp>
        <p:nvSpPr>
          <p:cNvPr id="6" name="TextBox 6"/>
          <p:cNvSpPr txBox="1"/>
          <p:nvPr/>
        </p:nvSpPr>
        <p:spPr>
          <a:xfrm>
            <a:off x="1400693" y="309493"/>
            <a:ext cx="15486614" cy="1737608"/>
          </a:xfrm>
          <a:prstGeom prst="rect">
            <a:avLst/>
          </a:prstGeom>
        </p:spPr>
        <p:txBody>
          <a:bodyPr lIns="0" tIns="0" rIns="0" bIns="0" rtlCol="0" anchor="t">
            <a:spAutoFit/>
          </a:bodyPr>
          <a:lstStyle/>
          <a:p>
            <a:pPr algn="ctr">
              <a:lnSpc>
                <a:spcPts val="6623"/>
              </a:lnSpc>
            </a:pPr>
            <a:r>
              <a:rPr lang="en-US" sz="7045">
                <a:solidFill>
                  <a:srgbClr val="F1CDD6"/>
                </a:solidFill>
                <a:latin typeface="Poppins Bold"/>
              </a:rPr>
              <a:t>Title Variations - </a:t>
            </a:r>
          </a:p>
          <a:p>
            <a:pPr algn="ctr">
              <a:lnSpc>
                <a:spcPts val="6623"/>
              </a:lnSpc>
            </a:pPr>
            <a:r>
              <a:rPr lang="en-US" sz="7045">
                <a:solidFill>
                  <a:srgbClr val="F1CDD6"/>
                </a:solidFill>
                <a:latin typeface="Poppins Bold"/>
              </a:rPr>
              <a:t>Title Length</a:t>
            </a:r>
          </a:p>
        </p:txBody>
      </p:sp>
      <p:grpSp>
        <p:nvGrpSpPr>
          <p:cNvPr id="7" name="Group 9">
            <a:extLst>
              <a:ext uri="{FF2B5EF4-FFF2-40B4-BE49-F238E27FC236}">
                <a16:creationId xmlns:a16="http://schemas.microsoft.com/office/drawing/2014/main" id="{2EDE9D43-3B89-488E-A666-D1EEC38D45FB}"/>
              </a:ext>
            </a:extLst>
          </p:cNvPr>
          <p:cNvGrpSpPr/>
          <p:nvPr/>
        </p:nvGrpSpPr>
        <p:grpSpPr>
          <a:xfrm>
            <a:off x="2438400" y="8643393"/>
            <a:ext cx="841367" cy="841367"/>
            <a:chOff x="0" y="0"/>
            <a:chExt cx="1121822" cy="1121822"/>
          </a:xfrm>
        </p:grpSpPr>
        <p:grpSp>
          <p:nvGrpSpPr>
            <p:cNvPr id="8" name="Group 10">
              <a:extLst>
                <a:ext uri="{FF2B5EF4-FFF2-40B4-BE49-F238E27FC236}">
                  <a16:creationId xmlns:a16="http://schemas.microsoft.com/office/drawing/2014/main" id="{E010D5A2-241A-4972-9529-C406106F7E97}"/>
                </a:ext>
              </a:extLst>
            </p:cNvPr>
            <p:cNvGrpSpPr/>
            <p:nvPr/>
          </p:nvGrpSpPr>
          <p:grpSpPr>
            <a:xfrm>
              <a:off x="0" y="0"/>
              <a:ext cx="1121822" cy="1121822"/>
              <a:chOff x="0" y="0"/>
              <a:chExt cx="1913890" cy="1913890"/>
            </a:xfrm>
          </p:grpSpPr>
          <p:sp>
            <p:nvSpPr>
              <p:cNvPr id="10" name="Freeform 11">
                <a:extLst>
                  <a:ext uri="{FF2B5EF4-FFF2-40B4-BE49-F238E27FC236}">
                    <a16:creationId xmlns:a16="http://schemas.microsoft.com/office/drawing/2014/main" id="{7425D693-7858-49A7-BF36-57FF10B15AA2}"/>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9" name="Picture 12">
              <a:extLst>
                <a:ext uri="{FF2B5EF4-FFF2-40B4-BE49-F238E27FC236}">
                  <a16:creationId xmlns:a16="http://schemas.microsoft.com/office/drawing/2014/main" id="{81292357-5E30-48DE-9E15-DA290ED263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0226" y="330226"/>
              <a:ext cx="461371" cy="461371"/>
            </a:xfrm>
            <a:prstGeom prst="rect">
              <a:avLst/>
            </a:prstGeom>
          </p:spPr>
        </p:pic>
      </p:grpSp>
      <p:sp>
        <p:nvSpPr>
          <p:cNvPr id="12" name="TextBox 14">
            <a:extLst>
              <a:ext uri="{FF2B5EF4-FFF2-40B4-BE49-F238E27FC236}">
                <a16:creationId xmlns:a16="http://schemas.microsoft.com/office/drawing/2014/main" id="{67D7BAB1-FC36-43BB-88F6-A38AE4812CD4}"/>
              </a:ext>
            </a:extLst>
          </p:cNvPr>
          <p:cNvSpPr txBox="1"/>
          <p:nvPr/>
        </p:nvSpPr>
        <p:spPr>
          <a:xfrm>
            <a:off x="3527437" y="8701284"/>
            <a:ext cx="10625885" cy="725583"/>
          </a:xfrm>
          <a:prstGeom prst="rect">
            <a:avLst/>
          </a:prstGeom>
        </p:spPr>
        <p:txBody>
          <a:bodyPr wrap="square" lIns="0" tIns="0" rIns="0" bIns="0" rtlCol="0" anchor="t">
            <a:spAutoFit/>
          </a:bodyPr>
          <a:lstStyle/>
          <a:p>
            <a:pPr algn="ctr">
              <a:lnSpc>
                <a:spcPts val="2914"/>
              </a:lnSpc>
            </a:pPr>
            <a:r>
              <a:rPr lang="en-US" sz="2081" spc="20" dirty="0">
                <a:solidFill>
                  <a:srgbClr val="563C4F"/>
                </a:solidFill>
                <a:latin typeface="Poppins Light"/>
              </a:rPr>
              <a:t>This chart shows that although there is a lot of variation in views compared to title length, videos with more views appear to have a medium length title.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3313" y="7206724"/>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CAB8BD"/>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39800" y="6048738"/>
            <a:ext cx="5744010" cy="4114800"/>
          </a:xfrm>
          <a:prstGeom prst="rect">
            <a:avLst/>
          </a:prstGeom>
        </p:spPr>
      </p:pic>
      <p:sp>
        <p:nvSpPr>
          <p:cNvPr id="6" name="TextBox 6"/>
          <p:cNvSpPr txBox="1"/>
          <p:nvPr/>
        </p:nvSpPr>
        <p:spPr>
          <a:xfrm>
            <a:off x="1400693" y="309493"/>
            <a:ext cx="15486614" cy="2598596"/>
          </a:xfrm>
          <a:prstGeom prst="rect">
            <a:avLst/>
          </a:prstGeom>
        </p:spPr>
        <p:txBody>
          <a:bodyPr lIns="0" tIns="0" rIns="0" bIns="0" rtlCol="0" anchor="t">
            <a:spAutoFit/>
          </a:bodyPr>
          <a:lstStyle/>
          <a:p>
            <a:pPr algn="ctr">
              <a:lnSpc>
                <a:spcPts val="6623"/>
              </a:lnSpc>
            </a:pPr>
            <a:r>
              <a:rPr lang="en-GB" sz="7045" dirty="0">
                <a:solidFill>
                  <a:srgbClr val="F1CDD6"/>
                </a:solidFill>
                <a:latin typeface="Poppins Bold"/>
              </a:rPr>
              <a:t>What are the different variations in video titles of trending videos?</a:t>
            </a:r>
          </a:p>
        </p:txBody>
      </p:sp>
      <p:grpSp>
        <p:nvGrpSpPr>
          <p:cNvPr id="7" name="Group 9">
            <a:extLst>
              <a:ext uri="{FF2B5EF4-FFF2-40B4-BE49-F238E27FC236}">
                <a16:creationId xmlns:a16="http://schemas.microsoft.com/office/drawing/2014/main" id="{2EDE9D43-3B89-488E-A666-D1EEC38D45FB}"/>
              </a:ext>
            </a:extLst>
          </p:cNvPr>
          <p:cNvGrpSpPr/>
          <p:nvPr/>
        </p:nvGrpSpPr>
        <p:grpSpPr>
          <a:xfrm>
            <a:off x="3462130" y="5143500"/>
            <a:ext cx="841367" cy="841367"/>
            <a:chOff x="0" y="0"/>
            <a:chExt cx="1121822" cy="1121822"/>
          </a:xfrm>
        </p:grpSpPr>
        <p:grpSp>
          <p:nvGrpSpPr>
            <p:cNvPr id="8" name="Group 10">
              <a:extLst>
                <a:ext uri="{FF2B5EF4-FFF2-40B4-BE49-F238E27FC236}">
                  <a16:creationId xmlns:a16="http://schemas.microsoft.com/office/drawing/2014/main" id="{E010D5A2-241A-4972-9529-C406106F7E97}"/>
                </a:ext>
              </a:extLst>
            </p:cNvPr>
            <p:cNvGrpSpPr/>
            <p:nvPr/>
          </p:nvGrpSpPr>
          <p:grpSpPr>
            <a:xfrm>
              <a:off x="0" y="0"/>
              <a:ext cx="1121822" cy="1121822"/>
              <a:chOff x="0" y="0"/>
              <a:chExt cx="1913890" cy="1913890"/>
            </a:xfrm>
          </p:grpSpPr>
          <p:sp>
            <p:nvSpPr>
              <p:cNvPr id="10" name="Freeform 11">
                <a:extLst>
                  <a:ext uri="{FF2B5EF4-FFF2-40B4-BE49-F238E27FC236}">
                    <a16:creationId xmlns:a16="http://schemas.microsoft.com/office/drawing/2014/main" id="{7425D693-7858-49A7-BF36-57FF10B15AA2}"/>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9" name="Picture 12">
              <a:extLst>
                <a:ext uri="{FF2B5EF4-FFF2-40B4-BE49-F238E27FC236}">
                  <a16:creationId xmlns:a16="http://schemas.microsoft.com/office/drawing/2014/main" id="{81292357-5E30-48DE-9E15-DA290ED263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0226" y="330226"/>
              <a:ext cx="461371" cy="461371"/>
            </a:xfrm>
            <a:prstGeom prst="rect">
              <a:avLst/>
            </a:prstGeom>
          </p:spPr>
        </p:pic>
      </p:grpSp>
      <p:sp>
        <p:nvSpPr>
          <p:cNvPr id="11" name="TextBox 14">
            <a:extLst>
              <a:ext uri="{FF2B5EF4-FFF2-40B4-BE49-F238E27FC236}">
                <a16:creationId xmlns:a16="http://schemas.microsoft.com/office/drawing/2014/main" id="{93CA2089-81FF-44DD-8D59-152095049A94}"/>
              </a:ext>
            </a:extLst>
          </p:cNvPr>
          <p:cNvSpPr txBox="1"/>
          <p:nvPr/>
        </p:nvSpPr>
        <p:spPr>
          <a:xfrm>
            <a:off x="4800600" y="5143500"/>
            <a:ext cx="8839200"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There is variation in titles of trending videos on YouTube however, although they appear to be a factor in the algorithm there is no clear evidence as to how.  </a:t>
            </a:r>
          </a:p>
        </p:txBody>
      </p:sp>
      <p:sp>
        <p:nvSpPr>
          <p:cNvPr id="12" name="TextBox 14">
            <a:extLst>
              <a:ext uri="{FF2B5EF4-FFF2-40B4-BE49-F238E27FC236}">
                <a16:creationId xmlns:a16="http://schemas.microsoft.com/office/drawing/2014/main" id="{E0B769AC-046F-4D08-B0A7-7ADFAF1040AE}"/>
              </a:ext>
            </a:extLst>
          </p:cNvPr>
          <p:cNvSpPr txBox="1"/>
          <p:nvPr/>
        </p:nvSpPr>
        <p:spPr>
          <a:xfrm>
            <a:off x="4551166" y="3802777"/>
            <a:ext cx="9393434"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Key words, capital letters and title length are three was that titles can vary. These variations can attract different types of views to their videos.</a:t>
            </a:r>
          </a:p>
        </p:txBody>
      </p:sp>
      <p:grpSp>
        <p:nvGrpSpPr>
          <p:cNvPr id="13" name="Group 9">
            <a:extLst>
              <a:ext uri="{FF2B5EF4-FFF2-40B4-BE49-F238E27FC236}">
                <a16:creationId xmlns:a16="http://schemas.microsoft.com/office/drawing/2014/main" id="{4F06077D-F27A-4ABD-8A48-90833C74FC8A}"/>
              </a:ext>
            </a:extLst>
          </p:cNvPr>
          <p:cNvGrpSpPr/>
          <p:nvPr/>
        </p:nvGrpSpPr>
        <p:grpSpPr>
          <a:xfrm>
            <a:off x="3462129" y="3726630"/>
            <a:ext cx="841367" cy="841367"/>
            <a:chOff x="0" y="0"/>
            <a:chExt cx="1121822" cy="1121822"/>
          </a:xfrm>
        </p:grpSpPr>
        <p:grpSp>
          <p:nvGrpSpPr>
            <p:cNvPr id="14" name="Group 10">
              <a:extLst>
                <a:ext uri="{FF2B5EF4-FFF2-40B4-BE49-F238E27FC236}">
                  <a16:creationId xmlns:a16="http://schemas.microsoft.com/office/drawing/2014/main" id="{E93398E6-75C7-4A2E-9169-E578594822FC}"/>
                </a:ext>
              </a:extLst>
            </p:cNvPr>
            <p:cNvGrpSpPr/>
            <p:nvPr/>
          </p:nvGrpSpPr>
          <p:grpSpPr>
            <a:xfrm>
              <a:off x="0" y="0"/>
              <a:ext cx="1121822" cy="1121822"/>
              <a:chOff x="0" y="0"/>
              <a:chExt cx="1913890" cy="1913890"/>
            </a:xfrm>
          </p:grpSpPr>
          <p:sp>
            <p:nvSpPr>
              <p:cNvPr id="16" name="Freeform 11">
                <a:extLst>
                  <a:ext uri="{FF2B5EF4-FFF2-40B4-BE49-F238E27FC236}">
                    <a16:creationId xmlns:a16="http://schemas.microsoft.com/office/drawing/2014/main" id="{29584A84-039C-4F74-A15B-EA83C1A506D0}"/>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5" name="Picture 12">
              <a:extLst>
                <a:ext uri="{FF2B5EF4-FFF2-40B4-BE49-F238E27FC236}">
                  <a16:creationId xmlns:a16="http://schemas.microsoft.com/office/drawing/2014/main" id="{941BBE06-E9C2-4772-9A43-45C7F61DBC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0226" y="330226"/>
              <a:ext cx="461371" cy="461371"/>
            </a:xfrm>
            <a:prstGeom prst="rect">
              <a:avLst/>
            </a:prstGeom>
          </p:spPr>
        </p:pic>
      </p:grpSp>
    </p:spTree>
    <p:extLst>
      <p:ext uri="{BB962C8B-B14F-4D97-AF65-F5344CB8AC3E}">
        <p14:creationId xmlns:p14="http://schemas.microsoft.com/office/powerpoint/2010/main" val="403008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4777562"/>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916484"/>
            </a:solidFill>
          </p:spPr>
        </p:sp>
      </p:grpSp>
      <p:pic>
        <p:nvPicPr>
          <p:cNvPr id="4" name="Picture 4"/>
          <p:cNvPicPr>
            <a:picLocks noChangeAspect="1"/>
          </p:cNvPicPr>
          <p:nvPr/>
        </p:nvPicPr>
        <p:blipFill>
          <a:blip r:embed="rId2"/>
          <a:srcRect t="665" b="665"/>
          <a:stretch>
            <a:fillRect/>
          </a:stretch>
        </p:blipFill>
        <p:spPr>
          <a:xfrm>
            <a:off x="206775" y="4058638"/>
            <a:ext cx="5653417" cy="4106518"/>
          </a:xfrm>
          <a:prstGeom prst="rect">
            <a:avLst/>
          </a:prstGeom>
        </p:spPr>
      </p:pic>
      <p:pic>
        <p:nvPicPr>
          <p:cNvPr id="5" name="Picture 5"/>
          <p:cNvPicPr>
            <a:picLocks noChangeAspect="1"/>
          </p:cNvPicPr>
          <p:nvPr/>
        </p:nvPicPr>
        <p:blipFill>
          <a:blip r:embed="rId3"/>
          <a:srcRect/>
          <a:stretch>
            <a:fillRect/>
          </a:stretch>
        </p:blipFill>
        <p:spPr>
          <a:xfrm>
            <a:off x="6084727" y="3803370"/>
            <a:ext cx="5924971" cy="4361787"/>
          </a:xfrm>
          <a:prstGeom prst="rect">
            <a:avLst/>
          </a:prstGeom>
        </p:spPr>
      </p:pic>
      <p:pic>
        <p:nvPicPr>
          <p:cNvPr id="6" name="Picture 6"/>
          <p:cNvPicPr>
            <a:picLocks noChangeAspect="1"/>
          </p:cNvPicPr>
          <p:nvPr/>
        </p:nvPicPr>
        <p:blipFill>
          <a:blip r:embed="rId4"/>
          <a:srcRect/>
          <a:stretch>
            <a:fillRect/>
          </a:stretch>
        </p:blipFill>
        <p:spPr>
          <a:xfrm>
            <a:off x="12291510" y="3803370"/>
            <a:ext cx="5678781" cy="4361787"/>
          </a:xfrm>
          <a:prstGeom prst="rect">
            <a:avLst/>
          </a:prstGeom>
        </p:spPr>
      </p:pic>
      <p:sp>
        <p:nvSpPr>
          <p:cNvPr id="7" name="TextBox 7"/>
          <p:cNvSpPr txBox="1"/>
          <p:nvPr/>
        </p:nvSpPr>
        <p:spPr>
          <a:xfrm>
            <a:off x="3823044" y="178824"/>
            <a:ext cx="10641912" cy="20236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The Channels with the Most Trending Videos</a:t>
            </a:r>
          </a:p>
        </p:txBody>
      </p:sp>
      <p:sp>
        <p:nvSpPr>
          <p:cNvPr id="8" name="TextBox 8"/>
          <p:cNvSpPr txBox="1"/>
          <p:nvPr/>
        </p:nvSpPr>
        <p:spPr>
          <a:xfrm>
            <a:off x="2420204" y="3532018"/>
            <a:ext cx="1226558"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Overall</a:t>
            </a:r>
          </a:p>
        </p:txBody>
      </p:sp>
      <p:sp>
        <p:nvSpPr>
          <p:cNvPr id="9" name="TextBox 9"/>
          <p:cNvSpPr txBox="1"/>
          <p:nvPr/>
        </p:nvSpPr>
        <p:spPr>
          <a:xfrm>
            <a:off x="8657939" y="3285206"/>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10" name="TextBox 10"/>
          <p:cNvSpPr txBox="1"/>
          <p:nvPr/>
        </p:nvSpPr>
        <p:spPr>
          <a:xfrm>
            <a:off x="14741628" y="3285206"/>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3576005">
            <a:off x="4930842" y="8647631"/>
            <a:ext cx="4347422" cy="43474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4777562"/>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916484"/>
            </a:solidFill>
          </p:spPr>
        </p:sp>
      </p:grpSp>
      <p:pic>
        <p:nvPicPr>
          <p:cNvPr id="4" name="Picture 4"/>
          <p:cNvPicPr>
            <a:picLocks noChangeAspect="1"/>
          </p:cNvPicPr>
          <p:nvPr/>
        </p:nvPicPr>
        <p:blipFill>
          <a:blip r:embed="rId2"/>
          <a:srcRect/>
          <a:stretch>
            <a:fillRect/>
          </a:stretch>
        </p:blipFill>
        <p:spPr>
          <a:xfrm>
            <a:off x="450111" y="3656709"/>
            <a:ext cx="8412773" cy="6193233"/>
          </a:xfrm>
          <a:prstGeom prst="rect">
            <a:avLst/>
          </a:prstGeom>
        </p:spPr>
      </p:pic>
      <p:pic>
        <p:nvPicPr>
          <p:cNvPr id="5" name="Picture 5"/>
          <p:cNvPicPr>
            <a:picLocks noChangeAspect="1"/>
          </p:cNvPicPr>
          <p:nvPr/>
        </p:nvPicPr>
        <p:blipFill>
          <a:blip r:embed="rId3"/>
          <a:srcRect/>
          <a:stretch>
            <a:fillRect/>
          </a:stretch>
        </p:blipFill>
        <p:spPr>
          <a:xfrm>
            <a:off x="9614148" y="3656709"/>
            <a:ext cx="8063212" cy="6193233"/>
          </a:xfrm>
          <a:prstGeom prst="rect">
            <a:avLst/>
          </a:prstGeom>
        </p:spPr>
      </p:pic>
      <p:sp>
        <p:nvSpPr>
          <p:cNvPr id="6" name="TextBox 6"/>
          <p:cNvSpPr txBox="1"/>
          <p:nvPr/>
        </p:nvSpPr>
        <p:spPr>
          <a:xfrm>
            <a:off x="3823044" y="178824"/>
            <a:ext cx="10641912" cy="20236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The Channels with the Most Trending Videos</a:t>
            </a:r>
          </a:p>
        </p:txBody>
      </p:sp>
      <p:sp>
        <p:nvSpPr>
          <p:cNvPr id="7" name="TextBox 7"/>
          <p:cNvSpPr txBox="1"/>
          <p:nvPr/>
        </p:nvSpPr>
        <p:spPr>
          <a:xfrm>
            <a:off x="4267225" y="2951803"/>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8" name="TextBox 8"/>
          <p:cNvSpPr txBox="1"/>
          <p:nvPr/>
        </p:nvSpPr>
        <p:spPr>
          <a:xfrm>
            <a:off x="13256481" y="3118505"/>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4777562"/>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916484"/>
            </a:solidFill>
          </p:spPr>
        </p:sp>
      </p:grpSp>
      <p:pic>
        <p:nvPicPr>
          <p:cNvPr id="4" name="Picture 4"/>
          <p:cNvPicPr>
            <a:picLocks noChangeAspect="1"/>
          </p:cNvPicPr>
          <p:nvPr/>
        </p:nvPicPr>
        <p:blipFill>
          <a:blip r:embed="rId2"/>
          <a:srcRect/>
          <a:stretch>
            <a:fillRect/>
          </a:stretch>
        </p:blipFill>
        <p:spPr>
          <a:xfrm>
            <a:off x="60839" y="3655014"/>
            <a:ext cx="7392568" cy="5442188"/>
          </a:xfrm>
          <a:prstGeom prst="rect">
            <a:avLst/>
          </a:prstGeom>
        </p:spPr>
      </p:pic>
      <p:pic>
        <p:nvPicPr>
          <p:cNvPr id="5" name="Picture 5"/>
          <p:cNvPicPr>
            <a:picLocks noChangeAspect="1"/>
          </p:cNvPicPr>
          <p:nvPr/>
        </p:nvPicPr>
        <p:blipFill>
          <a:blip r:embed="rId3"/>
          <a:srcRect/>
          <a:stretch>
            <a:fillRect/>
          </a:stretch>
        </p:blipFill>
        <p:spPr>
          <a:xfrm>
            <a:off x="7863721" y="2202453"/>
            <a:ext cx="10228863" cy="7856638"/>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04942" y="2515234"/>
            <a:ext cx="176395" cy="288581"/>
          </a:xfrm>
          <a:prstGeom prst="rect">
            <a:avLst/>
          </a:prstGeom>
        </p:spPr>
      </p:pic>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819558" y="2918008"/>
            <a:ext cx="177462" cy="177462"/>
          </a:xfrm>
          <a:prstGeom prst="rect">
            <a:avLst/>
          </a:prstGeom>
        </p:spPr>
      </p:pic>
      <p:sp>
        <p:nvSpPr>
          <p:cNvPr id="8" name="TextBox 8"/>
          <p:cNvSpPr txBox="1"/>
          <p:nvPr/>
        </p:nvSpPr>
        <p:spPr>
          <a:xfrm>
            <a:off x="3823044" y="178824"/>
            <a:ext cx="10641912" cy="20236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The Channels with the Most Trending Videos</a:t>
            </a:r>
          </a:p>
        </p:txBody>
      </p:sp>
      <p:sp>
        <p:nvSpPr>
          <p:cNvPr id="9" name="TextBox 9"/>
          <p:cNvSpPr txBox="1"/>
          <p:nvPr/>
        </p:nvSpPr>
        <p:spPr>
          <a:xfrm>
            <a:off x="3367850" y="3117657"/>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10" name="TextBox 10"/>
          <p:cNvSpPr txBox="1"/>
          <p:nvPr/>
        </p:nvSpPr>
        <p:spPr>
          <a:xfrm>
            <a:off x="17259300" y="165312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763398" y="3233728"/>
            <a:ext cx="177462" cy="177462"/>
          </a:xfrm>
          <a:prstGeom prst="rect">
            <a:avLst/>
          </a:prstGeom>
        </p:spPr>
      </p:pic>
      <p:pic>
        <p:nvPicPr>
          <p:cNvPr id="12" name="Picture 1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15678" y="3566283"/>
            <a:ext cx="177462" cy="177462"/>
          </a:xfrm>
          <a:prstGeom prst="rect">
            <a:avLst/>
          </a:prstGeom>
        </p:spPr>
      </p:pic>
      <p:pic>
        <p:nvPicPr>
          <p:cNvPr id="13" name="Picture 1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10393524" y="3839359"/>
            <a:ext cx="176395" cy="288581"/>
          </a:xfrm>
          <a:prstGeom prst="rect">
            <a:avLst/>
          </a:prstGeom>
        </p:spPr>
      </p:pic>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8413599" y="4149521"/>
            <a:ext cx="176395" cy="288581"/>
          </a:xfrm>
          <a:prstGeom prst="rect">
            <a:avLst/>
          </a:prstGeom>
        </p:spPr>
      </p:pic>
      <p:pic>
        <p:nvPicPr>
          <p:cNvPr id="15" name="Picture 1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542837" y="4496713"/>
            <a:ext cx="177462" cy="177462"/>
          </a:xfrm>
          <a:prstGeom prst="rect">
            <a:avLst/>
          </a:prstGeom>
        </p:spPr>
      </p:pic>
      <p:pic>
        <p:nvPicPr>
          <p:cNvPr id="16" name="Picture 1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674667" y="4857604"/>
            <a:ext cx="177462" cy="177462"/>
          </a:xfrm>
          <a:prstGeom prst="rect">
            <a:avLst/>
          </a:prstGeom>
        </p:spPr>
      </p:pic>
      <p:pic>
        <p:nvPicPr>
          <p:cNvPr id="17" name="Picture 1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908289" y="5143500"/>
            <a:ext cx="177462" cy="177462"/>
          </a:xfrm>
          <a:prstGeom prst="rect">
            <a:avLst/>
          </a:prstGeom>
        </p:spPr>
      </p:pic>
      <p:pic>
        <p:nvPicPr>
          <p:cNvPr id="18" name="Picture 1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585937" y="5493744"/>
            <a:ext cx="177462" cy="177462"/>
          </a:xfrm>
          <a:prstGeom prst="rect">
            <a:avLst/>
          </a:prstGeom>
        </p:spPr>
      </p:pic>
      <p:pic>
        <p:nvPicPr>
          <p:cNvPr id="19" name="Picture 1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104409" y="5818909"/>
            <a:ext cx="177462" cy="177462"/>
          </a:xfrm>
          <a:prstGeom prst="rect">
            <a:avLst/>
          </a:prstGeom>
        </p:spPr>
      </p:pic>
      <p:pic>
        <p:nvPicPr>
          <p:cNvPr id="20" name="Picture 2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674667" y="6167238"/>
            <a:ext cx="177462" cy="177462"/>
          </a:xfrm>
          <a:prstGeom prst="rect">
            <a:avLst/>
          </a:prstGeom>
        </p:spPr>
      </p:pic>
      <p:pic>
        <p:nvPicPr>
          <p:cNvPr id="21" name="Picture 2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9852663" y="6441006"/>
            <a:ext cx="176395" cy="288581"/>
          </a:xfrm>
          <a:prstGeom prst="rect">
            <a:avLst/>
          </a:prstGeom>
        </p:spPr>
      </p:pic>
      <p:pic>
        <p:nvPicPr>
          <p:cNvPr id="22" name="Picture 2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852129" y="6825894"/>
            <a:ext cx="177462" cy="177462"/>
          </a:xfrm>
          <a:prstGeom prst="rect">
            <a:avLst/>
          </a:prstGeom>
        </p:spPr>
      </p:pic>
      <p:pic>
        <p:nvPicPr>
          <p:cNvPr id="23" name="Picture 2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10141244" y="7083277"/>
            <a:ext cx="176395" cy="288581"/>
          </a:xfrm>
          <a:prstGeom prst="rect">
            <a:avLst/>
          </a:prstGeom>
        </p:spPr>
      </p:pic>
      <p:pic>
        <p:nvPicPr>
          <p:cNvPr id="24" name="Picture 2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4662">
            <a:off x="9362966" y="7427481"/>
            <a:ext cx="177462" cy="177462"/>
          </a:xfrm>
          <a:prstGeom prst="rect">
            <a:avLst/>
          </a:prstGeom>
        </p:spPr>
      </p:pic>
      <p:pic>
        <p:nvPicPr>
          <p:cNvPr id="25" name="Picture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6031">
            <a:off x="10087594" y="7736819"/>
            <a:ext cx="177462" cy="177462"/>
          </a:xfrm>
          <a:prstGeom prst="rect">
            <a:avLst/>
          </a:prstGeom>
        </p:spPr>
      </p:pic>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4662">
            <a:off x="10157559" y="8071465"/>
            <a:ext cx="177462" cy="177462"/>
          </a:xfrm>
          <a:prstGeom prst="rect">
            <a:avLst/>
          </a:prstGeom>
        </p:spPr>
      </p:pic>
      <p:pic>
        <p:nvPicPr>
          <p:cNvPr id="27" name="Picture 2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4662">
            <a:off x="9722708" y="8408147"/>
            <a:ext cx="177462" cy="177462"/>
          </a:xfrm>
          <a:prstGeom prst="rect">
            <a:avLst/>
          </a:prstGeom>
        </p:spPr>
      </p:pic>
      <p:pic>
        <p:nvPicPr>
          <p:cNvPr id="28" name="Picture 2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4662">
            <a:off x="9494797" y="8721794"/>
            <a:ext cx="177462" cy="1774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4777562"/>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916484"/>
            </a:solidFill>
          </p:spPr>
          <p:txBody>
            <a:bodyPr/>
            <a:lstStyle/>
            <a:p>
              <a:endParaRPr lang="en-GB" dirty="0"/>
            </a:p>
          </p:txBody>
        </p:sp>
      </p:grpSp>
      <p:sp>
        <p:nvSpPr>
          <p:cNvPr id="8" name="TextBox 8"/>
          <p:cNvSpPr txBox="1"/>
          <p:nvPr/>
        </p:nvSpPr>
        <p:spPr>
          <a:xfrm>
            <a:off x="852314" y="178824"/>
            <a:ext cx="16673686" cy="2587055"/>
          </a:xfrm>
          <a:prstGeom prst="rect">
            <a:avLst/>
          </a:prstGeom>
        </p:spPr>
        <p:txBody>
          <a:bodyPr wrap="square" lIns="0" tIns="0" rIns="0" bIns="0" rtlCol="0" anchor="t">
            <a:spAutoFit/>
          </a:bodyPr>
          <a:lstStyle/>
          <a:p>
            <a:pPr algn="ctr">
              <a:lnSpc>
                <a:spcPts val="6700"/>
              </a:lnSpc>
            </a:pPr>
            <a:r>
              <a:rPr lang="en-GB" sz="5829" spc="-58" dirty="0">
                <a:solidFill>
                  <a:srgbClr val="F1CDD6"/>
                </a:solidFill>
                <a:latin typeface="Poppins Bold"/>
              </a:rPr>
              <a:t>What are the differences in channels with the most trending videos between September 2020 and September 2022?</a:t>
            </a:r>
          </a:p>
        </p:txBody>
      </p:sp>
      <p:grpSp>
        <p:nvGrpSpPr>
          <p:cNvPr id="29" name="Group 28">
            <a:extLst>
              <a:ext uri="{FF2B5EF4-FFF2-40B4-BE49-F238E27FC236}">
                <a16:creationId xmlns:a16="http://schemas.microsoft.com/office/drawing/2014/main" id="{4C41F9B6-CA85-48CA-A006-E89EEA89E0A0}"/>
              </a:ext>
            </a:extLst>
          </p:cNvPr>
          <p:cNvGrpSpPr/>
          <p:nvPr/>
        </p:nvGrpSpPr>
        <p:grpSpPr>
          <a:xfrm>
            <a:off x="534848" y="3625422"/>
            <a:ext cx="6576391" cy="5261094"/>
            <a:chOff x="7863721" y="2202453"/>
            <a:chExt cx="10228863" cy="7856638"/>
          </a:xfrm>
        </p:grpSpPr>
        <p:pic>
          <p:nvPicPr>
            <p:cNvPr id="5" name="Picture 5"/>
            <p:cNvPicPr>
              <a:picLocks noChangeAspect="1"/>
            </p:cNvPicPr>
            <p:nvPr/>
          </p:nvPicPr>
          <p:blipFill>
            <a:blip r:embed="rId2"/>
            <a:srcRect/>
            <a:stretch>
              <a:fillRect/>
            </a:stretch>
          </p:blipFill>
          <p:spPr>
            <a:xfrm>
              <a:off x="7863721" y="2202453"/>
              <a:ext cx="10228863" cy="7856638"/>
            </a:xfrm>
            <a:prstGeom prst="rect">
              <a:avLst/>
            </a:prstGeom>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04942" y="2515234"/>
              <a:ext cx="176395" cy="288581"/>
            </a:xfrm>
            <a:prstGeom prst="rect">
              <a:avLst/>
            </a:prstGeom>
          </p:spPr>
        </p:pic>
        <p:pic>
          <p:nvPicPr>
            <p:cNvPr id="7" name="Picture 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819558" y="2918008"/>
              <a:ext cx="177462" cy="177462"/>
            </a:xfrm>
            <a:prstGeom prst="rect">
              <a:avLst/>
            </a:prstGeom>
          </p:spPr>
        </p:pic>
        <p:pic>
          <p:nvPicPr>
            <p:cNvPr id="11" name="Picture 1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763398" y="3233728"/>
              <a:ext cx="177462" cy="177462"/>
            </a:xfrm>
            <a:prstGeom prst="rect">
              <a:avLst/>
            </a:prstGeom>
          </p:spPr>
        </p:pic>
        <p:pic>
          <p:nvPicPr>
            <p:cNvPr id="12" name="Picture 1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15678" y="3566283"/>
              <a:ext cx="177462" cy="177462"/>
            </a:xfrm>
            <a:prstGeom prst="rect">
              <a:avLst/>
            </a:prstGeom>
          </p:spPr>
        </p:pic>
        <p:pic>
          <p:nvPicPr>
            <p:cNvPr id="13" name="Picture 1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a:off x="10393524" y="3839359"/>
              <a:ext cx="176395" cy="288581"/>
            </a:xfrm>
            <a:prstGeom prst="rect">
              <a:avLst/>
            </a:prstGeom>
          </p:spPr>
        </p:pic>
        <p:pic>
          <p:nvPicPr>
            <p:cNvPr id="14" name="Picture 1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8413599" y="4149521"/>
              <a:ext cx="176395" cy="288581"/>
            </a:xfrm>
            <a:prstGeom prst="rect">
              <a:avLst/>
            </a:prstGeom>
          </p:spPr>
        </p:pic>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542837" y="4496713"/>
              <a:ext cx="177462" cy="177462"/>
            </a:xfrm>
            <a:prstGeom prst="rect">
              <a:avLst/>
            </a:prstGeom>
          </p:spPr>
        </p:pic>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674667" y="4857604"/>
              <a:ext cx="177462" cy="177462"/>
            </a:xfrm>
            <a:prstGeom prst="rect">
              <a:avLst/>
            </a:prstGeom>
          </p:spPr>
        </p:pic>
        <p:pic>
          <p:nvPicPr>
            <p:cNvPr id="17" name="Picture 1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908289" y="5143500"/>
              <a:ext cx="177462" cy="177462"/>
            </a:xfrm>
            <a:prstGeom prst="rect">
              <a:avLst/>
            </a:prstGeom>
          </p:spPr>
        </p:pic>
        <p:pic>
          <p:nvPicPr>
            <p:cNvPr id="18" name="Picture 1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585937" y="5493744"/>
              <a:ext cx="177462" cy="177462"/>
            </a:xfrm>
            <a:prstGeom prst="rect">
              <a:avLst/>
            </a:prstGeom>
          </p:spPr>
        </p:pic>
        <p:pic>
          <p:nvPicPr>
            <p:cNvPr id="19" name="Picture 1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104409" y="5818909"/>
              <a:ext cx="177462" cy="177462"/>
            </a:xfrm>
            <a:prstGeom prst="rect">
              <a:avLst/>
            </a:prstGeom>
          </p:spPr>
        </p:pic>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674667" y="6167238"/>
              <a:ext cx="177462" cy="177462"/>
            </a:xfrm>
            <a:prstGeom prst="rect">
              <a:avLst/>
            </a:prstGeom>
          </p:spPr>
        </p:pic>
        <p:pic>
          <p:nvPicPr>
            <p:cNvPr id="21" name="Picture 2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a:off x="9852663" y="6441006"/>
              <a:ext cx="176395" cy="288581"/>
            </a:xfrm>
            <a:prstGeom prst="rect">
              <a:avLst/>
            </a:prstGeom>
          </p:spPr>
        </p:pic>
        <p:pic>
          <p:nvPicPr>
            <p:cNvPr id="22" name="Picture 2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852129" y="6825894"/>
              <a:ext cx="177462" cy="177462"/>
            </a:xfrm>
            <a:prstGeom prst="rect">
              <a:avLst/>
            </a:prstGeom>
          </p:spPr>
        </p:pic>
        <p:pic>
          <p:nvPicPr>
            <p:cNvPr id="23" name="Picture 2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a:off x="10141244" y="7083277"/>
              <a:ext cx="176395" cy="288581"/>
            </a:xfrm>
            <a:prstGeom prst="rect">
              <a:avLst/>
            </a:prstGeom>
          </p:spPr>
        </p:pic>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4662">
              <a:off x="9362966" y="7427481"/>
              <a:ext cx="177462" cy="177462"/>
            </a:xfrm>
            <a:prstGeom prst="rect">
              <a:avLst/>
            </a:prstGeom>
          </p:spPr>
        </p:pic>
        <p:pic>
          <p:nvPicPr>
            <p:cNvPr id="25" name="Picture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6031">
              <a:off x="10087594" y="7736819"/>
              <a:ext cx="177462" cy="177462"/>
            </a:xfrm>
            <a:prstGeom prst="rect">
              <a:avLst/>
            </a:prstGeom>
          </p:spPr>
        </p:pic>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4662">
              <a:off x="10157559" y="8071465"/>
              <a:ext cx="177462" cy="177462"/>
            </a:xfrm>
            <a:prstGeom prst="rect">
              <a:avLst/>
            </a:prstGeom>
          </p:spPr>
        </p:pic>
        <p:pic>
          <p:nvPicPr>
            <p:cNvPr id="27" name="Picture 2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4662">
              <a:off x="9722708" y="8408147"/>
              <a:ext cx="177462" cy="177462"/>
            </a:xfrm>
            <a:prstGeom prst="rect">
              <a:avLst/>
            </a:prstGeom>
          </p:spPr>
        </p:pic>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4662">
              <a:off x="9494797" y="8721794"/>
              <a:ext cx="177462" cy="177462"/>
            </a:xfrm>
            <a:prstGeom prst="rect">
              <a:avLst/>
            </a:prstGeom>
          </p:spPr>
        </p:pic>
      </p:grpSp>
      <p:sp>
        <p:nvSpPr>
          <p:cNvPr id="30" name="TextBox 14">
            <a:extLst>
              <a:ext uri="{FF2B5EF4-FFF2-40B4-BE49-F238E27FC236}">
                <a16:creationId xmlns:a16="http://schemas.microsoft.com/office/drawing/2014/main" id="{AA1C5912-274A-4950-A79D-39769D898142}"/>
              </a:ext>
            </a:extLst>
          </p:cNvPr>
          <p:cNvSpPr txBox="1"/>
          <p:nvPr/>
        </p:nvSpPr>
        <p:spPr>
          <a:xfrm>
            <a:off x="8521955" y="5164667"/>
            <a:ext cx="9393434"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Trending channels in the UK are heavily centered around sports and current events. These are the only channels that are on both trending lists. </a:t>
            </a:r>
          </a:p>
        </p:txBody>
      </p:sp>
      <p:grpSp>
        <p:nvGrpSpPr>
          <p:cNvPr id="31" name="Group 9">
            <a:extLst>
              <a:ext uri="{FF2B5EF4-FFF2-40B4-BE49-F238E27FC236}">
                <a16:creationId xmlns:a16="http://schemas.microsoft.com/office/drawing/2014/main" id="{FB88155F-E888-4939-BFD8-FA9BBD4A6B2C}"/>
              </a:ext>
            </a:extLst>
          </p:cNvPr>
          <p:cNvGrpSpPr/>
          <p:nvPr/>
        </p:nvGrpSpPr>
        <p:grpSpPr>
          <a:xfrm>
            <a:off x="7680588" y="5081244"/>
            <a:ext cx="841367" cy="841367"/>
            <a:chOff x="0" y="0"/>
            <a:chExt cx="1121822" cy="1121822"/>
          </a:xfrm>
        </p:grpSpPr>
        <p:grpSp>
          <p:nvGrpSpPr>
            <p:cNvPr id="32" name="Group 10">
              <a:extLst>
                <a:ext uri="{FF2B5EF4-FFF2-40B4-BE49-F238E27FC236}">
                  <a16:creationId xmlns:a16="http://schemas.microsoft.com/office/drawing/2014/main" id="{4E88D30C-9048-4600-9DCD-BF186A27F619}"/>
                </a:ext>
              </a:extLst>
            </p:cNvPr>
            <p:cNvGrpSpPr/>
            <p:nvPr/>
          </p:nvGrpSpPr>
          <p:grpSpPr>
            <a:xfrm>
              <a:off x="0" y="0"/>
              <a:ext cx="1121822" cy="1121822"/>
              <a:chOff x="0" y="0"/>
              <a:chExt cx="1913890" cy="1913890"/>
            </a:xfrm>
          </p:grpSpPr>
          <p:sp>
            <p:nvSpPr>
              <p:cNvPr id="34" name="Freeform 11">
                <a:extLst>
                  <a:ext uri="{FF2B5EF4-FFF2-40B4-BE49-F238E27FC236}">
                    <a16:creationId xmlns:a16="http://schemas.microsoft.com/office/drawing/2014/main" id="{E7F542DE-87E6-448D-A039-3DB184063AD2}"/>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33" name="Picture 12">
              <a:extLst>
                <a:ext uri="{FF2B5EF4-FFF2-40B4-BE49-F238E27FC236}">
                  <a16:creationId xmlns:a16="http://schemas.microsoft.com/office/drawing/2014/main" id="{2DEBDF99-D416-4FE9-AE8E-11882C1A64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330226" y="330226"/>
              <a:ext cx="461371" cy="461371"/>
            </a:xfrm>
            <a:prstGeom prst="rect">
              <a:avLst/>
            </a:prstGeom>
          </p:spPr>
        </p:pic>
      </p:grpSp>
      <p:sp>
        <p:nvSpPr>
          <p:cNvPr id="35" name="TextBox 14">
            <a:extLst>
              <a:ext uri="{FF2B5EF4-FFF2-40B4-BE49-F238E27FC236}">
                <a16:creationId xmlns:a16="http://schemas.microsoft.com/office/drawing/2014/main" id="{94E1EF2A-EDEC-411B-8A46-4FBA5EC22C52}"/>
              </a:ext>
            </a:extLst>
          </p:cNvPr>
          <p:cNvSpPr txBox="1"/>
          <p:nvPr/>
        </p:nvSpPr>
        <p:spPr>
          <a:xfrm>
            <a:off x="8769626" y="6756930"/>
            <a:ext cx="9393434" cy="725583"/>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Although maybe common sense, the channels that trend in 2022 are relevant to the current events in that time e.g., the royal family.</a:t>
            </a:r>
          </a:p>
        </p:txBody>
      </p:sp>
      <p:grpSp>
        <p:nvGrpSpPr>
          <p:cNvPr id="36" name="Group 9">
            <a:extLst>
              <a:ext uri="{FF2B5EF4-FFF2-40B4-BE49-F238E27FC236}">
                <a16:creationId xmlns:a16="http://schemas.microsoft.com/office/drawing/2014/main" id="{55BBEB8C-4B41-4027-A061-8B54394952A4}"/>
              </a:ext>
            </a:extLst>
          </p:cNvPr>
          <p:cNvGrpSpPr/>
          <p:nvPr/>
        </p:nvGrpSpPr>
        <p:grpSpPr>
          <a:xfrm>
            <a:off x="7680589" y="6680783"/>
            <a:ext cx="841367" cy="841367"/>
            <a:chOff x="0" y="0"/>
            <a:chExt cx="1121822" cy="1121822"/>
          </a:xfrm>
        </p:grpSpPr>
        <p:grpSp>
          <p:nvGrpSpPr>
            <p:cNvPr id="37" name="Group 10">
              <a:extLst>
                <a:ext uri="{FF2B5EF4-FFF2-40B4-BE49-F238E27FC236}">
                  <a16:creationId xmlns:a16="http://schemas.microsoft.com/office/drawing/2014/main" id="{16416BA3-6416-4BD2-B5C2-82309E77405D}"/>
                </a:ext>
              </a:extLst>
            </p:cNvPr>
            <p:cNvGrpSpPr/>
            <p:nvPr/>
          </p:nvGrpSpPr>
          <p:grpSpPr>
            <a:xfrm>
              <a:off x="0" y="0"/>
              <a:ext cx="1121822" cy="1121822"/>
              <a:chOff x="0" y="0"/>
              <a:chExt cx="1913890" cy="1913890"/>
            </a:xfrm>
          </p:grpSpPr>
          <p:sp>
            <p:nvSpPr>
              <p:cNvPr id="39" name="Freeform 11">
                <a:extLst>
                  <a:ext uri="{FF2B5EF4-FFF2-40B4-BE49-F238E27FC236}">
                    <a16:creationId xmlns:a16="http://schemas.microsoft.com/office/drawing/2014/main" id="{FD4C52FD-77E9-44A6-8B73-D9DAB3527EF0}"/>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38" name="Picture 12">
              <a:extLst>
                <a:ext uri="{FF2B5EF4-FFF2-40B4-BE49-F238E27FC236}">
                  <a16:creationId xmlns:a16="http://schemas.microsoft.com/office/drawing/2014/main" id="{3F183CAF-09E1-47C0-AF0C-FB754046DD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330226" y="330226"/>
              <a:ext cx="461371" cy="461371"/>
            </a:xfrm>
            <a:prstGeom prst="rect">
              <a:avLst/>
            </a:prstGeom>
          </p:spPr>
        </p:pic>
      </p:grpSp>
    </p:spTree>
    <p:extLst>
      <p:ext uri="{BB962C8B-B14F-4D97-AF65-F5344CB8AC3E}">
        <p14:creationId xmlns:p14="http://schemas.microsoft.com/office/powerpoint/2010/main" val="217637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553943"/>
            <a:ext cx="18288000" cy="6036591"/>
            <a:chOff x="0" y="0"/>
            <a:chExt cx="14716439" cy="4857673"/>
          </a:xfrm>
        </p:grpSpPr>
        <p:sp>
          <p:nvSpPr>
            <p:cNvPr id="5" name="Freeform 5"/>
            <p:cNvSpPr/>
            <p:nvPr/>
          </p:nvSpPr>
          <p:spPr>
            <a:xfrm>
              <a:off x="0" y="0"/>
              <a:ext cx="14716438" cy="4857673"/>
            </a:xfrm>
            <a:custGeom>
              <a:avLst/>
              <a:gdLst/>
              <a:ahLst/>
              <a:cxnLst/>
              <a:rect l="l" t="t" r="r" b="b"/>
              <a:pathLst>
                <a:path w="14716438" h="4857673">
                  <a:moveTo>
                    <a:pt x="0" y="0"/>
                  </a:moveTo>
                  <a:lnTo>
                    <a:pt x="14716438" y="0"/>
                  </a:lnTo>
                  <a:lnTo>
                    <a:pt x="14716438" y="4857673"/>
                  </a:lnTo>
                  <a:lnTo>
                    <a:pt x="0" y="4857673"/>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3084" y="2894012"/>
            <a:ext cx="253490" cy="253490"/>
          </a:xfrm>
          <a:prstGeom prst="rect">
            <a:avLst/>
          </a:prstGeom>
        </p:spPr>
      </p:pic>
      <p:pic>
        <p:nvPicPr>
          <p:cNvPr id="7" name="Picture 7"/>
          <p:cNvPicPr>
            <a:picLocks noChangeAspect="1"/>
          </p:cNvPicPr>
          <p:nvPr/>
        </p:nvPicPr>
        <p:blipFill>
          <a:blip r:embed="rId4"/>
          <a:srcRect/>
          <a:stretch>
            <a:fillRect/>
          </a:stretch>
        </p:blipFill>
        <p:spPr>
          <a:xfrm>
            <a:off x="152793" y="3380261"/>
            <a:ext cx="5310222" cy="3544782"/>
          </a:xfrm>
          <a:prstGeom prst="rect">
            <a:avLst/>
          </a:prstGeom>
        </p:spPr>
      </p:pic>
      <p:pic>
        <p:nvPicPr>
          <p:cNvPr id="8" name="Picture 8"/>
          <p:cNvPicPr>
            <a:picLocks noChangeAspect="1"/>
          </p:cNvPicPr>
          <p:nvPr/>
        </p:nvPicPr>
        <p:blipFill>
          <a:blip r:embed="rId5"/>
          <a:srcRect/>
          <a:stretch>
            <a:fillRect/>
          </a:stretch>
        </p:blipFill>
        <p:spPr>
          <a:xfrm>
            <a:off x="5567791" y="3060714"/>
            <a:ext cx="6267612" cy="4183877"/>
          </a:xfrm>
          <a:prstGeom prst="rect">
            <a:avLst/>
          </a:prstGeom>
        </p:spPr>
      </p:pic>
      <p:pic>
        <p:nvPicPr>
          <p:cNvPr id="9" name="Picture 9"/>
          <p:cNvPicPr>
            <a:picLocks noChangeAspect="1"/>
          </p:cNvPicPr>
          <p:nvPr/>
        </p:nvPicPr>
        <p:blipFill>
          <a:blip r:embed="rId6"/>
          <a:srcRect/>
          <a:stretch>
            <a:fillRect/>
          </a:stretch>
        </p:blipFill>
        <p:spPr>
          <a:xfrm>
            <a:off x="11936171" y="3060714"/>
            <a:ext cx="6267612" cy="4183877"/>
          </a:xfrm>
          <a:prstGeom prst="rect">
            <a:avLst/>
          </a:prstGeom>
        </p:spPr>
      </p:pic>
      <p:sp>
        <p:nvSpPr>
          <p:cNvPr id="10" name="TextBox 10"/>
          <p:cNvSpPr txBox="1"/>
          <p:nvPr/>
        </p:nvSpPr>
        <p:spPr>
          <a:xfrm>
            <a:off x="3364172" y="194568"/>
            <a:ext cx="11559655" cy="9949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Publishing Day</a:t>
            </a:r>
          </a:p>
        </p:txBody>
      </p:sp>
      <p:sp>
        <p:nvSpPr>
          <p:cNvPr id="11" name="TextBox 11"/>
          <p:cNvSpPr txBox="1"/>
          <p:nvPr/>
        </p:nvSpPr>
        <p:spPr>
          <a:xfrm>
            <a:off x="2194626" y="2815956"/>
            <a:ext cx="1226558"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Overall</a:t>
            </a:r>
          </a:p>
        </p:txBody>
      </p:sp>
      <p:sp>
        <p:nvSpPr>
          <p:cNvPr id="12" name="TextBox 12"/>
          <p:cNvSpPr txBox="1"/>
          <p:nvPr/>
        </p:nvSpPr>
        <p:spPr>
          <a:xfrm>
            <a:off x="8088318" y="2522509"/>
            <a:ext cx="1226558" cy="371503"/>
          </a:xfrm>
          <a:prstGeom prst="rect">
            <a:avLst/>
          </a:prstGeom>
        </p:spPr>
        <p:txBody>
          <a:bodyPr lIns="0" tIns="0" rIns="0" bIns="0" rtlCol="0" anchor="t">
            <a:spAutoFit/>
          </a:bodyPr>
          <a:lstStyle/>
          <a:p>
            <a:pPr algn="ctr">
              <a:lnSpc>
                <a:spcPts val="3148"/>
              </a:lnSpc>
            </a:pPr>
            <a:r>
              <a:rPr lang="en-US" sz="2248" spc="112">
                <a:solidFill>
                  <a:srgbClr val="FBB9BE"/>
                </a:solidFill>
                <a:latin typeface="Poppins Medium Bold"/>
              </a:rPr>
              <a:t>2020</a:t>
            </a:r>
          </a:p>
        </p:txBody>
      </p:sp>
      <p:sp>
        <p:nvSpPr>
          <p:cNvPr id="13" name="TextBox 13"/>
          <p:cNvSpPr txBox="1"/>
          <p:nvPr/>
        </p:nvSpPr>
        <p:spPr>
          <a:xfrm>
            <a:off x="14456698" y="2522509"/>
            <a:ext cx="1226558" cy="371503"/>
          </a:xfrm>
          <a:prstGeom prst="rect">
            <a:avLst/>
          </a:prstGeom>
        </p:spPr>
        <p:txBody>
          <a:bodyPr lIns="0" tIns="0" rIns="0" bIns="0" rtlCol="0" anchor="t">
            <a:spAutoFit/>
          </a:bodyPr>
          <a:lstStyle/>
          <a:p>
            <a:pPr algn="ctr">
              <a:lnSpc>
                <a:spcPts val="3148"/>
              </a:lnSpc>
            </a:pPr>
            <a:r>
              <a:rPr lang="en-US" sz="2248" spc="112">
                <a:solidFill>
                  <a:srgbClr val="FBB9BE"/>
                </a:solidFill>
                <a:latin typeface="Poppins Medium Bold"/>
              </a:rPr>
              <a:t>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AB8B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153750" cy="10282131"/>
            <a:chOff x="0" y="0"/>
            <a:chExt cx="5756656" cy="8274078"/>
          </a:xfrm>
        </p:grpSpPr>
        <p:sp>
          <p:nvSpPr>
            <p:cNvPr id="3" name="Freeform 3"/>
            <p:cNvSpPr/>
            <p:nvPr/>
          </p:nvSpPr>
          <p:spPr>
            <a:xfrm>
              <a:off x="0" y="0"/>
              <a:ext cx="5756656" cy="8274079"/>
            </a:xfrm>
            <a:custGeom>
              <a:avLst/>
              <a:gdLst/>
              <a:ahLst/>
              <a:cxnLst/>
              <a:rect l="l" t="t" r="r" b="b"/>
              <a:pathLst>
                <a:path w="5756656" h="8274079">
                  <a:moveTo>
                    <a:pt x="0" y="0"/>
                  </a:moveTo>
                  <a:lnTo>
                    <a:pt x="5756656" y="0"/>
                  </a:lnTo>
                  <a:lnTo>
                    <a:pt x="5756656" y="8274079"/>
                  </a:lnTo>
                  <a:lnTo>
                    <a:pt x="0" y="8274079"/>
                  </a:lnTo>
                  <a:close/>
                </a:path>
              </a:pathLst>
            </a:custGeom>
            <a:solidFill>
              <a:srgbClr val="916484"/>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8885953"/>
            <a:ext cx="1243949" cy="1243949"/>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7427910"/>
            <a:ext cx="1243949" cy="1243949"/>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6000151"/>
            <a:ext cx="1243949" cy="1243949"/>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4538481"/>
            <a:ext cx="1243949" cy="1243949"/>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3076811"/>
            <a:ext cx="1243949" cy="1243949"/>
          </a:xfrm>
          <a:prstGeom prst="rect">
            <a:avLst/>
          </a:prstGeom>
        </p:spPr>
      </p:pic>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1615141"/>
            <a:ext cx="1243949" cy="1243949"/>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157098"/>
            <a:ext cx="1243949" cy="1243949"/>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44050">
            <a:off x="15418862" y="-265230"/>
            <a:ext cx="3680876" cy="4114800"/>
          </a:xfrm>
          <a:prstGeom prst="rect">
            <a:avLst/>
          </a:prstGeom>
        </p:spPr>
      </p:pic>
      <p:pic>
        <p:nvPicPr>
          <p:cNvPr id="12" name="Picture 1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873645" y="-416014"/>
            <a:ext cx="4114800" cy="4114800"/>
          </a:xfrm>
          <a:prstGeom prst="rect">
            <a:avLst/>
          </a:prstGeom>
        </p:spPr>
      </p:pic>
      <p:pic>
        <p:nvPicPr>
          <p:cNvPr id="13" name="Picture 1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8324075">
            <a:off x="12674539" y="7715107"/>
            <a:ext cx="4859963" cy="4114800"/>
          </a:xfrm>
          <a:prstGeom prst="rect">
            <a:avLst/>
          </a:prstGeom>
        </p:spPr>
      </p:pic>
      <p:sp>
        <p:nvSpPr>
          <p:cNvPr id="14" name="TextBox 14"/>
          <p:cNvSpPr txBox="1"/>
          <p:nvPr/>
        </p:nvSpPr>
        <p:spPr>
          <a:xfrm>
            <a:off x="368201" y="4539835"/>
            <a:ext cx="4718928" cy="126136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Table of Contents</a:t>
            </a:r>
          </a:p>
        </p:txBody>
      </p:sp>
      <p:sp>
        <p:nvSpPr>
          <p:cNvPr id="15" name="TextBox 15"/>
          <p:cNvSpPr txBox="1"/>
          <p:nvPr/>
        </p:nvSpPr>
        <p:spPr>
          <a:xfrm>
            <a:off x="5583581" y="553202"/>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1</a:t>
            </a:r>
          </a:p>
        </p:txBody>
      </p:sp>
      <p:sp>
        <p:nvSpPr>
          <p:cNvPr id="16" name="TextBox 16"/>
          <p:cNvSpPr txBox="1"/>
          <p:nvPr/>
        </p:nvSpPr>
        <p:spPr>
          <a:xfrm>
            <a:off x="5583581" y="2011245"/>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2</a:t>
            </a:r>
          </a:p>
        </p:txBody>
      </p:sp>
      <p:sp>
        <p:nvSpPr>
          <p:cNvPr id="17" name="TextBox 17"/>
          <p:cNvSpPr txBox="1"/>
          <p:nvPr/>
        </p:nvSpPr>
        <p:spPr>
          <a:xfrm>
            <a:off x="5583581" y="3472915"/>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3</a:t>
            </a:r>
          </a:p>
        </p:txBody>
      </p:sp>
      <p:sp>
        <p:nvSpPr>
          <p:cNvPr id="18" name="TextBox 18"/>
          <p:cNvSpPr txBox="1"/>
          <p:nvPr/>
        </p:nvSpPr>
        <p:spPr>
          <a:xfrm>
            <a:off x="5583581" y="6396255"/>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5</a:t>
            </a:r>
          </a:p>
        </p:txBody>
      </p:sp>
      <p:sp>
        <p:nvSpPr>
          <p:cNvPr id="19" name="TextBox 19"/>
          <p:cNvSpPr txBox="1"/>
          <p:nvPr/>
        </p:nvSpPr>
        <p:spPr>
          <a:xfrm>
            <a:off x="5583581" y="7824013"/>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6</a:t>
            </a:r>
          </a:p>
        </p:txBody>
      </p:sp>
      <p:sp>
        <p:nvSpPr>
          <p:cNvPr id="20" name="TextBox 20"/>
          <p:cNvSpPr txBox="1"/>
          <p:nvPr/>
        </p:nvSpPr>
        <p:spPr>
          <a:xfrm>
            <a:off x="5583581" y="9282056"/>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7</a:t>
            </a:r>
          </a:p>
        </p:txBody>
      </p:sp>
      <p:sp>
        <p:nvSpPr>
          <p:cNvPr id="21" name="TextBox 21"/>
          <p:cNvSpPr txBox="1"/>
          <p:nvPr/>
        </p:nvSpPr>
        <p:spPr>
          <a:xfrm>
            <a:off x="5583581" y="4967384"/>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4</a:t>
            </a:r>
          </a:p>
        </p:txBody>
      </p:sp>
      <p:sp>
        <p:nvSpPr>
          <p:cNvPr id="22" name="TextBox 22"/>
          <p:cNvSpPr txBox="1"/>
          <p:nvPr/>
        </p:nvSpPr>
        <p:spPr>
          <a:xfrm>
            <a:off x="7406357" y="455294"/>
            <a:ext cx="2617887"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Introduction</a:t>
            </a:r>
          </a:p>
        </p:txBody>
      </p:sp>
      <p:sp>
        <p:nvSpPr>
          <p:cNvPr id="23" name="TextBox 23"/>
          <p:cNvSpPr txBox="1"/>
          <p:nvPr/>
        </p:nvSpPr>
        <p:spPr>
          <a:xfrm>
            <a:off x="7406357" y="1913337"/>
            <a:ext cx="2155924"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Questions</a:t>
            </a:r>
          </a:p>
        </p:txBody>
      </p:sp>
      <p:sp>
        <p:nvSpPr>
          <p:cNvPr id="24" name="TextBox 24"/>
          <p:cNvSpPr txBox="1"/>
          <p:nvPr/>
        </p:nvSpPr>
        <p:spPr>
          <a:xfrm>
            <a:off x="7406357" y="3375007"/>
            <a:ext cx="3128367"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Data Cleaning</a:t>
            </a:r>
          </a:p>
        </p:txBody>
      </p:sp>
      <p:sp>
        <p:nvSpPr>
          <p:cNvPr id="25" name="TextBox 25"/>
          <p:cNvSpPr txBox="1"/>
          <p:nvPr/>
        </p:nvSpPr>
        <p:spPr>
          <a:xfrm>
            <a:off x="7406357" y="9191625"/>
            <a:ext cx="2386459"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Conlusions</a:t>
            </a:r>
          </a:p>
        </p:txBody>
      </p:sp>
      <p:sp>
        <p:nvSpPr>
          <p:cNvPr id="26" name="TextBox 26"/>
          <p:cNvSpPr txBox="1"/>
          <p:nvPr/>
        </p:nvSpPr>
        <p:spPr>
          <a:xfrm>
            <a:off x="7406357" y="6299039"/>
            <a:ext cx="2974628"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Title Variation</a:t>
            </a:r>
          </a:p>
        </p:txBody>
      </p:sp>
      <p:sp>
        <p:nvSpPr>
          <p:cNvPr id="27" name="TextBox 27"/>
          <p:cNvSpPr txBox="1"/>
          <p:nvPr/>
        </p:nvSpPr>
        <p:spPr>
          <a:xfrm>
            <a:off x="7406357" y="7726106"/>
            <a:ext cx="5361980"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Publishing Day and Time</a:t>
            </a:r>
          </a:p>
        </p:txBody>
      </p:sp>
      <p:sp>
        <p:nvSpPr>
          <p:cNvPr id="28" name="TextBox 28"/>
          <p:cNvSpPr txBox="1"/>
          <p:nvPr/>
        </p:nvSpPr>
        <p:spPr>
          <a:xfrm>
            <a:off x="7303562" y="4870432"/>
            <a:ext cx="4566493"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Likes and Comments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553943"/>
            <a:ext cx="18288000" cy="6036591"/>
            <a:chOff x="0" y="0"/>
            <a:chExt cx="14716439" cy="4857673"/>
          </a:xfrm>
        </p:grpSpPr>
        <p:sp>
          <p:nvSpPr>
            <p:cNvPr id="5" name="Freeform 5"/>
            <p:cNvSpPr/>
            <p:nvPr/>
          </p:nvSpPr>
          <p:spPr>
            <a:xfrm>
              <a:off x="0" y="0"/>
              <a:ext cx="14716438" cy="4857673"/>
            </a:xfrm>
            <a:custGeom>
              <a:avLst/>
              <a:gdLst/>
              <a:ahLst/>
              <a:cxnLst/>
              <a:rect l="l" t="t" r="r" b="b"/>
              <a:pathLst>
                <a:path w="14716438" h="4857673">
                  <a:moveTo>
                    <a:pt x="0" y="0"/>
                  </a:moveTo>
                  <a:lnTo>
                    <a:pt x="14716438" y="0"/>
                  </a:lnTo>
                  <a:lnTo>
                    <a:pt x="14716438" y="4857673"/>
                  </a:lnTo>
                  <a:lnTo>
                    <a:pt x="0" y="4857673"/>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3084" y="2894012"/>
            <a:ext cx="253490" cy="253490"/>
          </a:xfrm>
          <a:prstGeom prst="rect">
            <a:avLst/>
          </a:prstGeom>
        </p:spPr>
      </p:pic>
      <p:pic>
        <p:nvPicPr>
          <p:cNvPr id="7" name="Picture 7"/>
          <p:cNvPicPr>
            <a:picLocks noChangeAspect="1"/>
          </p:cNvPicPr>
          <p:nvPr/>
        </p:nvPicPr>
        <p:blipFill>
          <a:blip r:embed="rId4"/>
          <a:srcRect/>
          <a:stretch>
            <a:fillRect/>
          </a:stretch>
        </p:blipFill>
        <p:spPr>
          <a:xfrm>
            <a:off x="122353" y="3202762"/>
            <a:ext cx="8627700" cy="5759329"/>
          </a:xfrm>
          <a:prstGeom prst="rect">
            <a:avLst/>
          </a:prstGeom>
        </p:spPr>
      </p:pic>
      <p:pic>
        <p:nvPicPr>
          <p:cNvPr id="8" name="Picture 8"/>
          <p:cNvPicPr>
            <a:picLocks noChangeAspect="1"/>
          </p:cNvPicPr>
          <p:nvPr/>
        </p:nvPicPr>
        <p:blipFill>
          <a:blip r:embed="rId5"/>
          <a:srcRect/>
          <a:stretch>
            <a:fillRect/>
          </a:stretch>
        </p:blipFill>
        <p:spPr>
          <a:xfrm>
            <a:off x="9144000" y="3202762"/>
            <a:ext cx="8627700" cy="5759329"/>
          </a:xfrm>
          <a:prstGeom prst="rect">
            <a:avLst/>
          </a:prstGeom>
        </p:spPr>
      </p:pic>
      <p:sp>
        <p:nvSpPr>
          <p:cNvPr id="9" name="TextBox 9"/>
          <p:cNvSpPr txBox="1"/>
          <p:nvPr/>
        </p:nvSpPr>
        <p:spPr>
          <a:xfrm>
            <a:off x="3364172" y="194568"/>
            <a:ext cx="11559655" cy="9949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Publishing Day</a:t>
            </a:r>
          </a:p>
        </p:txBody>
      </p:sp>
      <p:sp>
        <p:nvSpPr>
          <p:cNvPr id="10" name="TextBox 10"/>
          <p:cNvSpPr txBox="1"/>
          <p:nvPr/>
        </p:nvSpPr>
        <p:spPr>
          <a:xfrm>
            <a:off x="3822924" y="2689211"/>
            <a:ext cx="1226558" cy="371503"/>
          </a:xfrm>
          <a:prstGeom prst="rect">
            <a:avLst/>
          </a:prstGeom>
        </p:spPr>
        <p:txBody>
          <a:bodyPr lIns="0" tIns="0" rIns="0" bIns="0" rtlCol="0" anchor="t">
            <a:spAutoFit/>
          </a:bodyPr>
          <a:lstStyle/>
          <a:p>
            <a:pPr algn="ctr">
              <a:lnSpc>
                <a:spcPts val="3148"/>
              </a:lnSpc>
            </a:pPr>
            <a:r>
              <a:rPr lang="en-US" sz="2248" spc="112">
                <a:solidFill>
                  <a:srgbClr val="FBB9BE"/>
                </a:solidFill>
                <a:latin typeface="Poppins Medium Bold"/>
              </a:rPr>
              <a:t>2020</a:t>
            </a:r>
          </a:p>
        </p:txBody>
      </p:sp>
      <p:sp>
        <p:nvSpPr>
          <p:cNvPr id="11" name="TextBox 11"/>
          <p:cNvSpPr txBox="1"/>
          <p:nvPr/>
        </p:nvSpPr>
        <p:spPr>
          <a:xfrm>
            <a:off x="12844571" y="2689211"/>
            <a:ext cx="1226558" cy="371503"/>
          </a:xfrm>
          <a:prstGeom prst="rect">
            <a:avLst/>
          </a:prstGeom>
        </p:spPr>
        <p:txBody>
          <a:bodyPr lIns="0" tIns="0" rIns="0" bIns="0" rtlCol="0" anchor="t">
            <a:spAutoFit/>
          </a:bodyPr>
          <a:lstStyle/>
          <a:p>
            <a:pPr algn="ctr">
              <a:lnSpc>
                <a:spcPts val="3148"/>
              </a:lnSpc>
            </a:pPr>
            <a:r>
              <a:rPr lang="en-US" sz="2248" spc="112">
                <a:solidFill>
                  <a:srgbClr val="FBB9BE"/>
                </a:solidFill>
                <a:latin typeface="Poppins Medium Bold"/>
              </a:rPr>
              <a:t>2022</a:t>
            </a:r>
          </a:p>
        </p:txBody>
      </p:sp>
      <p:sp>
        <p:nvSpPr>
          <p:cNvPr id="12" name="TextBox 12"/>
          <p:cNvSpPr txBox="1"/>
          <p:nvPr/>
        </p:nvSpPr>
        <p:spPr>
          <a:xfrm>
            <a:off x="3962061" y="1219909"/>
            <a:ext cx="10363876" cy="71864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Compared to 2020 in 2022 Thursday was the most common publishing day that led to a trending video, whereas in 2020 this was the least common</a:t>
            </a:r>
          </a:p>
        </p:txBody>
      </p:sp>
      <p:grpSp>
        <p:nvGrpSpPr>
          <p:cNvPr id="13" name="Group 13"/>
          <p:cNvGrpSpPr/>
          <p:nvPr/>
        </p:nvGrpSpPr>
        <p:grpSpPr>
          <a:xfrm>
            <a:off x="2776574" y="1324909"/>
            <a:ext cx="540098" cy="540098"/>
            <a:chOff x="0" y="0"/>
            <a:chExt cx="720131" cy="720131"/>
          </a:xfrm>
        </p:grpSpPr>
        <p:grpSp>
          <p:nvGrpSpPr>
            <p:cNvPr id="14" name="Group 14"/>
            <p:cNvGrpSpPr/>
            <p:nvPr/>
          </p:nvGrpSpPr>
          <p:grpSpPr>
            <a:xfrm>
              <a:off x="0" y="0"/>
              <a:ext cx="720131" cy="720131"/>
              <a:chOff x="0" y="0"/>
              <a:chExt cx="1913890" cy="1913890"/>
            </a:xfrm>
          </p:grpSpPr>
          <p:sp>
            <p:nvSpPr>
              <p:cNvPr id="15" name="Freeform 15"/>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1982" y="211982"/>
              <a:ext cx="296168" cy="296168"/>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419725"/>
            <a:ext cx="18288000" cy="6036591"/>
            <a:chOff x="0" y="0"/>
            <a:chExt cx="14716439" cy="4857673"/>
          </a:xfrm>
        </p:grpSpPr>
        <p:sp>
          <p:nvSpPr>
            <p:cNvPr id="5" name="Freeform 5"/>
            <p:cNvSpPr/>
            <p:nvPr/>
          </p:nvSpPr>
          <p:spPr>
            <a:xfrm>
              <a:off x="0" y="0"/>
              <a:ext cx="14716438" cy="4857673"/>
            </a:xfrm>
            <a:custGeom>
              <a:avLst/>
              <a:gdLst/>
              <a:ahLst/>
              <a:cxnLst/>
              <a:rect l="l" t="t" r="r" b="b"/>
              <a:pathLst>
                <a:path w="14716438" h="4857673">
                  <a:moveTo>
                    <a:pt x="0" y="0"/>
                  </a:moveTo>
                  <a:lnTo>
                    <a:pt x="14716438" y="0"/>
                  </a:lnTo>
                  <a:lnTo>
                    <a:pt x="14716438" y="4857673"/>
                  </a:lnTo>
                  <a:lnTo>
                    <a:pt x="0" y="4857673"/>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3084" y="2894012"/>
            <a:ext cx="253490" cy="253490"/>
          </a:xfrm>
          <a:prstGeom prst="rect">
            <a:avLst/>
          </a:prstGeom>
        </p:spPr>
      </p:pic>
      <p:pic>
        <p:nvPicPr>
          <p:cNvPr id="7" name="Picture 7"/>
          <p:cNvPicPr>
            <a:picLocks noChangeAspect="1"/>
          </p:cNvPicPr>
          <p:nvPr/>
        </p:nvPicPr>
        <p:blipFill>
          <a:blip r:embed="rId4"/>
          <a:srcRect/>
          <a:stretch>
            <a:fillRect/>
          </a:stretch>
        </p:blipFill>
        <p:spPr>
          <a:xfrm>
            <a:off x="122353" y="3002429"/>
            <a:ext cx="4962012" cy="3312338"/>
          </a:xfrm>
          <a:prstGeom prst="rect">
            <a:avLst/>
          </a:prstGeom>
        </p:spPr>
      </p:pic>
      <p:pic>
        <p:nvPicPr>
          <p:cNvPr id="8" name="Picture 8"/>
          <p:cNvPicPr>
            <a:picLocks noChangeAspect="1"/>
          </p:cNvPicPr>
          <p:nvPr/>
        </p:nvPicPr>
        <p:blipFill>
          <a:blip r:embed="rId5"/>
          <a:srcRect/>
          <a:stretch>
            <a:fillRect/>
          </a:stretch>
        </p:blipFill>
        <p:spPr>
          <a:xfrm>
            <a:off x="122353" y="6771425"/>
            <a:ext cx="4962012" cy="3312338"/>
          </a:xfrm>
          <a:prstGeom prst="rect">
            <a:avLst/>
          </a:prstGeom>
        </p:spPr>
      </p:pic>
      <p:sp>
        <p:nvSpPr>
          <p:cNvPr id="9" name="TextBox 9"/>
          <p:cNvSpPr txBox="1"/>
          <p:nvPr/>
        </p:nvSpPr>
        <p:spPr>
          <a:xfrm>
            <a:off x="609600" y="194568"/>
            <a:ext cx="17162100" cy="2587055"/>
          </a:xfrm>
          <a:prstGeom prst="rect">
            <a:avLst/>
          </a:prstGeom>
        </p:spPr>
        <p:txBody>
          <a:bodyPr wrap="square" lIns="0" tIns="0" rIns="0" bIns="0" rtlCol="0" anchor="t">
            <a:spAutoFit/>
          </a:bodyPr>
          <a:lstStyle/>
          <a:p>
            <a:pPr algn="ctr">
              <a:lnSpc>
                <a:spcPts val="6700"/>
              </a:lnSpc>
            </a:pPr>
            <a:r>
              <a:rPr lang="en-GB" sz="5829" spc="-58" dirty="0">
                <a:solidFill>
                  <a:srgbClr val="F1CDD6"/>
                </a:solidFill>
                <a:latin typeface="Poppins Bold"/>
              </a:rPr>
              <a:t>Is there a difference in publishing day of trending videos between September 2020 and September 2022?</a:t>
            </a:r>
          </a:p>
        </p:txBody>
      </p:sp>
      <p:sp>
        <p:nvSpPr>
          <p:cNvPr id="10" name="TextBox 10"/>
          <p:cNvSpPr txBox="1"/>
          <p:nvPr/>
        </p:nvSpPr>
        <p:spPr>
          <a:xfrm>
            <a:off x="1709002" y="2609990"/>
            <a:ext cx="1226558" cy="371503"/>
          </a:xfrm>
          <a:prstGeom prst="rect">
            <a:avLst/>
          </a:prstGeom>
        </p:spPr>
        <p:txBody>
          <a:bodyPr lIns="0" tIns="0" rIns="0" bIns="0" rtlCol="0" anchor="t">
            <a:spAutoFit/>
          </a:bodyPr>
          <a:lstStyle/>
          <a:p>
            <a:pPr algn="ctr">
              <a:lnSpc>
                <a:spcPts val="3148"/>
              </a:lnSpc>
            </a:pPr>
            <a:r>
              <a:rPr lang="en-US" sz="2248" spc="112" dirty="0">
                <a:solidFill>
                  <a:srgbClr val="FBB9BE"/>
                </a:solidFill>
                <a:latin typeface="Poppins Medium Bold"/>
              </a:rPr>
              <a:t>2020</a:t>
            </a:r>
          </a:p>
        </p:txBody>
      </p:sp>
      <p:sp>
        <p:nvSpPr>
          <p:cNvPr id="11" name="TextBox 11"/>
          <p:cNvSpPr txBox="1"/>
          <p:nvPr/>
        </p:nvSpPr>
        <p:spPr>
          <a:xfrm>
            <a:off x="1931128" y="6335703"/>
            <a:ext cx="1226558" cy="371503"/>
          </a:xfrm>
          <a:prstGeom prst="rect">
            <a:avLst/>
          </a:prstGeom>
        </p:spPr>
        <p:txBody>
          <a:bodyPr lIns="0" tIns="0" rIns="0" bIns="0" rtlCol="0" anchor="t">
            <a:spAutoFit/>
          </a:bodyPr>
          <a:lstStyle/>
          <a:p>
            <a:pPr algn="ctr">
              <a:lnSpc>
                <a:spcPts val="3148"/>
              </a:lnSpc>
            </a:pPr>
            <a:r>
              <a:rPr lang="en-US" sz="2248" spc="112" dirty="0">
                <a:solidFill>
                  <a:srgbClr val="FBB9BE"/>
                </a:solidFill>
                <a:latin typeface="Poppins Medium Bold"/>
              </a:rPr>
              <a:t>2022</a:t>
            </a:r>
          </a:p>
        </p:txBody>
      </p:sp>
      <p:sp>
        <p:nvSpPr>
          <p:cNvPr id="12" name="TextBox 12"/>
          <p:cNvSpPr txBox="1"/>
          <p:nvPr/>
        </p:nvSpPr>
        <p:spPr>
          <a:xfrm>
            <a:off x="6534974" y="4192219"/>
            <a:ext cx="10363876" cy="71864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Compared to 2020 in 2022 Thursday was the most common publishing day that led to a trending video, whereas in 2020 this was the least common</a:t>
            </a:r>
          </a:p>
        </p:txBody>
      </p:sp>
      <p:grpSp>
        <p:nvGrpSpPr>
          <p:cNvPr id="13" name="Group 13"/>
          <p:cNvGrpSpPr/>
          <p:nvPr/>
        </p:nvGrpSpPr>
        <p:grpSpPr>
          <a:xfrm>
            <a:off x="5825951" y="4281491"/>
            <a:ext cx="540098" cy="540098"/>
            <a:chOff x="0" y="0"/>
            <a:chExt cx="720131" cy="720131"/>
          </a:xfrm>
        </p:grpSpPr>
        <p:grpSp>
          <p:nvGrpSpPr>
            <p:cNvPr id="14" name="Group 14"/>
            <p:cNvGrpSpPr/>
            <p:nvPr/>
          </p:nvGrpSpPr>
          <p:grpSpPr>
            <a:xfrm>
              <a:off x="0" y="0"/>
              <a:ext cx="720131" cy="720131"/>
              <a:chOff x="0" y="0"/>
              <a:chExt cx="1913890" cy="1913890"/>
            </a:xfrm>
          </p:grpSpPr>
          <p:sp>
            <p:nvSpPr>
              <p:cNvPr id="15" name="Freeform 15"/>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1982" y="211982"/>
              <a:ext cx="296168" cy="296168"/>
            </a:xfrm>
            <a:prstGeom prst="rect">
              <a:avLst/>
            </a:prstGeom>
          </p:spPr>
        </p:pic>
      </p:grpSp>
      <p:grpSp>
        <p:nvGrpSpPr>
          <p:cNvPr id="19" name="Group 13">
            <a:extLst>
              <a:ext uri="{FF2B5EF4-FFF2-40B4-BE49-F238E27FC236}">
                <a16:creationId xmlns:a16="http://schemas.microsoft.com/office/drawing/2014/main" id="{37B3D0AE-3ECE-42E8-92C6-3285A8243E62}"/>
              </a:ext>
            </a:extLst>
          </p:cNvPr>
          <p:cNvGrpSpPr/>
          <p:nvPr/>
        </p:nvGrpSpPr>
        <p:grpSpPr>
          <a:xfrm>
            <a:off x="5825951" y="5593909"/>
            <a:ext cx="540098" cy="540098"/>
            <a:chOff x="0" y="0"/>
            <a:chExt cx="720131" cy="720131"/>
          </a:xfrm>
        </p:grpSpPr>
        <p:grpSp>
          <p:nvGrpSpPr>
            <p:cNvPr id="20" name="Group 14">
              <a:extLst>
                <a:ext uri="{FF2B5EF4-FFF2-40B4-BE49-F238E27FC236}">
                  <a16:creationId xmlns:a16="http://schemas.microsoft.com/office/drawing/2014/main" id="{675D5F52-D4CB-4865-8EE4-90E4E75A5623}"/>
                </a:ext>
              </a:extLst>
            </p:cNvPr>
            <p:cNvGrpSpPr/>
            <p:nvPr/>
          </p:nvGrpSpPr>
          <p:grpSpPr>
            <a:xfrm>
              <a:off x="0" y="0"/>
              <a:ext cx="720131" cy="720131"/>
              <a:chOff x="0" y="0"/>
              <a:chExt cx="1913890" cy="1913890"/>
            </a:xfrm>
          </p:grpSpPr>
          <p:sp>
            <p:nvSpPr>
              <p:cNvPr id="22" name="Freeform 15">
                <a:extLst>
                  <a:ext uri="{FF2B5EF4-FFF2-40B4-BE49-F238E27FC236}">
                    <a16:creationId xmlns:a16="http://schemas.microsoft.com/office/drawing/2014/main" id="{C06667F4-5AAD-4344-BA18-DDB3F7F3C161}"/>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1" name="Picture 16">
              <a:extLst>
                <a:ext uri="{FF2B5EF4-FFF2-40B4-BE49-F238E27FC236}">
                  <a16:creationId xmlns:a16="http://schemas.microsoft.com/office/drawing/2014/main" id="{0A4D0C96-1A9A-4551-B72E-17BB6C1143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1982" y="211982"/>
              <a:ext cx="296168" cy="296168"/>
            </a:xfrm>
            <a:prstGeom prst="rect">
              <a:avLst/>
            </a:prstGeom>
          </p:spPr>
        </p:pic>
      </p:grpSp>
      <p:sp>
        <p:nvSpPr>
          <p:cNvPr id="23" name="TextBox 12">
            <a:extLst>
              <a:ext uri="{FF2B5EF4-FFF2-40B4-BE49-F238E27FC236}">
                <a16:creationId xmlns:a16="http://schemas.microsoft.com/office/drawing/2014/main" id="{7633651D-74BF-48F1-A35F-82CE5914691C}"/>
              </a:ext>
            </a:extLst>
          </p:cNvPr>
          <p:cNvSpPr txBox="1"/>
          <p:nvPr/>
        </p:nvSpPr>
        <p:spPr>
          <a:xfrm>
            <a:off x="6490991" y="5504637"/>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Tuesday, which was the most popular posting day in 2020 is still an important day in 2022 as it only fell one place</a:t>
            </a:r>
          </a:p>
        </p:txBody>
      </p:sp>
      <p:sp>
        <p:nvSpPr>
          <p:cNvPr id="24" name="TextBox 12">
            <a:extLst>
              <a:ext uri="{FF2B5EF4-FFF2-40B4-BE49-F238E27FC236}">
                <a16:creationId xmlns:a16="http://schemas.microsoft.com/office/drawing/2014/main" id="{7A7A546B-A4A6-4001-8CEF-B75A2C0CE085}"/>
              </a:ext>
            </a:extLst>
          </p:cNvPr>
          <p:cNvSpPr txBox="1"/>
          <p:nvPr/>
        </p:nvSpPr>
        <p:spPr>
          <a:xfrm>
            <a:off x="6626898" y="7244300"/>
            <a:ext cx="10363876" cy="1097480"/>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This does imply that the day a video is published does affect the algorithm however, it does change overtime and therefore creators shouldn’t get comfortable. </a:t>
            </a:r>
          </a:p>
        </p:txBody>
      </p:sp>
      <p:grpSp>
        <p:nvGrpSpPr>
          <p:cNvPr id="25" name="Group 13">
            <a:extLst>
              <a:ext uri="{FF2B5EF4-FFF2-40B4-BE49-F238E27FC236}">
                <a16:creationId xmlns:a16="http://schemas.microsoft.com/office/drawing/2014/main" id="{13E2A332-AAF2-4508-B013-40811D498AE4}"/>
              </a:ext>
            </a:extLst>
          </p:cNvPr>
          <p:cNvGrpSpPr/>
          <p:nvPr/>
        </p:nvGrpSpPr>
        <p:grpSpPr>
          <a:xfrm>
            <a:off x="6074501" y="7351946"/>
            <a:ext cx="540098" cy="540098"/>
            <a:chOff x="0" y="0"/>
            <a:chExt cx="720131" cy="720131"/>
          </a:xfrm>
        </p:grpSpPr>
        <p:grpSp>
          <p:nvGrpSpPr>
            <p:cNvPr id="26" name="Group 14">
              <a:extLst>
                <a:ext uri="{FF2B5EF4-FFF2-40B4-BE49-F238E27FC236}">
                  <a16:creationId xmlns:a16="http://schemas.microsoft.com/office/drawing/2014/main" id="{82F8E0DC-D885-41A1-B4E2-AA665B88A71D}"/>
                </a:ext>
              </a:extLst>
            </p:cNvPr>
            <p:cNvGrpSpPr/>
            <p:nvPr/>
          </p:nvGrpSpPr>
          <p:grpSpPr>
            <a:xfrm>
              <a:off x="0" y="0"/>
              <a:ext cx="720131" cy="720131"/>
              <a:chOff x="0" y="0"/>
              <a:chExt cx="1913890" cy="1913890"/>
            </a:xfrm>
          </p:grpSpPr>
          <p:sp>
            <p:nvSpPr>
              <p:cNvPr id="28" name="Freeform 15">
                <a:extLst>
                  <a:ext uri="{FF2B5EF4-FFF2-40B4-BE49-F238E27FC236}">
                    <a16:creationId xmlns:a16="http://schemas.microsoft.com/office/drawing/2014/main" id="{14CBD80E-10BE-4C5F-A01A-2BFDD5AC1D9D}"/>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7" name="Picture 16">
              <a:extLst>
                <a:ext uri="{FF2B5EF4-FFF2-40B4-BE49-F238E27FC236}">
                  <a16:creationId xmlns:a16="http://schemas.microsoft.com/office/drawing/2014/main" id="{5FC332BE-0E92-479D-81EB-4489FF9A94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1982" y="211982"/>
              <a:ext cx="296168" cy="296168"/>
            </a:xfrm>
            <a:prstGeom prst="rect">
              <a:avLst/>
            </a:prstGeom>
          </p:spPr>
        </p:pic>
      </p:grpSp>
    </p:spTree>
    <p:extLst>
      <p:ext uri="{BB962C8B-B14F-4D97-AF65-F5344CB8AC3E}">
        <p14:creationId xmlns:p14="http://schemas.microsoft.com/office/powerpoint/2010/main" val="327294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16484"/>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4835796" cy="10287000"/>
            <a:chOff x="0" y="0"/>
            <a:chExt cx="3891388" cy="8277997"/>
          </a:xfrm>
        </p:grpSpPr>
        <p:sp>
          <p:nvSpPr>
            <p:cNvPr id="3" name="Freeform 3"/>
            <p:cNvSpPr/>
            <p:nvPr/>
          </p:nvSpPr>
          <p:spPr>
            <a:xfrm>
              <a:off x="0" y="0"/>
              <a:ext cx="3891388" cy="8277997"/>
            </a:xfrm>
            <a:custGeom>
              <a:avLst/>
              <a:gdLst/>
              <a:ahLst/>
              <a:cxnLst/>
              <a:rect l="l" t="t" r="r" b="b"/>
              <a:pathLst>
                <a:path w="3891388" h="8277997">
                  <a:moveTo>
                    <a:pt x="0" y="0"/>
                  </a:moveTo>
                  <a:lnTo>
                    <a:pt x="3891388" y="0"/>
                  </a:lnTo>
                  <a:lnTo>
                    <a:pt x="3891388" y="8277997"/>
                  </a:lnTo>
                  <a:lnTo>
                    <a:pt x="0" y="8277997"/>
                  </a:lnTo>
                  <a:close/>
                </a:path>
              </a:pathLst>
            </a:custGeom>
            <a:solidFill>
              <a:srgbClr val="3E2C49"/>
            </a:solidFill>
          </p:spPr>
        </p:sp>
      </p:grpSp>
      <p:sp>
        <p:nvSpPr>
          <p:cNvPr id="4" name="TextBox 4"/>
          <p:cNvSpPr txBox="1"/>
          <p:nvPr/>
        </p:nvSpPr>
        <p:spPr>
          <a:xfrm>
            <a:off x="5021274" y="120312"/>
            <a:ext cx="7828076" cy="1115950"/>
          </a:xfrm>
          <a:prstGeom prst="rect">
            <a:avLst/>
          </a:prstGeom>
        </p:spPr>
        <p:txBody>
          <a:bodyPr lIns="0" tIns="0" rIns="0" bIns="0" rtlCol="0" anchor="t">
            <a:spAutoFit/>
          </a:bodyPr>
          <a:lstStyle/>
          <a:p>
            <a:pPr algn="ctr">
              <a:lnSpc>
                <a:spcPts val="9165"/>
              </a:lnSpc>
            </a:pPr>
            <a:r>
              <a:rPr lang="en-US" sz="6546" spc="-65">
                <a:solidFill>
                  <a:srgbClr val="F1CDD6"/>
                </a:solidFill>
                <a:latin typeface="Poppins Bold"/>
              </a:rPr>
              <a:t>CONCLUSIONS</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644050">
            <a:off x="-1840438" y="7200900"/>
            <a:ext cx="3680876" cy="4114800"/>
          </a:xfrm>
          <a:prstGeom prst="rect">
            <a:avLst/>
          </a:prstGeom>
        </p:spPr>
      </p:pic>
      <p:grpSp>
        <p:nvGrpSpPr>
          <p:cNvPr id="8" name="Group 13">
            <a:extLst>
              <a:ext uri="{FF2B5EF4-FFF2-40B4-BE49-F238E27FC236}">
                <a16:creationId xmlns:a16="http://schemas.microsoft.com/office/drawing/2014/main" id="{C378C833-0979-4E68-B102-F719D0AD4361}"/>
              </a:ext>
            </a:extLst>
          </p:cNvPr>
          <p:cNvGrpSpPr/>
          <p:nvPr/>
        </p:nvGrpSpPr>
        <p:grpSpPr>
          <a:xfrm>
            <a:off x="5585791" y="1732708"/>
            <a:ext cx="990600" cy="990600"/>
            <a:chOff x="0" y="0"/>
            <a:chExt cx="720131" cy="720131"/>
          </a:xfrm>
        </p:grpSpPr>
        <p:grpSp>
          <p:nvGrpSpPr>
            <p:cNvPr id="9" name="Group 14">
              <a:extLst>
                <a:ext uri="{FF2B5EF4-FFF2-40B4-BE49-F238E27FC236}">
                  <a16:creationId xmlns:a16="http://schemas.microsoft.com/office/drawing/2014/main" id="{E373C2C2-7CF1-43B0-88AE-65FC93598A61}"/>
                </a:ext>
              </a:extLst>
            </p:cNvPr>
            <p:cNvGrpSpPr/>
            <p:nvPr/>
          </p:nvGrpSpPr>
          <p:grpSpPr>
            <a:xfrm>
              <a:off x="0" y="0"/>
              <a:ext cx="720131" cy="720131"/>
              <a:chOff x="0" y="0"/>
              <a:chExt cx="1913890" cy="1913890"/>
            </a:xfrm>
          </p:grpSpPr>
          <p:sp>
            <p:nvSpPr>
              <p:cNvPr id="11" name="Freeform 15">
                <a:extLst>
                  <a:ext uri="{FF2B5EF4-FFF2-40B4-BE49-F238E27FC236}">
                    <a16:creationId xmlns:a16="http://schemas.microsoft.com/office/drawing/2014/main" id="{BF698F45-AA0E-4F38-9C8F-9154354E22CB}"/>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0" name="Picture 16">
              <a:extLst>
                <a:ext uri="{FF2B5EF4-FFF2-40B4-BE49-F238E27FC236}">
                  <a16:creationId xmlns:a16="http://schemas.microsoft.com/office/drawing/2014/main" id="{4056409F-86F9-482B-8BB0-77A5637685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1982" y="211982"/>
              <a:ext cx="296168" cy="296168"/>
            </a:xfrm>
            <a:prstGeom prst="rect">
              <a:avLst/>
            </a:prstGeom>
          </p:spPr>
        </p:pic>
      </p:grpSp>
      <p:sp>
        <p:nvSpPr>
          <p:cNvPr id="12" name="TextBox 14">
            <a:extLst>
              <a:ext uri="{FF2B5EF4-FFF2-40B4-BE49-F238E27FC236}">
                <a16:creationId xmlns:a16="http://schemas.microsoft.com/office/drawing/2014/main" id="{FBD812B6-3105-4496-B929-F3CE1825DFF1}"/>
              </a:ext>
            </a:extLst>
          </p:cNvPr>
          <p:cNvSpPr txBox="1"/>
          <p:nvPr/>
        </p:nvSpPr>
        <p:spPr>
          <a:xfrm>
            <a:off x="6796776" y="1865216"/>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Views and comments have gone up in importance in relation to the algorithm whereas likes have stayed the same.</a:t>
            </a:r>
          </a:p>
        </p:txBody>
      </p:sp>
      <p:grpSp>
        <p:nvGrpSpPr>
          <p:cNvPr id="13" name="Group 13">
            <a:extLst>
              <a:ext uri="{FF2B5EF4-FFF2-40B4-BE49-F238E27FC236}">
                <a16:creationId xmlns:a16="http://schemas.microsoft.com/office/drawing/2014/main" id="{CD07E5E3-D855-40CB-B0C1-DADB001994C8}"/>
              </a:ext>
            </a:extLst>
          </p:cNvPr>
          <p:cNvGrpSpPr/>
          <p:nvPr/>
        </p:nvGrpSpPr>
        <p:grpSpPr>
          <a:xfrm>
            <a:off x="5585791" y="3403550"/>
            <a:ext cx="990600" cy="990600"/>
            <a:chOff x="0" y="0"/>
            <a:chExt cx="720131" cy="720131"/>
          </a:xfrm>
        </p:grpSpPr>
        <p:grpSp>
          <p:nvGrpSpPr>
            <p:cNvPr id="14" name="Group 14">
              <a:extLst>
                <a:ext uri="{FF2B5EF4-FFF2-40B4-BE49-F238E27FC236}">
                  <a16:creationId xmlns:a16="http://schemas.microsoft.com/office/drawing/2014/main" id="{AFFA0E13-D443-4CCF-8D0A-8909F740909E}"/>
                </a:ext>
              </a:extLst>
            </p:cNvPr>
            <p:cNvGrpSpPr/>
            <p:nvPr/>
          </p:nvGrpSpPr>
          <p:grpSpPr>
            <a:xfrm>
              <a:off x="0" y="0"/>
              <a:ext cx="720131" cy="720131"/>
              <a:chOff x="0" y="0"/>
              <a:chExt cx="1913890" cy="1913890"/>
            </a:xfrm>
          </p:grpSpPr>
          <p:sp>
            <p:nvSpPr>
              <p:cNvPr id="16" name="Freeform 15">
                <a:extLst>
                  <a:ext uri="{FF2B5EF4-FFF2-40B4-BE49-F238E27FC236}">
                    <a16:creationId xmlns:a16="http://schemas.microsoft.com/office/drawing/2014/main" id="{CC8C9987-ACA7-432B-8264-D56B3BB10DE7}"/>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5" name="Picture 16">
              <a:extLst>
                <a:ext uri="{FF2B5EF4-FFF2-40B4-BE49-F238E27FC236}">
                  <a16:creationId xmlns:a16="http://schemas.microsoft.com/office/drawing/2014/main" id="{F07CA2DD-AA07-4018-B12A-077674AA4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1982" y="211982"/>
              <a:ext cx="296168" cy="296168"/>
            </a:xfrm>
            <a:prstGeom prst="rect">
              <a:avLst/>
            </a:prstGeom>
          </p:spPr>
        </p:pic>
      </p:grpSp>
      <p:sp>
        <p:nvSpPr>
          <p:cNvPr id="17" name="TextBox 14">
            <a:extLst>
              <a:ext uri="{FF2B5EF4-FFF2-40B4-BE49-F238E27FC236}">
                <a16:creationId xmlns:a16="http://schemas.microsoft.com/office/drawing/2014/main" id="{90B4CB6F-818F-4797-AE6C-9BF010013A52}"/>
              </a:ext>
            </a:extLst>
          </p:cNvPr>
          <p:cNvSpPr txBox="1"/>
          <p:nvPr/>
        </p:nvSpPr>
        <p:spPr>
          <a:xfrm>
            <a:off x="7175139" y="3754423"/>
            <a:ext cx="9982200"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There is variation in titles of trending videos on YouTube however, although they appear to be a factor in the algorithm there is no clear evidence as to how.  </a:t>
            </a:r>
          </a:p>
        </p:txBody>
      </p:sp>
      <p:sp>
        <p:nvSpPr>
          <p:cNvPr id="18" name="TextBox 12">
            <a:extLst>
              <a:ext uri="{FF2B5EF4-FFF2-40B4-BE49-F238E27FC236}">
                <a16:creationId xmlns:a16="http://schemas.microsoft.com/office/drawing/2014/main" id="{9EA3B138-32A0-4DA0-9D38-10C0BFB7CEF9}"/>
              </a:ext>
            </a:extLst>
          </p:cNvPr>
          <p:cNvSpPr txBox="1"/>
          <p:nvPr/>
        </p:nvSpPr>
        <p:spPr>
          <a:xfrm>
            <a:off x="6793463" y="7514393"/>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The day a video is published is important in the algorithm however, it does change overtime and therefore creators shouldn’t get comfortable. </a:t>
            </a:r>
          </a:p>
        </p:txBody>
      </p:sp>
      <p:grpSp>
        <p:nvGrpSpPr>
          <p:cNvPr id="19" name="Group 13">
            <a:extLst>
              <a:ext uri="{FF2B5EF4-FFF2-40B4-BE49-F238E27FC236}">
                <a16:creationId xmlns:a16="http://schemas.microsoft.com/office/drawing/2014/main" id="{E8D199AF-7422-4510-8CD7-D0C8C3109395}"/>
              </a:ext>
            </a:extLst>
          </p:cNvPr>
          <p:cNvGrpSpPr/>
          <p:nvPr/>
        </p:nvGrpSpPr>
        <p:grpSpPr>
          <a:xfrm>
            <a:off x="5764327" y="7398583"/>
            <a:ext cx="990600" cy="990600"/>
            <a:chOff x="0" y="0"/>
            <a:chExt cx="720131" cy="720131"/>
          </a:xfrm>
        </p:grpSpPr>
        <p:grpSp>
          <p:nvGrpSpPr>
            <p:cNvPr id="20" name="Group 14">
              <a:extLst>
                <a:ext uri="{FF2B5EF4-FFF2-40B4-BE49-F238E27FC236}">
                  <a16:creationId xmlns:a16="http://schemas.microsoft.com/office/drawing/2014/main" id="{A7A78244-D336-4F7F-91D0-70889857AD0F}"/>
                </a:ext>
              </a:extLst>
            </p:cNvPr>
            <p:cNvGrpSpPr/>
            <p:nvPr/>
          </p:nvGrpSpPr>
          <p:grpSpPr>
            <a:xfrm>
              <a:off x="0" y="0"/>
              <a:ext cx="720131" cy="720131"/>
              <a:chOff x="0" y="0"/>
              <a:chExt cx="1913890" cy="1913890"/>
            </a:xfrm>
          </p:grpSpPr>
          <p:sp>
            <p:nvSpPr>
              <p:cNvPr id="22" name="Freeform 15">
                <a:extLst>
                  <a:ext uri="{FF2B5EF4-FFF2-40B4-BE49-F238E27FC236}">
                    <a16:creationId xmlns:a16="http://schemas.microsoft.com/office/drawing/2014/main" id="{02FF02B0-F568-4814-83CD-F62D3914C04D}"/>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1" name="Picture 16">
              <a:extLst>
                <a:ext uri="{FF2B5EF4-FFF2-40B4-BE49-F238E27FC236}">
                  <a16:creationId xmlns:a16="http://schemas.microsoft.com/office/drawing/2014/main" id="{BE576AE2-68F9-45E4-9F9D-E12DDBE62D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1982" y="211982"/>
              <a:ext cx="296168" cy="296168"/>
            </a:xfrm>
            <a:prstGeom prst="rect">
              <a:avLst/>
            </a:prstGeom>
          </p:spPr>
        </p:pic>
      </p:grpSp>
      <p:sp>
        <p:nvSpPr>
          <p:cNvPr id="23" name="TextBox 14">
            <a:extLst>
              <a:ext uri="{FF2B5EF4-FFF2-40B4-BE49-F238E27FC236}">
                <a16:creationId xmlns:a16="http://schemas.microsoft.com/office/drawing/2014/main" id="{66D562D9-0087-4EDC-B2F4-583ED124F72F}"/>
              </a:ext>
            </a:extLst>
          </p:cNvPr>
          <p:cNvSpPr txBox="1"/>
          <p:nvPr/>
        </p:nvSpPr>
        <p:spPr>
          <a:xfrm>
            <a:off x="7069091" y="5616081"/>
            <a:ext cx="10194296" cy="1469377"/>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 only channels that trended in the top 10 in both 2020 and 2022 were sports channels. Implying that creators can find it hard to stay consistently trending as trending channels in the UK are heavily centered around sports and current events</a:t>
            </a:r>
          </a:p>
        </p:txBody>
      </p:sp>
      <p:grpSp>
        <p:nvGrpSpPr>
          <p:cNvPr id="24" name="Group 9">
            <a:extLst>
              <a:ext uri="{FF2B5EF4-FFF2-40B4-BE49-F238E27FC236}">
                <a16:creationId xmlns:a16="http://schemas.microsoft.com/office/drawing/2014/main" id="{DDC4BB7F-7724-4F3D-93A8-0F527D102E3C}"/>
              </a:ext>
            </a:extLst>
          </p:cNvPr>
          <p:cNvGrpSpPr/>
          <p:nvPr/>
        </p:nvGrpSpPr>
        <p:grpSpPr>
          <a:xfrm>
            <a:off x="5880737" y="5466572"/>
            <a:ext cx="913100" cy="841367"/>
            <a:chOff x="0" y="0"/>
            <a:chExt cx="1121822" cy="1121822"/>
          </a:xfrm>
        </p:grpSpPr>
        <p:grpSp>
          <p:nvGrpSpPr>
            <p:cNvPr id="25" name="Group 10">
              <a:extLst>
                <a:ext uri="{FF2B5EF4-FFF2-40B4-BE49-F238E27FC236}">
                  <a16:creationId xmlns:a16="http://schemas.microsoft.com/office/drawing/2014/main" id="{4E85FB55-442E-4CAC-A61C-44FACB5C0609}"/>
                </a:ext>
              </a:extLst>
            </p:cNvPr>
            <p:cNvGrpSpPr/>
            <p:nvPr/>
          </p:nvGrpSpPr>
          <p:grpSpPr>
            <a:xfrm>
              <a:off x="0" y="0"/>
              <a:ext cx="1121822" cy="1121822"/>
              <a:chOff x="0" y="0"/>
              <a:chExt cx="1913890" cy="1913890"/>
            </a:xfrm>
          </p:grpSpPr>
          <p:sp>
            <p:nvSpPr>
              <p:cNvPr id="27" name="Freeform 11">
                <a:extLst>
                  <a:ext uri="{FF2B5EF4-FFF2-40B4-BE49-F238E27FC236}">
                    <a16:creationId xmlns:a16="http://schemas.microsoft.com/office/drawing/2014/main" id="{8C0D5AE9-EB37-43EF-B16C-5196C0D40A88}"/>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6" name="Picture 12">
              <a:extLst>
                <a:ext uri="{FF2B5EF4-FFF2-40B4-BE49-F238E27FC236}">
                  <a16:creationId xmlns:a16="http://schemas.microsoft.com/office/drawing/2014/main" id="{2F65E3FB-AF92-42C3-8258-A1B27257CA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0226" y="330226"/>
              <a:ext cx="461371" cy="461371"/>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495015" y="513231"/>
            <a:ext cx="5977922" cy="9304782"/>
            <a:chOff x="0" y="0"/>
            <a:chExt cx="4792042" cy="7458930"/>
          </a:xfrm>
        </p:grpSpPr>
        <p:sp>
          <p:nvSpPr>
            <p:cNvPr id="3" name="Freeform 3"/>
            <p:cNvSpPr/>
            <p:nvPr/>
          </p:nvSpPr>
          <p:spPr>
            <a:xfrm>
              <a:off x="0" y="0"/>
              <a:ext cx="4792042" cy="7458930"/>
            </a:xfrm>
            <a:custGeom>
              <a:avLst/>
              <a:gdLst/>
              <a:ahLst/>
              <a:cxnLst/>
              <a:rect l="l" t="t" r="r" b="b"/>
              <a:pathLst>
                <a:path w="4792042" h="7458930">
                  <a:moveTo>
                    <a:pt x="0" y="0"/>
                  </a:moveTo>
                  <a:lnTo>
                    <a:pt x="4792042" y="0"/>
                  </a:lnTo>
                  <a:lnTo>
                    <a:pt x="4792042" y="7458930"/>
                  </a:lnTo>
                  <a:lnTo>
                    <a:pt x="0" y="7458930"/>
                  </a:lnTo>
                  <a:close/>
                </a:path>
              </a:pathLst>
            </a:custGeom>
            <a:solidFill>
              <a:srgbClr val="916484"/>
            </a:solidFill>
          </p:spPr>
        </p:sp>
      </p:grpSp>
      <p:grpSp>
        <p:nvGrpSpPr>
          <p:cNvPr id="4" name="Group 4"/>
          <p:cNvGrpSpPr/>
          <p:nvPr/>
        </p:nvGrpSpPr>
        <p:grpSpPr>
          <a:xfrm>
            <a:off x="4688407" y="2304914"/>
            <a:ext cx="13599593" cy="7982086"/>
            <a:chOff x="0" y="0"/>
            <a:chExt cx="10943656" cy="6423222"/>
          </a:xfrm>
        </p:grpSpPr>
        <p:sp>
          <p:nvSpPr>
            <p:cNvPr id="5" name="Freeform 5"/>
            <p:cNvSpPr/>
            <p:nvPr/>
          </p:nvSpPr>
          <p:spPr>
            <a:xfrm>
              <a:off x="0" y="0"/>
              <a:ext cx="10943656" cy="6423222"/>
            </a:xfrm>
            <a:custGeom>
              <a:avLst/>
              <a:gdLst/>
              <a:ahLst/>
              <a:cxnLst/>
              <a:rect l="l" t="t" r="r" b="b"/>
              <a:pathLst>
                <a:path w="10943656" h="6423222">
                  <a:moveTo>
                    <a:pt x="0" y="0"/>
                  </a:moveTo>
                  <a:lnTo>
                    <a:pt x="10943656" y="0"/>
                  </a:lnTo>
                  <a:lnTo>
                    <a:pt x="10943656" y="6423222"/>
                  </a:lnTo>
                  <a:lnTo>
                    <a:pt x="0" y="6423222"/>
                  </a:lnTo>
                  <a:close/>
                </a:path>
              </a:pathLst>
            </a:custGeom>
            <a:solidFill>
              <a:srgbClr val="F1CDD6"/>
            </a:solidFill>
          </p:spPr>
        </p:sp>
      </p:grpSp>
      <p:sp>
        <p:nvSpPr>
          <p:cNvPr id="6" name="TextBox 6"/>
          <p:cNvSpPr txBox="1"/>
          <p:nvPr/>
        </p:nvSpPr>
        <p:spPr>
          <a:xfrm>
            <a:off x="7732092" y="5268883"/>
            <a:ext cx="8783565" cy="1336300"/>
          </a:xfrm>
          <a:prstGeom prst="rect">
            <a:avLst/>
          </a:prstGeom>
        </p:spPr>
        <p:txBody>
          <a:bodyPr lIns="0" tIns="0" rIns="0" bIns="0" rtlCol="0" anchor="t">
            <a:spAutoFit/>
          </a:bodyPr>
          <a:lstStyle/>
          <a:p>
            <a:pPr>
              <a:lnSpc>
                <a:spcPts val="10880"/>
              </a:lnSpc>
            </a:pPr>
            <a:r>
              <a:rPr lang="en-US" sz="7771" spc="-77">
                <a:solidFill>
                  <a:srgbClr val="3E2C49"/>
                </a:solidFill>
                <a:latin typeface="Poppins Bold"/>
              </a:rPr>
              <a:t>ANY QUESTIONS?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1648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956856"/>
            <a:ext cx="8401311" cy="6373288"/>
            <a:chOff x="0" y="0"/>
            <a:chExt cx="6760574" cy="5128614"/>
          </a:xfrm>
        </p:grpSpPr>
        <p:sp>
          <p:nvSpPr>
            <p:cNvPr id="3" name="Freeform 3"/>
            <p:cNvSpPr/>
            <p:nvPr/>
          </p:nvSpPr>
          <p:spPr>
            <a:xfrm>
              <a:off x="0" y="0"/>
              <a:ext cx="6760574" cy="5128614"/>
            </a:xfrm>
            <a:custGeom>
              <a:avLst/>
              <a:gdLst/>
              <a:ahLst/>
              <a:cxnLst/>
              <a:rect l="l" t="t" r="r" b="b"/>
              <a:pathLst>
                <a:path w="6760574" h="5128614">
                  <a:moveTo>
                    <a:pt x="0" y="0"/>
                  </a:moveTo>
                  <a:lnTo>
                    <a:pt x="6760574" y="0"/>
                  </a:lnTo>
                  <a:lnTo>
                    <a:pt x="6760574" y="5128614"/>
                  </a:lnTo>
                  <a:lnTo>
                    <a:pt x="0" y="5128614"/>
                  </a:lnTo>
                  <a:close/>
                </a:path>
              </a:pathLst>
            </a:custGeom>
            <a:solidFill>
              <a:srgbClr val="3E2C49"/>
            </a:solidFill>
          </p:spPr>
        </p:sp>
      </p:grpSp>
      <p:sp>
        <p:nvSpPr>
          <p:cNvPr id="4" name="TextBox 4"/>
          <p:cNvSpPr txBox="1"/>
          <p:nvPr/>
        </p:nvSpPr>
        <p:spPr>
          <a:xfrm>
            <a:off x="2309660" y="4527239"/>
            <a:ext cx="5839391" cy="1011676"/>
          </a:xfrm>
          <a:prstGeom prst="rect">
            <a:avLst/>
          </a:prstGeom>
        </p:spPr>
        <p:txBody>
          <a:bodyPr lIns="0" tIns="0" rIns="0" bIns="0" rtlCol="0" anchor="t">
            <a:spAutoFit/>
          </a:bodyPr>
          <a:lstStyle/>
          <a:p>
            <a:pPr>
              <a:lnSpc>
                <a:spcPts val="7500"/>
              </a:lnSpc>
            </a:pPr>
            <a:r>
              <a:rPr lang="en-US" sz="7575" spc="-75">
                <a:solidFill>
                  <a:srgbClr val="F1CDD6"/>
                </a:solidFill>
                <a:latin typeface="Poppins Bold"/>
              </a:rPr>
              <a:t>Thank You!</a:t>
            </a:r>
          </a:p>
        </p:txBody>
      </p:sp>
      <p:sp>
        <p:nvSpPr>
          <p:cNvPr id="5" name="TextBox 5"/>
          <p:cNvSpPr txBox="1"/>
          <p:nvPr/>
        </p:nvSpPr>
        <p:spPr>
          <a:xfrm>
            <a:off x="11543701" y="594299"/>
            <a:ext cx="5058938" cy="1011676"/>
          </a:xfrm>
          <a:prstGeom prst="rect">
            <a:avLst/>
          </a:prstGeom>
        </p:spPr>
        <p:txBody>
          <a:bodyPr lIns="0" tIns="0" rIns="0" bIns="0" rtlCol="0" anchor="t">
            <a:spAutoFit/>
          </a:bodyPr>
          <a:lstStyle/>
          <a:p>
            <a:pPr>
              <a:lnSpc>
                <a:spcPts val="7500"/>
              </a:lnSpc>
            </a:pPr>
            <a:r>
              <a:rPr lang="en-US" sz="7575" spc="-75">
                <a:solidFill>
                  <a:srgbClr val="3E2C49"/>
                </a:solidFill>
                <a:latin typeface="Poppins Bold"/>
              </a:rPr>
              <a:t>Refrences</a:t>
            </a:r>
          </a:p>
        </p:txBody>
      </p:sp>
      <p:sp>
        <p:nvSpPr>
          <p:cNvPr id="6" name="TextBox 6"/>
          <p:cNvSpPr txBox="1"/>
          <p:nvPr/>
        </p:nvSpPr>
        <p:spPr>
          <a:xfrm>
            <a:off x="10024917" y="1577401"/>
            <a:ext cx="7888927" cy="674800"/>
          </a:xfrm>
          <a:prstGeom prst="rect">
            <a:avLst/>
          </a:prstGeom>
        </p:spPr>
        <p:txBody>
          <a:bodyPr lIns="0" tIns="0" rIns="0" bIns="0" rtlCol="0" anchor="t">
            <a:spAutoFit/>
          </a:bodyPr>
          <a:lstStyle/>
          <a:p>
            <a:pPr>
              <a:lnSpc>
                <a:spcPts val="2686"/>
              </a:lnSpc>
            </a:pPr>
            <a:r>
              <a:rPr lang="en-US" sz="1918" spc="19" dirty="0">
                <a:solidFill>
                  <a:srgbClr val="F1CDD6"/>
                </a:solidFill>
                <a:latin typeface="Poppins Light"/>
                <a:hlinkClick r:id="rId2"/>
              </a:rPr>
              <a:t>https://support.google.com/youtube/answer/7239739?hl=en</a:t>
            </a:r>
            <a:endParaRPr lang="en-US" sz="1918" spc="19" dirty="0">
              <a:solidFill>
                <a:srgbClr val="F1CDD6"/>
              </a:solidFill>
              <a:latin typeface="Poppins Light"/>
            </a:endParaRPr>
          </a:p>
          <a:p>
            <a:pPr>
              <a:lnSpc>
                <a:spcPts val="2686"/>
              </a:lnSpc>
            </a:pPr>
            <a:endParaRPr lang="en-US" sz="1918" spc="19" dirty="0">
              <a:solidFill>
                <a:srgbClr val="F1CDD6"/>
              </a:solidFill>
              <a:latin typeface="Poppins Light"/>
            </a:endParaRPr>
          </a:p>
        </p:txBody>
      </p:sp>
      <p:sp>
        <p:nvSpPr>
          <p:cNvPr id="7" name="TextBox 7"/>
          <p:cNvSpPr txBox="1"/>
          <p:nvPr/>
        </p:nvSpPr>
        <p:spPr>
          <a:xfrm>
            <a:off x="10024917" y="1928281"/>
            <a:ext cx="7888927" cy="1021049"/>
          </a:xfrm>
          <a:prstGeom prst="rect">
            <a:avLst/>
          </a:prstGeom>
        </p:spPr>
        <p:txBody>
          <a:bodyPr lIns="0" tIns="0" rIns="0" bIns="0" rtlCol="0" anchor="t">
            <a:spAutoFit/>
          </a:bodyPr>
          <a:lstStyle/>
          <a:p>
            <a:pPr>
              <a:lnSpc>
                <a:spcPts val="2686"/>
              </a:lnSpc>
            </a:pPr>
            <a:r>
              <a:rPr lang="en-US" sz="1918" spc="19" dirty="0">
                <a:solidFill>
                  <a:srgbClr val="F1CDD6"/>
                </a:solidFill>
                <a:latin typeface="Poppins Light"/>
                <a:hlinkClick r:id="rId3"/>
              </a:rPr>
              <a:t>https://www.kaggle.com/datasets/datasnaek/youtube-new</a:t>
            </a:r>
            <a:endParaRPr lang="en-US" sz="1918" spc="19" dirty="0">
              <a:solidFill>
                <a:srgbClr val="F1CDD6"/>
              </a:solidFill>
              <a:latin typeface="Poppins Light"/>
            </a:endParaRPr>
          </a:p>
          <a:p>
            <a:pPr>
              <a:lnSpc>
                <a:spcPts val="2686"/>
              </a:lnSpc>
            </a:pPr>
            <a:r>
              <a:rPr kumimoji="0" lang="en-US" sz="1918" b="0" i="0" u="none" strike="noStrike" kern="1200" cap="none" spc="19" normalizeH="0" baseline="0" noProof="0" dirty="0">
                <a:ln>
                  <a:noFill/>
                </a:ln>
                <a:solidFill>
                  <a:srgbClr val="F1CDD6"/>
                </a:solidFill>
                <a:effectLst/>
                <a:uLnTx/>
                <a:uFillTx/>
                <a:latin typeface="Poppins Light"/>
                <a:ea typeface="+mn-ea"/>
                <a:cs typeface="+mn-cs"/>
                <a:hlinkClick r:id="rId4"/>
              </a:rPr>
              <a:t>https://blog.hootsuite.com/how-the-youtube-algorithm-works</a:t>
            </a:r>
            <a:endParaRPr kumimoji="0" lang="en-US" sz="1918" b="0" i="0" u="none" strike="noStrike" kern="1200" cap="none" spc="19" normalizeH="0" baseline="0" noProof="0" dirty="0">
              <a:ln>
                <a:noFill/>
              </a:ln>
              <a:solidFill>
                <a:srgbClr val="F1CDD6"/>
              </a:solidFill>
              <a:effectLst/>
              <a:uLnTx/>
              <a:uFillTx/>
              <a:latin typeface="Poppins Light"/>
              <a:ea typeface="+mn-ea"/>
              <a:cs typeface="+mn-cs"/>
            </a:endParaRPr>
          </a:p>
          <a:p>
            <a:pPr>
              <a:lnSpc>
                <a:spcPts val="2686"/>
              </a:lnSpc>
            </a:pPr>
            <a:endParaRPr lang="en-US" sz="1918" spc="19" dirty="0">
              <a:solidFill>
                <a:srgbClr val="F1CDD6"/>
              </a:solidFill>
              <a:latin typeface="Poppi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586654" y="465498"/>
            <a:ext cx="8751063" cy="1012104"/>
          </a:xfrm>
          <a:prstGeom prst="rect">
            <a:avLst/>
          </a:prstGeom>
        </p:spPr>
        <p:txBody>
          <a:bodyPr lIns="0" tIns="0" rIns="0" bIns="0" rtlCol="0" anchor="t">
            <a:spAutoFit/>
          </a:bodyPr>
          <a:lstStyle/>
          <a:p>
            <a:pPr algn="ctr">
              <a:lnSpc>
                <a:spcPts val="8264"/>
              </a:lnSpc>
            </a:pPr>
            <a:r>
              <a:rPr lang="en-US" sz="5903" spc="-59">
                <a:solidFill>
                  <a:srgbClr val="F1CDD6"/>
                </a:solidFill>
                <a:latin typeface="Poppins Bold"/>
              </a:rPr>
              <a:t>INTRODUCTION</a:t>
            </a:r>
          </a:p>
        </p:txBody>
      </p:sp>
      <p:grpSp>
        <p:nvGrpSpPr>
          <p:cNvPr id="5" name="Group 5"/>
          <p:cNvGrpSpPr/>
          <p:nvPr/>
        </p:nvGrpSpPr>
        <p:grpSpPr>
          <a:xfrm>
            <a:off x="5493829" y="997413"/>
            <a:ext cx="6936711" cy="26776"/>
            <a:chOff x="0" y="0"/>
            <a:chExt cx="9248948" cy="35701"/>
          </a:xfrm>
        </p:grpSpPr>
        <p:sp>
          <p:nvSpPr>
            <p:cNvPr id="6" name="AutoShape 6"/>
            <p:cNvSpPr/>
            <p:nvPr/>
          </p:nvSpPr>
          <p:spPr>
            <a:xfrm>
              <a:off x="0" y="17851"/>
              <a:ext cx="621623" cy="0"/>
            </a:xfrm>
            <a:prstGeom prst="line">
              <a:avLst/>
            </a:prstGeom>
            <a:ln w="12700" cap="rnd">
              <a:solidFill>
                <a:srgbClr val="F1CDD6"/>
              </a:solidFill>
              <a:prstDash val="solid"/>
              <a:headEnd type="none" w="sm" len="sm"/>
              <a:tailEnd type="none" w="sm" len="sm"/>
            </a:ln>
          </p:spPr>
        </p:sp>
        <p:sp>
          <p:nvSpPr>
            <p:cNvPr id="7" name="AutoShape 7"/>
            <p:cNvSpPr/>
            <p:nvPr/>
          </p:nvSpPr>
          <p:spPr>
            <a:xfrm>
              <a:off x="8627325" y="0"/>
              <a:ext cx="621623" cy="0"/>
            </a:xfrm>
            <a:prstGeom prst="line">
              <a:avLst/>
            </a:prstGeom>
            <a:ln w="12700" cap="rnd">
              <a:solidFill>
                <a:srgbClr val="F1CDD6"/>
              </a:solidFill>
              <a:prstDash val="solid"/>
              <a:headEnd type="none" w="sm" len="sm"/>
              <a:tailEnd type="none" w="sm" len="sm"/>
            </a:ln>
          </p:spPr>
        </p:sp>
      </p:grpSp>
      <p:grpSp>
        <p:nvGrpSpPr>
          <p:cNvPr id="8" name="Group 8"/>
          <p:cNvGrpSpPr/>
          <p:nvPr/>
        </p:nvGrpSpPr>
        <p:grpSpPr>
          <a:xfrm>
            <a:off x="1365714" y="2104041"/>
            <a:ext cx="16230600" cy="7154259"/>
            <a:chOff x="0" y="0"/>
            <a:chExt cx="13060839" cy="5757065"/>
          </a:xfrm>
        </p:grpSpPr>
        <p:sp>
          <p:nvSpPr>
            <p:cNvPr id="9" name="Freeform 9"/>
            <p:cNvSpPr/>
            <p:nvPr/>
          </p:nvSpPr>
          <p:spPr>
            <a:xfrm>
              <a:off x="0" y="0"/>
              <a:ext cx="13060840" cy="5757065"/>
            </a:xfrm>
            <a:custGeom>
              <a:avLst/>
              <a:gdLst/>
              <a:ahLst/>
              <a:cxnLst/>
              <a:rect l="l" t="t" r="r" b="b"/>
              <a:pathLst>
                <a:path w="13060840" h="5757065">
                  <a:moveTo>
                    <a:pt x="0" y="0"/>
                  </a:moveTo>
                  <a:lnTo>
                    <a:pt x="13060840" y="0"/>
                  </a:lnTo>
                  <a:lnTo>
                    <a:pt x="13060840" y="5757065"/>
                  </a:lnTo>
                  <a:lnTo>
                    <a:pt x="0" y="5757065"/>
                  </a:lnTo>
                  <a:close/>
                </a:path>
              </a:pathLst>
            </a:custGeom>
            <a:solidFill>
              <a:srgbClr val="F1CDD6"/>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394498"/>
            <a:ext cx="2581102" cy="4114800"/>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427850" y="-2057400"/>
            <a:ext cx="5388429" cy="4114800"/>
          </a:xfrm>
          <a:prstGeom prst="rect">
            <a:avLst/>
          </a:prstGeom>
        </p:spPr>
      </p:pic>
      <p:pic>
        <p:nvPicPr>
          <p:cNvPr id="12" name="Picture 12"/>
          <p:cNvPicPr>
            <a:picLocks noChangeAspect="1"/>
          </p:cNvPicPr>
          <p:nvPr/>
        </p:nvPicPr>
        <p:blipFill>
          <a:blip r:embed="rId6"/>
          <a:srcRect/>
          <a:stretch>
            <a:fillRect/>
          </a:stretch>
        </p:blipFill>
        <p:spPr>
          <a:xfrm>
            <a:off x="14007133" y="7593700"/>
            <a:ext cx="4026927" cy="858198"/>
          </a:xfrm>
          <a:prstGeom prst="rect">
            <a:avLst/>
          </a:prstGeom>
        </p:spPr>
      </p:pic>
      <p:sp>
        <p:nvSpPr>
          <p:cNvPr id="13" name="TextBox 13"/>
          <p:cNvSpPr txBox="1"/>
          <p:nvPr/>
        </p:nvSpPr>
        <p:spPr>
          <a:xfrm>
            <a:off x="2787876" y="3468588"/>
            <a:ext cx="13671323" cy="4436727"/>
          </a:xfrm>
          <a:prstGeom prst="rect">
            <a:avLst/>
          </a:prstGeom>
        </p:spPr>
        <p:txBody>
          <a:bodyPr wrap="square" lIns="0" tIns="0" rIns="0" bIns="0" rtlCol="0" anchor="t">
            <a:spAutoFit/>
          </a:bodyPr>
          <a:lstStyle/>
          <a:p>
            <a:pPr>
              <a:lnSpc>
                <a:spcPts val="3485"/>
              </a:lnSpc>
            </a:pPr>
            <a:r>
              <a:rPr lang="en-US" sz="2489" spc="24" dirty="0">
                <a:solidFill>
                  <a:srgbClr val="3E2C49"/>
                </a:solidFill>
                <a:latin typeface="Poppins Light"/>
              </a:rPr>
              <a:t>According to YouTube, trending helps viewers to see "what's happening on YouTube and in the world." Another purpose of the trending tab is to "surface videos and shorts that a wide range of viewers would find interesting.</a:t>
            </a:r>
          </a:p>
          <a:p>
            <a:pPr>
              <a:lnSpc>
                <a:spcPts val="3485"/>
              </a:lnSpc>
            </a:pPr>
            <a:endParaRPr lang="en-US" sz="2489" spc="24" dirty="0">
              <a:solidFill>
                <a:srgbClr val="3E2C49"/>
              </a:solidFill>
              <a:latin typeface="Poppins Light"/>
            </a:endParaRPr>
          </a:p>
          <a:p>
            <a:pPr>
              <a:lnSpc>
                <a:spcPts val="3485"/>
              </a:lnSpc>
            </a:pPr>
            <a:r>
              <a:rPr lang="en-US" sz="2489" spc="24" dirty="0">
                <a:solidFill>
                  <a:srgbClr val="3E2C49"/>
                </a:solidFill>
                <a:latin typeface="Poppins Light"/>
              </a:rPr>
              <a:t>Trending is not personalised and is the same for all viewers in the same country.</a:t>
            </a:r>
          </a:p>
          <a:p>
            <a:pPr>
              <a:lnSpc>
                <a:spcPts val="3485"/>
              </a:lnSpc>
            </a:pPr>
            <a:endParaRPr lang="en-US" sz="2489" spc="24" dirty="0">
              <a:solidFill>
                <a:srgbClr val="3E2C49"/>
              </a:solidFill>
              <a:latin typeface="Poppins Light"/>
            </a:endParaRPr>
          </a:p>
          <a:p>
            <a:pPr>
              <a:lnSpc>
                <a:spcPts val="3485"/>
              </a:lnSpc>
            </a:pPr>
            <a:r>
              <a:rPr lang="en-US" sz="2489" spc="24" dirty="0">
                <a:solidFill>
                  <a:srgbClr val="3E2C49"/>
                </a:solidFill>
                <a:latin typeface="Poppins Light"/>
              </a:rPr>
              <a:t>The list is updated every 15 minutes.</a:t>
            </a:r>
          </a:p>
          <a:p>
            <a:pPr>
              <a:lnSpc>
                <a:spcPts val="3485"/>
              </a:lnSpc>
            </a:pPr>
            <a:endParaRPr lang="en-US" sz="2489" spc="24" dirty="0">
              <a:solidFill>
                <a:srgbClr val="3E2C49"/>
              </a:solidFill>
              <a:latin typeface="Poppins Light"/>
            </a:endParaRPr>
          </a:p>
          <a:p>
            <a:pPr>
              <a:lnSpc>
                <a:spcPts val="3485"/>
              </a:lnSpc>
            </a:pPr>
            <a:r>
              <a:rPr lang="en-US" sz="2489" spc="24" dirty="0">
                <a:solidFill>
                  <a:srgbClr val="3E2C49"/>
                </a:solidFill>
                <a:latin typeface="Poppins Light"/>
              </a:rPr>
              <a:t>Trending videos are flagged on videos like the example here:</a:t>
            </a:r>
          </a:p>
          <a:p>
            <a:pPr>
              <a:lnSpc>
                <a:spcPts val="3155"/>
              </a:lnSpc>
            </a:pPr>
            <a:endParaRPr lang="en-US" sz="2489" spc="24" dirty="0">
              <a:solidFill>
                <a:srgbClr val="3E2C49"/>
              </a:solidFill>
              <a:latin typeface="Poppins Light"/>
            </a:endParaRPr>
          </a:p>
        </p:txBody>
      </p:sp>
      <p:grpSp>
        <p:nvGrpSpPr>
          <p:cNvPr id="14" name="Group 14"/>
          <p:cNvGrpSpPr/>
          <p:nvPr/>
        </p:nvGrpSpPr>
        <p:grpSpPr>
          <a:xfrm>
            <a:off x="12741269" y="7543189"/>
            <a:ext cx="908709" cy="908709"/>
            <a:chOff x="0" y="0"/>
            <a:chExt cx="1211613" cy="1211613"/>
          </a:xfrm>
        </p:grpSpPr>
        <p:grpSp>
          <p:nvGrpSpPr>
            <p:cNvPr id="15" name="Group 15"/>
            <p:cNvGrpSpPr/>
            <p:nvPr/>
          </p:nvGrpSpPr>
          <p:grpSpPr>
            <a:xfrm>
              <a:off x="0" y="0"/>
              <a:ext cx="1211613" cy="1211613"/>
              <a:chOff x="0" y="0"/>
              <a:chExt cx="1913890" cy="1913890"/>
            </a:xfrm>
          </p:grpSpPr>
          <p:sp>
            <p:nvSpPr>
              <p:cNvPr id="16" name="Freeform 16"/>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7" name="Picture 1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56657" y="356657"/>
              <a:ext cx="498299" cy="498299"/>
            </a:xfrm>
            <a:prstGeom prst="rect">
              <a:avLst/>
            </a:prstGeom>
          </p:spPr>
        </p:pic>
      </p:grpSp>
      <p:pic>
        <p:nvPicPr>
          <p:cNvPr id="18" name="Picture 18"/>
          <p:cNvPicPr>
            <a:picLocks noChangeAspect="1"/>
          </p:cNvPicPr>
          <p:nvPr/>
        </p:nvPicPr>
        <p:blipFill>
          <a:blip r:embed="rId9"/>
          <a:srcRect t="15934"/>
          <a:stretch>
            <a:fillRect/>
          </a:stretch>
        </p:blipFill>
        <p:spPr>
          <a:xfrm>
            <a:off x="557055" y="1477602"/>
            <a:ext cx="4936775" cy="1756978"/>
          </a:xfrm>
          <a:prstGeom prst="rect">
            <a:avLst/>
          </a:prstGeom>
        </p:spPr>
      </p:pic>
      <p:sp>
        <p:nvSpPr>
          <p:cNvPr id="19" name="TextBox 19"/>
          <p:cNvSpPr txBox="1"/>
          <p:nvPr/>
        </p:nvSpPr>
        <p:spPr>
          <a:xfrm>
            <a:off x="10399073" y="9865627"/>
            <a:ext cx="7888927" cy="313218"/>
          </a:xfrm>
          <a:prstGeom prst="rect">
            <a:avLst/>
          </a:prstGeom>
        </p:spPr>
        <p:txBody>
          <a:bodyPr lIns="0" tIns="0" rIns="0" bIns="0" rtlCol="0" anchor="t">
            <a:spAutoFit/>
          </a:bodyPr>
          <a:lstStyle/>
          <a:p>
            <a:pPr>
              <a:lnSpc>
                <a:spcPts val="2686"/>
              </a:lnSpc>
            </a:pPr>
            <a:r>
              <a:rPr lang="en-US" sz="1918" spc="19">
                <a:solidFill>
                  <a:srgbClr val="F1CDD6"/>
                </a:solidFill>
                <a:latin typeface="Poppins Light"/>
              </a:rPr>
              <a:t>https://support.google.com/youtube/answer/7239739?hl=en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586654" y="465498"/>
            <a:ext cx="8751063" cy="1012104"/>
          </a:xfrm>
          <a:prstGeom prst="rect">
            <a:avLst/>
          </a:prstGeom>
        </p:spPr>
        <p:txBody>
          <a:bodyPr lIns="0" tIns="0" rIns="0" bIns="0" rtlCol="0" anchor="t">
            <a:spAutoFit/>
          </a:bodyPr>
          <a:lstStyle/>
          <a:p>
            <a:pPr algn="ctr">
              <a:lnSpc>
                <a:spcPts val="8264"/>
              </a:lnSpc>
            </a:pPr>
            <a:r>
              <a:rPr lang="en-US" sz="5903" spc="-59">
                <a:solidFill>
                  <a:srgbClr val="F1CDD6"/>
                </a:solidFill>
                <a:latin typeface="Poppins Bold"/>
              </a:rPr>
              <a:t>INTRODUCTION</a:t>
            </a:r>
          </a:p>
        </p:txBody>
      </p:sp>
      <p:grpSp>
        <p:nvGrpSpPr>
          <p:cNvPr id="5" name="Group 5"/>
          <p:cNvGrpSpPr/>
          <p:nvPr/>
        </p:nvGrpSpPr>
        <p:grpSpPr>
          <a:xfrm>
            <a:off x="5493829" y="997413"/>
            <a:ext cx="6936711" cy="26776"/>
            <a:chOff x="0" y="0"/>
            <a:chExt cx="9248948" cy="35701"/>
          </a:xfrm>
        </p:grpSpPr>
        <p:sp>
          <p:nvSpPr>
            <p:cNvPr id="6" name="AutoShape 6"/>
            <p:cNvSpPr/>
            <p:nvPr/>
          </p:nvSpPr>
          <p:spPr>
            <a:xfrm>
              <a:off x="0" y="17851"/>
              <a:ext cx="621623" cy="0"/>
            </a:xfrm>
            <a:prstGeom prst="line">
              <a:avLst/>
            </a:prstGeom>
            <a:ln w="12700" cap="rnd">
              <a:solidFill>
                <a:srgbClr val="F1CDD6"/>
              </a:solidFill>
              <a:prstDash val="solid"/>
              <a:headEnd type="none" w="sm" len="sm"/>
              <a:tailEnd type="none" w="sm" len="sm"/>
            </a:ln>
          </p:spPr>
        </p:sp>
        <p:sp>
          <p:nvSpPr>
            <p:cNvPr id="7" name="AutoShape 7"/>
            <p:cNvSpPr/>
            <p:nvPr/>
          </p:nvSpPr>
          <p:spPr>
            <a:xfrm>
              <a:off x="8627325" y="0"/>
              <a:ext cx="621623" cy="0"/>
            </a:xfrm>
            <a:prstGeom prst="line">
              <a:avLst/>
            </a:prstGeom>
            <a:ln w="12700" cap="rnd">
              <a:solidFill>
                <a:srgbClr val="F1CDD6"/>
              </a:solidFill>
              <a:prstDash val="solid"/>
              <a:headEnd type="none" w="sm" len="sm"/>
              <a:tailEnd type="none" w="sm" len="sm"/>
            </a:ln>
          </p:spPr>
        </p:sp>
      </p:grpSp>
      <p:grpSp>
        <p:nvGrpSpPr>
          <p:cNvPr id="8" name="Group 8"/>
          <p:cNvGrpSpPr/>
          <p:nvPr/>
        </p:nvGrpSpPr>
        <p:grpSpPr>
          <a:xfrm>
            <a:off x="1365714" y="2293105"/>
            <a:ext cx="16230600" cy="7154259"/>
            <a:chOff x="0" y="0"/>
            <a:chExt cx="13060839" cy="5757065"/>
          </a:xfrm>
        </p:grpSpPr>
        <p:sp>
          <p:nvSpPr>
            <p:cNvPr id="9" name="Freeform 9"/>
            <p:cNvSpPr/>
            <p:nvPr/>
          </p:nvSpPr>
          <p:spPr>
            <a:xfrm>
              <a:off x="0" y="0"/>
              <a:ext cx="13060840" cy="5757065"/>
            </a:xfrm>
            <a:custGeom>
              <a:avLst/>
              <a:gdLst/>
              <a:ahLst/>
              <a:cxnLst/>
              <a:rect l="l" t="t" r="r" b="b"/>
              <a:pathLst>
                <a:path w="13060840" h="5757065">
                  <a:moveTo>
                    <a:pt x="0" y="0"/>
                  </a:moveTo>
                  <a:lnTo>
                    <a:pt x="13060840" y="0"/>
                  </a:lnTo>
                  <a:lnTo>
                    <a:pt x="13060840" y="5757065"/>
                  </a:lnTo>
                  <a:lnTo>
                    <a:pt x="0" y="5757065"/>
                  </a:lnTo>
                  <a:close/>
                </a:path>
              </a:pathLst>
            </a:custGeom>
            <a:solidFill>
              <a:srgbClr val="F1CDD6"/>
            </a:solidFill>
          </p:spPr>
        </p:sp>
      </p:grpSp>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94498"/>
            <a:ext cx="2581102" cy="4114800"/>
          </a:xfrm>
          <a:prstGeom prst="rect">
            <a:avLst/>
          </a:prstGeom>
        </p:spPr>
      </p:pic>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427850" y="-2057400"/>
            <a:ext cx="5388429" cy="4114800"/>
          </a:xfrm>
          <a:prstGeom prst="rect">
            <a:avLst/>
          </a:prstGeom>
        </p:spPr>
      </p:pic>
      <p:sp>
        <p:nvSpPr>
          <p:cNvPr id="12" name="TextBox 12"/>
          <p:cNvSpPr txBox="1"/>
          <p:nvPr/>
        </p:nvSpPr>
        <p:spPr>
          <a:xfrm>
            <a:off x="3072347" y="2685457"/>
            <a:ext cx="12817333" cy="7601543"/>
          </a:xfrm>
          <a:prstGeom prst="rect">
            <a:avLst/>
          </a:prstGeom>
        </p:spPr>
        <p:txBody>
          <a:bodyPr lIns="0" tIns="0" rIns="0" bIns="0" rtlCol="0" anchor="t">
            <a:spAutoFit/>
          </a:bodyPr>
          <a:lstStyle/>
          <a:p>
            <a:pPr>
              <a:lnSpc>
                <a:spcPts val="3604"/>
              </a:lnSpc>
            </a:pPr>
            <a:r>
              <a:rPr lang="en-US" sz="2574" spc="25" dirty="0">
                <a:solidFill>
                  <a:srgbClr val="3E2C49"/>
                </a:solidFill>
                <a:latin typeface="Poppins Light"/>
              </a:rPr>
              <a:t>According to YouTube, Trending aims to surface videos that:</a:t>
            </a:r>
          </a:p>
          <a:p>
            <a:pPr marL="555914" lvl="1" indent="-277957">
              <a:lnSpc>
                <a:spcPts val="3604"/>
              </a:lnSpc>
              <a:buFont typeface="Arial"/>
              <a:buChar char="•"/>
            </a:pPr>
            <a:r>
              <a:rPr lang="en-US" sz="2574" spc="25" dirty="0">
                <a:solidFill>
                  <a:srgbClr val="3E2C49"/>
                </a:solidFill>
                <a:latin typeface="Poppins Light"/>
              </a:rPr>
              <a:t>Are appealing to a wide range of viewers</a:t>
            </a:r>
          </a:p>
          <a:p>
            <a:pPr marL="555914" lvl="1" indent="-277957">
              <a:lnSpc>
                <a:spcPts val="3604"/>
              </a:lnSpc>
              <a:buFont typeface="Arial"/>
              <a:buChar char="•"/>
            </a:pPr>
            <a:r>
              <a:rPr lang="en-US" sz="2574" spc="25" dirty="0">
                <a:solidFill>
                  <a:srgbClr val="3E2C49"/>
                </a:solidFill>
                <a:latin typeface="Poppins Light"/>
              </a:rPr>
              <a:t>Are not misleading, </a:t>
            </a:r>
            <a:r>
              <a:rPr lang="en-US" sz="2574" spc="25" dirty="0" err="1">
                <a:solidFill>
                  <a:srgbClr val="3E2C49"/>
                </a:solidFill>
                <a:latin typeface="Poppins Light"/>
              </a:rPr>
              <a:t>clickbaity</a:t>
            </a:r>
            <a:r>
              <a:rPr lang="en-US" sz="2574" spc="25" dirty="0">
                <a:solidFill>
                  <a:srgbClr val="3E2C49"/>
                </a:solidFill>
                <a:latin typeface="Poppins Light"/>
              </a:rPr>
              <a:t> or sensational</a:t>
            </a:r>
          </a:p>
          <a:p>
            <a:pPr marL="555914" lvl="1" indent="-277957">
              <a:lnSpc>
                <a:spcPts val="3604"/>
              </a:lnSpc>
              <a:buFont typeface="Arial"/>
              <a:buChar char="•"/>
            </a:pPr>
            <a:r>
              <a:rPr lang="en-US" sz="2574" spc="25" dirty="0">
                <a:solidFill>
                  <a:srgbClr val="3E2C49"/>
                </a:solidFill>
                <a:latin typeface="Poppins Light"/>
              </a:rPr>
              <a:t>Capture the breadth of what's happening on YouTube and in the world</a:t>
            </a:r>
          </a:p>
          <a:p>
            <a:pPr marL="555914" lvl="1" indent="-277957">
              <a:lnSpc>
                <a:spcPts val="3604"/>
              </a:lnSpc>
              <a:buFont typeface="Arial"/>
              <a:buChar char="•"/>
            </a:pPr>
            <a:r>
              <a:rPr lang="en-US" sz="2574" spc="25" dirty="0">
                <a:solidFill>
                  <a:srgbClr val="3E2C49"/>
                </a:solidFill>
                <a:latin typeface="Poppins Light"/>
              </a:rPr>
              <a:t>Showcase a diversity of creators</a:t>
            </a:r>
          </a:p>
          <a:p>
            <a:pPr marL="555914" lvl="1" indent="-277957">
              <a:lnSpc>
                <a:spcPts val="3604"/>
              </a:lnSpc>
              <a:buFont typeface="Arial"/>
              <a:buChar char="•"/>
            </a:pPr>
            <a:r>
              <a:rPr lang="en-US" sz="2574" spc="25" dirty="0">
                <a:solidFill>
                  <a:srgbClr val="3E2C49"/>
                </a:solidFill>
                <a:latin typeface="Poppins Light"/>
              </a:rPr>
              <a:t>Ideally, are surprising or novel</a:t>
            </a:r>
          </a:p>
          <a:p>
            <a:pPr>
              <a:lnSpc>
                <a:spcPts val="3604"/>
              </a:lnSpc>
            </a:pPr>
            <a:endParaRPr lang="en-US" sz="2574" spc="25" dirty="0">
              <a:solidFill>
                <a:srgbClr val="3E2C49"/>
              </a:solidFill>
              <a:latin typeface="Poppins Light"/>
            </a:endParaRPr>
          </a:p>
          <a:p>
            <a:pPr>
              <a:lnSpc>
                <a:spcPts val="3604"/>
              </a:lnSpc>
            </a:pPr>
            <a:r>
              <a:rPr lang="en-US" sz="2574" spc="25" dirty="0">
                <a:solidFill>
                  <a:srgbClr val="3E2C49"/>
                </a:solidFill>
                <a:latin typeface="Poppins Light"/>
              </a:rPr>
              <a:t>Trending considers many signals, including (but not limited to):</a:t>
            </a:r>
          </a:p>
          <a:p>
            <a:pPr marL="555914" lvl="1" indent="-277957">
              <a:lnSpc>
                <a:spcPts val="3604"/>
              </a:lnSpc>
              <a:buFont typeface="Arial"/>
              <a:buChar char="•"/>
            </a:pPr>
            <a:r>
              <a:rPr lang="en-US" sz="2574" spc="25" dirty="0">
                <a:solidFill>
                  <a:srgbClr val="3E2C49"/>
                </a:solidFill>
                <a:latin typeface="Poppins Light"/>
              </a:rPr>
              <a:t>View count</a:t>
            </a:r>
          </a:p>
          <a:p>
            <a:pPr marL="555914" lvl="1" indent="-277957">
              <a:lnSpc>
                <a:spcPts val="3604"/>
              </a:lnSpc>
              <a:buFont typeface="Arial"/>
              <a:buChar char="•"/>
            </a:pPr>
            <a:r>
              <a:rPr lang="en-US" sz="2574" spc="25" dirty="0">
                <a:solidFill>
                  <a:srgbClr val="3E2C49"/>
                </a:solidFill>
                <a:latin typeface="Poppins Light"/>
              </a:rPr>
              <a:t>How quickly the video is generating views (i.e. “temperature”)</a:t>
            </a:r>
          </a:p>
          <a:p>
            <a:pPr marL="555914" lvl="1" indent="-277957">
              <a:lnSpc>
                <a:spcPts val="3604"/>
              </a:lnSpc>
              <a:buFont typeface="Arial"/>
              <a:buChar char="•"/>
            </a:pPr>
            <a:r>
              <a:rPr lang="en-US" sz="2574" spc="25" dirty="0">
                <a:solidFill>
                  <a:srgbClr val="3E2C49"/>
                </a:solidFill>
                <a:latin typeface="Poppins Light"/>
              </a:rPr>
              <a:t>Where views are coming from, including outside of YouTube</a:t>
            </a:r>
          </a:p>
          <a:p>
            <a:pPr marL="555914" lvl="1" indent="-277957">
              <a:lnSpc>
                <a:spcPts val="3604"/>
              </a:lnSpc>
              <a:buFont typeface="Arial"/>
              <a:buChar char="•"/>
            </a:pPr>
            <a:r>
              <a:rPr lang="en-US" sz="2574" spc="25" dirty="0">
                <a:solidFill>
                  <a:srgbClr val="3E2C49"/>
                </a:solidFill>
                <a:latin typeface="Poppins Light"/>
              </a:rPr>
              <a:t>The age of the video</a:t>
            </a:r>
          </a:p>
          <a:p>
            <a:pPr marL="555914" lvl="1" indent="-277957">
              <a:lnSpc>
                <a:spcPts val="3604"/>
              </a:lnSpc>
              <a:buFont typeface="Arial"/>
              <a:buChar char="•"/>
            </a:pPr>
            <a:r>
              <a:rPr lang="en-US" sz="2574" spc="25" dirty="0">
                <a:solidFill>
                  <a:srgbClr val="3E2C49"/>
                </a:solidFill>
                <a:latin typeface="Poppins Light"/>
              </a:rPr>
              <a:t>How the video performs compared to other recent uploads from the same channel</a:t>
            </a:r>
          </a:p>
          <a:p>
            <a:pPr>
              <a:lnSpc>
                <a:spcPts val="3604"/>
              </a:lnSpc>
            </a:pPr>
            <a:endParaRPr lang="en-US" sz="2574" spc="25" dirty="0">
              <a:solidFill>
                <a:srgbClr val="3E2C49"/>
              </a:solidFill>
              <a:latin typeface="Poppins Light"/>
            </a:endParaRPr>
          </a:p>
          <a:p>
            <a:pPr>
              <a:lnSpc>
                <a:spcPts val="3604"/>
              </a:lnSpc>
            </a:pPr>
            <a:endParaRPr lang="en-US" sz="2574" spc="25" dirty="0">
              <a:solidFill>
                <a:srgbClr val="3E2C49"/>
              </a:solidFill>
              <a:latin typeface="Poppins Light"/>
            </a:endParaRPr>
          </a:p>
          <a:p>
            <a:pPr>
              <a:lnSpc>
                <a:spcPts val="3604"/>
              </a:lnSpc>
            </a:pPr>
            <a:endParaRPr lang="en-US" sz="2574" spc="25" dirty="0">
              <a:solidFill>
                <a:srgbClr val="3E2C49"/>
              </a:solidFill>
              <a:latin typeface="Poppins Light"/>
            </a:endParaRPr>
          </a:p>
        </p:txBody>
      </p:sp>
      <p:sp>
        <p:nvSpPr>
          <p:cNvPr id="13" name="TextBox 13"/>
          <p:cNvSpPr txBox="1"/>
          <p:nvPr/>
        </p:nvSpPr>
        <p:spPr>
          <a:xfrm>
            <a:off x="10399072" y="9544675"/>
            <a:ext cx="7888927" cy="674800"/>
          </a:xfrm>
          <a:prstGeom prst="rect">
            <a:avLst/>
          </a:prstGeom>
        </p:spPr>
        <p:txBody>
          <a:bodyPr lIns="0" tIns="0" rIns="0" bIns="0" rtlCol="0" anchor="t">
            <a:spAutoFit/>
          </a:bodyPr>
          <a:lstStyle/>
          <a:p>
            <a:pPr>
              <a:lnSpc>
                <a:spcPts val="2686"/>
              </a:lnSpc>
            </a:pPr>
            <a:r>
              <a:rPr lang="en-US" sz="1918" spc="19" dirty="0">
                <a:solidFill>
                  <a:srgbClr val="F1CDD6"/>
                </a:solidFill>
                <a:latin typeface="Poppins Light"/>
              </a:rPr>
              <a:t>https://support.google.com/youtube/answer/7239739?hl=en</a:t>
            </a:r>
          </a:p>
          <a:p>
            <a:pPr>
              <a:lnSpc>
                <a:spcPts val="2686"/>
              </a:lnSpc>
            </a:pPr>
            <a:r>
              <a:rPr lang="en-US" sz="1918" spc="19" dirty="0">
                <a:solidFill>
                  <a:srgbClr val="F1CDD6"/>
                </a:solidFill>
                <a:latin typeface="Poppins Light"/>
              </a:rPr>
              <a:t>https://blog.hootsuite.com/how-the-youtube-algorithm-works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586654" y="465498"/>
            <a:ext cx="8751063" cy="1012104"/>
          </a:xfrm>
          <a:prstGeom prst="rect">
            <a:avLst/>
          </a:prstGeom>
        </p:spPr>
        <p:txBody>
          <a:bodyPr lIns="0" tIns="0" rIns="0" bIns="0" rtlCol="0" anchor="t">
            <a:spAutoFit/>
          </a:bodyPr>
          <a:lstStyle/>
          <a:p>
            <a:pPr algn="ctr">
              <a:lnSpc>
                <a:spcPts val="8264"/>
              </a:lnSpc>
            </a:pPr>
            <a:r>
              <a:rPr lang="en-US" sz="5903" spc="-59">
                <a:solidFill>
                  <a:srgbClr val="F1CDD6"/>
                </a:solidFill>
                <a:latin typeface="Poppins Bold"/>
              </a:rPr>
              <a:t>INTRODUCTION</a:t>
            </a:r>
          </a:p>
        </p:txBody>
      </p:sp>
      <p:grpSp>
        <p:nvGrpSpPr>
          <p:cNvPr id="5" name="Group 5"/>
          <p:cNvGrpSpPr/>
          <p:nvPr/>
        </p:nvGrpSpPr>
        <p:grpSpPr>
          <a:xfrm>
            <a:off x="5493829" y="997413"/>
            <a:ext cx="6936711" cy="26776"/>
            <a:chOff x="0" y="0"/>
            <a:chExt cx="9248948" cy="35701"/>
          </a:xfrm>
        </p:grpSpPr>
        <p:sp>
          <p:nvSpPr>
            <p:cNvPr id="6" name="AutoShape 6"/>
            <p:cNvSpPr/>
            <p:nvPr/>
          </p:nvSpPr>
          <p:spPr>
            <a:xfrm>
              <a:off x="0" y="17851"/>
              <a:ext cx="621623" cy="0"/>
            </a:xfrm>
            <a:prstGeom prst="line">
              <a:avLst/>
            </a:prstGeom>
            <a:ln w="12700" cap="rnd">
              <a:solidFill>
                <a:srgbClr val="F1CDD6"/>
              </a:solidFill>
              <a:prstDash val="solid"/>
              <a:headEnd type="none" w="sm" len="sm"/>
              <a:tailEnd type="none" w="sm" len="sm"/>
            </a:ln>
          </p:spPr>
        </p:sp>
        <p:sp>
          <p:nvSpPr>
            <p:cNvPr id="7" name="AutoShape 7"/>
            <p:cNvSpPr/>
            <p:nvPr/>
          </p:nvSpPr>
          <p:spPr>
            <a:xfrm>
              <a:off x="8627325" y="0"/>
              <a:ext cx="621623" cy="0"/>
            </a:xfrm>
            <a:prstGeom prst="line">
              <a:avLst/>
            </a:prstGeom>
            <a:ln w="12700" cap="rnd">
              <a:solidFill>
                <a:srgbClr val="F1CDD6"/>
              </a:solidFill>
              <a:prstDash val="solid"/>
              <a:headEnd type="none" w="sm" len="sm"/>
              <a:tailEnd type="none" w="sm" len="sm"/>
            </a:ln>
          </p:spPr>
        </p:sp>
      </p:grpSp>
      <p:grpSp>
        <p:nvGrpSpPr>
          <p:cNvPr id="8" name="Group 8"/>
          <p:cNvGrpSpPr/>
          <p:nvPr/>
        </p:nvGrpSpPr>
        <p:grpSpPr>
          <a:xfrm>
            <a:off x="1365714" y="2930661"/>
            <a:ext cx="16230600" cy="4121560"/>
            <a:chOff x="0" y="0"/>
            <a:chExt cx="13060839" cy="3316639"/>
          </a:xfrm>
        </p:grpSpPr>
        <p:sp>
          <p:nvSpPr>
            <p:cNvPr id="9" name="Freeform 9"/>
            <p:cNvSpPr/>
            <p:nvPr/>
          </p:nvSpPr>
          <p:spPr>
            <a:xfrm>
              <a:off x="0" y="0"/>
              <a:ext cx="13060840" cy="3316639"/>
            </a:xfrm>
            <a:custGeom>
              <a:avLst/>
              <a:gdLst/>
              <a:ahLst/>
              <a:cxnLst/>
              <a:rect l="l" t="t" r="r" b="b"/>
              <a:pathLst>
                <a:path w="13060840" h="3316639">
                  <a:moveTo>
                    <a:pt x="0" y="0"/>
                  </a:moveTo>
                  <a:lnTo>
                    <a:pt x="13060840" y="0"/>
                  </a:lnTo>
                  <a:lnTo>
                    <a:pt x="13060840" y="3316639"/>
                  </a:lnTo>
                  <a:lnTo>
                    <a:pt x="0" y="3316639"/>
                  </a:lnTo>
                  <a:close/>
                </a:path>
              </a:pathLst>
            </a:custGeom>
            <a:solidFill>
              <a:srgbClr val="F1CDD6"/>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394498"/>
            <a:ext cx="2581102" cy="4114800"/>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427850" y="-2057400"/>
            <a:ext cx="5388429" cy="4114800"/>
          </a:xfrm>
          <a:prstGeom prst="rect">
            <a:avLst/>
          </a:prstGeom>
        </p:spPr>
      </p:pic>
      <p:sp>
        <p:nvSpPr>
          <p:cNvPr id="12" name="TextBox 12"/>
          <p:cNvSpPr txBox="1"/>
          <p:nvPr/>
        </p:nvSpPr>
        <p:spPr>
          <a:xfrm>
            <a:off x="1626287" y="3418694"/>
            <a:ext cx="15709453" cy="8040497"/>
          </a:xfrm>
          <a:prstGeom prst="rect">
            <a:avLst/>
          </a:prstGeom>
        </p:spPr>
        <p:txBody>
          <a:bodyPr lIns="0" tIns="0" rIns="0" bIns="0" rtlCol="0" anchor="t">
            <a:spAutoFit/>
          </a:bodyPr>
          <a:lstStyle/>
          <a:p>
            <a:pPr marL="554864" lvl="1" indent="-277432">
              <a:lnSpc>
                <a:spcPts val="3598"/>
              </a:lnSpc>
              <a:buFont typeface="Arial"/>
              <a:buChar char="•"/>
            </a:pPr>
            <a:r>
              <a:rPr lang="en-US" sz="2570" spc="25">
                <a:solidFill>
                  <a:srgbClr val="3E2C49"/>
                </a:solidFill>
                <a:latin typeface="Poppins Light"/>
              </a:rPr>
              <a:t>For this project, I have chosen to analyse the YouTube videos that were ranked as trending in the months of September 2020 and September 2022 in the UK to compare the difference in trending factors between the two years.</a:t>
            </a:r>
          </a:p>
          <a:p>
            <a:pPr>
              <a:lnSpc>
                <a:spcPts val="3598"/>
              </a:lnSpc>
            </a:pPr>
            <a:endParaRPr lang="en-US" sz="2570" spc="25">
              <a:solidFill>
                <a:srgbClr val="3E2C49"/>
              </a:solidFill>
              <a:latin typeface="Poppins Light"/>
            </a:endParaRPr>
          </a:p>
          <a:p>
            <a:pPr marL="554864" lvl="1" indent="-277432">
              <a:lnSpc>
                <a:spcPts val="3598"/>
              </a:lnSpc>
              <a:buFont typeface="Arial"/>
              <a:buChar char="•"/>
            </a:pPr>
            <a:r>
              <a:rPr lang="en-US" sz="2570" spc="25">
                <a:solidFill>
                  <a:srgbClr val="3E2C49"/>
                </a:solidFill>
                <a:latin typeface="Poppins Light"/>
              </a:rPr>
              <a:t>Factors like this are important for creators to know so that they can adapt their content to the changing algorithms. Especially as YouTube does not allow them to know the full picture of the algorithms and it is down to the creator to figure them out.</a:t>
            </a: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586654" y="465498"/>
            <a:ext cx="8751063" cy="1012104"/>
          </a:xfrm>
          <a:prstGeom prst="rect">
            <a:avLst/>
          </a:prstGeom>
        </p:spPr>
        <p:txBody>
          <a:bodyPr lIns="0" tIns="0" rIns="0" bIns="0" rtlCol="0" anchor="t">
            <a:spAutoFit/>
          </a:bodyPr>
          <a:lstStyle/>
          <a:p>
            <a:pPr algn="ctr">
              <a:lnSpc>
                <a:spcPts val="8264"/>
              </a:lnSpc>
            </a:pPr>
            <a:r>
              <a:rPr lang="en-US" sz="5903" spc="-59">
                <a:solidFill>
                  <a:srgbClr val="F1CDD6"/>
                </a:solidFill>
                <a:latin typeface="Poppins Bold"/>
              </a:rPr>
              <a:t>QUESTIONS</a:t>
            </a:r>
          </a:p>
        </p:txBody>
      </p:sp>
      <p:grpSp>
        <p:nvGrpSpPr>
          <p:cNvPr id="5" name="Group 5"/>
          <p:cNvGrpSpPr/>
          <p:nvPr/>
        </p:nvGrpSpPr>
        <p:grpSpPr>
          <a:xfrm>
            <a:off x="5870758" y="1001924"/>
            <a:ext cx="6103045" cy="26776"/>
            <a:chOff x="0" y="0"/>
            <a:chExt cx="8137393" cy="35701"/>
          </a:xfrm>
        </p:grpSpPr>
        <p:sp>
          <p:nvSpPr>
            <p:cNvPr id="6" name="AutoShape 6"/>
            <p:cNvSpPr/>
            <p:nvPr/>
          </p:nvSpPr>
          <p:spPr>
            <a:xfrm>
              <a:off x="0" y="17851"/>
              <a:ext cx="621623" cy="0"/>
            </a:xfrm>
            <a:prstGeom prst="line">
              <a:avLst/>
            </a:prstGeom>
            <a:ln w="12700" cap="rnd">
              <a:solidFill>
                <a:srgbClr val="F1CDD6"/>
              </a:solidFill>
              <a:prstDash val="solid"/>
              <a:headEnd type="none" w="sm" len="sm"/>
              <a:tailEnd type="none" w="sm" len="sm"/>
            </a:ln>
          </p:spPr>
        </p:sp>
        <p:sp>
          <p:nvSpPr>
            <p:cNvPr id="7" name="AutoShape 7"/>
            <p:cNvSpPr/>
            <p:nvPr/>
          </p:nvSpPr>
          <p:spPr>
            <a:xfrm>
              <a:off x="7515770" y="0"/>
              <a:ext cx="621623" cy="0"/>
            </a:xfrm>
            <a:prstGeom prst="line">
              <a:avLst/>
            </a:prstGeom>
            <a:ln w="12700" cap="rnd">
              <a:solidFill>
                <a:srgbClr val="F1CDD6"/>
              </a:solidFill>
              <a:prstDash val="solid"/>
              <a:headEnd type="none" w="sm" len="sm"/>
              <a:tailEnd type="none" w="sm" len="sm"/>
            </a:ln>
          </p:spPr>
        </p:sp>
      </p:grpSp>
      <p:grpSp>
        <p:nvGrpSpPr>
          <p:cNvPr id="8" name="Group 8"/>
          <p:cNvGrpSpPr/>
          <p:nvPr/>
        </p:nvGrpSpPr>
        <p:grpSpPr>
          <a:xfrm>
            <a:off x="1365714" y="2293105"/>
            <a:ext cx="16230600" cy="5310516"/>
            <a:chOff x="0" y="0"/>
            <a:chExt cx="13060839" cy="4273397"/>
          </a:xfrm>
        </p:grpSpPr>
        <p:sp>
          <p:nvSpPr>
            <p:cNvPr id="9" name="Freeform 9"/>
            <p:cNvSpPr/>
            <p:nvPr/>
          </p:nvSpPr>
          <p:spPr>
            <a:xfrm>
              <a:off x="0" y="0"/>
              <a:ext cx="13060840" cy="4273397"/>
            </a:xfrm>
            <a:custGeom>
              <a:avLst/>
              <a:gdLst/>
              <a:ahLst/>
              <a:cxnLst/>
              <a:rect l="l" t="t" r="r" b="b"/>
              <a:pathLst>
                <a:path w="13060840" h="4273397">
                  <a:moveTo>
                    <a:pt x="0" y="0"/>
                  </a:moveTo>
                  <a:lnTo>
                    <a:pt x="13060840" y="0"/>
                  </a:lnTo>
                  <a:lnTo>
                    <a:pt x="13060840" y="4273397"/>
                  </a:lnTo>
                  <a:lnTo>
                    <a:pt x="0" y="4273397"/>
                  </a:lnTo>
                  <a:close/>
                </a:path>
              </a:pathLst>
            </a:custGeom>
            <a:solidFill>
              <a:srgbClr val="F1CDD6"/>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644050">
            <a:off x="15755876" y="7643909"/>
            <a:ext cx="3680876" cy="4114800"/>
          </a:xfrm>
          <a:prstGeom prst="rect">
            <a:avLst/>
          </a:prstGeom>
        </p:spPr>
      </p:pic>
      <p:sp>
        <p:nvSpPr>
          <p:cNvPr id="11" name="TextBox 11"/>
          <p:cNvSpPr txBox="1"/>
          <p:nvPr/>
        </p:nvSpPr>
        <p:spPr>
          <a:xfrm>
            <a:off x="1626287" y="2488207"/>
            <a:ext cx="15709453" cy="10133480"/>
          </a:xfrm>
          <a:prstGeom prst="rect">
            <a:avLst/>
          </a:prstGeom>
        </p:spPr>
        <p:txBody>
          <a:bodyPr lIns="0" tIns="0" rIns="0" bIns="0" rtlCol="0" anchor="t">
            <a:spAutoFit/>
          </a:bodyPr>
          <a:lstStyle/>
          <a:p>
            <a:pPr marL="554864" lvl="1" indent="-277432">
              <a:lnSpc>
                <a:spcPts val="3598"/>
              </a:lnSpc>
              <a:buFont typeface="Arial"/>
              <a:buChar char="•"/>
            </a:pPr>
            <a:r>
              <a:rPr lang="en-US" sz="2570" spc="25" dirty="0">
                <a:solidFill>
                  <a:srgbClr val="3E2C49"/>
                </a:solidFill>
                <a:latin typeface="Poppins Light"/>
              </a:rPr>
              <a:t>How have the views, likes and comments changed between September 2020 and September 2022 for trending videos?</a:t>
            </a:r>
          </a:p>
          <a:p>
            <a:pPr>
              <a:lnSpc>
                <a:spcPts val="3598"/>
              </a:lnSpc>
            </a:pPr>
            <a:endParaRPr lang="en-US" sz="2570" spc="25" dirty="0">
              <a:solidFill>
                <a:srgbClr val="3E2C49"/>
              </a:solidFill>
              <a:latin typeface="Poppins Light"/>
            </a:endParaRPr>
          </a:p>
          <a:p>
            <a:pPr marL="554864" lvl="1" indent="-277432">
              <a:lnSpc>
                <a:spcPts val="3598"/>
              </a:lnSpc>
              <a:buFont typeface="Arial"/>
              <a:buChar char="•"/>
            </a:pPr>
            <a:r>
              <a:rPr lang="en-US" sz="2570" spc="25" dirty="0">
                <a:solidFill>
                  <a:srgbClr val="3E2C49"/>
                </a:solidFill>
                <a:latin typeface="Poppins Light"/>
              </a:rPr>
              <a:t>What are the different variations in video titles of trending videos?</a:t>
            </a:r>
          </a:p>
          <a:p>
            <a:pPr>
              <a:lnSpc>
                <a:spcPts val="3598"/>
              </a:lnSpc>
            </a:pPr>
            <a:endParaRPr lang="en-US" sz="2570" spc="25" dirty="0">
              <a:solidFill>
                <a:srgbClr val="3E2C49"/>
              </a:solidFill>
              <a:latin typeface="Poppins Light"/>
            </a:endParaRPr>
          </a:p>
          <a:p>
            <a:pPr marL="554864" lvl="1" indent="-277432">
              <a:lnSpc>
                <a:spcPts val="3598"/>
              </a:lnSpc>
              <a:buFont typeface="Arial"/>
              <a:buChar char="•"/>
            </a:pPr>
            <a:r>
              <a:rPr lang="en-US" sz="2570" spc="25" dirty="0">
                <a:solidFill>
                  <a:srgbClr val="3E2C49"/>
                </a:solidFill>
                <a:latin typeface="Poppins Light"/>
              </a:rPr>
              <a:t>What are the differences in channels with the most trending videos between September 2020 and September 2022?</a:t>
            </a:r>
          </a:p>
          <a:p>
            <a:pPr>
              <a:lnSpc>
                <a:spcPts val="3598"/>
              </a:lnSpc>
            </a:pPr>
            <a:endParaRPr lang="en-US" sz="2570" spc="25" dirty="0">
              <a:solidFill>
                <a:srgbClr val="3E2C49"/>
              </a:solidFill>
              <a:latin typeface="Poppins Light"/>
            </a:endParaRPr>
          </a:p>
          <a:p>
            <a:pPr marL="554864" lvl="1" indent="-277432">
              <a:lnSpc>
                <a:spcPts val="3598"/>
              </a:lnSpc>
              <a:buFont typeface="Arial"/>
              <a:buChar char="•"/>
            </a:pPr>
            <a:r>
              <a:rPr lang="en-US" sz="2570" spc="25" dirty="0">
                <a:solidFill>
                  <a:srgbClr val="3E2C49"/>
                </a:solidFill>
                <a:latin typeface="Poppins Light"/>
              </a:rPr>
              <a:t>Is there a difference in publishing day of trending videos between September 2020 and September 2022?</a:t>
            </a: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023490" y="387581"/>
            <a:ext cx="10152331" cy="1609912"/>
          </a:xfrm>
          <a:prstGeom prst="rect">
            <a:avLst/>
          </a:prstGeom>
        </p:spPr>
        <p:txBody>
          <a:bodyPr lIns="0" tIns="0" rIns="0" bIns="0" rtlCol="0" anchor="t">
            <a:spAutoFit/>
          </a:bodyPr>
          <a:lstStyle/>
          <a:p>
            <a:pPr algn="ctr">
              <a:lnSpc>
                <a:spcPts val="6257"/>
              </a:lnSpc>
            </a:pPr>
            <a:r>
              <a:rPr lang="en-US" sz="5903" spc="-59">
                <a:solidFill>
                  <a:srgbClr val="F1CDD6"/>
                </a:solidFill>
                <a:latin typeface="Poppins Bold"/>
              </a:rPr>
              <a:t>Data Exploration and Cleaning</a:t>
            </a:r>
          </a:p>
        </p:txBody>
      </p:sp>
      <p:grpSp>
        <p:nvGrpSpPr>
          <p:cNvPr id="5" name="Group 5"/>
          <p:cNvGrpSpPr/>
          <p:nvPr/>
        </p:nvGrpSpPr>
        <p:grpSpPr>
          <a:xfrm>
            <a:off x="1170601" y="3091296"/>
            <a:ext cx="16230600" cy="4862504"/>
            <a:chOff x="0" y="0"/>
            <a:chExt cx="13060839" cy="3912879"/>
          </a:xfrm>
        </p:grpSpPr>
        <p:sp>
          <p:nvSpPr>
            <p:cNvPr id="6" name="Freeform 6"/>
            <p:cNvSpPr/>
            <p:nvPr/>
          </p:nvSpPr>
          <p:spPr>
            <a:xfrm>
              <a:off x="0" y="0"/>
              <a:ext cx="13060840" cy="3912879"/>
            </a:xfrm>
            <a:custGeom>
              <a:avLst/>
              <a:gdLst/>
              <a:ahLst/>
              <a:cxnLst/>
              <a:rect l="l" t="t" r="r" b="b"/>
              <a:pathLst>
                <a:path w="13060840" h="3912879">
                  <a:moveTo>
                    <a:pt x="0" y="0"/>
                  </a:moveTo>
                  <a:lnTo>
                    <a:pt x="13060840" y="0"/>
                  </a:lnTo>
                  <a:lnTo>
                    <a:pt x="13060840" y="3912879"/>
                  </a:lnTo>
                  <a:lnTo>
                    <a:pt x="0" y="3912879"/>
                  </a:lnTo>
                  <a:close/>
                </a:path>
              </a:pathLst>
            </a:custGeom>
            <a:solidFill>
              <a:srgbClr val="F1CDD6"/>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63029" y="-1484351"/>
            <a:ext cx="4114800" cy="4114800"/>
          </a:xfrm>
          <a:prstGeom prst="rect">
            <a:avLst/>
          </a:prstGeom>
        </p:spPr>
      </p:pic>
      <p:sp>
        <p:nvSpPr>
          <p:cNvPr id="8" name="TextBox 8"/>
          <p:cNvSpPr txBox="1"/>
          <p:nvPr/>
        </p:nvSpPr>
        <p:spPr>
          <a:xfrm>
            <a:off x="1431174" y="3462064"/>
            <a:ext cx="15709453" cy="8935847"/>
          </a:xfrm>
          <a:prstGeom prst="rect">
            <a:avLst/>
          </a:prstGeom>
        </p:spPr>
        <p:txBody>
          <a:bodyPr lIns="0" tIns="0" rIns="0" bIns="0" rtlCol="0" anchor="t">
            <a:spAutoFit/>
          </a:bodyPr>
          <a:lstStyle/>
          <a:p>
            <a:pPr marL="554864" lvl="1" indent="-277432">
              <a:lnSpc>
                <a:spcPts val="3598"/>
              </a:lnSpc>
              <a:buFont typeface="Arial"/>
              <a:buChar char="•"/>
            </a:pPr>
            <a:r>
              <a:rPr lang="en-US" sz="2570" spc="25">
                <a:solidFill>
                  <a:srgbClr val="3E2C49"/>
                </a:solidFill>
                <a:latin typeface="Poppins Light"/>
              </a:rPr>
              <a:t>The data was acquired from https://www.kaggle.com/datasets/datasnaek/youtube-new</a:t>
            </a:r>
          </a:p>
          <a:p>
            <a:pPr>
              <a:lnSpc>
                <a:spcPts val="3598"/>
              </a:lnSpc>
            </a:pPr>
            <a:endParaRPr lang="en-US" sz="2570" spc="25">
              <a:solidFill>
                <a:srgbClr val="3E2C49"/>
              </a:solidFill>
              <a:latin typeface="Poppins Light"/>
            </a:endParaRPr>
          </a:p>
          <a:p>
            <a:pPr marL="554864" lvl="1" indent="-277432">
              <a:lnSpc>
                <a:spcPts val="3598"/>
              </a:lnSpc>
              <a:buFont typeface="Arial"/>
              <a:buChar char="•"/>
            </a:pPr>
            <a:r>
              <a:rPr lang="en-US" sz="2570" spc="25">
                <a:solidFill>
                  <a:srgbClr val="3E2C49"/>
                </a:solidFill>
                <a:latin typeface="Poppins Light"/>
              </a:rPr>
              <a:t>The CSV file that was downloaded was GBvideos.csv</a:t>
            </a:r>
          </a:p>
          <a:p>
            <a:pPr>
              <a:lnSpc>
                <a:spcPts val="3598"/>
              </a:lnSpc>
            </a:pPr>
            <a:endParaRPr lang="en-US" sz="2570" spc="25">
              <a:solidFill>
                <a:srgbClr val="3E2C49"/>
              </a:solidFill>
              <a:latin typeface="Poppins Light"/>
            </a:endParaRPr>
          </a:p>
          <a:p>
            <a:pPr marL="554864" lvl="1" indent="-277432">
              <a:lnSpc>
                <a:spcPts val="3598"/>
              </a:lnSpc>
              <a:buFont typeface="Arial"/>
              <a:buChar char="•"/>
            </a:pPr>
            <a:r>
              <a:rPr lang="en-US" sz="2570" spc="25">
                <a:solidFill>
                  <a:srgbClr val="3E2C49"/>
                </a:solidFill>
                <a:latin typeface="Poppins Light"/>
              </a:rPr>
              <a:t>Then the data was filtered by month and year and two new CSV files were created, one for September 2020 and one for September 2022. Duplicate videos were also dropped</a:t>
            </a:r>
          </a:p>
          <a:p>
            <a:pPr>
              <a:lnSpc>
                <a:spcPts val="3598"/>
              </a:lnSpc>
            </a:pPr>
            <a:endParaRPr lang="en-US" sz="2570" spc="25">
              <a:solidFill>
                <a:srgbClr val="3E2C49"/>
              </a:solidFill>
              <a:latin typeface="Poppins Light"/>
            </a:endParaRPr>
          </a:p>
          <a:p>
            <a:pPr marL="554864" lvl="1" indent="-277432">
              <a:lnSpc>
                <a:spcPts val="3598"/>
              </a:lnSpc>
              <a:buFont typeface="Arial"/>
              <a:buChar char="•"/>
            </a:pPr>
            <a:r>
              <a:rPr lang="en-US" sz="2570" spc="25">
                <a:solidFill>
                  <a:srgbClr val="3E2C49"/>
                </a:solidFill>
                <a:latin typeface="Poppins Light"/>
              </a:rPr>
              <a:t>These two dataframes were then merged to create a third</a:t>
            </a: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23191" y="9509570"/>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292503"/>
            <a:ext cx="18288000" cy="6072066"/>
            <a:chOff x="0" y="0"/>
            <a:chExt cx="14716439" cy="4886220"/>
          </a:xfrm>
        </p:grpSpPr>
        <p:sp>
          <p:nvSpPr>
            <p:cNvPr id="5" name="Freeform 5"/>
            <p:cNvSpPr/>
            <p:nvPr/>
          </p:nvSpPr>
          <p:spPr>
            <a:xfrm>
              <a:off x="0" y="0"/>
              <a:ext cx="14716438" cy="4886220"/>
            </a:xfrm>
            <a:custGeom>
              <a:avLst/>
              <a:gdLst/>
              <a:ahLst/>
              <a:cxnLst/>
              <a:rect l="l" t="t" r="r" b="b"/>
              <a:pathLst>
                <a:path w="14716438" h="4886220">
                  <a:moveTo>
                    <a:pt x="0" y="0"/>
                  </a:moveTo>
                  <a:lnTo>
                    <a:pt x="14716438" y="0"/>
                  </a:lnTo>
                  <a:lnTo>
                    <a:pt x="14716438" y="4886220"/>
                  </a:lnTo>
                  <a:lnTo>
                    <a:pt x="0" y="4886220"/>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1133" y="2894012"/>
            <a:ext cx="253490" cy="253490"/>
          </a:xfrm>
          <a:prstGeom prst="rect">
            <a:avLst/>
          </a:prstGeom>
        </p:spPr>
      </p:pic>
      <p:grpSp>
        <p:nvGrpSpPr>
          <p:cNvPr id="7" name="Group 7"/>
          <p:cNvGrpSpPr/>
          <p:nvPr/>
        </p:nvGrpSpPr>
        <p:grpSpPr>
          <a:xfrm>
            <a:off x="3117299" y="1004783"/>
            <a:ext cx="657780" cy="740838"/>
            <a:chOff x="0" y="0"/>
            <a:chExt cx="1121822" cy="1121822"/>
          </a:xfrm>
        </p:grpSpPr>
        <p:grpSp>
          <p:nvGrpSpPr>
            <p:cNvPr id="8" name="Group 8"/>
            <p:cNvGrpSpPr/>
            <p:nvPr/>
          </p:nvGrpSpPr>
          <p:grpSpPr>
            <a:xfrm>
              <a:off x="0" y="0"/>
              <a:ext cx="1121822" cy="1121822"/>
              <a:chOff x="0" y="0"/>
              <a:chExt cx="1913890" cy="1913890"/>
            </a:xfrm>
          </p:grpSpPr>
          <p:sp>
            <p:nvSpPr>
              <p:cNvPr id="9" name="Freeform 9"/>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pic>
        <p:nvPicPr>
          <p:cNvPr id="11" name="Picture 11"/>
          <p:cNvPicPr>
            <a:picLocks noChangeAspect="1"/>
          </p:cNvPicPr>
          <p:nvPr/>
        </p:nvPicPr>
        <p:blipFill>
          <a:blip r:embed="rId4"/>
          <a:srcRect/>
          <a:stretch>
            <a:fillRect/>
          </a:stretch>
        </p:blipFill>
        <p:spPr>
          <a:xfrm>
            <a:off x="560721" y="4049334"/>
            <a:ext cx="5606902" cy="3670757"/>
          </a:xfrm>
          <a:prstGeom prst="rect">
            <a:avLst/>
          </a:prstGeom>
        </p:spPr>
      </p:pic>
      <p:pic>
        <p:nvPicPr>
          <p:cNvPr id="12" name="Picture 12"/>
          <p:cNvPicPr>
            <a:picLocks noChangeAspect="1"/>
          </p:cNvPicPr>
          <p:nvPr/>
        </p:nvPicPr>
        <p:blipFill>
          <a:blip r:embed="rId5"/>
          <a:srcRect/>
          <a:stretch>
            <a:fillRect/>
          </a:stretch>
        </p:blipFill>
        <p:spPr>
          <a:xfrm>
            <a:off x="6422035" y="4049334"/>
            <a:ext cx="5498939" cy="3670757"/>
          </a:xfrm>
          <a:prstGeom prst="rect">
            <a:avLst/>
          </a:prstGeom>
        </p:spPr>
      </p:pic>
      <p:pic>
        <p:nvPicPr>
          <p:cNvPr id="13" name="Picture 13"/>
          <p:cNvPicPr>
            <a:picLocks noChangeAspect="1"/>
          </p:cNvPicPr>
          <p:nvPr/>
        </p:nvPicPr>
        <p:blipFill>
          <a:blip r:embed="rId6"/>
          <a:srcRect/>
          <a:stretch>
            <a:fillRect/>
          </a:stretch>
        </p:blipFill>
        <p:spPr>
          <a:xfrm>
            <a:off x="12178149" y="3989024"/>
            <a:ext cx="5791141" cy="3791376"/>
          </a:xfrm>
          <a:prstGeom prst="rect">
            <a:avLst/>
          </a:prstGeom>
        </p:spPr>
      </p:pic>
      <p:sp>
        <p:nvSpPr>
          <p:cNvPr id="14" name="TextBox 14"/>
          <p:cNvSpPr txBox="1"/>
          <p:nvPr/>
        </p:nvSpPr>
        <p:spPr>
          <a:xfrm>
            <a:off x="3364172" y="159143"/>
            <a:ext cx="11559655" cy="9949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Views</a:t>
            </a:r>
          </a:p>
        </p:txBody>
      </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306490" y="-1471580"/>
            <a:ext cx="4114800" cy="4114800"/>
          </a:xfrm>
          <a:prstGeom prst="rect">
            <a:avLst/>
          </a:prstGeom>
        </p:spPr>
      </p:pic>
      <p:sp>
        <p:nvSpPr>
          <p:cNvPr id="16" name="TextBox 16"/>
          <p:cNvSpPr txBox="1"/>
          <p:nvPr/>
        </p:nvSpPr>
        <p:spPr>
          <a:xfrm>
            <a:off x="2420204" y="3532018"/>
            <a:ext cx="1226558" cy="371503"/>
          </a:xfrm>
          <a:prstGeom prst="rect">
            <a:avLst/>
          </a:prstGeom>
        </p:spPr>
        <p:txBody>
          <a:bodyPr lIns="0" tIns="0" rIns="0" bIns="0" rtlCol="0" anchor="t">
            <a:spAutoFit/>
          </a:bodyPr>
          <a:lstStyle/>
          <a:p>
            <a:pPr>
              <a:lnSpc>
                <a:spcPts val="3148"/>
              </a:lnSpc>
            </a:pPr>
            <a:r>
              <a:rPr lang="en-US" sz="2248" spc="112" dirty="0">
                <a:solidFill>
                  <a:srgbClr val="FBB9BE"/>
                </a:solidFill>
                <a:latin typeface="Poppins Medium Bold"/>
              </a:rPr>
              <a:t>Overall</a:t>
            </a:r>
          </a:p>
        </p:txBody>
      </p:sp>
      <p:sp>
        <p:nvSpPr>
          <p:cNvPr id="17" name="TextBox 17"/>
          <p:cNvSpPr txBox="1"/>
          <p:nvPr/>
        </p:nvSpPr>
        <p:spPr>
          <a:xfrm>
            <a:off x="8754727" y="353201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18" name="TextBox 18"/>
          <p:cNvSpPr txBox="1"/>
          <p:nvPr/>
        </p:nvSpPr>
        <p:spPr>
          <a:xfrm>
            <a:off x="14684447" y="353201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sp>
        <p:nvSpPr>
          <p:cNvPr id="19" name="TextBox 14">
            <a:extLst>
              <a:ext uri="{FF2B5EF4-FFF2-40B4-BE49-F238E27FC236}">
                <a16:creationId xmlns:a16="http://schemas.microsoft.com/office/drawing/2014/main" id="{C81BFAFC-7B89-44DB-80CD-00C502C9AB31}"/>
              </a:ext>
            </a:extLst>
          </p:cNvPr>
          <p:cNvSpPr txBox="1"/>
          <p:nvPr/>
        </p:nvSpPr>
        <p:spPr>
          <a:xfrm>
            <a:off x="3942613" y="1173062"/>
            <a:ext cx="11520379" cy="353687"/>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Compared to 2020, in 2022 videos were more likely to have a higher view count.</a:t>
            </a:r>
          </a:p>
        </p:txBody>
      </p:sp>
      <p:grpSp>
        <p:nvGrpSpPr>
          <p:cNvPr id="20" name="Group 7">
            <a:extLst>
              <a:ext uri="{FF2B5EF4-FFF2-40B4-BE49-F238E27FC236}">
                <a16:creationId xmlns:a16="http://schemas.microsoft.com/office/drawing/2014/main" id="{DFF03DB4-C943-4C18-A03C-8C2E8BD75DB2}"/>
              </a:ext>
            </a:extLst>
          </p:cNvPr>
          <p:cNvGrpSpPr/>
          <p:nvPr/>
        </p:nvGrpSpPr>
        <p:grpSpPr>
          <a:xfrm>
            <a:off x="3149571" y="2123916"/>
            <a:ext cx="657780" cy="740838"/>
            <a:chOff x="0" y="0"/>
            <a:chExt cx="1121822" cy="1121822"/>
          </a:xfrm>
        </p:grpSpPr>
        <p:grpSp>
          <p:nvGrpSpPr>
            <p:cNvPr id="21" name="Group 8">
              <a:extLst>
                <a:ext uri="{FF2B5EF4-FFF2-40B4-BE49-F238E27FC236}">
                  <a16:creationId xmlns:a16="http://schemas.microsoft.com/office/drawing/2014/main" id="{0FB8D5F4-36AE-4174-B4A0-0C966255CC5A}"/>
                </a:ext>
              </a:extLst>
            </p:cNvPr>
            <p:cNvGrpSpPr/>
            <p:nvPr/>
          </p:nvGrpSpPr>
          <p:grpSpPr>
            <a:xfrm>
              <a:off x="0" y="0"/>
              <a:ext cx="1121822" cy="1121822"/>
              <a:chOff x="0" y="0"/>
              <a:chExt cx="1913890" cy="1913890"/>
            </a:xfrm>
          </p:grpSpPr>
          <p:sp>
            <p:nvSpPr>
              <p:cNvPr id="23" name="Freeform 9">
                <a:extLst>
                  <a:ext uri="{FF2B5EF4-FFF2-40B4-BE49-F238E27FC236}">
                    <a16:creationId xmlns:a16="http://schemas.microsoft.com/office/drawing/2014/main" id="{18C215E6-39B4-4AAB-B1D0-8E26B0CBC4FE}"/>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2" name="Picture 10">
              <a:extLst>
                <a:ext uri="{FF2B5EF4-FFF2-40B4-BE49-F238E27FC236}">
                  <a16:creationId xmlns:a16="http://schemas.microsoft.com/office/drawing/2014/main" id="{59F8326E-57CE-4AC8-BBFE-81B86B5BDB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24" name="TextBox 14">
            <a:extLst>
              <a:ext uri="{FF2B5EF4-FFF2-40B4-BE49-F238E27FC236}">
                <a16:creationId xmlns:a16="http://schemas.microsoft.com/office/drawing/2014/main" id="{92DB8C01-2E8C-4613-87B8-6C8AE4559F11}"/>
              </a:ext>
            </a:extLst>
          </p:cNvPr>
          <p:cNvSpPr txBox="1"/>
          <p:nvPr/>
        </p:nvSpPr>
        <p:spPr>
          <a:xfrm>
            <a:off x="3975652" y="2134565"/>
            <a:ext cx="11520379"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This could imply that either the trending algorithm relies more on videos that have higher views, more people are viewing the trending tab or more people are watching YouTube in general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347762"/>
            <a:ext cx="18288000" cy="6072066"/>
            <a:chOff x="0" y="0"/>
            <a:chExt cx="14716439" cy="4886220"/>
          </a:xfrm>
        </p:grpSpPr>
        <p:sp>
          <p:nvSpPr>
            <p:cNvPr id="5" name="Freeform 5"/>
            <p:cNvSpPr/>
            <p:nvPr/>
          </p:nvSpPr>
          <p:spPr>
            <a:xfrm>
              <a:off x="0" y="0"/>
              <a:ext cx="14716438" cy="4886220"/>
            </a:xfrm>
            <a:custGeom>
              <a:avLst/>
              <a:gdLst/>
              <a:ahLst/>
              <a:cxnLst/>
              <a:rect l="l" t="t" r="r" b="b"/>
              <a:pathLst>
                <a:path w="14716438" h="4886220">
                  <a:moveTo>
                    <a:pt x="0" y="0"/>
                  </a:moveTo>
                  <a:lnTo>
                    <a:pt x="14716438" y="0"/>
                  </a:lnTo>
                  <a:lnTo>
                    <a:pt x="14716438" y="4886220"/>
                  </a:lnTo>
                  <a:lnTo>
                    <a:pt x="0" y="4886220"/>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1133" y="2894012"/>
            <a:ext cx="253490" cy="253490"/>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6588" y="2470206"/>
            <a:ext cx="346028" cy="346028"/>
          </a:xfrm>
          <a:prstGeom prst="rect">
            <a:avLst/>
          </a:prstGeom>
        </p:spPr>
      </p:pic>
      <p:pic>
        <p:nvPicPr>
          <p:cNvPr id="8" name="Picture 8"/>
          <p:cNvPicPr>
            <a:picLocks noChangeAspect="1"/>
          </p:cNvPicPr>
          <p:nvPr/>
        </p:nvPicPr>
        <p:blipFill>
          <a:blip r:embed="rId4"/>
          <a:srcRect/>
          <a:stretch>
            <a:fillRect/>
          </a:stretch>
        </p:blipFill>
        <p:spPr>
          <a:xfrm>
            <a:off x="227684" y="3980490"/>
            <a:ext cx="5683613" cy="3784129"/>
          </a:xfrm>
          <a:prstGeom prst="rect">
            <a:avLst/>
          </a:prstGeom>
        </p:spPr>
      </p:pic>
      <p:pic>
        <p:nvPicPr>
          <p:cNvPr id="9" name="Picture 9"/>
          <p:cNvPicPr>
            <a:picLocks noChangeAspect="1"/>
          </p:cNvPicPr>
          <p:nvPr/>
        </p:nvPicPr>
        <p:blipFill>
          <a:blip r:embed="rId5"/>
          <a:srcRect/>
          <a:stretch>
            <a:fillRect/>
          </a:stretch>
        </p:blipFill>
        <p:spPr>
          <a:xfrm>
            <a:off x="6313294" y="3980490"/>
            <a:ext cx="5661411" cy="3784129"/>
          </a:xfrm>
          <a:prstGeom prst="rect">
            <a:avLst/>
          </a:prstGeom>
        </p:spPr>
      </p:pic>
      <p:pic>
        <p:nvPicPr>
          <p:cNvPr id="10" name="Picture 10"/>
          <p:cNvPicPr>
            <a:picLocks noChangeAspect="1"/>
          </p:cNvPicPr>
          <p:nvPr/>
        </p:nvPicPr>
        <p:blipFill>
          <a:blip r:embed="rId6"/>
          <a:srcRect/>
          <a:stretch>
            <a:fillRect/>
          </a:stretch>
        </p:blipFill>
        <p:spPr>
          <a:xfrm>
            <a:off x="12328371" y="3980490"/>
            <a:ext cx="5668773" cy="3784129"/>
          </a:xfrm>
          <a:prstGeom prst="rect">
            <a:avLst/>
          </a:prstGeom>
        </p:spPr>
      </p:pic>
      <p:sp>
        <p:nvSpPr>
          <p:cNvPr id="11" name="TextBox 11"/>
          <p:cNvSpPr txBox="1"/>
          <p:nvPr/>
        </p:nvSpPr>
        <p:spPr>
          <a:xfrm>
            <a:off x="3364172" y="159143"/>
            <a:ext cx="11559655" cy="9949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Likes</a:t>
            </a:r>
          </a:p>
        </p:txBody>
      </p:sp>
      <p:sp>
        <p:nvSpPr>
          <p:cNvPr id="12" name="TextBox 12"/>
          <p:cNvSpPr txBox="1"/>
          <p:nvPr/>
        </p:nvSpPr>
        <p:spPr>
          <a:xfrm>
            <a:off x="2420204" y="3532018"/>
            <a:ext cx="1226558"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Overall</a:t>
            </a:r>
          </a:p>
        </p:txBody>
      </p:sp>
      <p:sp>
        <p:nvSpPr>
          <p:cNvPr id="13" name="TextBox 13"/>
          <p:cNvSpPr txBox="1"/>
          <p:nvPr/>
        </p:nvSpPr>
        <p:spPr>
          <a:xfrm>
            <a:off x="8754727" y="353201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14" name="TextBox 14"/>
          <p:cNvSpPr txBox="1"/>
          <p:nvPr/>
        </p:nvSpPr>
        <p:spPr>
          <a:xfrm>
            <a:off x="14534555" y="353201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grpSp>
        <p:nvGrpSpPr>
          <p:cNvPr id="15" name="Group 7">
            <a:extLst>
              <a:ext uri="{FF2B5EF4-FFF2-40B4-BE49-F238E27FC236}">
                <a16:creationId xmlns:a16="http://schemas.microsoft.com/office/drawing/2014/main" id="{982DA673-619F-47D5-B31C-72F42086F873}"/>
              </a:ext>
            </a:extLst>
          </p:cNvPr>
          <p:cNvGrpSpPr/>
          <p:nvPr/>
        </p:nvGrpSpPr>
        <p:grpSpPr>
          <a:xfrm>
            <a:off x="3137086" y="1330902"/>
            <a:ext cx="657780" cy="740838"/>
            <a:chOff x="0" y="0"/>
            <a:chExt cx="1121822" cy="1121822"/>
          </a:xfrm>
        </p:grpSpPr>
        <p:grpSp>
          <p:nvGrpSpPr>
            <p:cNvPr id="16" name="Group 8">
              <a:extLst>
                <a:ext uri="{FF2B5EF4-FFF2-40B4-BE49-F238E27FC236}">
                  <a16:creationId xmlns:a16="http://schemas.microsoft.com/office/drawing/2014/main" id="{D249EFB2-EAA3-400B-BC58-A4203FA763C4}"/>
                </a:ext>
              </a:extLst>
            </p:cNvPr>
            <p:cNvGrpSpPr/>
            <p:nvPr/>
          </p:nvGrpSpPr>
          <p:grpSpPr>
            <a:xfrm>
              <a:off x="0" y="0"/>
              <a:ext cx="1121822" cy="1121822"/>
              <a:chOff x="0" y="0"/>
              <a:chExt cx="1913890" cy="1913890"/>
            </a:xfrm>
          </p:grpSpPr>
          <p:sp>
            <p:nvSpPr>
              <p:cNvPr id="18" name="Freeform 9">
                <a:extLst>
                  <a:ext uri="{FF2B5EF4-FFF2-40B4-BE49-F238E27FC236}">
                    <a16:creationId xmlns:a16="http://schemas.microsoft.com/office/drawing/2014/main" id="{A62DF36B-1D55-4CCB-AE01-4D228C66F88C}"/>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7" name="Picture 10">
              <a:extLst>
                <a:ext uri="{FF2B5EF4-FFF2-40B4-BE49-F238E27FC236}">
                  <a16:creationId xmlns:a16="http://schemas.microsoft.com/office/drawing/2014/main" id="{C7EB371A-43A1-43F1-8E03-ACA97D677B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19" name="TextBox 14">
            <a:extLst>
              <a:ext uri="{FF2B5EF4-FFF2-40B4-BE49-F238E27FC236}">
                <a16:creationId xmlns:a16="http://schemas.microsoft.com/office/drawing/2014/main" id="{91FB69F1-EAC1-4D59-9ECC-FEEABF68E6FA}"/>
              </a:ext>
            </a:extLst>
          </p:cNvPr>
          <p:cNvSpPr txBox="1"/>
          <p:nvPr/>
        </p:nvSpPr>
        <p:spPr>
          <a:xfrm>
            <a:off x="3962400" y="1499181"/>
            <a:ext cx="11520379" cy="353687"/>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Unlike views, the number have likes on trending videos in 2022 is similar to that in 2022</a:t>
            </a:r>
          </a:p>
        </p:txBody>
      </p:sp>
      <p:grpSp>
        <p:nvGrpSpPr>
          <p:cNvPr id="20" name="Group 7">
            <a:extLst>
              <a:ext uri="{FF2B5EF4-FFF2-40B4-BE49-F238E27FC236}">
                <a16:creationId xmlns:a16="http://schemas.microsoft.com/office/drawing/2014/main" id="{68CDFE0C-0C84-4889-B7BB-26DDCE9F15D1}"/>
              </a:ext>
            </a:extLst>
          </p:cNvPr>
          <p:cNvGrpSpPr/>
          <p:nvPr/>
        </p:nvGrpSpPr>
        <p:grpSpPr>
          <a:xfrm>
            <a:off x="3137086" y="2215497"/>
            <a:ext cx="657780" cy="740838"/>
            <a:chOff x="0" y="0"/>
            <a:chExt cx="1121822" cy="1121822"/>
          </a:xfrm>
        </p:grpSpPr>
        <p:grpSp>
          <p:nvGrpSpPr>
            <p:cNvPr id="21" name="Group 8">
              <a:extLst>
                <a:ext uri="{FF2B5EF4-FFF2-40B4-BE49-F238E27FC236}">
                  <a16:creationId xmlns:a16="http://schemas.microsoft.com/office/drawing/2014/main" id="{D171E5BE-C242-4B41-9525-53973AC51E28}"/>
                </a:ext>
              </a:extLst>
            </p:cNvPr>
            <p:cNvGrpSpPr/>
            <p:nvPr/>
          </p:nvGrpSpPr>
          <p:grpSpPr>
            <a:xfrm>
              <a:off x="0" y="0"/>
              <a:ext cx="1121822" cy="1121822"/>
              <a:chOff x="0" y="0"/>
              <a:chExt cx="1913890" cy="1913890"/>
            </a:xfrm>
          </p:grpSpPr>
          <p:sp>
            <p:nvSpPr>
              <p:cNvPr id="23" name="Freeform 9">
                <a:extLst>
                  <a:ext uri="{FF2B5EF4-FFF2-40B4-BE49-F238E27FC236}">
                    <a16:creationId xmlns:a16="http://schemas.microsoft.com/office/drawing/2014/main" id="{EE9FA8A6-5021-433C-B889-ABB8BE3A79E3}"/>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2" name="Picture 10">
              <a:extLst>
                <a:ext uri="{FF2B5EF4-FFF2-40B4-BE49-F238E27FC236}">
                  <a16:creationId xmlns:a16="http://schemas.microsoft.com/office/drawing/2014/main" id="{137A1C5C-4D6E-4017-8B81-E7559922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24" name="TextBox 14">
            <a:extLst>
              <a:ext uri="{FF2B5EF4-FFF2-40B4-BE49-F238E27FC236}">
                <a16:creationId xmlns:a16="http://schemas.microsoft.com/office/drawing/2014/main" id="{C8C29239-D63F-4D92-B610-19668BE08D0C}"/>
              </a:ext>
            </a:extLst>
          </p:cNvPr>
          <p:cNvSpPr txBox="1"/>
          <p:nvPr/>
        </p:nvSpPr>
        <p:spPr>
          <a:xfrm>
            <a:off x="3988494" y="2294179"/>
            <a:ext cx="11520379" cy="725583"/>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This implies that the number of likes on a YouTube video has not changed importance in the trending algorithm since 2020.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1361</Words>
  <Application>Microsoft Office PowerPoint</Application>
  <PresentationFormat>Custom</PresentationFormat>
  <Paragraphs>169</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Poppins Light Bold</vt:lpstr>
      <vt:lpstr>Poppins Medium Bold</vt:lpstr>
      <vt:lpstr>Poppins Bold</vt:lpstr>
      <vt:lpstr>Calibri</vt:lpstr>
      <vt:lpstr>Poppins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has the trending algorithm changed on YouTube between September 2020 and September 2022</dc:title>
  <dc:creator>Charlotte</dc:creator>
  <cp:lastModifiedBy>Charlotte Large (NCSC Data An Boot Ca AEB DL PT)</cp:lastModifiedBy>
  <cp:revision>3</cp:revision>
  <dcterms:created xsi:type="dcterms:W3CDTF">2006-08-16T00:00:00Z</dcterms:created>
  <dcterms:modified xsi:type="dcterms:W3CDTF">2022-11-21T18:29:10Z</dcterms:modified>
  <dc:identifier>DAFQok56DpA</dc:identifier>
</cp:coreProperties>
</file>