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ncode Sans Semi Condensed"/>
      <p:regular r:id="rId23"/>
      <p:bold r:id="rId24"/>
    </p:embeddedFont>
    <p:embeddedFont>
      <p:font typeface="Karla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ncodeSansSemiCondensed-bold.fntdata"/><Relationship Id="rId23" Type="http://schemas.openxmlformats.org/officeDocument/2006/relationships/font" Target="fonts/EncodeSansSemi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Italic.fntdata"/><Relationship Id="rId25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e1d77893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ee1d778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ee1d7789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ee1d778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e1d77893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e1d778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ee1d77893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ee1d7789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ee1d77893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ee1d7789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ee1d77893_2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ee1d7789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ee1d77893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ee1d7789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ee1d77893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ee1d7789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ee1d7789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ee1d77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e1d7789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e1d77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e1d7789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e1d778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rect b="b" l="l" r="r" t="t"/>
            <a:pathLst>
              <a:path extrusionOk="0" h="2258121" w="4014438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rect b="b" l="l" r="r" t="t"/>
              <a:pathLst>
                <a:path extrusionOk="0" h="753397" w="384717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rect b="b" l="l" r="r" t="t"/>
              <a:pathLst>
                <a:path extrusionOk="0" h="2258121" w="4014438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/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indent="-406400" lvl="1" marL="914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indent="-406400" lvl="2" marL="1371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indent="-406400" lvl="3" marL="18288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indent="-406400" lvl="4" marL="22860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indent="-406400" lvl="5" marL="27432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indent="-406400" lvl="6" marL="3200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indent="-406400" lvl="7" marL="3657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indent="-406400" lvl="8" marL="41148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rect b="b" l="l" r="r" t="t"/>
              <a:pathLst>
                <a:path extrusionOk="0" h="2258121" w="4014376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rect b="b" l="l" r="r" t="t"/>
              <a:pathLst>
                <a:path extrusionOk="0" h="310680" w="564279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hyperlink" Target="https://www.billboard.com/articles/news/8547827/2019-global-box-office-revenue-hit-record-425b-despite-4-percent-dip-in-us#:~:text=Global%20box%20office%20revenue%20hit%20a%20record%20%2442.5%20billion%20in,%2411.88%20billion%2C%20according%20to%20Comscore.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Movie Recommendations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944325" y="4309700"/>
            <a:ext cx="50229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Charlotte Basch with Rachel Beery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81275" y="79425"/>
            <a:ext cx="2149800" cy="286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ratings of movies do not have a significant effect on profit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400" y="155625"/>
            <a:ext cx="6572599" cy="47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0" y="3224750"/>
            <a:ext cx="23235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This supports not basing movie-making choices on online ratings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1789899" y="1568299"/>
            <a:ext cx="1593454" cy="26065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3</a:t>
            </a:r>
          </a:p>
        </p:txBody>
      </p:sp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3381900" y="1804125"/>
            <a:ext cx="5558400" cy="21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Does a movie’s runtime affect profitability?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01000" y="347850"/>
            <a:ext cx="2426100" cy="243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long as a movie is more than 75 minutes long, length does not seem to impact profit.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100" y="154075"/>
            <a:ext cx="6352150" cy="47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140625" y="2953550"/>
            <a:ext cx="24714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Movies over 75 minutes in length are the most profitable.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recommend only considering length when making a movie to ensure that it is more than 75 minutes long.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612800" y="1155275"/>
            <a:ext cx="74439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Making action, animation, sci-fi, and/or adventure movies increases the likelihood of making large profits. However multiple other genres are also continuing to bring in impressive box offices.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Online rating systems such as IMDB do not accurately reflect the viability of a movie.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Once runtime hits approximately 75 minutes, it is not an important predictor of profit.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06200" y="209550"/>
            <a:ext cx="4497300" cy="8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Future Work</a:t>
            </a:r>
            <a:endParaRPr sz="60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651875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Franchises are an integral part of the movie industry’s profit. What attributes do successful franchises share?</a:t>
            </a:r>
            <a:endParaRPr sz="1200"/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5356477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Which audiences prefer what types of movies? Does this differ between domestic and international moviegoers?</a:t>
            </a:r>
            <a:endParaRPr sz="1200"/>
          </a:p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7061079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story attributes beyond genre are related to higher movie </a:t>
            </a:r>
            <a:r>
              <a:rPr lang="en"/>
              <a:t>profitability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612800" y="1577200"/>
            <a:ext cx="50733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Thanks</a:t>
            </a:r>
            <a:r>
              <a:rPr lang="en" sz="9400"/>
              <a:t>!</a:t>
            </a:r>
            <a:r>
              <a:rPr lang="en" sz="9400"/>
              <a:t> </a:t>
            </a:r>
            <a:endParaRPr sz="9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27725" y="133350"/>
            <a:ext cx="20202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Credits</a:t>
            </a:r>
            <a:endParaRPr sz="5000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773275" y="1083775"/>
            <a:ext cx="4263600" cy="20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Appendix</a:t>
            </a:r>
            <a:endParaRPr sz="6700"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31525" y="237125"/>
            <a:ext cx="1738200" cy="17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movies of each genre are getting made?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25" y="391800"/>
            <a:ext cx="6744850" cy="45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100450" y="282425"/>
            <a:ext cx="3425700" cy="10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Methods 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60725" y="1496825"/>
            <a:ext cx="28731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Data were gathered from IMDB, TMDB, and The Numbers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Information about movie title, profit, domestic and worldwide gross, runtime, and IMDB user ratings was collected.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ctrTitle"/>
          </p:nvPr>
        </p:nvSpPr>
        <p:spPr>
          <a:xfrm>
            <a:off x="838200" y="571800"/>
            <a:ext cx="25668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$42.5B</a:t>
            </a:r>
            <a:endParaRPr sz="6000"/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838200" y="1487508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2019 Global Box Office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>
            <p:ph idx="4294967295" type="subTitle"/>
          </p:nvPr>
        </p:nvSpPr>
        <p:spPr>
          <a:xfrm>
            <a:off x="838200" y="4116401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Mean Gross Profit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838200" y="2801955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Mean Budget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-74150" y="4612275"/>
            <a:ext cx="9355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https://www.billboard.com/articles/news/8547827/2019-global-box-office-revenue-hit-record-425b-despite-4-percent-dip-in-us#:~:text=Global%20box%20office%20revenue%20hit%20a%20record%20%2442.5%20billion%20in,%2411.88%20billion%2C%20according%20to%20Comscore.</a:t>
            </a:r>
            <a:endParaRPr sz="1200"/>
          </a:p>
        </p:txBody>
      </p:sp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753425" y="1801000"/>
            <a:ext cx="4267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46,504,883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90" name="Google Shape;90;p16"/>
          <p:cNvSpPr txBox="1"/>
          <p:nvPr>
            <p:ph idx="4294967295" type="ctrTitle"/>
          </p:nvPr>
        </p:nvSpPr>
        <p:spPr>
          <a:xfrm>
            <a:off x="753425" y="3200700"/>
            <a:ext cx="4267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148,474,440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76700" y="285750"/>
            <a:ext cx="27771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274950" y="878450"/>
            <a:ext cx="2039400" cy="8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What genres are the most profitable?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560850" y="2159875"/>
            <a:ext cx="2319900" cy="10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Do movie ratings affect </a:t>
            </a:r>
            <a:r>
              <a:rPr b="1" lang="en" sz="2000">
                <a:solidFill>
                  <a:srgbClr val="000000"/>
                </a:solidFill>
              </a:rPr>
              <a:t>profitability</a:t>
            </a:r>
            <a:r>
              <a:rPr b="1" lang="en" sz="2000">
                <a:solidFill>
                  <a:srgbClr val="000000"/>
                </a:solidFill>
              </a:rPr>
              <a:t>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3" type="body"/>
          </p:nvPr>
        </p:nvSpPr>
        <p:spPr>
          <a:xfrm>
            <a:off x="7061087" y="29527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Does a movie’s runtime affect profitability?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3443050" y="2522650"/>
            <a:ext cx="55584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genres are the most profitable?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money has each genre made?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42475" y="1979050"/>
            <a:ext cx="25818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Adventure, animation, sci-fi, and action are the most profitable genres domestically and internationally.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recommend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focusing on these genres to make the majority of your profit.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113" y="0"/>
            <a:ext cx="55598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528475" y="403825"/>
            <a:ext cx="78498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highest grossing genres are on track to </a:t>
            </a:r>
            <a:r>
              <a:rPr lang="en"/>
              <a:t>continue</a:t>
            </a:r>
            <a:r>
              <a:rPr lang="en"/>
              <a:t> their profitability. 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10575" y="1815975"/>
            <a:ext cx="20493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Action and adventure movies are the most profitable. Animation, sci-fi, and other genres also show a positive return of investment.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825" y="1255750"/>
            <a:ext cx="6877351" cy="38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1789899" y="1568299"/>
            <a:ext cx="1596888" cy="25756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</a:p>
        </p:txBody>
      </p:sp>
      <p:sp>
        <p:nvSpPr>
          <p:cNvPr id="127" name="Google Shape;127;p21"/>
          <p:cNvSpPr txBox="1"/>
          <p:nvPr>
            <p:ph idx="4294967295" type="title"/>
          </p:nvPr>
        </p:nvSpPr>
        <p:spPr>
          <a:xfrm>
            <a:off x="3386775" y="2463650"/>
            <a:ext cx="55584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Do movie ratings affect profitability?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Ratings (i.e. whether people think the movie is good) are not strongly related to profit or increased budget.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975" y="0"/>
            <a:ext cx="538402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371675" y="3295075"/>
            <a:ext cx="35664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There is not a strong positive correlation between movie ratings and gross profitability.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do not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recommend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using subjective user ratings, which consist of a small portion of moviegoers, to make decisions.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