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9144000" cy="51435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Tahoma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a3eec255c_0_85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a3eec255c_0_85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a3eec255c_0_89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a3eec255c_0_89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a3eec255c_0_97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a3eec255c_0_97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a3eec255c_0_98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a3eec255c_0_98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Au vu des analyses précédentes, et notamment des graphiques, nous avons décidé de choisir le modèle Linear Régression.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 effet, le modèle dispose d’un score R2 élevé et ne crée pas de phénomène de surapprentissage. Les deux précédents graphiques ont également confirmé la cohérence du Linear Régression.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Enfin, le Linear Régression est également très approprié pour les jeux de données simples, ce qui est le cas pour notre jeu de données actuel.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be8e7dc62_0_4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be8e7dc62_0_4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a3eec255c_0_99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a3eec255c_0_99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a3eec255c_0_100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a3eec255c_0_100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a3eec255c_0_87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a3eec255c_0_87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a3eec255c_0_86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a3eec255c_0_86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a3eec255c_0_87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a3eec255c_0_87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a3eec255c_0_90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a3eec255c_0_90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a3eec255c_0_92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a3eec255c_0_92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5dbe2a5d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5dbe2a5d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a3eec255c_0_89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a3eec255c_0_89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a3eec255c_0_95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a3eec255c_0_95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d1dc6ba6a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d1dc6ba6a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499" y="357575"/>
            <a:ext cx="189325" cy="1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959125" y="1956160"/>
            <a:ext cx="5225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1500">
                <a:solidFill>
                  <a:srgbClr val="33333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datasets/ajaypalsinghlo/world-happiness-report-2021" TargetMode="External"/><Relationship Id="rId4" Type="http://schemas.openxmlformats.org/officeDocument/2006/relationships/hyperlink" Target="https://colab.research.google.com/drive/1NH6tnCxlixp3Ld-9uKlwAw-3NFuf6-eL" TargetMode="External"/><Relationship Id="rId5" Type="http://schemas.openxmlformats.org/officeDocument/2006/relationships/hyperlink" Target="https://colab.research.google.com/drive/1BoyhUOYGAfaAZzdWndBMEajRJiC4WGfe#scrollTo=bVAYxJi7cNm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Analyse du bien-être sur Terre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sz="2020"/>
              <a:t>Avril 2023 - FEV23 Bootcamp DA</a:t>
            </a:r>
            <a:endParaRPr sz="20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sz="2020"/>
              <a:t>Charlotte Canals, Nicolas Cuvelliez, Jérémie Detroz</a:t>
            </a:r>
            <a:endParaRPr sz="20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5"/>
                </a:solidFill>
              </a:rPr>
              <a:t>Partie 3</a:t>
            </a:r>
            <a:r>
              <a:rPr lang="en-US" sz="3000"/>
              <a:t> : Modélisation</a:t>
            </a:r>
            <a:endParaRPr sz="3000"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Modélisation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87900" y="1489825"/>
            <a:ext cx="6522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Nous avons effectué plusieurs essais sur différents </a:t>
            </a: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m</a:t>
            </a: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odèles </a:t>
            </a:r>
            <a:r>
              <a:rPr lang="en-US" sz="1800"/>
              <a:t>: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/>
              <a:t>Régression</a:t>
            </a:r>
            <a:r>
              <a:rPr lang="en-US" sz="1800"/>
              <a:t> </a:t>
            </a:r>
            <a:r>
              <a:rPr lang="en-US" sz="1800"/>
              <a:t>Linéaire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/>
              <a:t>Arbre de décision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/>
              <a:t>Random Forest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/>
              <a:t>Lasso Régression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/>
              <a:t>Ridge Régression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</a:rPr>
              <a:t>Critères d’évaluation </a:t>
            </a:r>
            <a:r>
              <a:rPr lang="en-US" sz="1800"/>
              <a:t>: Score R2</a:t>
            </a:r>
            <a:endParaRPr sz="18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750" y="1984175"/>
            <a:ext cx="2155350" cy="20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Choix du modèle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87900" y="1489825"/>
            <a:ext cx="4494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Modèle choisi : </a:t>
            </a: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Régression Linéaire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Score R2 élevé, pas de surapprentissage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Approprié pour les jeux de données simples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latin typeface="Roboto Slab"/>
                <a:ea typeface="Roboto Slab"/>
                <a:cs typeface="Roboto Slab"/>
                <a:sym typeface="Roboto Slab"/>
              </a:rPr>
              <a:t>Application du modèle sur l’année 2022 : </a:t>
            </a: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R2 Score de 0.87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475" y="458013"/>
            <a:ext cx="3922525" cy="27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475" y="3414425"/>
            <a:ext cx="3922525" cy="13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5"/>
                </a:solidFill>
              </a:rPr>
              <a:t>Partie 4</a:t>
            </a:r>
            <a:r>
              <a:rPr lang="en-US" sz="3000"/>
              <a:t> : Démonstration PowerBI</a:t>
            </a:r>
            <a:endParaRPr sz="3000"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87900" y="1364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Roboto Slab"/>
              <a:buChar char="●"/>
            </a:pPr>
            <a:r>
              <a:rPr lang="en-US" sz="1829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Variables qui influencent fortement </a:t>
            </a:r>
            <a:r>
              <a:rPr lang="en-US" sz="1829">
                <a:latin typeface="Roboto Slab"/>
                <a:ea typeface="Roboto Slab"/>
                <a:cs typeface="Roboto Slab"/>
                <a:sym typeface="Roboto Slab"/>
              </a:rPr>
              <a:t>la variable cible “Life ladder” : </a:t>
            </a:r>
            <a:endParaRPr sz="1829">
              <a:latin typeface="Roboto Slab"/>
              <a:ea typeface="Roboto Slab"/>
              <a:cs typeface="Roboto Slab"/>
              <a:sym typeface="Roboto Slab"/>
            </a:endParaRPr>
          </a:p>
          <a:p>
            <a:pPr indent="-3448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Roboto Slab"/>
              <a:buChar char="○"/>
            </a:pPr>
            <a:r>
              <a:rPr lang="en-US" sz="1829">
                <a:latin typeface="Roboto Slab"/>
                <a:ea typeface="Roboto Slab"/>
                <a:cs typeface="Roboto Slab"/>
                <a:sym typeface="Roboto Slab"/>
              </a:rPr>
              <a:t>Le logarithme PIB par habitant</a:t>
            </a:r>
            <a:endParaRPr sz="1829">
              <a:latin typeface="Roboto Slab"/>
              <a:ea typeface="Roboto Slab"/>
              <a:cs typeface="Roboto Slab"/>
              <a:sym typeface="Roboto Slab"/>
            </a:endParaRPr>
          </a:p>
          <a:p>
            <a:pPr indent="-3448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Roboto Slab"/>
              <a:buChar char="○"/>
            </a:pPr>
            <a:r>
              <a:rPr lang="en-US" sz="1829">
                <a:latin typeface="Roboto Slab"/>
                <a:ea typeface="Roboto Slab"/>
                <a:cs typeface="Roboto Slab"/>
                <a:sym typeface="Roboto Slab"/>
              </a:rPr>
              <a:t>Le support social (Social support)</a:t>
            </a:r>
            <a:endParaRPr sz="1829">
              <a:latin typeface="Roboto Slab"/>
              <a:ea typeface="Roboto Slab"/>
              <a:cs typeface="Roboto Slab"/>
              <a:sym typeface="Roboto Slab"/>
            </a:endParaRPr>
          </a:p>
          <a:p>
            <a:pPr indent="-3448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Roboto Slab"/>
              <a:buChar char="○"/>
            </a:pPr>
            <a:r>
              <a:rPr lang="en-US" sz="1829">
                <a:latin typeface="Roboto Slab"/>
                <a:ea typeface="Roboto Slab"/>
                <a:cs typeface="Roboto Slab"/>
                <a:sym typeface="Roboto Slab"/>
              </a:rPr>
              <a:t>L’espérance de vie en bonne santé</a:t>
            </a:r>
            <a:endParaRPr sz="1829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latin typeface="Roboto Slab"/>
              <a:ea typeface="Roboto Slab"/>
              <a:cs typeface="Roboto Slab"/>
              <a:sym typeface="Roboto Slab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Roboto Slab"/>
              <a:buChar char="●"/>
            </a:pPr>
            <a:r>
              <a:rPr lang="en-US" sz="1829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Axes d’amélioration</a:t>
            </a:r>
            <a:r>
              <a:rPr lang="en-US" sz="1829">
                <a:latin typeface="Roboto Slab"/>
                <a:ea typeface="Roboto Slab"/>
                <a:cs typeface="Roboto Slab"/>
                <a:sym typeface="Roboto Slab"/>
              </a:rPr>
              <a:t> :</a:t>
            </a:r>
            <a:endParaRPr sz="1829">
              <a:latin typeface="Roboto Slab"/>
              <a:ea typeface="Roboto Slab"/>
              <a:cs typeface="Roboto Slab"/>
              <a:sym typeface="Roboto Slab"/>
            </a:endParaRPr>
          </a:p>
          <a:p>
            <a:pPr indent="-3448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Roboto Slab"/>
              <a:buChar char="○"/>
            </a:pPr>
            <a:r>
              <a:rPr lang="en-US" sz="1829">
                <a:latin typeface="Roboto Slab"/>
                <a:ea typeface="Roboto Slab"/>
                <a:cs typeface="Roboto Slab"/>
                <a:sym typeface="Roboto Slab"/>
              </a:rPr>
              <a:t>Aller plus loin dans les modèles de machine learning et des liens entre les variables</a:t>
            </a:r>
            <a:endParaRPr sz="1829">
              <a:latin typeface="Roboto Slab"/>
              <a:ea typeface="Roboto Slab"/>
              <a:cs typeface="Roboto Slab"/>
              <a:sym typeface="Roboto Slab"/>
            </a:endParaRPr>
          </a:p>
          <a:p>
            <a:pPr indent="-3448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Roboto Slab"/>
              <a:buChar char="○"/>
            </a:pPr>
            <a:r>
              <a:rPr lang="en-US" sz="1829">
                <a:latin typeface="Roboto Slab"/>
                <a:ea typeface="Roboto Slab"/>
                <a:cs typeface="Roboto Slab"/>
                <a:sym typeface="Roboto Slab"/>
              </a:rPr>
              <a:t>Comparer aux autres analyses du sujet</a:t>
            </a:r>
            <a:endParaRPr sz="1829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 questions ?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5" y="1633050"/>
            <a:ext cx="257175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Liens utiles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Dataset</a:t>
            </a:r>
            <a:r>
              <a:rPr lang="en-US" sz="1800"/>
              <a:t> - site Kaggle -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lien</a:t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Partie 1</a:t>
            </a:r>
            <a:r>
              <a:rPr lang="en-US" sz="1800"/>
              <a:t> - Rapport d’exploration, de data visualisation et de pre-processing des données -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lien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Partie 2</a:t>
            </a:r>
            <a:r>
              <a:rPr lang="en-US" sz="1800"/>
              <a:t> - Rapport de modélisation -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lien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Analyse du bien-être sur Terre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Partie 1 :</a:t>
            </a:r>
            <a:r>
              <a:rPr lang="en-US" sz="2000"/>
              <a:t> Découverte du projet et des données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Partie 2 :</a:t>
            </a:r>
            <a:r>
              <a:rPr lang="en-US" sz="2000"/>
              <a:t> </a:t>
            </a:r>
            <a:r>
              <a:rPr lang="en-US"/>
              <a:t>Préparation des données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Partie 3 :</a:t>
            </a:r>
            <a:r>
              <a:rPr lang="en-US" sz="2000"/>
              <a:t> Modélisation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Partie 4 :</a:t>
            </a:r>
            <a:r>
              <a:rPr lang="en-US" sz="2000"/>
              <a:t> </a:t>
            </a:r>
            <a:r>
              <a:rPr lang="en-US"/>
              <a:t>Démonstration PowerBI</a:t>
            </a:r>
            <a:endParaRPr sz="20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300" y="1966663"/>
            <a:ext cx="2643800" cy="21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5"/>
                </a:solidFill>
              </a:rPr>
              <a:t>Partie 1</a:t>
            </a:r>
            <a:r>
              <a:rPr lang="en-US" sz="3000"/>
              <a:t> : Découverte du projet et des données</a:t>
            </a:r>
            <a:endParaRPr sz="3000"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Projet basé sur</a:t>
            </a: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le </a:t>
            </a: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World Happiness Report </a:t>
            </a:r>
            <a:r>
              <a:rPr lang="en-US" sz="1800"/>
              <a:t>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Objectifs </a:t>
            </a:r>
            <a:r>
              <a:rPr lang="en-US" sz="1800"/>
              <a:t>: 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/>
              <a:t>Effectuer une analyse des données collectées et des prédictions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/>
              <a:t>Créer des graphiques visuels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/>
              <a:t>Déterminer les facteurs qui expliquent pourquoi certains pays sont mieux classés que les autres</a:t>
            </a:r>
            <a:endParaRPr sz="1800"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Découverte des données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5"/>
            <a:ext cx="6698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Dataset</a:t>
            </a:r>
            <a:r>
              <a:rPr lang="en-US" sz="1800"/>
              <a:t> 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Création d’un jeu de données unique à partir de deux </a:t>
            </a:r>
            <a:r>
              <a:rPr lang="en-US" sz="1800"/>
              <a:t>csv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Pas de doublon, mais des valeurs manquantes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Variable cible </a:t>
            </a:r>
            <a:r>
              <a:rPr lang="en-US" sz="1800"/>
              <a:t>: Life Ladder (ou Happiness score), une échelle de vie qui estime le bonheur des pays</a:t>
            </a:r>
            <a:endParaRPr sz="18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375" y="1920713"/>
            <a:ext cx="1929725" cy="221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Pays et zones géographiques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5"/>
            <a:ext cx="5491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Nombre de pays par région</a:t>
            </a:r>
            <a:r>
              <a:rPr lang="en-US" sz="1800"/>
              <a:t> : 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00"/>
              <a:t>166 pays 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00"/>
              <a:t>10 Regional Indicator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00"/>
              <a:t>Répartition inégale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Echelle de vie moyen par région (de 2005 à 2021)</a:t>
            </a:r>
            <a:r>
              <a:rPr lang="en-US" sz="1800"/>
              <a:t> : 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00"/>
              <a:t>"Sub-Saharan Africa" a le score le moins élevé, avec un 'Life Ladder' moyen à peine supérieure à 4.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00"/>
              <a:t>"North America and ANZ", a un 'Life Ladder' moyen supérieur à 7.</a:t>
            </a:r>
            <a:endParaRPr sz="1800"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275" y="0"/>
            <a:ext cx="3133125" cy="25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275" y="2638525"/>
            <a:ext cx="3133125" cy="27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5"/>
                </a:solidFill>
              </a:rPr>
              <a:t>Partie 2</a:t>
            </a:r>
            <a:r>
              <a:rPr lang="en-US" sz="3000"/>
              <a:t> : </a:t>
            </a:r>
            <a:r>
              <a:rPr lang="en-US" sz="3000"/>
              <a:t>Préparation des données</a:t>
            </a:r>
            <a:endParaRPr sz="3000"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Valeurs manquantes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5"/>
            <a:ext cx="4728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Valeurs manquantes :</a:t>
            </a:r>
            <a:r>
              <a:rPr lang="en-US" sz="1800"/>
              <a:t> méthode Simple Imputer </a:t>
            </a:r>
            <a:r>
              <a:rPr lang="en-US" sz="1800"/>
              <a:t>par la m</a:t>
            </a:r>
            <a:r>
              <a:rPr lang="en-US" sz="1800"/>
              <a:t>édiane</a:t>
            </a:r>
            <a:endParaRPr sz="1800"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900" y="1523100"/>
            <a:ext cx="3995100" cy="209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 des données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489825"/>
            <a:ext cx="4809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Standardisation:</a:t>
            </a:r>
            <a:r>
              <a:rPr lang="en-US" sz="1800"/>
              <a:t> méthode Robust Scaler, insensible aux valeurs extrêmes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Encodage :</a:t>
            </a:r>
            <a:r>
              <a:rPr lang="en-US" sz="1800"/>
              <a:t> méthode OneHotEncoder pour les variables catégoriques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Création du </a:t>
            </a:r>
            <a:r>
              <a:rPr lang="en-US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jeu de données final </a:t>
            </a:r>
            <a:r>
              <a:rPr lang="en-US" sz="1800"/>
              <a:t>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Séparation les variables explicatives et la variable cible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Créer différents jeux : entraînement, validation et test</a:t>
            </a:r>
            <a:endParaRPr sz="1800"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700" y="1710025"/>
            <a:ext cx="3642301" cy="238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